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8"/>
  </p:handoutMasterIdLst>
  <p:sldIdLst>
    <p:sldId id="256" r:id="rId2"/>
    <p:sldId id="257" r:id="rId3"/>
    <p:sldId id="258" r:id="rId4"/>
    <p:sldId id="259" r:id="rId5"/>
    <p:sldId id="260" r:id="rId6"/>
    <p:sldId id="287" r:id="rId7"/>
    <p:sldId id="261" r:id="rId8"/>
    <p:sldId id="262" r:id="rId9"/>
    <p:sldId id="288" r:id="rId10"/>
    <p:sldId id="266" r:id="rId11"/>
    <p:sldId id="267" r:id="rId12"/>
    <p:sldId id="268" r:id="rId13"/>
    <p:sldId id="269" r:id="rId14"/>
    <p:sldId id="285" r:id="rId15"/>
    <p:sldId id="270" r:id="rId16"/>
    <p:sldId id="271" r:id="rId17"/>
    <p:sldId id="272" r:id="rId18"/>
    <p:sldId id="299" r:id="rId19"/>
    <p:sldId id="273" r:id="rId20"/>
    <p:sldId id="283" r:id="rId21"/>
    <p:sldId id="282" r:id="rId22"/>
    <p:sldId id="274" r:id="rId23"/>
    <p:sldId id="275" r:id="rId24"/>
    <p:sldId id="277" r:id="rId25"/>
    <p:sldId id="278" r:id="rId26"/>
    <p:sldId id="276" r:id="rId27"/>
    <p:sldId id="300" r:id="rId28"/>
    <p:sldId id="280" r:id="rId29"/>
    <p:sldId id="297" r:id="rId30"/>
    <p:sldId id="286" r:id="rId31"/>
    <p:sldId id="281" r:id="rId32"/>
    <p:sldId id="279" r:id="rId33"/>
    <p:sldId id="289" r:id="rId34"/>
    <p:sldId id="303" r:id="rId35"/>
    <p:sldId id="304" r:id="rId36"/>
    <p:sldId id="30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0000"/>
    <a:srgbClr val="0000FF"/>
    <a:srgbClr val="000099"/>
    <a:srgbClr val="14B1C2"/>
    <a:srgbClr val="1FB913"/>
    <a:srgbClr val="25C1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4" autoAdjust="0"/>
    <p:restoredTop sz="86410" autoAdjust="0"/>
  </p:normalViewPr>
  <p:slideViewPr>
    <p:cSldViewPr>
      <p:cViewPr varScale="1">
        <p:scale>
          <a:sx n="85" d="100"/>
          <a:sy n="85" d="100"/>
        </p:scale>
        <p:origin x="-1158" y="-63"/>
      </p:cViewPr>
      <p:guideLst>
        <p:guide orient="horz" pos="2160"/>
        <p:guide pos="2880"/>
      </p:guideLst>
    </p:cSldViewPr>
  </p:slideViewPr>
  <p:outlineViewPr>
    <p:cViewPr>
      <p:scale>
        <a:sx n="33" d="100"/>
        <a:sy n="33" d="100"/>
      </p:scale>
      <p:origin x="18" y="3120"/>
    </p:cViewPr>
  </p:outlineViewPr>
  <p:notesTextViewPr>
    <p:cViewPr>
      <p:scale>
        <a:sx n="1" d="1"/>
        <a:sy n="1" d="1"/>
      </p:scale>
      <p:origin x="0" y="0"/>
    </p:cViewPr>
  </p:notesTextViewPr>
  <p:notesViewPr>
    <p:cSldViewPr>
      <p:cViewPr varScale="1">
        <p:scale>
          <a:sx n="59" d="100"/>
          <a:sy n="59" d="100"/>
        </p:scale>
        <p:origin x="-25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33F30F-E9F8-45D6-BB14-8527587F5A91}" type="datetimeFigureOut">
              <a:rPr lang="en-US" smtClean="0"/>
              <a:t>9/17/2018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5EF40D-4902-4552-A95B-37DCC799A16A}" type="slidenum">
              <a:rPr lang="en-US" smtClean="0"/>
              <a:t>‹#›</a:t>
            </a:fld>
            <a:endParaRPr lang="en-US" dirty="0"/>
          </a:p>
        </p:txBody>
      </p:sp>
    </p:spTree>
    <p:extLst>
      <p:ext uri="{BB962C8B-B14F-4D97-AF65-F5344CB8AC3E}">
        <p14:creationId xmlns:p14="http://schemas.microsoft.com/office/powerpoint/2010/main" val="8416945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B1C02-361C-4FDA-B146-B0F3F3B715C5}" type="slidenum">
              <a:rPr lang="en-US" smtClean="0"/>
              <a:t>‹#›</a:t>
            </a:fld>
            <a:endParaRPr lang="en-US" dirty="0"/>
          </a:p>
        </p:txBody>
      </p:sp>
    </p:spTree>
    <p:extLst>
      <p:ext uri="{BB962C8B-B14F-4D97-AF65-F5344CB8AC3E}">
        <p14:creationId xmlns:p14="http://schemas.microsoft.com/office/powerpoint/2010/main" val="41218025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0B1C02-361C-4FDA-B146-B0F3F3B715C5}" type="slidenum">
              <a:rPr lang="en-US" smtClean="0"/>
              <a:t>‹#›</a:t>
            </a:fld>
            <a:endParaRPr lang="en-US" dirty="0"/>
          </a:p>
        </p:txBody>
      </p:sp>
    </p:spTree>
    <p:extLst>
      <p:ext uri="{BB962C8B-B14F-4D97-AF65-F5344CB8AC3E}">
        <p14:creationId xmlns:p14="http://schemas.microsoft.com/office/powerpoint/2010/main" val="326007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0B1C02-361C-4FDA-B146-B0F3F3B715C5}" type="slidenum">
              <a:rPr lang="en-US" smtClean="0"/>
              <a:t>‹#›</a:t>
            </a:fld>
            <a:endParaRPr lang="en-US" dirty="0"/>
          </a:p>
        </p:txBody>
      </p:sp>
    </p:spTree>
    <p:extLst>
      <p:ext uri="{BB962C8B-B14F-4D97-AF65-F5344CB8AC3E}">
        <p14:creationId xmlns:p14="http://schemas.microsoft.com/office/powerpoint/2010/main" val="591209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0B1C02-361C-4FDA-B146-B0F3F3B715C5}" type="slidenum">
              <a:rPr lang="en-US" smtClean="0"/>
              <a:t>‹#›</a:t>
            </a:fld>
            <a:endParaRPr lang="en-US" dirty="0"/>
          </a:p>
        </p:txBody>
      </p:sp>
    </p:spTree>
    <p:extLst>
      <p:ext uri="{BB962C8B-B14F-4D97-AF65-F5344CB8AC3E}">
        <p14:creationId xmlns:p14="http://schemas.microsoft.com/office/powerpoint/2010/main" val="1055188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B1C02-361C-4FDA-B146-B0F3F3B715C5}" type="slidenum">
              <a:rPr lang="en-US" smtClean="0"/>
              <a:t>‹#›</a:t>
            </a:fld>
            <a:endParaRPr lang="en-US" dirty="0"/>
          </a:p>
        </p:txBody>
      </p:sp>
    </p:spTree>
    <p:extLst>
      <p:ext uri="{BB962C8B-B14F-4D97-AF65-F5344CB8AC3E}">
        <p14:creationId xmlns:p14="http://schemas.microsoft.com/office/powerpoint/2010/main" val="1056704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B1C02-361C-4FDA-B146-B0F3F3B715C5}" type="slidenum">
              <a:rPr lang="en-US" smtClean="0"/>
              <a:t>‹#›</a:t>
            </a:fld>
            <a:endParaRPr lang="en-US" dirty="0"/>
          </a:p>
        </p:txBody>
      </p:sp>
    </p:spTree>
    <p:extLst>
      <p:ext uri="{BB962C8B-B14F-4D97-AF65-F5344CB8AC3E}">
        <p14:creationId xmlns:p14="http://schemas.microsoft.com/office/powerpoint/2010/main" val="252339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66700" y="76200"/>
            <a:ext cx="8610600" cy="533400"/>
          </a:xfrm>
        </p:spPr>
        <p:txBody>
          <a:bodyPr>
            <a:normAutofit/>
          </a:bodyPr>
          <a:lstStyle>
            <a:lvl1pPr marL="342900" indent="-342900" algn="r" rtl="1">
              <a:buFont typeface="Arial" pitchFamily="34" charset="0"/>
              <a:buChar char="•"/>
              <a:defRPr sz="2300" b="1" i="1" u="sng">
                <a:effectLst>
                  <a:outerShdw blurRad="38100" dist="38100" dir="2700000" algn="tl">
                    <a:srgbClr val="000000">
                      <a:alpha val="43137"/>
                    </a:srgbClr>
                  </a:outerShdw>
                </a:effectLst>
                <a:latin typeface="Times New Roman" pitchFamily="18" charset="0"/>
                <a:cs typeface="B Titr" pitchFamily="2" charset="-78"/>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0B1C02-361C-4FDA-B146-B0F3F3B715C5}" type="slidenum">
              <a:rPr lang="en-US" smtClean="0"/>
              <a:t>‹#›</a:t>
            </a:fld>
            <a:endParaRPr lang="en-US" dirty="0"/>
          </a:p>
        </p:txBody>
      </p:sp>
    </p:spTree>
    <p:extLst>
      <p:ext uri="{BB962C8B-B14F-4D97-AF65-F5344CB8AC3E}">
        <p14:creationId xmlns:p14="http://schemas.microsoft.com/office/powerpoint/2010/main" val="1148320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p:nvPr>
        </p:nvSpPr>
        <p:spPr>
          <a:xfrm>
            <a:off x="1447800" y="228600"/>
            <a:ext cx="7162800" cy="533400"/>
          </a:xfrm>
          <a:prstGeom prst="rect">
            <a:avLst/>
          </a:prstGeom>
        </p:spPr>
        <p:txBody>
          <a:bodyPr>
            <a:normAutofit/>
          </a:bodyPr>
          <a:lstStyle>
            <a:lvl1pPr marL="0" indent="0" algn="r" rtl="1">
              <a:buFont typeface="Arial" pitchFamily="34" charset="0"/>
              <a:buNone/>
              <a:defRPr sz="2300" b="1" i="0" u="none">
                <a:effectLst/>
                <a:latin typeface="Times New Roman" pitchFamily="18" charset="0"/>
                <a:cs typeface="B Titr" pitchFamily="2" charset="-78"/>
              </a:defRPr>
            </a:lvl1pPr>
          </a:lstStyle>
          <a:p>
            <a:r>
              <a:rPr lang="en-US" dirty="0" smtClean="0"/>
              <a:t>Click to edit Master title style</a:t>
            </a:r>
            <a:endParaRPr lang="en-US" dirty="0"/>
          </a:p>
        </p:txBody>
      </p:sp>
      <p:sp>
        <p:nvSpPr>
          <p:cNvPr id="14" name="Content Placeholder 2"/>
          <p:cNvSpPr>
            <a:spLocks noGrp="1"/>
          </p:cNvSpPr>
          <p:nvPr>
            <p:ph idx="1"/>
          </p:nvPr>
        </p:nvSpPr>
        <p:spPr>
          <a:xfrm>
            <a:off x="228600" y="1371600"/>
            <a:ext cx="8686800" cy="5257799"/>
          </a:xfrm>
          <a:prstGeom prst="rect">
            <a:avLst/>
          </a:prstGeom>
        </p:spPr>
        <p:txBody>
          <a:bodyPr>
            <a:normAutofit/>
          </a:bodyPr>
          <a:lstStyle>
            <a:lvl1pPr marL="342900" indent="-342900" algn="r" rtl="1">
              <a:lnSpc>
                <a:spcPct val="150000"/>
              </a:lnSpc>
              <a:buClr>
                <a:schemeClr val="tx2">
                  <a:lumMod val="60000"/>
                  <a:lumOff val="40000"/>
                </a:schemeClr>
              </a:buClr>
              <a:buFont typeface="Wingdings" pitchFamily="2" charset="2"/>
              <a:buChar char="q"/>
              <a:defRPr sz="1800" b="1" baseline="0">
                <a:latin typeface="Times New Roman" pitchFamily="18" charset="0"/>
                <a:cs typeface="B Nazanin" pitchFamily="2" charset="-78"/>
              </a:defRPr>
            </a:lvl1pPr>
            <a:lvl2pPr marL="742950" indent="-285750" algn="r" rtl="1">
              <a:lnSpc>
                <a:spcPct val="150000"/>
              </a:lnSpc>
              <a:buClr>
                <a:schemeClr val="accent6">
                  <a:lumMod val="75000"/>
                </a:schemeClr>
              </a:buClr>
              <a:buFont typeface="Wingdings" pitchFamily="2" charset="2"/>
              <a:buChar char="q"/>
              <a:defRPr sz="1600" b="1" baseline="0">
                <a:latin typeface="Times New Roman" pitchFamily="18" charset="0"/>
                <a:cs typeface="B Nazanin" pitchFamily="2" charset="-78"/>
              </a:defRPr>
            </a:lvl2pPr>
            <a:lvl3pPr marL="1143000" indent="-228600" algn="r" rtl="1">
              <a:lnSpc>
                <a:spcPct val="150000"/>
              </a:lnSpc>
              <a:buClr>
                <a:schemeClr val="tx2">
                  <a:lumMod val="60000"/>
                  <a:lumOff val="40000"/>
                </a:schemeClr>
              </a:buClr>
              <a:buFont typeface="Wingdings" pitchFamily="2" charset="2"/>
              <a:buChar char="§"/>
              <a:defRPr sz="1400" b="1" baseline="0">
                <a:latin typeface="Times New Roman" pitchFamily="18" charset="0"/>
                <a:cs typeface="B Nazanin" pitchFamily="2" charset="-78"/>
              </a:defRPr>
            </a:lvl3pPr>
            <a:lvl4pPr marL="1600200" indent="-228600" algn="r" rtl="1">
              <a:lnSpc>
                <a:spcPct val="150000"/>
              </a:lnSpc>
              <a:buClr>
                <a:schemeClr val="accent6">
                  <a:lumMod val="75000"/>
                </a:schemeClr>
              </a:buClr>
              <a:buFont typeface="Wingdings" pitchFamily="2" charset="2"/>
              <a:buChar char="§"/>
              <a:defRPr sz="1200" b="1" baseline="0">
                <a:latin typeface="Times New Roman" pitchFamily="18" charset="0"/>
                <a:cs typeface="B Nazanin" pitchFamily="2" charset="-78"/>
              </a:defRPr>
            </a:lvl4pPr>
            <a:lvl5pPr algn="r" rtl="1">
              <a:lnSpc>
                <a:spcPct val="150000"/>
              </a:lnSpc>
              <a:defRPr sz="1200" b="1" baseline="0">
                <a:latin typeface="Times New Roman" pitchFamily="18" charset="0"/>
                <a:cs typeface="B Nazanin" pitchFamily="2" charset="-7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Rectangle 2"/>
          <p:cNvSpPr/>
          <p:nvPr userDrawn="1"/>
        </p:nvSpPr>
        <p:spPr>
          <a:xfrm>
            <a:off x="8651801" y="776372"/>
            <a:ext cx="471054"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fld id="{664B3FF4-0EB9-4636-AB67-FED7FF6706CF}" type="slidenum">
              <a:rPr lang="fa-IR" sz="1800" b="1" smtClean="0">
                <a:cs typeface="+mn-cs"/>
              </a:rPr>
              <a:pPr marL="0" marR="0" indent="0" algn="ctr" defTabSz="914400" rtl="0" eaLnBrk="1" fontAlgn="auto" latinLnBrk="0" hangingPunct="1">
                <a:lnSpc>
                  <a:spcPct val="100000"/>
                </a:lnSpc>
                <a:spcBef>
                  <a:spcPts val="0"/>
                </a:spcBef>
                <a:spcAft>
                  <a:spcPts val="0"/>
                </a:spcAft>
                <a:buClrTx/>
                <a:buSzTx/>
                <a:buFontTx/>
                <a:buNone/>
                <a:tabLst/>
                <a:defRPr/>
              </a:pPr>
              <a:t>‹#›</a:t>
            </a:fld>
            <a:endParaRPr lang="en-US" sz="1600" b="1" dirty="0" smtClean="0">
              <a:cs typeface="+mn-cs"/>
            </a:endParaRPr>
          </a:p>
        </p:txBody>
      </p:sp>
      <p:sp>
        <p:nvSpPr>
          <p:cNvPr id="2" name="Rectangle 1"/>
          <p:cNvSpPr/>
          <p:nvPr userDrawn="1"/>
        </p:nvSpPr>
        <p:spPr>
          <a:xfrm>
            <a:off x="1128773" y="776372"/>
            <a:ext cx="7470681" cy="457200"/>
          </a:xfrm>
          <a:prstGeom prst="rect">
            <a:avLst/>
          </a:prstGeom>
          <a:solidFill>
            <a:srgbClr val="14B1C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VBOXSVR\mahmoud\Documents\EDU\Sharif\DB\TA\slides\db-mark.pn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133891"/>
            <a:ext cx="1153824" cy="115382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userDrawn="1"/>
        </p:nvSpPr>
        <p:spPr>
          <a:xfrm>
            <a:off x="1213884" y="838200"/>
            <a:ext cx="1681716" cy="338554"/>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fa-IR" sz="1600" b="1" dirty="0" smtClean="0">
                <a:solidFill>
                  <a:schemeClr val="bg1"/>
                </a:solidFill>
                <a:cs typeface="B Nazanin" pitchFamily="2" charset="-78"/>
              </a:rPr>
              <a:t>فصل</a:t>
            </a:r>
            <a:r>
              <a:rPr lang="fa-IR" sz="1600" b="1" baseline="0" dirty="0" smtClean="0">
                <a:solidFill>
                  <a:schemeClr val="bg1"/>
                </a:solidFill>
                <a:cs typeface="B Nazanin" pitchFamily="2" charset="-78"/>
              </a:rPr>
              <a:t> اول - مقدمه</a:t>
            </a:r>
            <a:endParaRPr lang="en-US" sz="1600" b="1" dirty="0" smtClean="0">
              <a:solidFill>
                <a:schemeClr val="bg1"/>
              </a:solidFill>
              <a:cs typeface="B Nazanin" pitchFamily="2" charset="-78"/>
            </a:endParaRPr>
          </a:p>
        </p:txBody>
      </p:sp>
    </p:spTree>
    <p:extLst>
      <p:ext uri="{BB962C8B-B14F-4D97-AF65-F5344CB8AC3E}">
        <p14:creationId xmlns:p14="http://schemas.microsoft.com/office/powerpoint/2010/main" val="2134110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p:nvPr>
        </p:nvSpPr>
        <p:spPr>
          <a:xfrm>
            <a:off x="1447800" y="228600"/>
            <a:ext cx="7162800" cy="533400"/>
          </a:xfrm>
          <a:prstGeom prst="rect">
            <a:avLst/>
          </a:prstGeom>
        </p:spPr>
        <p:txBody>
          <a:bodyPr>
            <a:normAutofit/>
          </a:bodyPr>
          <a:lstStyle>
            <a:lvl1pPr marL="342900" indent="-342900" algn="r" rtl="1">
              <a:buFont typeface="Arial" pitchFamily="34" charset="0"/>
              <a:buChar char="•"/>
              <a:defRPr sz="2300" b="1" i="1" u="sng">
                <a:effectLst/>
                <a:latin typeface="Times New Roman" pitchFamily="18" charset="0"/>
                <a:cs typeface="B Titr" pitchFamily="2" charset="-78"/>
              </a:defRPr>
            </a:lvl1pPr>
          </a:lstStyle>
          <a:p>
            <a:r>
              <a:rPr lang="en-US" dirty="0" smtClean="0"/>
              <a:t>Click to edit Master title style</a:t>
            </a:r>
            <a:endParaRPr lang="en-US" dirty="0"/>
          </a:p>
        </p:txBody>
      </p:sp>
      <p:sp>
        <p:nvSpPr>
          <p:cNvPr id="14" name="Content Placeholder 2"/>
          <p:cNvSpPr>
            <a:spLocks noGrp="1"/>
          </p:cNvSpPr>
          <p:nvPr>
            <p:ph idx="1"/>
          </p:nvPr>
        </p:nvSpPr>
        <p:spPr>
          <a:xfrm>
            <a:off x="228600" y="1371600"/>
            <a:ext cx="8686800" cy="5257799"/>
          </a:xfrm>
          <a:prstGeom prst="rect">
            <a:avLst/>
          </a:prstGeom>
        </p:spPr>
        <p:txBody>
          <a:bodyPr>
            <a:normAutofit/>
          </a:bodyPr>
          <a:lstStyle>
            <a:lvl1pPr marL="342900" indent="-342900" algn="r" rtl="1">
              <a:lnSpc>
                <a:spcPct val="150000"/>
              </a:lnSpc>
              <a:buClr>
                <a:schemeClr val="tx2">
                  <a:lumMod val="60000"/>
                  <a:lumOff val="40000"/>
                </a:schemeClr>
              </a:buClr>
              <a:buFont typeface="Wingdings" pitchFamily="2" charset="2"/>
              <a:buChar char="q"/>
              <a:defRPr sz="1800" b="1">
                <a:latin typeface="Times New Roman" pitchFamily="18" charset="0"/>
                <a:cs typeface="+mj-cs"/>
              </a:defRPr>
            </a:lvl1pPr>
            <a:lvl2pPr marL="742950" indent="-285750" algn="r" rtl="1">
              <a:lnSpc>
                <a:spcPct val="150000"/>
              </a:lnSpc>
              <a:buClr>
                <a:schemeClr val="accent6">
                  <a:lumMod val="75000"/>
                </a:schemeClr>
              </a:buClr>
              <a:buFont typeface="Wingdings" pitchFamily="2" charset="2"/>
              <a:buChar char="q"/>
              <a:defRPr sz="1600" b="1">
                <a:latin typeface="Times New Roman" pitchFamily="18" charset="0"/>
                <a:cs typeface="B Roya" pitchFamily="2" charset="-78"/>
              </a:defRPr>
            </a:lvl2pPr>
            <a:lvl3pPr marL="1143000" indent="-228600" algn="r" rtl="1">
              <a:lnSpc>
                <a:spcPct val="150000"/>
              </a:lnSpc>
              <a:buClr>
                <a:schemeClr val="tx2">
                  <a:lumMod val="60000"/>
                  <a:lumOff val="40000"/>
                </a:schemeClr>
              </a:buClr>
              <a:buFont typeface="Wingdings" pitchFamily="2" charset="2"/>
              <a:buChar char="§"/>
              <a:defRPr sz="1400" b="1">
                <a:latin typeface="Times New Roman" pitchFamily="18" charset="0"/>
                <a:cs typeface="B Roya" pitchFamily="2" charset="-78"/>
              </a:defRPr>
            </a:lvl3pPr>
            <a:lvl4pPr marL="1600200" indent="-228600" algn="r" rtl="1">
              <a:lnSpc>
                <a:spcPct val="150000"/>
              </a:lnSpc>
              <a:buClr>
                <a:schemeClr val="accent6">
                  <a:lumMod val="75000"/>
                </a:schemeClr>
              </a:buClr>
              <a:buFont typeface="Wingdings" pitchFamily="2" charset="2"/>
              <a:buChar char="§"/>
              <a:defRPr sz="1200" b="1">
                <a:latin typeface="Times New Roman" pitchFamily="18" charset="0"/>
                <a:cs typeface="B Roya" pitchFamily="2" charset="-78"/>
              </a:defRPr>
            </a:lvl4pPr>
            <a:lvl5pPr algn="r" rtl="1">
              <a:lnSpc>
                <a:spcPct val="150000"/>
              </a:lnSpc>
              <a:defRPr sz="1200" b="1">
                <a:latin typeface="Times New Roman" pitchFamily="18" charset="0"/>
                <a:cs typeface="B Roya" pitchFamily="2" charset="-7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Rectangle 2"/>
          <p:cNvSpPr/>
          <p:nvPr userDrawn="1"/>
        </p:nvSpPr>
        <p:spPr>
          <a:xfrm>
            <a:off x="8651801" y="776372"/>
            <a:ext cx="471054"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fld id="{664B3FF4-0EB9-4636-AB67-FED7FF6706CF}" type="slidenum">
              <a:rPr lang="fa-IR" sz="1800" b="1" smtClean="0">
                <a:cs typeface="+mn-cs"/>
              </a:rPr>
              <a:pPr marL="0" marR="0" indent="0" algn="ctr" defTabSz="914400" rtl="0" eaLnBrk="1" fontAlgn="auto" latinLnBrk="0" hangingPunct="1">
                <a:lnSpc>
                  <a:spcPct val="100000"/>
                </a:lnSpc>
                <a:spcBef>
                  <a:spcPts val="0"/>
                </a:spcBef>
                <a:spcAft>
                  <a:spcPts val="0"/>
                </a:spcAft>
                <a:buClrTx/>
                <a:buSzTx/>
                <a:buFontTx/>
                <a:buNone/>
                <a:tabLst/>
                <a:defRPr/>
              </a:pPr>
              <a:t>‹#›</a:t>
            </a:fld>
            <a:endParaRPr lang="en-US" sz="1600" b="1" dirty="0" smtClean="0">
              <a:cs typeface="+mn-cs"/>
            </a:endParaRPr>
          </a:p>
        </p:txBody>
      </p:sp>
      <p:sp>
        <p:nvSpPr>
          <p:cNvPr id="2" name="Rectangle 1"/>
          <p:cNvSpPr/>
          <p:nvPr userDrawn="1"/>
        </p:nvSpPr>
        <p:spPr>
          <a:xfrm>
            <a:off x="1149715" y="776372"/>
            <a:ext cx="7460883" cy="457200"/>
          </a:xfrm>
          <a:prstGeom prst="rect">
            <a:avLst/>
          </a:prstGeom>
          <a:solidFill>
            <a:srgbClr val="14B1C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1213884" y="838200"/>
            <a:ext cx="1681716" cy="338554"/>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fa-IR" sz="1600" b="1" dirty="0" smtClean="0">
                <a:solidFill>
                  <a:schemeClr val="bg1"/>
                </a:solidFill>
                <a:cs typeface="B Roya" pitchFamily="2" charset="-78"/>
              </a:rPr>
              <a:t>فصل</a:t>
            </a:r>
            <a:r>
              <a:rPr lang="fa-IR" sz="1600" b="1" baseline="0" dirty="0" smtClean="0">
                <a:solidFill>
                  <a:schemeClr val="bg1"/>
                </a:solidFill>
                <a:cs typeface="B Roya" pitchFamily="2" charset="-78"/>
              </a:rPr>
              <a:t> اول - مقدمه</a:t>
            </a:r>
            <a:endParaRPr lang="en-US" sz="1600" b="1" dirty="0" smtClean="0">
              <a:solidFill>
                <a:schemeClr val="bg1"/>
              </a:solidFill>
              <a:cs typeface="B Roya" pitchFamily="2" charset="-78"/>
            </a:endParaRPr>
          </a:p>
        </p:txBody>
      </p:sp>
      <p:pic>
        <p:nvPicPr>
          <p:cNvPr id="3074" name="Picture 2" descr="\\VBOXSVR\mahmoud\Documents\EDU\Sharif\DB\TA\db-mar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79" y="156979"/>
            <a:ext cx="1084211" cy="108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1662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334962"/>
          </a:xfrm>
        </p:spPr>
        <p:txBody>
          <a:bodyPr>
            <a:noAutofit/>
          </a:bodyPr>
          <a:lstStyle>
            <a:lvl1pPr marL="342900" indent="-342900" algn="r" rtl="1">
              <a:buFont typeface="Arial" pitchFamily="34" charset="0"/>
              <a:buChar char="•"/>
              <a:defRPr sz="2200" b="1" i="1" u="sng">
                <a:latin typeface="Times New Roman" pitchFamily="18" charset="0"/>
                <a:cs typeface="B Titr" pitchFamily="2" charset="-78"/>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990600"/>
            <a:ext cx="8686800" cy="5562600"/>
          </a:xfrm>
        </p:spPr>
        <p:txBody>
          <a:bodyPr/>
          <a:lstStyle>
            <a:lvl1pPr marL="342900" indent="-342900" algn="r" rtl="1">
              <a:buClr>
                <a:schemeClr val="tx2">
                  <a:lumMod val="60000"/>
                  <a:lumOff val="40000"/>
                </a:schemeClr>
              </a:buClr>
              <a:buFont typeface="Wingdings" pitchFamily="2" charset="2"/>
              <a:buChar char="q"/>
              <a:defRPr>
                <a:latin typeface="Times New Roman" pitchFamily="18" charset="0"/>
                <a:cs typeface="B Roya" pitchFamily="2" charset="-78"/>
              </a:defRPr>
            </a:lvl1pPr>
            <a:lvl2pPr marL="742950" indent="-285750" algn="r" rtl="1">
              <a:buClr>
                <a:schemeClr val="accent6">
                  <a:lumMod val="75000"/>
                </a:schemeClr>
              </a:buClr>
              <a:buFont typeface="Wingdings" pitchFamily="2" charset="2"/>
              <a:buChar char="q"/>
              <a:defRPr>
                <a:latin typeface="Times New Roman" pitchFamily="18" charset="0"/>
                <a:cs typeface="B Roya" pitchFamily="2" charset="-78"/>
              </a:defRPr>
            </a:lvl2pPr>
            <a:lvl3pPr marL="1143000" indent="-228600" algn="r" rtl="1">
              <a:buClr>
                <a:schemeClr val="tx2">
                  <a:lumMod val="60000"/>
                  <a:lumOff val="40000"/>
                </a:schemeClr>
              </a:buClr>
              <a:buFont typeface="Wingdings" pitchFamily="2" charset="2"/>
              <a:buChar char="§"/>
              <a:defRPr>
                <a:latin typeface="Times New Roman" pitchFamily="18" charset="0"/>
                <a:cs typeface="B Roya" pitchFamily="2" charset="-78"/>
              </a:defRPr>
            </a:lvl3pPr>
            <a:lvl4pPr algn="r" rtl="1">
              <a:defRPr>
                <a:latin typeface="Times New Roman" pitchFamily="18" charset="0"/>
                <a:cs typeface="B Roya" pitchFamily="2" charset="-78"/>
              </a:defRPr>
            </a:lvl4pPr>
            <a:lvl5pPr algn="r" rtl="1">
              <a:defRPr>
                <a:latin typeface="Times New Roman" pitchFamily="18" charset="0"/>
                <a:cs typeface="B Roya" pitchFamily="2" charset="-7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228600" y="685800"/>
            <a:ext cx="80772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txBox="1">
            <a:spLocks/>
          </p:cNvSpPr>
          <p:nvPr userDrawn="1"/>
        </p:nvSpPr>
        <p:spPr>
          <a:xfrm>
            <a:off x="228600" y="685800"/>
            <a:ext cx="8077200" cy="228600"/>
          </a:xfrm>
          <a:prstGeom prst="rect">
            <a:avLst/>
          </a:prstGeom>
        </p:spPr>
        <p:txBody>
          <a:bodyPr anchor="b">
            <a:normAutofit fontScale="92500" lnSpcReduction="20000"/>
          </a:bodyPr>
          <a:lstStyle>
            <a:lvl1pPr marL="342900" indent="-342900" algn="r" defTabSz="914400" rtl="1" eaLnBrk="1" latinLnBrk="0" hangingPunct="1">
              <a:spcBef>
                <a:spcPct val="0"/>
              </a:spcBef>
              <a:buFont typeface="Arial" pitchFamily="34" charset="0"/>
              <a:buChar char="•"/>
              <a:defRPr sz="2300" b="1" i="1" u="sng" kern="1200">
                <a:solidFill>
                  <a:schemeClr val="tx1"/>
                </a:solidFill>
                <a:effectLst/>
                <a:latin typeface="Times New Roman" pitchFamily="18" charset="0"/>
                <a:ea typeface="+mj-ea"/>
                <a:cs typeface="B Titr" pitchFamily="2" charset="-78"/>
              </a:defRPr>
            </a:lvl1pPr>
          </a:lstStyle>
          <a:p>
            <a:pPr marL="0" indent="0">
              <a:buNone/>
            </a:pPr>
            <a:r>
              <a:rPr lang="fa-IR" sz="1200" i="0" u="none" dirty="0" smtClean="0">
                <a:solidFill>
                  <a:schemeClr val="bg1"/>
                </a:solidFill>
              </a:rPr>
              <a:t>بخش اول - مقدمه</a:t>
            </a:r>
            <a:endParaRPr lang="en-US" sz="1200" i="0" u="none" dirty="0">
              <a:solidFill>
                <a:schemeClr val="bg1"/>
              </a:solidFill>
            </a:endParaRPr>
          </a:p>
        </p:txBody>
      </p:sp>
      <p:sp>
        <p:nvSpPr>
          <p:cNvPr id="9" name="Rectangle 8"/>
          <p:cNvSpPr/>
          <p:nvPr userDrawn="1"/>
        </p:nvSpPr>
        <p:spPr>
          <a:xfrm>
            <a:off x="8369923" y="685800"/>
            <a:ext cx="545477" cy="228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033596B-A4C2-49D0-BD0E-150E1D466AB0}" type="slidenum">
              <a:rPr lang="fa-IR" smtClean="0">
                <a:cs typeface="B Roya" pitchFamily="2" charset="-78"/>
              </a:rPr>
              <a:pPr/>
              <a:t>‹#›</a:t>
            </a:fld>
            <a:endParaRPr lang="en-US" dirty="0">
              <a:cs typeface="B Roya" pitchFamily="2" charset="-78"/>
            </a:endParaRPr>
          </a:p>
        </p:txBody>
      </p:sp>
    </p:spTree>
    <p:extLst>
      <p:ext uri="{BB962C8B-B14F-4D97-AF65-F5344CB8AC3E}">
        <p14:creationId xmlns:p14="http://schemas.microsoft.com/office/powerpoint/2010/main" val="33890965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0B1C02-361C-4FDA-B146-B0F3F3B715C5}" type="slidenum">
              <a:rPr lang="en-US" smtClean="0"/>
              <a:t>‹#›</a:t>
            </a:fld>
            <a:endParaRPr lang="en-US" dirty="0"/>
          </a:p>
        </p:txBody>
      </p:sp>
      <p:pic>
        <p:nvPicPr>
          <p:cNvPr id="6" name="Picture 2" descr="\\VBOXSVR\mahmoud\Documents\EDU\Sharif\DB\TA\D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131097"/>
            <a:ext cx="921117" cy="108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3206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0B1C02-361C-4FDA-B146-B0F3F3B715C5}" type="slidenum">
              <a:rPr lang="en-US" smtClean="0"/>
              <a:t>‹#›</a:t>
            </a:fld>
            <a:endParaRPr lang="en-US" dirty="0"/>
          </a:p>
        </p:txBody>
      </p:sp>
    </p:spTree>
    <p:extLst>
      <p:ext uri="{BB962C8B-B14F-4D97-AF65-F5344CB8AC3E}">
        <p14:creationId xmlns:p14="http://schemas.microsoft.com/office/powerpoint/2010/main" val="262499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0B1C02-361C-4FDA-B146-B0F3F3B715C5}" type="slidenum">
              <a:rPr lang="en-US" smtClean="0"/>
              <a:t>‹#›</a:t>
            </a:fld>
            <a:endParaRPr lang="en-US" dirty="0"/>
          </a:p>
        </p:txBody>
      </p:sp>
    </p:spTree>
    <p:extLst>
      <p:ext uri="{BB962C8B-B14F-4D97-AF65-F5344CB8AC3E}">
        <p14:creationId xmlns:p14="http://schemas.microsoft.com/office/powerpoint/2010/main" val="14552858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0B1C02-361C-4FDA-B146-B0F3F3B715C5}" type="slidenum">
              <a:rPr lang="en-US" smtClean="0"/>
              <a:t>‹#›</a:t>
            </a:fld>
            <a:endParaRPr lang="en-US" dirty="0"/>
          </a:p>
        </p:txBody>
      </p:sp>
    </p:spTree>
    <p:extLst>
      <p:ext uri="{BB962C8B-B14F-4D97-AF65-F5344CB8AC3E}">
        <p14:creationId xmlns:p14="http://schemas.microsoft.com/office/powerpoint/2010/main" val="144000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DCBFC9-6092-459D-8404-0CAF56B82DA5}" type="datetimeFigureOut">
              <a:rPr lang="en-US" smtClean="0"/>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0B1C02-361C-4FDA-B146-B0F3F3B715C5}" type="slidenum">
              <a:rPr lang="en-US" smtClean="0"/>
              <a:t>‹#›</a:t>
            </a:fld>
            <a:endParaRPr lang="en-US" dirty="0"/>
          </a:p>
        </p:txBody>
      </p:sp>
    </p:spTree>
    <p:extLst>
      <p:ext uri="{BB962C8B-B14F-4D97-AF65-F5344CB8AC3E}">
        <p14:creationId xmlns:p14="http://schemas.microsoft.com/office/powerpoint/2010/main" val="261149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CBFC9-6092-459D-8404-0CAF56B82DA5}" type="datetimeFigureOut">
              <a:rPr lang="en-US" smtClean="0"/>
              <a:t>9/17/2018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B1C02-361C-4FDA-B146-B0F3F3B715C5}" type="slidenum">
              <a:rPr lang="en-US" smtClean="0"/>
              <a:t>‹#›</a:t>
            </a:fld>
            <a:endParaRPr lang="en-US" dirty="0"/>
          </a:p>
        </p:txBody>
      </p:sp>
    </p:spTree>
    <p:extLst>
      <p:ext uri="{BB962C8B-B14F-4D97-AF65-F5344CB8AC3E}">
        <p14:creationId xmlns:p14="http://schemas.microsoft.com/office/powerpoint/2010/main" val="2729305391"/>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5" r:id="rId3"/>
    <p:sldLayoutId id="2147483650" r:id="rId4"/>
    <p:sldLayoutId id="2147483674"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30.png"/><Relationship Id="rId7" Type="http://schemas.openxmlformats.org/officeDocument/2006/relationships/image" Target="../media/image7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40.png"/><Relationship Id="rId9" Type="http://schemas.openxmlformats.org/officeDocument/2006/relationships/image" Target="../media/image9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775"/>
            <a:ext cx="7772400" cy="1470025"/>
          </a:xfrm>
        </p:spPr>
        <p:txBody>
          <a:bodyPr/>
          <a:lstStyle/>
          <a:p>
            <a:r>
              <a:rPr lang="fa-IR" dirty="0" smtClean="0">
                <a:latin typeface="IranNastaliq" pitchFamily="18" charset="0"/>
                <a:cs typeface="IranNastaliq" pitchFamily="18" charset="0"/>
              </a:rPr>
              <a:t>به نام آنکه جان را فکرت آموخت</a:t>
            </a:r>
            <a:endParaRPr lang="en-US" dirty="0">
              <a:latin typeface="IranNastaliq" pitchFamily="18" charset="0"/>
              <a:cs typeface="IranNastaliq" pitchFamily="18" charset="0"/>
            </a:endParaRPr>
          </a:p>
        </p:txBody>
      </p:sp>
      <p:sp>
        <p:nvSpPr>
          <p:cNvPr id="6" name="Rounded Rectangle 5"/>
          <p:cNvSpPr/>
          <p:nvPr/>
        </p:nvSpPr>
        <p:spPr>
          <a:xfrm>
            <a:off x="190500" y="76200"/>
            <a:ext cx="8763000" cy="6629400"/>
          </a:xfrm>
          <a:prstGeom prst="roundRect">
            <a:avLst>
              <a:gd name="adj" fmla="val 63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838200" y="1828800"/>
            <a:ext cx="7162800" cy="2209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fa-IR" sz="4400" dirty="0" smtClean="0">
                <a:cs typeface="+mj-cs"/>
              </a:rPr>
              <a:t>بخش اول :</a:t>
            </a:r>
          </a:p>
          <a:p>
            <a:pPr algn="r" rtl="1"/>
            <a:r>
              <a:rPr lang="fa-IR" sz="4400" dirty="0" smtClean="0">
                <a:cs typeface="+mj-cs"/>
              </a:rPr>
              <a:t>‏ </a:t>
            </a:r>
            <a:r>
              <a:rPr lang="fa-IR" sz="3800" dirty="0" smtClean="0">
                <a:cs typeface="+mj-cs"/>
              </a:rPr>
              <a:t>مقدمه‏ای بر سیستم‏های پایگاهی</a:t>
            </a:r>
            <a:endParaRPr lang="en-US" sz="3800" dirty="0">
              <a:cs typeface="+mj-cs"/>
            </a:endParaRPr>
          </a:p>
        </p:txBody>
      </p:sp>
      <p:pic>
        <p:nvPicPr>
          <p:cNvPr id="9" name="Picture 2" descr="\\VBOXSVR\mahmoud\Documents\EDU\Sharif\DB\TA\slides\db-mark.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9130" y="1918330"/>
            <a:ext cx="2044070" cy="2044070"/>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7"/>
          <p:cNvSpPr txBox="1">
            <a:spLocks/>
          </p:cNvSpPr>
          <p:nvPr/>
        </p:nvSpPr>
        <p:spPr>
          <a:xfrm>
            <a:off x="685800" y="4648200"/>
            <a:ext cx="7772400" cy="20574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rtl="1"/>
            <a:r>
              <a:rPr lang="fa-IR" b="1" dirty="0" smtClean="0">
                <a:cs typeface="B Nazanin" pitchFamily="2" charset="-78"/>
              </a:rPr>
              <a:t>مرتضی امینی</a:t>
            </a:r>
          </a:p>
          <a:p>
            <a:pPr rtl="1"/>
            <a:endParaRPr lang="fa-IR" dirty="0" smtClean="0">
              <a:cs typeface="B Nazanin" pitchFamily="2" charset="-78"/>
            </a:endParaRPr>
          </a:p>
          <a:p>
            <a:pPr rtl="1"/>
            <a:r>
              <a:rPr lang="fa-IR" dirty="0" smtClean="0">
                <a:cs typeface="B Nazanin" pitchFamily="2" charset="-78"/>
              </a:rPr>
              <a:t>نیمسال اول 9۷-9۸</a:t>
            </a:r>
          </a:p>
          <a:p>
            <a:pPr rtl="1"/>
            <a:endParaRPr lang="fa-IR" sz="1900" dirty="0" smtClean="0">
              <a:cs typeface="B Nazanin" pitchFamily="2" charset="-78"/>
            </a:endParaRPr>
          </a:p>
          <a:p>
            <a:pPr rtl="1"/>
            <a:r>
              <a:rPr lang="fa-IR" sz="2100" b="1" dirty="0" smtClean="0">
                <a:solidFill>
                  <a:schemeClr val="tx2"/>
                </a:solidFill>
                <a:cs typeface="B Nazanin" pitchFamily="2" charset="-78"/>
              </a:rPr>
              <a:t>(محتویات اسلایدها برگرفته از یادداشت‏های کلاسی </a:t>
            </a:r>
            <a:r>
              <a:rPr lang="fa-IR" sz="2100" b="1" dirty="0" smtClean="0">
                <a:solidFill>
                  <a:srgbClr val="C00000"/>
                </a:solidFill>
                <a:cs typeface="B Nazanin" pitchFamily="2" charset="-78"/>
              </a:rPr>
              <a:t>استاد محمدتقی روحانی رانکوهی</a:t>
            </a:r>
            <a:r>
              <a:rPr lang="fa-IR" sz="2100" b="1" dirty="0" smtClean="0">
                <a:solidFill>
                  <a:schemeClr val="tx2"/>
                </a:solidFill>
                <a:cs typeface="B Nazanin" pitchFamily="2" charset="-78"/>
              </a:rPr>
              <a:t> است.)</a:t>
            </a:r>
            <a:endParaRPr lang="en-US" sz="2100" b="1" dirty="0" smtClean="0">
              <a:solidFill>
                <a:schemeClr val="tx2"/>
              </a:solidFill>
              <a:cs typeface="B Nazanin" pitchFamily="2" charset="-78"/>
            </a:endParaRPr>
          </a:p>
          <a:p>
            <a:endParaRPr lang="en-US" dirty="0">
              <a:cs typeface="B Nazanin" pitchFamily="2" charset="-78"/>
            </a:endParaRPr>
          </a:p>
        </p:txBody>
      </p:sp>
    </p:spTree>
    <p:extLst>
      <p:ext uri="{BB962C8B-B14F-4D97-AF65-F5344CB8AC3E}">
        <p14:creationId xmlns:p14="http://schemas.microsoft.com/office/powerpoint/2010/main" val="2360894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پایگاه داده</a:t>
            </a:r>
            <a:endParaRPr lang="en-US" dirty="0"/>
          </a:p>
        </p:txBody>
      </p:sp>
      <p:sp>
        <p:nvSpPr>
          <p:cNvPr id="3" name="Content Placeholder 2"/>
          <p:cNvSpPr>
            <a:spLocks noGrp="1"/>
          </p:cNvSpPr>
          <p:nvPr>
            <p:ph idx="1"/>
          </p:nvPr>
        </p:nvSpPr>
        <p:spPr>
          <a:xfrm>
            <a:off x="76200" y="1371600"/>
            <a:ext cx="8839200" cy="5257799"/>
          </a:xfrm>
        </p:spPr>
        <p:txBody>
          <a:bodyPr/>
          <a:lstStyle/>
          <a:p>
            <a:r>
              <a:rPr lang="fa-IR" sz="2400" dirty="0" smtClean="0"/>
              <a:t>تعریف پایگاه داده:</a:t>
            </a:r>
          </a:p>
          <a:p>
            <a:pPr lvl="1"/>
            <a:r>
              <a:rPr lang="fa-IR" dirty="0" smtClean="0"/>
              <a:t>مجموعه‏ای است از داده‏های ذخیره شده، پایا</a:t>
            </a:r>
            <a:r>
              <a:rPr lang="en-US" dirty="0" smtClean="0"/>
              <a:t> </a:t>
            </a:r>
            <a:r>
              <a:rPr lang="fa-IR" dirty="0" smtClean="0"/>
              <a:t>، مجتمع ، به هم مرتبط ، و حتی الامکان فاقد افزونگی، (دارای معماری خاصّ خود، مبتنی بر یک مدل داده ای مشخص) ، تحت کنترل یک سیستم متمرکز، مورد استفاده یک یا چند کاربر</a:t>
            </a:r>
            <a:r>
              <a:rPr lang="fa-IR" dirty="0"/>
              <a:t> </a:t>
            </a:r>
            <a:r>
              <a:rPr lang="fa-IR" dirty="0" smtClean="0"/>
              <a:t>در یک سازمان (در یک محیط)  به طور اشتراکی</a:t>
            </a:r>
            <a:r>
              <a:rPr lang="fa-IR" dirty="0"/>
              <a:t> </a:t>
            </a:r>
            <a:r>
              <a:rPr lang="fa-IR" dirty="0" smtClean="0"/>
              <a:t>و همروند.</a:t>
            </a:r>
            <a:endParaRPr lang="en-US" dirty="0"/>
          </a:p>
        </p:txBody>
      </p:sp>
      <p:grpSp>
        <p:nvGrpSpPr>
          <p:cNvPr id="38" name="Group 37"/>
          <p:cNvGrpSpPr/>
          <p:nvPr/>
        </p:nvGrpSpPr>
        <p:grpSpPr>
          <a:xfrm>
            <a:off x="2986986" y="1295400"/>
            <a:ext cx="1385316" cy="1066800"/>
            <a:chOff x="3193542" y="1219200"/>
            <a:chExt cx="1385316" cy="1066800"/>
          </a:xfrm>
        </p:grpSpPr>
        <p:cxnSp>
          <p:nvCxnSpPr>
            <p:cNvPr id="12" name="Straight Arrow Connector 11"/>
            <p:cNvCxnSpPr/>
            <p:nvPr/>
          </p:nvCxnSpPr>
          <p:spPr>
            <a:xfrm flipV="1">
              <a:off x="4114800" y="1676400"/>
              <a:ext cx="0" cy="26294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193542" y="1219200"/>
              <a:ext cx="1385316"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B Roya" pitchFamily="2" charset="-78"/>
                </a:rPr>
                <a:t>Interconnected</a:t>
              </a:r>
              <a:endParaRPr lang="fa-IR" sz="1400" b="1" dirty="0" smtClean="0">
                <a:solidFill>
                  <a:schemeClr val="tx1"/>
                </a:solidFill>
                <a:cs typeface="B Roya" pitchFamily="2" charset="-78"/>
              </a:endParaRPr>
            </a:p>
          </p:txBody>
        </p:sp>
        <p:cxnSp>
          <p:nvCxnSpPr>
            <p:cNvPr id="16" name="Straight Connector 15"/>
            <p:cNvCxnSpPr/>
            <p:nvPr/>
          </p:nvCxnSpPr>
          <p:spPr>
            <a:xfrm>
              <a:off x="3657600" y="2286000"/>
              <a:ext cx="838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4493170" y="1295400"/>
            <a:ext cx="1143000" cy="1066800"/>
            <a:chOff x="4648200" y="1219200"/>
            <a:chExt cx="1143000" cy="1066800"/>
          </a:xfrm>
        </p:grpSpPr>
        <p:cxnSp>
          <p:nvCxnSpPr>
            <p:cNvPr id="9" name="Straight Arrow Connector 8"/>
            <p:cNvCxnSpPr/>
            <p:nvPr/>
          </p:nvCxnSpPr>
          <p:spPr>
            <a:xfrm flipV="1">
              <a:off x="4953000" y="1676400"/>
              <a:ext cx="114300" cy="26294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648200" y="1219200"/>
              <a:ext cx="1143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B Roya" pitchFamily="2" charset="-78"/>
                </a:rPr>
                <a:t>Integrated</a:t>
              </a:r>
              <a:endParaRPr lang="fa-IR" sz="1400" b="1" dirty="0" smtClean="0">
                <a:solidFill>
                  <a:schemeClr val="tx1"/>
                </a:solidFill>
                <a:cs typeface="B Roya" pitchFamily="2" charset="-78"/>
              </a:endParaRPr>
            </a:p>
          </p:txBody>
        </p:sp>
        <p:cxnSp>
          <p:nvCxnSpPr>
            <p:cNvPr id="18" name="Straight Connector 17"/>
            <p:cNvCxnSpPr/>
            <p:nvPr/>
          </p:nvCxnSpPr>
          <p:spPr>
            <a:xfrm>
              <a:off x="4648200" y="2286000"/>
              <a:ext cx="39102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013434" y="1371600"/>
            <a:ext cx="1600200" cy="990600"/>
            <a:chOff x="5181600" y="1295400"/>
            <a:chExt cx="1600200" cy="990600"/>
          </a:xfrm>
        </p:grpSpPr>
        <p:cxnSp>
          <p:nvCxnSpPr>
            <p:cNvPr id="5" name="Straight Arrow Connector 4"/>
            <p:cNvCxnSpPr/>
            <p:nvPr/>
          </p:nvCxnSpPr>
          <p:spPr>
            <a:xfrm flipV="1">
              <a:off x="5410200" y="1718256"/>
              <a:ext cx="457200" cy="26294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638800" y="1295400"/>
              <a:ext cx="11430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B Roya" pitchFamily="2" charset="-78"/>
                </a:rPr>
                <a:t>Persistent</a:t>
              </a:r>
              <a:endParaRPr lang="fa-IR" sz="1400" b="1" dirty="0" smtClean="0">
                <a:solidFill>
                  <a:schemeClr val="tx1"/>
                </a:solidFill>
                <a:cs typeface="B Roya" pitchFamily="2" charset="-78"/>
              </a:endParaRPr>
            </a:p>
          </p:txBody>
        </p:sp>
        <p:cxnSp>
          <p:nvCxnSpPr>
            <p:cNvPr id="19" name="Straight Connector 18"/>
            <p:cNvCxnSpPr/>
            <p:nvPr/>
          </p:nvCxnSpPr>
          <p:spPr>
            <a:xfrm>
              <a:off x="5181600" y="2286000"/>
              <a:ext cx="24279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733800" y="3124200"/>
            <a:ext cx="1333500" cy="914400"/>
            <a:chOff x="6096000" y="2971800"/>
            <a:chExt cx="1333500" cy="914400"/>
          </a:xfrm>
        </p:grpSpPr>
        <p:cxnSp>
          <p:nvCxnSpPr>
            <p:cNvPr id="25" name="Straight Arrow Connector 24"/>
            <p:cNvCxnSpPr>
              <a:endCxn id="26" idx="0"/>
            </p:cNvCxnSpPr>
            <p:nvPr/>
          </p:nvCxnSpPr>
          <p:spPr>
            <a:xfrm flipH="1">
              <a:off x="6762750" y="2971800"/>
              <a:ext cx="19050" cy="3810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096000" y="3352800"/>
              <a:ext cx="13335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B Roya" pitchFamily="2" charset="-78"/>
                </a:rPr>
                <a:t>Concurrent</a:t>
              </a:r>
              <a:endParaRPr lang="fa-IR" sz="1400" b="1" dirty="0" smtClean="0">
                <a:solidFill>
                  <a:schemeClr val="tx1"/>
                </a:solidFill>
                <a:cs typeface="B Roya" pitchFamily="2" charset="-78"/>
              </a:endParaRPr>
            </a:p>
          </p:txBody>
        </p:sp>
        <p:cxnSp>
          <p:nvCxnSpPr>
            <p:cNvPr id="31" name="Straight Connector 30"/>
            <p:cNvCxnSpPr/>
            <p:nvPr/>
          </p:nvCxnSpPr>
          <p:spPr>
            <a:xfrm>
              <a:off x="6619374" y="2971800"/>
              <a:ext cx="39102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4876800" y="3124200"/>
            <a:ext cx="1061236" cy="838200"/>
            <a:chOff x="7320764" y="2971800"/>
            <a:chExt cx="1061236" cy="838200"/>
          </a:xfrm>
        </p:grpSpPr>
        <p:cxnSp>
          <p:nvCxnSpPr>
            <p:cNvPr id="20" name="Straight Arrow Connector 19"/>
            <p:cNvCxnSpPr>
              <a:endCxn id="21" idx="0"/>
            </p:cNvCxnSpPr>
            <p:nvPr/>
          </p:nvCxnSpPr>
          <p:spPr>
            <a:xfrm>
              <a:off x="7543800" y="2971800"/>
              <a:ext cx="342900" cy="3048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7391400" y="3276600"/>
              <a:ext cx="9906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B Roya" pitchFamily="2" charset="-78"/>
                </a:rPr>
                <a:t>Shared</a:t>
              </a:r>
              <a:endParaRPr lang="fa-IR" sz="1400" b="1" dirty="0" smtClean="0">
                <a:solidFill>
                  <a:schemeClr val="tx1"/>
                </a:solidFill>
                <a:cs typeface="B Roya" pitchFamily="2" charset="-78"/>
              </a:endParaRPr>
            </a:p>
          </p:txBody>
        </p:sp>
        <p:cxnSp>
          <p:nvCxnSpPr>
            <p:cNvPr id="32" name="Straight Connector 31"/>
            <p:cNvCxnSpPr/>
            <p:nvPr/>
          </p:nvCxnSpPr>
          <p:spPr>
            <a:xfrm>
              <a:off x="7320764" y="2971800"/>
              <a:ext cx="47314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628774" y="2743200"/>
            <a:ext cx="1876926" cy="990600"/>
            <a:chOff x="5628774" y="2590800"/>
            <a:chExt cx="1876926" cy="990600"/>
          </a:xfrm>
        </p:grpSpPr>
        <p:cxnSp>
          <p:nvCxnSpPr>
            <p:cNvPr id="33" name="Straight Arrow Connector 32"/>
            <p:cNvCxnSpPr/>
            <p:nvPr/>
          </p:nvCxnSpPr>
          <p:spPr>
            <a:xfrm>
              <a:off x="5867400" y="2590800"/>
              <a:ext cx="714375" cy="5334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72200" y="3048000"/>
              <a:ext cx="13335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B Roya" pitchFamily="2" charset="-78"/>
                </a:rPr>
                <a:t>Data Model</a:t>
              </a:r>
              <a:endParaRPr lang="fa-IR" sz="1400" b="1" dirty="0" smtClean="0">
                <a:solidFill>
                  <a:schemeClr val="tx1"/>
                </a:solidFill>
                <a:cs typeface="B Roya" pitchFamily="2" charset="-78"/>
              </a:endParaRPr>
            </a:p>
          </p:txBody>
        </p:sp>
        <p:cxnSp>
          <p:nvCxnSpPr>
            <p:cNvPr id="35" name="Straight Connector 34"/>
            <p:cNvCxnSpPr/>
            <p:nvPr/>
          </p:nvCxnSpPr>
          <p:spPr>
            <a:xfrm>
              <a:off x="5628774" y="2590800"/>
              <a:ext cx="84822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759370" y="1295400"/>
            <a:ext cx="1371600" cy="1066800"/>
            <a:chOff x="3200400" y="1219200"/>
            <a:chExt cx="1371600" cy="1066800"/>
          </a:xfrm>
        </p:grpSpPr>
        <p:cxnSp>
          <p:nvCxnSpPr>
            <p:cNvPr id="43" name="Straight Arrow Connector 42"/>
            <p:cNvCxnSpPr/>
            <p:nvPr/>
          </p:nvCxnSpPr>
          <p:spPr>
            <a:xfrm flipV="1">
              <a:off x="4114800" y="1676400"/>
              <a:ext cx="0" cy="26294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3200400" y="1219200"/>
              <a:ext cx="13716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B Roya" pitchFamily="2" charset="-78"/>
                </a:rPr>
                <a:t>Redundancy</a:t>
              </a:r>
              <a:endParaRPr lang="fa-IR" sz="1400" b="1" dirty="0" smtClean="0">
                <a:solidFill>
                  <a:schemeClr val="tx1"/>
                </a:solidFill>
                <a:cs typeface="B Roya" pitchFamily="2" charset="-78"/>
              </a:endParaRPr>
            </a:p>
          </p:txBody>
        </p:sp>
        <p:cxnSp>
          <p:nvCxnSpPr>
            <p:cNvPr id="45" name="Straight Connector 44"/>
            <p:cNvCxnSpPr/>
            <p:nvPr/>
          </p:nvCxnSpPr>
          <p:spPr>
            <a:xfrm>
              <a:off x="3657600" y="2286000"/>
              <a:ext cx="838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286000" y="2743200"/>
            <a:ext cx="1333500" cy="914400"/>
            <a:chOff x="6096000" y="2971800"/>
            <a:chExt cx="1333500" cy="914400"/>
          </a:xfrm>
        </p:grpSpPr>
        <p:cxnSp>
          <p:nvCxnSpPr>
            <p:cNvPr id="47" name="Straight Arrow Connector 46"/>
            <p:cNvCxnSpPr>
              <a:endCxn id="48" idx="0"/>
            </p:cNvCxnSpPr>
            <p:nvPr/>
          </p:nvCxnSpPr>
          <p:spPr>
            <a:xfrm flipH="1">
              <a:off x="6762750" y="2971800"/>
              <a:ext cx="19050" cy="3810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096000" y="3352800"/>
              <a:ext cx="13335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B Roya" pitchFamily="2" charset="-78"/>
                </a:rPr>
                <a:t>Centralized System</a:t>
              </a:r>
              <a:endParaRPr lang="fa-IR" sz="1400" b="1" dirty="0" smtClean="0">
                <a:solidFill>
                  <a:schemeClr val="tx1"/>
                </a:solidFill>
                <a:cs typeface="B Roya" pitchFamily="2" charset="-78"/>
              </a:endParaRPr>
            </a:p>
          </p:txBody>
        </p:sp>
        <p:cxnSp>
          <p:nvCxnSpPr>
            <p:cNvPr id="49" name="Straight Connector 48"/>
            <p:cNvCxnSpPr/>
            <p:nvPr/>
          </p:nvCxnSpPr>
          <p:spPr>
            <a:xfrm>
              <a:off x="6307776" y="2971800"/>
              <a:ext cx="101422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52400" y="2819400"/>
            <a:ext cx="1333500" cy="914400"/>
            <a:chOff x="6096000" y="2971800"/>
            <a:chExt cx="1333500" cy="914400"/>
          </a:xfrm>
        </p:grpSpPr>
        <p:cxnSp>
          <p:nvCxnSpPr>
            <p:cNvPr id="51" name="Straight Arrow Connector 50"/>
            <p:cNvCxnSpPr>
              <a:endCxn id="52" idx="0"/>
            </p:cNvCxnSpPr>
            <p:nvPr/>
          </p:nvCxnSpPr>
          <p:spPr>
            <a:xfrm flipH="1">
              <a:off x="6762750" y="2971800"/>
              <a:ext cx="19050" cy="3810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6096000" y="3352800"/>
              <a:ext cx="13335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B Roya" pitchFamily="2" charset="-78"/>
                </a:rPr>
                <a:t>Multi User</a:t>
              </a:r>
              <a:endParaRPr lang="fa-IR" sz="1400" b="1" dirty="0" smtClean="0">
                <a:solidFill>
                  <a:schemeClr val="tx1"/>
                </a:solidFill>
                <a:cs typeface="B Roya" pitchFamily="2" charset="-78"/>
              </a:endParaRPr>
            </a:p>
          </p:txBody>
        </p:sp>
        <p:cxnSp>
          <p:nvCxnSpPr>
            <p:cNvPr id="53" name="Straight Connector 52"/>
            <p:cNvCxnSpPr/>
            <p:nvPr/>
          </p:nvCxnSpPr>
          <p:spPr>
            <a:xfrm>
              <a:off x="6307776" y="2971800"/>
              <a:ext cx="1014222"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771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iterate type="lt">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پایگاه داده – مثال مقدماتی</a:t>
            </a:r>
            <a:endParaRPr lang="en-US" dirty="0"/>
          </a:p>
        </p:txBody>
      </p:sp>
      <p:sp>
        <p:nvSpPr>
          <p:cNvPr id="3" name="Content Placeholder 2"/>
          <p:cNvSpPr>
            <a:spLocks noGrp="1"/>
          </p:cNvSpPr>
          <p:nvPr>
            <p:ph idx="1"/>
          </p:nvPr>
        </p:nvSpPr>
        <p:spPr>
          <a:xfrm>
            <a:off x="152400" y="1371600"/>
            <a:ext cx="8763000" cy="5257799"/>
          </a:xfrm>
        </p:spPr>
        <p:txBody>
          <a:bodyPr>
            <a:noAutofit/>
          </a:bodyPr>
          <a:lstStyle/>
          <a:p>
            <a:r>
              <a:rPr lang="fa-IR" sz="2000" dirty="0" smtClean="0">
                <a:solidFill>
                  <a:srgbClr val="7030A0"/>
                </a:solidFill>
              </a:rPr>
              <a:t>مثال کاربردی </a:t>
            </a:r>
          </a:p>
          <a:p>
            <a:pPr lvl="1"/>
            <a:r>
              <a:rPr lang="fa-IR" sz="2000" dirty="0" smtClean="0"/>
              <a:t>محیط عملیاتی: دانشگاه</a:t>
            </a:r>
          </a:p>
          <a:p>
            <a:pPr lvl="1"/>
            <a:endParaRPr lang="fa-IR" sz="1800" b="0" dirty="0"/>
          </a:p>
          <a:p>
            <a:pPr lvl="1"/>
            <a:endParaRPr lang="fa-IR" sz="1800" b="0" dirty="0" smtClean="0"/>
          </a:p>
          <a:p>
            <a:pPr lvl="1"/>
            <a:endParaRPr lang="fa-IR" sz="1800" b="0" dirty="0"/>
          </a:p>
          <a:p>
            <a:pPr lvl="1"/>
            <a:endParaRPr lang="fa-IR" sz="1800" b="0" dirty="0" smtClean="0"/>
          </a:p>
          <a:p>
            <a:pPr lvl="1"/>
            <a:endParaRPr lang="fa-IR" sz="1800" b="0" dirty="0" smtClean="0"/>
          </a:p>
          <a:p>
            <a:pPr lvl="1"/>
            <a:r>
              <a:rPr lang="fa-IR" sz="1800" b="0" dirty="0" smtClean="0"/>
              <a:t>نکته: هر محیط از تعدادی زیر محیط تشکیل شده است.</a:t>
            </a:r>
          </a:p>
          <a:p>
            <a:pPr lvl="1"/>
            <a:r>
              <a:rPr lang="fa-IR" sz="1800" b="0" dirty="0" smtClean="0"/>
              <a:t>در هر محیط مجموعه‏ای از  </a:t>
            </a:r>
            <a:r>
              <a:rPr lang="fa-IR" sz="1800" b="0" dirty="0" smtClean="0">
                <a:solidFill>
                  <a:srgbClr val="C00000"/>
                </a:solidFill>
              </a:rPr>
              <a:t>نوع موجودیت‏ها </a:t>
            </a:r>
            <a:r>
              <a:rPr lang="fa-IR" sz="1800" b="0" dirty="0" smtClean="0"/>
              <a:t>وجود دارند که نیازهای               کاربران ناظر به آنهاست (یعنی به داده‏هایی در مورد آنها نیاز دارند).</a:t>
            </a:r>
          </a:p>
        </p:txBody>
      </p:sp>
      <p:grpSp>
        <p:nvGrpSpPr>
          <p:cNvPr id="4" name="Group 3"/>
          <p:cNvGrpSpPr/>
          <p:nvPr/>
        </p:nvGrpSpPr>
        <p:grpSpPr>
          <a:xfrm>
            <a:off x="533400" y="1818128"/>
            <a:ext cx="3209588" cy="2807327"/>
            <a:chOff x="2675757" y="1818128"/>
            <a:chExt cx="3209588" cy="2807327"/>
          </a:xfrm>
        </p:grpSpPr>
        <p:grpSp>
          <p:nvGrpSpPr>
            <p:cNvPr id="11" name="Group 10"/>
            <p:cNvGrpSpPr/>
            <p:nvPr/>
          </p:nvGrpSpPr>
          <p:grpSpPr>
            <a:xfrm>
              <a:off x="2838163" y="1818128"/>
              <a:ext cx="2895531" cy="2807327"/>
              <a:chOff x="2838163" y="1818128"/>
              <a:chExt cx="2895531" cy="2807327"/>
            </a:xfrm>
          </p:grpSpPr>
          <p:sp>
            <p:nvSpPr>
              <p:cNvPr id="5" name="Freeform 4"/>
              <p:cNvSpPr/>
              <p:nvPr/>
            </p:nvSpPr>
            <p:spPr>
              <a:xfrm>
                <a:off x="2838163" y="1818128"/>
                <a:ext cx="2895531" cy="2807327"/>
              </a:xfrm>
              <a:custGeom>
                <a:avLst/>
                <a:gdLst>
                  <a:gd name="connsiteX0" fmla="*/ 33826 w 2895531"/>
                  <a:gd name="connsiteY0" fmla="*/ 1195528 h 2807327"/>
                  <a:gd name="connsiteX1" fmla="*/ 291403 w 2895531"/>
                  <a:gd name="connsiteY1" fmla="*/ 796283 h 2807327"/>
                  <a:gd name="connsiteX2" fmla="*/ 330040 w 2895531"/>
                  <a:gd name="connsiteY2" fmla="*/ 345523 h 2807327"/>
                  <a:gd name="connsiteX3" fmla="*/ 523223 w 2895531"/>
                  <a:gd name="connsiteY3" fmla="*/ 75066 h 2807327"/>
                  <a:gd name="connsiteX4" fmla="*/ 1012620 w 2895531"/>
                  <a:gd name="connsiteY4" fmla="*/ 87945 h 2807327"/>
                  <a:gd name="connsiteX5" fmla="*/ 1527775 w 2895531"/>
                  <a:gd name="connsiteY5" fmla="*/ 10672 h 2807327"/>
                  <a:gd name="connsiteX6" fmla="*/ 2017172 w 2895531"/>
                  <a:gd name="connsiteY6" fmla="*/ 358402 h 2807327"/>
                  <a:gd name="connsiteX7" fmla="*/ 2545206 w 2895531"/>
                  <a:gd name="connsiteY7" fmla="*/ 487190 h 2807327"/>
                  <a:gd name="connsiteX8" fmla="*/ 2892936 w 2895531"/>
                  <a:gd name="connsiteY8" fmla="*/ 1028103 h 2807327"/>
                  <a:gd name="connsiteX9" fmla="*/ 2648237 w 2895531"/>
                  <a:gd name="connsiteY9" fmla="*/ 1839472 h 2807327"/>
                  <a:gd name="connsiteX10" fmla="*/ 1720958 w 2895531"/>
                  <a:gd name="connsiteY10" fmla="*/ 2264475 h 2807327"/>
                  <a:gd name="connsiteX11" fmla="*/ 1051257 w 2895531"/>
                  <a:gd name="connsiteY11" fmla="*/ 2805387 h 2807327"/>
                  <a:gd name="connsiteX12" fmla="*/ 330040 w 2895531"/>
                  <a:gd name="connsiteY12" fmla="*/ 2419021 h 2807327"/>
                  <a:gd name="connsiteX13" fmla="*/ 342919 w 2895531"/>
                  <a:gd name="connsiteY13" fmla="*/ 1749320 h 2807327"/>
                  <a:gd name="connsiteX14" fmla="*/ 33826 w 2895531"/>
                  <a:gd name="connsiteY14" fmla="*/ 1543258 h 2807327"/>
                  <a:gd name="connsiteX15" fmla="*/ 33826 w 2895531"/>
                  <a:gd name="connsiteY15" fmla="*/ 1195528 h 2807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95531" h="2807327">
                    <a:moveTo>
                      <a:pt x="33826" y="1195528"/>
                    </a:moveTo>
                    <a:cubicBezTo>
                      <a:pt x="76755" y="1071032"/>
                      <a:pt x="242034" y="937950"/>
                      <a:pt x="291403" y="796283"/>
                    </a:cubicBezTo>
                    <a:cubicBezTo>
                      <a:pt x="340772" y="654616"/>
                      <a:pt x="291403" y="465726"/>
                      <a:pt x="330040" y="345523"/>
                    </a:cubicBezTo>
                    <a:cubicBezTo>
                      <a:pt x="368677" y="225320"/>
                      <a:pt x="409460" y="117996"/>
                      <a:pt x="523223" y="75066"/>
                    </a:cubicBezTo>
                    <a:cubicBezTo>
                      <a:pt x="636986" y="32136"/>
                      <a:pt x="845195" y="98677"/>
                      <a:pt x="1012620" y="87945"/>
                    </a:cubicBezTo>
                    <a:cubicBezTo>
                      <a:pt x="1180045" y="77213"/>
                      <a:pt x="1360350" y="-34404"/>
                      <a:pt x="1527775" y="10672"/>
                    </a:cubicBezTo>
                    <a:cubicBezTo>
                      <a:pt x="1695200" y="55748"/>
                      <a:pt x="1847600" y="278982"/>
                      <a:pt x="2017172" y="358402"/>
                    </a:cubicBezTo>
                    <a:cubicBezTo>
                      <a:pt x="2186744" y="437822"/>
                      <a:pt x="2399245" y="375573"/>
                      <a:pt x="2545206" y="487190"/>
                    </a:cubicBezTo>
                    <a:cubicBezTo>
                      <a:pt x="2691167" y="598807"/>
                      <a:pt x="2875764" y="802723"/>
                      <a:pt x="2892936" y="1028103"/>
                    </a:cubicBezTo>
                    <a:cubicBezTo>
                      <a:pt x="2910108" y="1253483"/>
                      <a:pt x="2843567" y="1633410"/>
                      <a:pt x="2648237" y="1839472"/>
                    </a:cubicBezTo>
                    <a:cubicBezTo>
                      <a:pt x="2452907" y="2045534"/>
                      <a:pt x="1987121" y="2103489"/>
                      <a:pt x="1720958" y="2264475"/>
                    </a:cubicBezTo>
                    <a:cubicBezTo>
                      <a:pt x="1454795" y="2425461"/>
                      <a:pt x="1283077" y="2779629"/>
                      <a:pt x="1051257" y="2805387"/>
                    </a:cubicBezTo>
                    <a:cubicBezTo>
                      <a:pt x="819437" y="2831145"/>
                      <a:pt x="448096" y="2595032"/>
                      <a:pt x="330040" y="2419021"/>
                    </a:cubicBezTo>
                    <a:cubicBezTo>
                      <a:pt x="211984" y="2243010"/>
                      <a:pt x="392288" y="1895280"/>
                      <a:pt x="342919" y="1749320"/>
                    </a:cubicBezTo>
                    <a:cubicBezTo>
                      <a:pt x="293550" y="1603360"/>
                      <a:pt x="81049" y="1635557"/>
                      <a:pt x="33826" y="1543258"/>
                    </a:cubicBezTo>
                    <a:cubicBezTo>
                      <a:pt x="-13397" y="1450959"/>
                      <a:pt x="-9103" y="1320024"/>
                      <a:pt x="33826" y="1195528"/>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2923504" y="2086377"/>
                <a:ext cx="1764406" cy="856268"/>
              </a:xfrm>
              <a:custGeom>
                <a:avLst/>
                <a:gdLst>
                  <a:gd name="connsiteX0" fmla="*/ 0 w 1764406"/>
                  <a:gd name="connsiteY0" fmla="*/ 837127 h 856268"/>
                  <a:gd name="connsiteX1" fmla="*/ 734096 w 1764406"/>
                  <a:gd name="connsiteY1" fmla="*/ 746975 h 856268"/>
                  <a:gd name="connsiteX2" fmla="*/ 1764406 w 1764406"/>
                  <a:gd name="connsiteY2" fmla="*/ 0 h 856268"/>
                </a:gdLst>
                <a:ahLst/>
                <a:cxnLst>
                  <a:cxn ang="0">
                    <a:pos x="connsiteX0" y="connsiteY0"/>
                  </a:cxn>
                  <a:cxn ang="0">
                    <a:pos x="connsiteX1" y="connsiteY1"/>
                  </a:cxn>
                  <a:cxn ang="0">
                    <a:pos x="connsiteX2" y="connsiteY2"/>
                  </a:cxn>
                </a:cxnLst>
                <a:rect l="l" t="t" r="r" b="b"/>
                <a:pathLst>
                  <a:path w="1764406" h="856268">
                    <a:moveTo>
                      <a:pt x="0" y="837127"/>
                    </a:moveTo>
                    <a:cubicBezTo>
                      <a:pt x="220014" y="861811"/>
                      <a:pt x="440028" y="886496"/>
                      <a:pt x="734096" y="746975"/>
                    </a:cubicBezTo>
                    <a:cubicBezTo>
                      <a:pt x="1028164" y="607454"/>
                      <a:pt x="1396285" y="303727"/>
                      <a:pt x="176440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4108361" y="2550017"/>
                <a:ext cx="1468191" cy="1004552"/>
              </a:xfrm>
              <a:custGeom>
                <a:avLst/>
                <a:gdLst>
                  <a:gd name="connsiteX0" fmla="*/ 0 w 1468191"/>
                  <a:gd name="connsiteY0" fmla="*/ 0 h 1004552"/>
                  <a:gd name="connsiteX1" fmla="*/ 360608 w 1468191"/>
                  <a:gd name="connsiteY1" fmla="*/ 321972 h 1004552"/>
                  <a:gd name="connsiteX2" fmla="*/ 953036 w 1468191"/>
                  <a:gd name="connsiteY2" fmla="*/ 399245 h 1004552"/>
                  <a:gd name="connsiteX3" fmla="*/ 1468191 w 1468191"/>
                  <a:gd name="connsiteY3" fmla="*/ 1004552 h 1004552"/>
                </a:gdLst>
                <a:ahLst/>
                <a:cxnLst>
                  <a:cxn ang="0">
                    <a:pos x="connsiteX0" y="connsiteY0"/>
                  </a:cxn>
                  <a:cxn ang="0">
                    <a:pos x="connsiteX1" y="connsiteY1"/>
                  </a:cxn>
                  <a:cxn ang="0">
                    <a:pos x="connsiteX2" y="connsiteY2"/>
                  </a:cxn>
                  <a:cxn ang="0">
                    <a:pos x="connsiteX3" y="connsiteY3"/>
                  </a:cxn>
                </a:cxnLst>
                <a:rect l="l" t="t" r="r" b="b"/>
                <a:pathLst>
                  <a:path w="1468191" h="1004552">
                    <a:moveTo>
                      <a:pt x="0" y="0"/>
                    </a:moveTo>
                    <a:cubicBezTo>
                      <a:pt x="100884" y="127715"/>
                      <a:pt x="201769" y="255431"/>
                      <a:pt x="360608" y="321972"/>
                    </a:cubicBezTo>
                    <a:cubicBezTo>
                      <a:pt x="519447" y="388513"/>
                      <a:pt x="768439" y="285482"/>
                      <a:pt x="953036" y="399245"/>
                    </a:cubicBezTo>
                    <a:cubicBezTo>
                      <a:pt x="1137633" y="513008"/>
                      <a:pt x="1302912" y="758780"/>
                      <a:pt x="1468191" y="100455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168203" y="2897746"/>
                <a:ext cx="1378039" cy="794271"/>
              </a:xfrm>
              <a:custGeom>
                <a:avLst/>
                <a:gdLst>
                  <a:gd name="connsiteX0" fmla="*/ 0 w 1378039"/>
                  <a:gd name="connsiteY0" fmla="*/ 785612 h 794271"/>
                  <a:gd name="connsiteX1" fmla="*/ 940158 w 1378039"/>
                  <a:gd name="connsiteY1" fmla="*/ 682581 h 794271"/>
                  <a:gd name="connsiteX2" fmla="*/ 1378039 w 1378039"/>
                  <a:gd name="connsiteY2" fmla="*/ 0 h 794271"/>
                </a:gdLst>
                <a:ahLst/>
                <a:cxnLst>
                  <a:cxn ang="0">
                    <a:pos x="connsiteX0" y="connsiteY0"/>
                  </a:cxn>
                  <a:cxn ang="0">
                    <a:pos x="connsiteX1" y="connsiteY1"/>
                  </a:cxn>
                  <a:cxn ang="0">
                    <a:pos x="connsiteX2" y="connsiteY2"/>
                  </a:cxn>
                </a:cxnLst>
                <a:rect l="l" t="t" r="r" b="b"/>
                <a:pathLst>
                  <a:path w="1378039" h="794271">
                    <a:moveTo>
                      <a:pt x="0" y="785612"/>
                    </a:moveTo>
                    <a:cubicBezTo>
                      <a:pt x="355242" y="799564"/>
                      <a:pt x="710485" y="813516"/>
                      <a:pt x="940158" y="682581"/>
                    </a:cubicBezTo>
                    <a:cubicBezTo>
                      <a:pt x="1169831" y="551646"/>
                      <a:pt x="1273935" y="275823"/>
                      <a:pt x="1378039"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 name="Rounded Rectangle 9"/>
            <p:cNvSpPr/>
            <p:nvPr/>
          </p:nvSpPr>
          <p:spPr>
            <a:xfrm rot="19912549">
              <a:off x="2675757" y="2155336"/>
              <a:ext cx="1981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cs typeface="B Roya" pitchFamily="2" charset="-78"/>
                </a:rPr>
                <a:t>اداره امور دانشجویی</a:t>
              </a:r>
            </a:p>
          </p:txBody>
        </p:sp>
        <p:sp>
          <p:nvSpPr>
            <p:cNvPr id="12" name="Rounded Rectangle 11"/>
            <p:cNvSpPr/>
            <p:nvPr/>
          </p:nvSpPr>
          <p:spPr>
            <a:xfrm rot="1536874">
              <a:off x="3904145" y="2417359"/>
              <a:ext cx="1981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cs typeface="B Roya" pitchFamily="2" charset="-78"/>
                </a:rPr>
                <a:t>اداره کل آموزش</a:t>
              </a:r>
            </a:p>
          </p:txBody>
        </p:sp>
        <p:sp>
          <p:nvSpPr>
            <p:cNvPr id="13" name="Rounded Rectangle 12"/>
            <p:cNvSpPr/>
            <p:nvPr/>
          </p:nvSpPr>
          <p:spPr>
            <a:xfrm>
              <a:off x="2743200" y="2895600"/>
              <a:ext cx="1981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cs typeface="B Roya" pitchFamily="2" charset="-78"/>
                </a:rPr>
                <a:t>اداره کل تربیت بدنی</a:t>
              </a:r>
            </a:p>
          </p:txBody>
        </p:sp>
        <p:sp>
          <p:nvSpPr>
            <p:cNvPr id="14" name="Rounded Rectangle 13"/>
            <p:cNvSpPr/>
            <p:nvPr/>
          </p:nvSpPr>
          <p:spPr>
            <a:xfrm rot="19912549">
              <a:off x="3344043" y="3559664"/>
              <a:ext cx="1981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cs typeface="B Roya" pitchFamily="2" charset="-78"/>
                </a:rPr>
                <a:t>..............</a:t>
              </a:r>
            </a:p>
          </p:txBody>
        </p:sp>
      </p:grpSp>
      <p:grpSp>
        <p:nvGrpSpPr>
          <p:cNvPr id="15" name="Group 14"/>
          <p:cNvGrpSpPr/>
          <p:nvPr/>
        </p:nvGrpSpPr>
        <p:grpSpPr>
          <a:xfrm>
            <a:off x="4495800" y="2362200"/>
            <a:ext cx="4505744" cy="914400"/>
            <a:chOff x="4981636" y="2971800"/>
            <a:chExt cx="3372208" cy="914400"/>
          </a:xfrm>
        </p:grpSpPr>
        <p:cxnSp>
          <p:nvCxnSpPr>
            <p:cNvPr id="16" name="Straight Arrow Connector 15"/>
            <p:cNvCxnSpPr/>
            <p:nvPr/>
          </p:nvCxnSpPr>
          <p:spPr>
            <a:xfrm>
              <a:off x="7167947" y="2971800"/>
              <a:ext cx="0" cy="3810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981636" y="3352800"/>
              <a:ext cx="3372208"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dirty="0" smtClean="0">
                  <a:solidFill>
                    <a:schemeClr val="tx1"/>
                  </a:solidFill>
                </a:rPr>
                <a:t>بخشی از جهان واقعی که قصد ایجاد سیستم برای آن را داریم.</a:t>
              </a:r>
            </a:p>
          </p:txBody>
        </p:sp>
        <p:cxnSp>
          <p:nvCxnSpPr>
            <p:cNvPr id="18" name="Straight Connector 17"/>
            <p:cNvCxnSpPr/>
            <p:nvPr/>
          </p:nvCxnSpPr>
          <p:spPr>
            <a:xfrm>
              <a:off x="6740023" y="2971800"/>
              <a:ext cx="92202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228512" y="3200400"/>
            <a:ext cx="3144088" cy="1219200"/>
            <a:chOff x="5077244" y="2971800"/>
            <a:chExt cx="3144088" cy="1219200"/>
          </a:xfrm>
        </p:grpSpPr>
        <p:cxnSp>
          <p:nvCxnSpPr>
            <p:cNvPr id="22" name="Straight Arrow Connector 21"/>
            <p:cNvCxnSpPr/>
            <p:nvPr/>
          </p:nvCxnSpPr>
          <p:spPr>
            <a:xfrm>
              <a:off x="6781800" y="29718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5077244" y="3352800"/>
              <a:ext cx="3144088" cy="838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Micro Real  World (</a:t>
              </a:r>
              <a:r>
                <a:rPr lang="fa-IR" sz="1600" dirty="0" smtClean="0">
                  <a:solidFill>
                    <a:schemeClr val="tx1"/>
                  </a:solidFill>
                </a:rPr>
                <a:t>خرد جهان واقع</a:t>
              </a:r>
              <a:r>
                <a:rPr lang="en-US" sz="1600" dirty="0" smtClean="0">
                  <a:solidFill>
                    <a:schemeClr val="tx1"/>
                  </a:solidFill>
                </a:rPr>
                <a:t>)</a:t>
              </a:r>
            </a:p>
            <a:p>
              <a:r>
                <a:rPr lang="en-US" sz="1600" dirty="0" smtClean="0">
                  <a:solidFill>
                    <a:schemeClr val="tx1"/>
                  </a:solidFill>
                </a:rPr>
                <a:t>Mini World</a:t>
              </a:r>
            </a:p>
            <a:p>
              <a:r>
                <a:rPr lang="en-US" sz="1600" dirty="0" smtClean="0">
                  <a:solidFill>
                    <a:schemeClr val="tx1"/>
                  </a:solidFill>
                </a:rPr>
                <a:t>Universe of Discourse (</a:t>
              </a:r>
              <a:r>
                <a:rPr lang="fa-IR" sz="1600" dirty="0" smtClean="0">
                  <a:solidFill>
                    <a:schemeClr val="tx1"/>
                  </a:solidFill>
                </a:rPr>
                <a:t>جهان مطرح</a:t>
              </a:r>
              <a:r>
                <a:rPr lang="en-US" sz="1600" dirty="0" smtClean="0">
                  <a:solidFill>
                    <a:schemeClr val="tx1"/>
                  </a:solidFill>
                </a:rPr>
                <a:t>)</a:t>
              </a:r>
              <a:endParaRPr lang="fa-IR" sz="1600" dirty="0" smtClean="0">
                <a:solidFill>
                  <a:schemeClr val="tx1"/>
                </a:solidFill>
              </a:endParaRPr>
            </a:p>
          </p:txBody>
        </p:sp>
        <p:cxnSp>
          <p:nvCxnSpPr>
            <p:cNvPr id="24" name="Straight Connector 23"/>
            <p:cNvCxnSpPr/>
            <p:nvPr/>
          </p:nvCxnSpPr>
          <p:spPr>
            <a:xfrm>
              <a:off x="6364636" y="2971800"/>
              <a:ext cx="122720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1639910" y="4953000"/>
            <a:ext cx="1712890" cy="1028700"/>
            <a:chOff x="3276600" y="2324100"/>
            <a:chExt cx="3425780" cy="1028700"/>
          </a:xfrm>
        </p:grpSpPr>
        <p:sp>
          <p:nvSpPr>
            <p:cNvPr id="28" name="Left Brace 27"/>
            <p:cNvSpPr/>
            <p:nvPr/>
          </p:nvSpPr>
          <p:spPr>
            <a:xfrm flipH="1">
              <a:off x="6553200" y="2533115"/>
              <a:ext cx="149180" cy="705385"/>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chemeClr val="bg1">
                    <a:lumMod val="85000"/>
                  </a:schemeClr>
                </a:solidFill>
              </a:endParaRPr>
            </a:p>
          </p:txBody>
        </p:sp>
        <p:sp>
          <p:nvSpPr>
            <p:cNvPr id="29" name="Rounded Rectangle 28"/>
            <p:cNvSpPr/>
            <p:nvPr/>
          </p:nvSpPr>
          <p:spPr>
            <a:xfrm>
              <a:off x="3276600" y="2324100"/>
              <a:ext cx="3352800" cy="1028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dirty="0" smtClean="0">
                  <a:solidFill>
                    <a:schemeClr val="tx1"/>
                  </a:solidFill>
                </a:rPr>
                <a:t>داده‏ای</a:t>
              </a:r>
            </a:p>
            <a:p>
              <a:pPr algn="r" rtl="1">
                <a:lnSpc>
                  <a:spcPct val="150000"/>
                </a:lnSpc>
              </a:pPr>
              <a:r>
                <a:rPr lang="fa-IR" dirty="0" smtClean="0">
                  <a:solidFill>
                    <a:schemeClr val="tx1"/>
                  </a:solidFill>
                </a:rPr>
                <a:t>پردازشی</a:t>
              </a:r>
            </a:p>
          </p:txBody>
        </p:sp>
      </p:grpSp>
    </p:spTree>
    <p:extLst>
      <p:ext uri="{BB962C8B-B14F-4D97-AF65-F5344CB8AC3E}">
        <p14:creationId xmlns:p14="http://schemas.microsoft.com/office/powerpoint/2010/main" val="82516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 مقدماتی</a:t>
            </a:r>
            <a:endParaRPr lang="en-US" dirty="0"/>
          </a:p>
        </p:txBody>
      </p:sp>
      <p:sp>
        <p:nvSpPr>
          <p:cNvPr id="3" name="Content Placeholder 2"/>
          <p:cNvSpPr>
            <a:spLocks noGrp="1"/>
          </p:cNvSpPr>
          <p:nvPr>
            <p:ph idx="1"/>
          </p:nvPr>
        </p:nvSpPr>
        <p:spPr/>
        <p:txBody>
          <a:bodyPr>
            <a:normAutofit/>
          </a:bodyPr>
          <a:lstStyle/>
          <a:p>
            <a:r>
              <a:rPr lang="fa-IR" sz="2000" dirty="0">
                <a:solidFill>
                  <a:srgbClr val="C00000"/>
                </a:solidFill>
              </a:rPr>
              <a:t>نکته:</a:t>
            </a:r>
            <a:r>
              <a:rPr lang="fa-IR" sz="2000" b="0" dirty="0"/>
              <a:t> زیرمحیط های یک محیط  </a:t>
            </a:r>
            <a:r>
              <a:rPr lang="fa-IR" sz="2000" b="0" i="1" u="sng" dirty="0"/>
              <a:t>معمولا</a:t>
            </a:r>
            <a:r>
              <a:rPr lang="fa-IR" sz="2000" b="0" dirty="0"/>
              <a:t> با هم اشتراک دارند در نوع موجودیت‏ها (</a:t>
            </a:r>
            <a:r>
              <a:rPr lang="en-US" b="0" dirty="0"/>
              <a:t>Entity </a:t>
            </a:r>
            <a:r>
              <a:rPr lang="en-US" b="0" dirty="0" smtClean="0"/>
              <a:t>Type</a:t>
            </a:r>
            <a:r>
              <a:rPr lang="fa-IR" b="0" dirty="0" smtClean="0"/>
              <a:t> </a:t>
            </a:r>
            <a:r>
              <a:rPr lang="fa-IR" sz="2000" b="0" dirty="0" smtClean="0"/>
              <a:t>یا </a:t>
            </a:r>
            <a:r>
              <a:rPr lang="en-US" b="0" dirty="0"/>
              <a:t>Object Type</a:t>
            </a:r>
            <a:r>
              <a:rPr lang="fa-IR" sz="2000" b="0" dirty="0" smtClean="0"/>
              <a:t>)</a:t>
            </a:r>
          </a:p>
          <a:p>
            <a:pPr lvl="1"/>
            <a:r>
              <a:rPr lang="fa-IR" sz="2000" b="0" dirty="0" smtClean="0"/>
              <a:t>مثال: در محیط دانشگاه دانشجو، استاد، درس، کلاس، و ...</a:t>
            </a:r>
          </a:p>
          <a:p>
            <a:pPr lvl="1"/>
            <a:r>
              <a:rPr lang="fa-IR" sz="2000" b="0" dirty="0" smtClean="0"/>
              <a:t>مثال: نوع موجودیت دانشجو در هر سه زیر محیط مطرح است.</a:t>
            </a:r>
          </a:p>
          <a:p>
            <a:pPr lvl="2"/>
            <a:endParaRPr lang="fa-IR" sz="1800" b="0" dirty="0" smtClean="0"/>
          </a:p>
          <a:p>
            <a:r>
              <a:rPr lang="fa-IR" sz="2000" dirty="0" smtClean="0"/>
              <a:t>مسئله (خواسته): ایجاد سیستم(های) کاربردی برای این زیر محیط</a:t>
            </a:r>
            <a:r>
              <a:rPr lang="fa-IR" sz="2000" dirty="0"/>
              <a:t>‏</a:t>
            </a:r>
            <a:r>
              <a:rPr lang="fa-IR" sz="2000" dirty="0" smtClean="0"/>
              <a:t>ها</a:t>
            </a:r>
            <a:endParaRPr lang="fa-IR" sz="2400" dirty="0" smtClean="0"/>
          </a:p>
          <a:p>
            <a:pPr lvl="1"/>
            <a:endParaRPr lang="fa-IR" sz="1100" b="0" dirty="0" smtClean="0"/>
          </a:p>
          <a:p>
            <a:pPr lvl="1"/>
            <a:r>
              <a:rPr lang="fa-IR" sz="1800" b="0" dirty="0" smtClean="0"/>
              <a:t>برای این منظور در اساس دو مَشی-روش (</a:t>
            </a:r>
            <a:r>
              <a:rPr lang="en-US" sz="1800" b="0" dirty="0" smtClean="0"/>
              <a:t>approach</a:t>
            </a:r>
            <a:r>
              <a:rPr lang="fa-IR" sz="1800" b="0" dirty="0" smtClean="0"/>
              <a:t>) وجود دارد. </a:t>
            </a:r>
          </a:p>
          <a:p>
            <a:pPr marL="457200" lvl="1" indent="0">
              <a:buNone/>
            </a:pPr>
            <a:endParaRPr lang="fa-IR" sz="2000" b="0" dirty="0" smtClean="0"/>
          </a:p>
        </p:txBody>
      </p:sp>
      <p:grpSp>
        <p:nvGrpSpPr>
          <p:cNvPr id="6" name="Group 5"/>
          <p:cNvGrpSpPr/>
          <p:nvPr/>
        </p:nvGrpSpPr>
        <p:grpSpPr>
          <a:xfrm>
            <a:off x="-365234" y="4390698"/>
            <a:ext cx="3733800" cy="1028700"/>
            <a:chOff x="1831265" y="2324100"/>
            <a:chExt cx="4871115" cy="1028700"/>
          </a:xfrm>
        </p:grpSpPr>
        <p:sp>
          <p:nvSpPr>
            <p:cNvPr id="7" name="Left Brace 6"/>
            <p:cNvSpPr/>
            <p:nvPr/>
          </p:nvSpPr>
          <p:spPr>
            <a:xfrm flipH="1">
              <a:off x="6553200" y="2533115"/>
              <a:ext cx="149180" cy="705385"/>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8" name="Rounded Rectangle 7"/>
            <p:cNvSpPr/>
            <p:nvPr/>
          </p:nvSpPr>
          <p:spPr>
            <a:xfrm>
              <a:off x="1831265" y="2324100"/>
              <a:ext cx="4798135" cy="1028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1700" dirty="0" smtClean="0">
                  <a:solidFill>
                    <a:schemeClr val="tx1"/>
                  </a:solidFill>
                </a:rPr>
                <a:t>مشی فایلینگ </a:t>
              </a:r>
              <a:r>
                <a:rPr lang="en-US" sz="1700" dirty="0" smtClean="0">
                  <a:solidFill>
                    <a:schemeClr val="tx1"/>
                  </a:solidFill>
                </a:rPr>
                <a:t>]</a:t>
              </a:r>
              <a:r>
                <a:rPr lang="fa-IR" sz="1700" dirty="0" smtClean="0">
                  <a:solidFill>
                    <a:schemeClr val="tx1"/>
                  </a:solidFill>
                </a:rPr>
                <a:t>سنتی یا کلاسیک</a:t>
              </a:r>
              <a:r>
                <a:rPr lang="en-US" sz="1700" dirty="0" smtClean="0">
                  <a:solidFill>
                    <a:schemeClr val="tx1"/>
                  </a:solidFill>
                </a:rPr>
                <a:t>[</a:t>
              </a:r>
              <a:r>
                <a:rPr lang="fa-IR" sz="1700" dirty="0" smtClean="0">
                  <a:solidFill>
                    <a:schemeClr val="tx1"/>
                  </a:solidFill>
                </a:rPr>
                <a:t> یا ناپایگاهی</a:t>
              </a:r>
            </a:p>
            <a:p>
              <a:pPr algn="r" rtl="1">
                <a:lnSpc>
                  <a:spcPct val="150000"/>
                </a:lnSpc>
              </a:pPr>
              <a:r>
                <a:rPr lang="fa-IR" sz="1700" dirty="0" smtClean="0">
                  <a:solidFill>
                    <a:schemeClr val="tx1"/>
                  </a:solidFill>
                </a:rPr>
                <a:t>مشی پایگاهی </a:t>
              </a:r>
              <a:r>
                <a:rPr lang="en-US" sz="1600" dirty="0" smtClean="0">
                  <a:solidFill>
                    <a:schemeClr val="tx1"/>
                  </a:solidFill>
                </a:rPr>
                <a:t>Database Approach</a:t>
              </a:r>
              <a:endParaRPr lang="fa-IR" sz="1600" dirty="0" smtClean="0">
                <a:solidFill>
                  <a:schemeClr val="tx1"/>
                </a:solidFill>
              </a:endParaRPr>
            </a:p>
          </p:txBody>
        </p:sp>
      </p:grpSp>
      <p:grpSp>
        <p:nvGrpSpPr>
          <p:cNvPr id="9" name="Group 8"/>
          <p:cNvGrpSpPr/>
          <p:nvPr/>
        </p:nvGrpSpPr>
        <p:grpSpPr>
          <a:xfrm>
            <a:off x="4396735" y="5130621"/>
            <a:ext cx="4563333" cy="812979"/>
            <a:chOff x="4775271" y="2958920"/>
            <a:chExt cx="3804347" cy="812979"/>
          </a:xfrm>
        </p:grpSpPr>
        <p:cxnSp>
          <p:nvCxnSpPr>
            <p:cNvPr id="10" name="Straight Arrow Connector 9"/>
            <p:cNvCxnSpPr/>
            <p:nvPr/>
          </p:nvCxnSpPr>
          <p:spPr>
            <a:xfrm>
              <a:off x="6636593" y="2958920"/>
              <a:ext cx="1" cy="50817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4775271" y="3352799"/>
              <a:ext cx="3804347" cy="4191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dirty="0" smtClean="0">
                  <a:solidFill>
                    <a:schemeClr val="tx1"/>
                  </a:solidFill>
                  <a:cs typeface="B Nazanin" pitchFamily="2" charset="-78"/>
                </a:rPr>
                <a:t>یعنی ممکن است مشی‏های بینابینی نیز وجود داشته باشد.</a:t>
              </a:r>
            </a:p>
          </p:txBody>
        </p:sp>
        <p:cxnSp>
          <p:nvCxnSpPr>
            <p:cNvPr id="12" name="Straight Connector 11"/>
            <p:cNvCxnSpPr/>
            <p:nvPr/>
          </p:nvCxnSpPr>
          <p:spPr>
            <a:xfrm>
              <a:off x="6353877" y="2971800"/>
              <a:ext cx="552167"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189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ادامه مثال مقدماتی (مشی فایلینگ)</a:t>
            </a:r>
            <a:endParaRPr lang="en-US" dirty="0"/>
          </a:p>
        </p:txBody>
      </p:sp>
      <p:sp>
        <p:nvSpPr>
          <p:cNvPr id="3" name="Content Placeholder 2"/>
          <p:cNvSpPr>
            <a:spLocks noGrp="1"/>
          </p:cNvSpPr>
          <p:nvPr>
            <p:ph idx="1"/>
          </p:nvPr>
        </p:nvSpPr>
        <p:spPr/>
        <p:txBody>
          <a:bodyPr>
            <a:normAutofit/>
          </a:bodyPr>
          <a:lstStyle/>
          <a:p>
            <a:pPr marL="457200" lvl="1" indent="0">
              <a:buNone/>
            </a:pPr>
            <a:r>
              <a:rPr lang="fa-IR" sz="2000" b="0" dirty="0" smtClean="0">
                <a:cs typeface="+mn-cs"/>
              </a:rPr>
              <a:t>  </a:t>
            </a:r>
            <a:r>
              <a:rPr lang="fa-IR" sz="2000" dirty="0" smtClean="0">
                <a:cs typeface="+mn-cs"/>
              </a:rPr>
              <a:t>کارهای </a:t>
            </a:r>
            <a:r>
              <a:rPr lang="fa-IR" sz="2000" dirty="0">
                <a:cs typeface="+mn-cs"/>
              </a:rPr>
              <a:t>لازم در مشی فایلینگ به طور </a:t>
            </a:r>
            <a:r>
              <a:rPr lang="fa-IR" sz="2000" dirty="0" smtClean="0">
                <a:cs typeface="+mn-cs"/>
              </a:rPr>
              <a:t>خلاصه: </a:t>
            </a:r>
            <a:endParaRPr lang="fa-IR" sz="2000" dirty="0">
              <a:cs typeface="+mn-cs"/>
            </a:endParaRPr>
          </a:p>
          <a:p>
            <a:pPr lvl="1"/>
            <a:r>
              <a:rPr lang="fa-IR" sz="1800" b="0" dirty="0" smtClean="0">
                <a:cs typeface="+mn-cs"/>
              </a:rPr>
              <a:t>توجه: این کارها </a:t>
            </a:r>
            <a:r>
              <a:rPr lang="fa-IR" sz="1800" b="0" i="1" u="sng" dirty="0" smtClean="0">
                <a:cs typeface="+mn-cs"/>
              </a:rPr>
              <a:t>معمولا</a:t>
            </a:r>
            <a:r>
              <a:rPr lang="fa-IR" sz="1800" b="0" dirty="0" smtClean="0">
                <a:cs typeface="+mn-cs"/>
              </a:rPr>
              <a:t> برای هر </a:t>
            </a:r>
            <a:r>
              <a:rPr lang="fa-IR" sz="1800" b="0" dirty="0" smtClean="0">
                <a:solidFill>
                  <a:srgbClr val="0033CC"/>
                </a:solidFill>
                <a:cs typeface="+mn-cs"/>
              </a:rPr>
              <a:t>زیرمحیط </a:t>
            </a:r>
            <a:r>
              <a:rPr lang="fa-IR" sz="1800" b="0" dirty="0" smtClean="0">
                <a:cs typeface="+mn-cs"/>
              </a:rPr>
              <a:t>به طور جداگانه انجام می شود.             تعدادی سیستم کاربردی جدا (نامجتمع) و بی ارتباط در یک محیط ...</a:t>
            </a:r>
            <a:endParaRPr lang="en-US" sz="1800" b="0" dirty="0">
              <a:cs typeface="+mn-cs"/>
            </a:endParaRPr>
          </a:p>
          <a:p>
            <a:endParaRPr lang="en-US" sz="2000" b="0" dirty="0">
              <a:cs typeface="+mn-cs"/>
            </a:endParaRPr>
          </a:p>
        </p:txBody>
      </p:sp>
      <p:cxnSp>
        <p:nvCxnSpPr>
          <p:cNvPr id="5" name="Straight Arrow Connector 4"/>
          <p:cNvCxnSpPr/>
          <p:nvPr/>
        </p:nvCxnSpPr>
        <p:spPr>
          <a:xfrm flipH="1">
            <a:off x="2441030" y="2180898"/>
            <a:ext cx="530182"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flipH="1">
            <a:off x="8077198" y="2895600"/>
            <a:ext cx="152401" cy="3810000"/>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8" name="Rounded Rectangle 7"/>
          <p:cNvSpPr/>
          <p:nvPr/>
        </p:nvSpPr>
        <p:spPr>
          <a:xfrm>
            <a:off x="1590908" y="2628900"/>
            <a:ext cx="6638692" cy="39243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lnSpc>
                <a:spcPct val="150000"/>
              </a:lnSpc>
            </a:pPr>
            <a:r>
              <a:rPr lang="fa-IR" dirty="0" smtClean="0">
                <a:solidFill>
                  <a:schemeClr val="tx1"/>
                </a:solidFill>
              </a:rPr>
              <a:t>1- مطالعه و شناخت محیط</a:t>
            </a:r>
          </a:p>
          <a:p>
            <a:pPr algn="r" rtl="1">
              <a:lnSpc>
                <a:spcPct val="150000"/>
              </a:lnSpc>
            </a:pPr>
            <a:r>
              <a:rPr lang="fa-IR" dirty="0" smtClean="0">
                <a:solidFill>
                  <a:schemeClr val="tx1"/>
                </a:solidFill>
              </a:rPr>
              <a:t>2- انجام مهندسی نیاز ها  </a:t>
            </a:r>
            <a:r>
              <a:rPr lang="en-US" dirty="0" smtClean="0">
                <a:solidFill>
                  <a:schemeClr val="tx1"/>
                </a:solidFill>
              </a:rPr>
              <a:t>Requirement Engineering</a:t>
            </a:r>
            <a:endParaRPr lang="fa-IR" dirty="0" smtClean="0">
              <a:solidFill>
                <a:schemeClr val="tx1"/>
              </a:solidFill>
            </a:endParaRPr>
          </a:p>
          <a:p>
            <a:pPr algn="r" rtl="1">
              <a:lnSpc>
                <a:spcPct val="150000"/>
              </a:lnSpc>
            </a:pPr>
            <a:r>
              <a:rPr lang="fa-IR" dirty="0" smtClean="0">
                <a:solidFill>
                  <a:schemeClr val="tx1"/>
                </a:solidFill>
              </a:rPr>
              <a:t>-------------------</a:t>
            </a:r>
          </a:p>
          <a:p>
            <a:pPr algn="r" rtl="1">
              <a:lnSpc>
                <a:spcPct val="150000"/>
              </a:lnSpc>
            </a:pPr>
            <a:r>
              <a:rPr lang="fa-IR" dirty="0" smtClean="0">
                <a:solidFill>
                  <a:schemeClr val="tx1"/>
                </a:solidFill>
              </a:rPr>
              <a:t>3- تعیین مشخصات سیستم کاربردی  </a:t>
            </a:r>
            <a:r>
              <a:rPr lang="en-US" dirty="0" smtClean="0">
                <a:solidFill>
                  <a:schemeClr val="tx1"/>
                </a:solidFill>
              </a:rPr>
              <a:t>System Specification</a:t>
            </a:r>
            <a:endParaRPr lang="fa-IR" dirty="0" smtClean="0">
              <a:solidFill>
                <a:schemeClr val="tx1"/>
              </a:solidFill>
            </a:endParaRPr>
          </a:p>
          <a:p>
            <a:pPr algn="r" rtl="1">
              <a:lnSpc>
                <a:spcPct val="150000"/>
              </a:lnSpc>
            </a:pPr>
            <a:r>
              <a:rPr lang="fa-IR" dirty="0" smtClean="0">
                <a:solidFill>
                  <a:schemeClr val="tx1"/>
                </a:solidFill>
              </a:rPr>
              <a:t>-------------------</a:t>
            </a:r>
            <a:endParaRPr lang="en-US" dirty="0" smtClean="0">
              <a:solidFill>
                <a:schemeClr val="tx1"/>
              </a:solidFill>
            </a:endParaRPr>
          </a:p>
          <a:p>
            <a:pPr algn="r" rtl="1">
              <a:lnSpc>
                <a:spcPct val="150000"/>
              </a:lnSpc>
            </a:pPr>
            <a:r>
              <a:rPr lang="fa-IR" dirty="0" smtClean="0">
                <a:solidFill>
                  <a:schemeClr val="tx1"/>
                </a:solidFill>
              </a:rPr>
              <a:t>4- [انتخاب پیکربندی سخت افزار و نرم افزار </a:t>
            </a:r>
            <a:r>
              <a:rPr lang="en-US" dirty="0" smtClean="0">
                <a:solidFill>
                  <a:schemeClr val="tx1"/>
                </a:solidFill>
              </a:rPr>
              <a:t>H/S</a:t>
            </a:r>
            <a:r>
              <a:rPr lang="fa-IR" dirty="0" smtClean="0">
                <a:solidFill>
                  <a:schemeClr val="tx1"/>
                </a:solidFill>
              </a:rPr>
              <a:t>]</a:t>
            </a:r>
          </a:p>
          <a:p>
            <a:pPr algn="r" rtl="1">
              <a:lnSpc>
                <a:spcPct val="150000"/>
              </a:lnSpc>
            </a:pPr>
            <a:r>
              <a:rPr lang="fa-IR" dirty="0" smtClean="0">
                <a:solidFill>
                  <a:schemeClr val="tx1"/>
                </a:solidFill>
              </a:rPr>
              <a:t>5- [انتخاب یک </a:t>
            </a:r>
            <a:r>
              <a:rPr lang="en-US" dirty="0" smtClean="0">
                <a:solidFill>
                  <a:schemeClr val="tx1"/>
                </a:solidFill>
              </a:rPr>
              <a:t>FS</a:t>
            </a:r>
            <a:r>
              <a:rPr lang="fa-IR" dirty="0" smtClean="0">
                <a:solidFill>
                  <a:schemeClr val="tx1"/>
                </a:solidFill>
              </a:rPr>
              <a:t> و/یا </a:t>
            </a:r>
            <a:r>
              <a:rPr lang="en-US" dirty="0" smtClean="0">
                <a:solidFill>
                  <a:schemeClr val="tx1"/>
                </a:solidFill>
              </a:rPr>
              <a:t>DMS</a:t>
            </a:r>
            <a:r>
              <a:rPr lang="fa-IR" dirty="0" smtClean="0">
                <a:solidFill>
                  <a:schemeClr val="tx1"/>
                </a:solidFill>
              </a:rPr>
              <a:t>] سیستم واسط </a:t>
            </a:r>
            <a:r>
              <a:rPr lang="en-US" dirty="0" smtClean="0">
                <a:solidFill>
                  <a:schemeClr val="tx1"/>
                </a:solidFill>
              </a:rPr>
              <a:t>ISR</a:t>
            </a:r>
            <a:endParaRPr lang="fa-IR" dirty="0" smtClean="0">
              <a:solidFill>
                <a:schemeClr val="tx1"/>
              </a:solidFill>
            </a:endParaRPr>
          </a:p>
          <a:p>
            <a:pPr algn="r" rtl="1">
              <a:lnSpc>
                <a:spcPct val="150000"/>
              </a:lnSpc>
            </a:pPr>
            <a:r>
              <a:rPr lang="fa-IR" dirty="0" smtClean="0">
                <a:solidFill>
                  <a:schemeClr val="tx1"/>
                </a:solidFill>
              </a:rPr>
              <a:t>-------------------</a:t>
            </a:r>
          </a:p>
          <a:p>
            <a:pPr algn="r" rtl="1">
              <a:lnSpc>
                <a:spcPct val="150000"/>
              </a:lnSpc>
            </a:pPr>
            <a:r>
              <a:rPr lang="fa-IR" dirty="0" smtClean="0">
                <a:solidFill>
                  <a:schemeClr val="tx1"/>
                </a:solidFill>
              </a:rPr>
              <a:t>6- طراحی تعدادی فایل (طبق مشخصات سیستم)</a:t>
            </a:r>
          </a:p>
          <a:p>
            <a:pPr algn="r" rtl="1">
              <a:lnSpc>
                <a:spcPct val="150000"/>
              </a:lnSpc>
            </a:pPr>
            <a:endParaRPr lang="fa-IR" dirty="0" smtClean="0">
              <a:solidFill>
                <a:schemeClr val="tx1"/>
              </a:solidFill>
            </a:endParaRPr>
          </a:p>
          <a:p>
            <a:pPr algn="r" rtl="1">
              <a:lnSpc>
                <a:spcPct val="150000"/>
              </a:lnSpc>
            </a:pPr>
            <a:endParaRPr lang="fa-IR" dirty="0" smtClean="0">
              <a:solidFill>
                <a:schemeClr val="tx1"/>
              </a:solidFill>
            </a:endParaRPr>
          </a:p>
        </p:txBody>
      </p:sp>
      <p:grpSp>
        <p:nvGrpSpPr>
          <p:cNvPr id="24" name="Group 23"/>
          <p:cNvGrpSpPr/>
          <p:nvPr/>
        </p:nvGrpSpPr>
        <p:grpSpPr>
          <a:xfrm>
            <a:off x="0" y="2895600"/>
            <a:ext cx="3657600" cy="1136031"/>
            <a:chOff x="685800" y="2546392"/>
            <a:chExt cx="3657600" cy="1136031"/>
          </a:xfrm>
        </p:grpSpPr>
        <p:grpSp>
          <p:nvGrpSpPr>
            <p:cNvPr id="15" name="Group 14"/>
            <p:cNvGrpSpPr/>
            <p:nvPr/>
          </p:nvGrpSpPr>
          <p:grpSpPr>
            <a:xfrm>
              <a:off x="685800" y="2546392"/>
              <a:ext cx="3056912" cy="1136031"/>
              <a:chOff x="1860698" y="2317792"/>
              <a:chExt cx="4841682" cy="1136031"/>
            </a:xfrm>
          </p:grpSpPr>
          <p:sp>
            <p:nvSpPr>
              <p:cNvPr id="17" name="Left Brace 16"/>
              <p:cNvSpPr/>
              <p:nvPr/>
            </p:nvSpPr>
            <p:spPr>
              <a:xfrm flipH="1">
                <a:off x="6553201" y="2317792"/>
                <a:ext cx="149179" cy="1136031"/>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18" name="Rounded Rectangle 17"/>
              <p:cNvSpPr/>
              <p:nvPr/>
            </p:nvSpPr>
            <p:spPr>
              <a:xfrm>
                <a:off x="1860698" y="2324100"/>
                <a:ext cx="4798134" cy="1028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1700" dirty="0" smtClean="0">
                    <a:solidFill>
                      <a:schemeClr val="tx1"/>
                    </a:solidFill>
                    <a:cs typeface="B Nazanin" pitchFamily="2" charset="-78"/>
                  </a:rPr>
                  <a:t>1- تشخیص نیاز های داده‏ای</a:t>
                </a:r>
              </a:p>
              <a:p>
                <a:pPr algn="r" rtl="1">
                  <a:lnSpc>
                    <a:spcPct val="150000"/>
                  </a:lnSpc>
                </a:pPr>
                <a:r>
                  <a:rPr lang="fa-IR" sz="1700" dirty="0" smtClean="0">
                    <a:solidFill>
                      <a:schemeClr val="tx1"/>
                    </a:solidFill>
                    <a:cs typeface="B Nazanin" pitchFamily="2" charset="-78"/>
                  </a:rPr>
                  <a:t>2- تشخیص نیاز های پردازشی</a:t>
                </a:r>
              </a:p>
              <a:p>
                <a:pPr algn="r" rtl="1">
                  <a:lnSpc>
                    <a:spcPct val="150000"/>
                  </a:lnSpc>
                </a:pPr>
                <a:r>
                  <a:rPr lang="fa-IR" sz="1700" dirty="0" smtClean="0">
                    <a:solidFill>
                      <a:schemeClr val="tx1"/>
                    </a:solidFill>
                    <a:cs typeface="B Nazanin" pitchFamily="2" charset="-78"/>
                  </a:rPr>
                  <a:t>3- مستندسازی نیازها</a:t>
                </a:r>
              </a:p>
              <a:p>
                <a:pPr algn="r" rtl="1">
                  <a:lnSpc>
                    <a:spcPct val="150000"/>
                  </a:lnSpc>
                </a:pPr>
                <a:r>
                  <a:rPr lang="fa-IR" sz="1700" dirty="0" smtClean="0">
                    <a:solidFill>
                      <a:schemeClr val="tx1"/>
                    </a:solidFill>
                    <a:cs typeface="B Nazanin" pitchFamily="2" charset="-78"/>
                  </a:rPr>
                  <a:t>4- دریافت تایید سازمان</a:t>
                </a:r>
              </a:p>
            </p:txBody>
          </p:sp>
        </p:grpSp>
        <p:cxnSp>
          <p:nvCxnSpPr>
            <p:cNvPr id="19" name="Straight Arrow Connector 18"/>
            <p:cNvCxnSpPr/>
            <p:nvPr/>
          </p:nvCxnSpPr>
          <p:spPr>
            <a:xfrm flipH="1">
              <a:off x="3813218" y="3124200"/>
              <a:ext cx="530182"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pic>
        <p:nvPicPr>
          <p:cNvPr id="16" name="Picture 2" descr="\\VBOXSVR\mahmoud\Documents\EDU\Sharif\DB\TA\slides\yadavar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1566" y="1378546"/>
            <a:ext cx="618420" cy="618420"/>
          </a:xfrm>
          <a:prstGeom prst="roundRect">
            <a:avLst>
              <a:gd name="adj" fmla="val 16667"/>
            </a:avLst>
          </a:prstGeom>
          <a:ln>
            <a:solidFill>
              <a:srgbClr val="FF000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19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طراحی فایل</a:t>
            </a:r>
            <a:endParaRPr lang="en-US" dirty="0"/>
          </a:p>
        </p:txBody>
      </p:sp>
      <p:grpSp>
        <p:nvGrpSpPr>
          <p:cNvPr id="5" name="Group 4"/>
          <p:cNvGrpSpPr/>
          <p:nvPr/>
        </p:nvGrpSpPr>
        <p:grpSpPr>
          <a:xfrm>
            <a:off x="3581400" y="1524000"/>
            <a:ext cx="4961912" cy="4957870"/>
            <a:chOff x="171049" y="1625639"/>
            <a:chExt cx="6531331" cy="4957870"/>
          </a:xfrm>
        </p:grpSpPr>
        <p:sp>
          <p:nvSpPr>
            <p:cNvPr id="7" name="Left Brace 6"/>
            <p:cNvSpPr/>
            <p:nvPr/>
          </p:nvSpPr>
          <p:spPr>
            <a:xfrm flipH="1">
              <a:off x="6553201" y="1838026"/>
              <a:ext cx="149179" cy="4745483"/>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8" name="Rounded Rectangle 7"/>
            <p:cNvSpPr/>
            <p:nvPr/>
          </p:nvSpPr>
          <p:spPr>
            <a:xfrm>
              <a:off x="171049" y="1625639"/>
              <a:ext cx="6487783" cy="495787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lnSpc>
                  <a:spcPct val="150000"/>
                </a:lnSpc>
              </a:pPr>
              <a:r>
                <a:rPr lang="fa-IR" dirty="0" smtClean="0">
                  <a:solidFill>
                    <a:schemeClr val="tx1"/>
                  </a:solidFill>
                  <a:cs typeface="B Nazanin" pitchFamily="2" charset="-78"/>
                </a:rPr>
                <a:t>6-1- تعیین فرمت رکورد</a:t>
              </a:r>
            </a:p>
            <a:p>
              <a:pPr algn="r" rtl="1">
                <a:lnSpc>
                  <a:spcPct val="150000"/>
                </a:lnSpc>
              </a:pPr>
              <a:r>
                <a:rPr lang="fa-IR" dirty="0" smtClean="0">
                  <a:solidFill>
                    <a:schemeClr val="tx1"/>
                  </a:solidFill>
                  <a:cs typeface="B Nazanin" pitchFamily="2" charset="-78"/>
                </a:rPr>
                <a:t>6-2- تعیین ساختار فایل</a:t>
              </a:r>
            </a:p>
            <a:p>
              <a:pPr algn="r" rtl="1">
                <a:lnSpc>
                  <a:spcPct val="150000"/>
                </a:lnSpc>
              </a:pPr>
              <a:endParaRPr lang="fa-IR" dirty="0" smtClean="0">
                <a:solidFill>
                  <a:schemeClr val="tx1"/>
                </a:solidFill>
                <a:cs typeface="B Nazanin" pitchFamily="2" charset="-78"/>
              </a:endParaRPr>
            </a:p>
            <a:p>
              <a:pPr algn="r" rtl="1">
                <a:lnSpc>
                  <a:spcPct val="150000"/>
                </a:lnSpc>
              </a:pPr>
              <a:endParaRPr lang="fa-IR" dirty="0" smtClean="0">
                <a:solidFill>
                  <a:schemeClr val="tx1"/>
                </a:solidFill>
                <a:cs typeface="B Nazanin" pitchFamily="2" charset="-78"/>
              </a:endParaRPr>
            </a:p>
            <a:p>
              <a:pPr algn="r" rtl="1">
                <a:lnSpc>
                  <a:spcPct val="150000"/>
                </a:lnSpc>
              </a:pPr>
              <a:endParaRPr lang="fa-IR" dirty="0">
                <a:solidFill>
                  <a:schemeClr val="tx1"/>
                </a:solidFill>
                <a:cs typeface="B Nazanin" pitchFamily="2" charset="-78"/>
              </a:endParaRPr>
            </a:p>
            <a:p>
              <a:pPr algn="r" rtl="1">
                <a:lnSpc>
                  <a:spcPct val="150000"/>
                </a:lnSpc>
              </a:pPr>
              <a:endParaRPr lang="fa-IR" dirty="0" smtClean="0">
                <a:solidFill>
                  <a:schemeClr val="tx1"/>
                </a:solidFill>
                <a:cs typeface="B Nazanin" pitchFamily="2" charset="-78"/>
              </a:endParaRPr>
            </a:p>
            <a:p>
              <a:pPr algn="r" rtl="1">
                <a:lnSpc>
                  <a:spcPct val="150000"/>
                </a:lnSpc>
              </a:pPr>
              <a:r>
                <a:rPr lang="fa-IR" dirty="0" smtClean="0">
                  <a:solidFill>
                    <a:schemeClr val="tx1"/>
                  </a:solidFill>
                  <a:cs typeface="B Nazanin" pitchFamily="2" charset="-78"/>
                </a:rPr>
                <a:t>6-3- نحوه دسترسی به رکوردها – استراتژی دسترسی</a:t>
              </a:r>
            </a:p>
            <a:p>
              <a:pPr algn="r" rtl="1">
                <a:lnSpc>
                  <a:spcPct val="150000"/>
                </a:lnSpc>
              </a:pPr>
              <a:r>
                <a:rPr lang="fa-IR" dirty="0" smtClean="0">
                  <a:solidFill>
                    <a:schemeClr val="tx1"/>
                  </a:solidFill>
                  <a:cs typeface="B Nazanin" pitchFamily="2" charset="-78"/>
                </a:rPr>
                <a:t>6-4- اندازه فایل ها</a:t>
              </a:r>
            </a:p>
            <a:p>
              <a:pPr algn="r" rtl="1">
                <a:lnSpc>
                  <a:spcPct val="150000"/>
                </a:lnSpc>
              </a:pPr>
              <a:r>
                <a:rPr lang="fa-IR" dirty="0" smtClean="0">
                  <a:solidFill>
                    <a:schemeClr val="tx1"/>
                  </a:solidFill>
                  <a:cs typeface="B Nazanin" pitchFamily="2" charset="-78"/>
                </a:rPr>
                <a:t>6-5- میزان گسترش چه میزان باشد</a:t>
              </a:r>
            </a:p>
            <a:p>
              <a:pPr algn="r" rtl="1">
                <a:lnSpc>
                  <a:spcPct val="150000"/>
                </a:lnSpc>
              </a:pPr>
              <a:r>
                <a:rPr lang="fa-IR" dirty="0" smtClean="0">
                  <a:solidFill>
                    <a:schemeClr val="tx1"/>
                  </a:solidFill>
                  <a:cs typeface="B Nazanin" pitchFamily="2" charset="-78"/>
                </a:rPr>
                <a:t>6-6- ارتباط با فایل های دیگر</a:t>
              </a:r>
            </a:p>
            <a:p>
              <a:pPr algn="r" rtl="1">
                <a:lnSpc>
                  <a:spcPct val="150000"/>
                </a:lnSpc>
              </a:pPr>
              <a:r>
                <a:rPr lang="fa-IR" dirty="0" smtClean="0">
                  <a:solidFill>
                    <a:schemeClr val="tx1"/>
                  </a:solidFill>
                  <a:cs typeface="B Nazanin" pitchFamily="2" charset="-78"/>
                </a:rPr>
                <a:t>6-7- عملیات مجاز در فایل‏ها  + کاربران</a:t>
              </a:r>
            </a:p>
          </p:txBody>
        </p:sp>
      </p:grpSp>
      <p:sp>
        <p:nvSpPr>
          <p:cNvPr id="10" name="Rounded Rectangle 9"/>
          <p:cNvSpPr/>
          <p:nvPr/>
        </p:nvSpPr>
        <p:spPr>
          <a:xfrm>
            <a:off x="5486400" y="3505200"/>
            <a:ext cx="2953217" cy="609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1600" dirty="0" smtClean="0">
                <a:solidFill>
                  <a:srgbClr val="00B0F0"/>
                </a:solidFill>
                <a:cs typeface="B Nazanin" pitchFamily="2" charset="-78"/>
              </a:rPr>
              <a:t>کنجکاوی</a:t>
            </a:r>
            <a:r>
              <a:rPr lang="fa-IR" sz="1600" dirty="0" smtClean="0">
                <a:solidFill>
                  <a:schemeClr val="tx1"/>
                </a:solidFill>
                <a:cs typeface="B Nazanin" pitchFamily="2" charset="-78"/>
              </a:rPr>
              <a:t>: چند نوع ساختار فایل وجود دارد؟</a:t>
            </a:r>
          </a:p>
        </p:txBody>
      </p:sp>
      <p:sp>
        <p:nvSpPr>
          <p:cNvPr id="12" name="Rounded Rectangle 11"/>
          <p:cNvSpPr/>
          <p:nvPr/>
        </p:nvSpPr>
        <p:spPr>
          <a:xfrm>
            <a:off x="152400" y="2707535"/>
            <a:ext cx="8153401" cy="87386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r" rtl="1">
              <a:lnSpc>
                <a:spcPct val="150000"/>
              </a:lnSpc>
            </a:pPr>
            <a:r>
              <a:rPr lang="fa-IR" sz="1600" dirty="0" smtClean="0">
                <a:solidFill>
                  <a:schemeClr val="tx1"/>
                </a:solidFill>
                <a:cs typeface="B Nazanin" pitchFamily="2" charset="-78"/>
              </a:rPr>
              <a:t>ساختار فایل: ساختاری که براساس آن فقره داده ها (رکوردها) در سطح منطقی [و/یا فیزیکی] با یکدیگر مرتبطند.</a:t>
            </a:r>
          </a:p>
          <a:p>
            <a:pPr algn="r" rtl="1">
              <a:lnSpc>
                <a:spcPct val="150000"/>
              </a:lnSpc>
            </a:pPr>
            <a:r>
              <a:rPr lang="fa-IR" sz="1600" dirty="0" smtClean="0">
                <a:solidFill>
                  <a:schemeClr val="tx1"/>
                </a:solidFill>
                <a:cs typeface="B Nazanin" pitchFamily="2" charset="-78"/>
              </a:rPr>
              <a:t>ساختار فایل یک امکان برای نمایش ارتباط بین فقره داده‏هاست (</a:t>
            </a:r>
            <a:r>
              <a:rPr lang="en-US" sz="1600" dirty="0" smtClean="0">
                <a:solidFill>
                  <a:schemeClr val="tx1"/>
                </a:solidFill>
                <a:cs typeface="B Nazanin" pitchFamily="2" charset="-78"/>
              </a:rPr>
              <a:t>Data Items</a:t>
            </a:r>
            <a:r>
              <a:rPr lang="fa-IR" sz="1600" dirty="0" smtClean="0">
                <a:solidFill>
                  <a:schemeClr val="tx1"/>
                </a:solidFill>
                <a:cs typeface="B Nazanin" pitchFamily="2" charset="-78"/>
              </a:rPr>
              <a:t>) خواه در سطح نمایش منطقی باشد یا فیزیکی.</a:t>
            </a:r>
            <a:endParaRPr lang="fa-IR" dirty="0" smtClean="0">
              <a:solidFill>
                <a:schemeClr val="tx1"/>
              </a:solidFill>
              <a:cs typeface="B Nazanin" pitchFamily="2" charset="-78"/>
            </a:endParaRPr>
          </a:p>
        </p:txBody>
      </p:sp>
    </p:spTree>
    <p:extLst>
      <p:ext uri="{BB962C8B-B14F-4D97-AF65-F5344CB8AC3E}">
        <p14:creationId xmlns:p14="http://schemas.microsoft.com/office/powerpoint/2010/main" val="3749597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مثال مقدماتی (مشی فایلینگ)</a:t>
            </a:r>
            <a:endParaRPr lang="en-US" dirty="0"/>
          </a:p>
        </p:txBody>
      </p:sp>
      <p:sp>
        <p:nvSpPr>
          <p:cNvPr id="3" name="Content Placeholder 2"/>
          <p:cNvSpPr>
            <a:spLocks noGrp="1"/>
          </p:cNvSpPr>
          <p:nvPr>
            <p:ph idx="1"/>
          </p:nvPr>
        </p:nvSpPr>
        <p:spPr/>
        <p:txBody>
          <a:bodyPr/>
          <a:lstStyle/>
          <a:p>
            <a:pPr marL="0" indent="-400050"/>
            <a:r>
              <a:rPr lang="fa-IR" dirty="0"/>
              <a:t>کارهای لازم در مشی فایلینگ به طور خلاصه : </a:t>
            </a:r>
            <a:r>
              <a:rPr lang="fa-IR" dirty="0" smtClean="0"/>
              <a:t>(ادامه</a:t>
            </a:r>
            <a:r>
              <a:rPr lang="en-US" dirty="0" smtClean="0"/>
              <a:t>(</a:t>
            </a:r>
            <a:endParaRPr lang="fa-IR" dirty="0"/>
          </a:p>
          <a:p>
            <a:endParaRPr lang="en-US" dirty="0"/>
          </a:p>
        </p:txBody>
      </p:sp>
      <p:sp>
        <p:nvSpPr>
          <p:cNvPr id="5" name="Left Brace 4"/>
          <p:cNvSpPr/>
          <p:nvPr/>
        </p:nvSpPr>
        <p:spPr>
          <a:xfrm flipH="1">
            <a:off x="8458200" y="2019300"/>
            <a:ext cx="152399" cy="4533900"/>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6" name="Rounded Rectangle 5"/>
          <p:cNvSpPr/>
          <p:nvPr/>
        </p:nvSpPr>
        <p:spPr>
          <a:xfrm>
            <a:off x="609599" y="1638300"/>
            <a:ext cx="8001001" cy="43053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lnSpc>
                <a:spcPct val="150000"/>
              </a:lnSpc>
            </a:pPr>
            <a:r>
              <a:rPr lang="fa-IR" dirty="0">
                <a:solidFill>
                  <a:schemeClr val="tx1"/>
                </a:solidFill>
              </a:rPr>
              <a:t>7- </a:t>
            </a:r>
            <a:r>
              <a:rPr lang="fa-IR" dirty="0" smtClean="0">
                <a:solidFill>
                  <a:schemeClr val="tx1"/>
                </a:solidFill>
              </a:rPr>
              <a:t>طراحی واسط‏های کاربری (</a:t>
            </a:r>
            <a:r>
              <a:rPr lang="en-US" dirty="0" smtClean="0">
                <a:solidFill>
                  <a:schemeClr val="tx1"/>
                </a:solidFill>
              </a:rPr>
              <a:t>UFI</a:t>
            </a:r>
            <a:r>
              <a:rPr lang="fa-IR" dirty="0" smtClean="0">
                <a:solidFill>
                  <a:schemeClr val="tx1"/>
                </a:solidFill>
              </a:rPr>
              <a:t>)</a:t>
            </a:r>
            <a:endParaRPr lang="fa-IR" dirty="0">
              <a:solidFill>
                <a:schemeClr val="tx1"/>
              </a:solidFill>
            </a:endParaRPr>
          </a:p>
          <a:p>
            <a:pPr algn="r" rtl="1">
              <a:lnSpc>
                <a:spcPct val="150000"/>
              </a:lnSpc>
            </a:pPr>
            <a:r>
              <a:rPr lang="fa-IR" dirty="0">
                <a:solidFill>
                  <a:schemeClr val="tx1"/>
                </a:solidFill>
              </a:rPr>
              <a:t>8- طراحی </a:t>
            </a:r>
            <a:r>
              <a:rPr lang="fa-IR" dirty="0" smtClean="0">
                <a:solidFill>
                  <a:schemeClr val="tx1"/>
                </a:solidFill>
              </a:rPr>
              <a:t>تعدادی برنامه کاربردی (</a:t>
            </a:r>
            <a:r>
              <a:rPr lang="en-US" dirty="0">
                <a:solidFill>
                  <a:schemeClr val="tx1"/>
                </a:solidFill>
              </a:rPr>
              <a:t>Application </a:t>
            </a:r>
            <a:r>
              <a:rPr lang="en-US" dirty="0" smtClean="0">
                <a:solidFill>
                  <a:schemeClr val="tx1"/>
                </a:solidFill>
              </a:rPr>
              <a:t>Program</a:t>
            </a:r>
            <a:r>
              <a:rPr lang="fa-IR" dirty="0" smtClean="0">
                <a:solidFill>
                  <a:schemeClr val="tx1"/>
                </a:solidFill>
              </a:rPr>
              <a:t>) </a:t>
            </a:r>
            <a:r>
              <a:rPr lang="en-US" dirty="0" smtClean="0">
                <a:solidFill>
                  <a:schemeClr val="tx1"/>
                </a:solidFill>
              </a:rPr>
              <a:t>]</a:t>
            </a:r>
            <a:r>
              <a:rPr lang="fa-IR" dirty="0">
                <a:solidFill>
                  <a:schemeClr val="tx1"/>
                </a:solidFill>
              </a:rPr>
              <a:t>ضمن تعیین </a:t>
            </a:r>
            <a:r>
              <a:rPr lang="fa-IR" dirty="0" smtClean="0">
                <a:solidFill>
                  <a:schemeClr val="tx1"/>
                </a:solidFill>
              </a:rPr>
              <a:t>تراکنش(ها</a:t>
            </a:r>
            <a:r>
              <a:rPr lang="fa-IR" dirty="0">
                <a:solidFill>
                  <a:schemeClr val="tx1"/>
                </a:solidFill>
              </a:rPr>
              <a:t>)</a:t>
            </a:r>
            <a:r>
              <a:rPr lang="en-US" dirty="0">
                <a:solidFill>
                  <a:schemeClr val="tx1"/>
                </a:solidFill>
              </a:rPr>
              <a:t>[</a:t>
            </a:r>
            <a:endParaRPr lang="fa-IR" dirty="0">
              <a:solidFill>
                <a:schemeClr val="tx1"/>
              </a:solidFill>
            </a:endParaRPr>
          </a:p>
          <a:p>
            <a:pPr algn="r" rtl="1">
              <a:lnSpc>
                <a:spcPct val="150000"/>
              </a:lnSpc>
            </a:pPr>
            <a:r>
              <a:rPr lang="fa-IR" dirty="0">
                <a:solidFill>
                  <a:schemeClr val="tx1"/>
                </a:solidFill>
              </a:rPr>
              <a:t>------------------</a:t>
            </a:r>
          </a:p>
          <a:p>
            <a:pPr algn="r" rtl="1">
              <a:lnSpc>
                <a:spcPct val="150000"/>
              </a:lnSpc>
            </a:pPr>
            <a:r>
              <a:rPr lang="fa-IR" dirty="0" smtClean="0">
                <a:solidFill>
                  <a:schemeClr val="tx1"/>
                </a:solidFill>
              </a:rPr>
              <a:t>9- </a:t>
            </a:r>
            <a:r>
              <a:rPr lang="fa-IR" dirty="0">
                <a:solidFill>
                  <a:schemeClr val="tx1"/>
                </a:solidFill>
              </a:rPr>
              <a:t>تولید  </a:t>
            </a:r>
            <a:r>
              <a:rPr lang="fa-IR" dirty="0" smtClean="0">
                <a:solidFill>
                  <a:schemeClr val="tx1"/>
                </a:solidFill>
              </a:rPr>
              <a:t>برنامه‏های                   فایل‏ها      </a:t>
            </a:r>
            <a:endParaRPr lang="en-US" dirty="0" smtClean="0">
              <a:solidFill>
                <a:schemeClr val="tx1"/>
              </a:solidFill>
            </a:endParaRPr>
          </a:p>
          <a:p>
            <a:pPr algn="r" rtl="1">
              <a:lnSpc>
                <a:spcPct val="150000"/>
              </a:lnSpc>
            </a:pPr>
            <a:r>
              <a:rPr lang="fa-IR" sz="1100" dirty="0" smtClean="0">
                <a:solidFill>
                  <a:schemeClr val="tx1"/>
                </a:solidFill>
              </a:rPr>
              <a:t> </a:t>
            </a:r>
          </a:p>
          <a:p>
            <a:pPr algn="r" rtl="1">
              <a:lnSpc>
                <a:spcPct val="150000"/>
              </a:lnSpc>
            </a:pPr>
            <a:r>
              <a:rPr lang="fa-IR" dirty="0" smtClean="0">
                <a:solidFill>
                  <a:schemeClr val="tx1"/>
                </a:solidFill>
              </a:rPr>
              <a:t>10- ایجاد محیط فیزیکی «ذ.ب.ا.»</a:t>
            </a:r>
            <a:r>
              <a:rPr lang="en-US" dirty="0" smtClean="0">
                <a:solidFill>
                  <a:schemeClr val="tx1"/>
                </a:solidFill>
              </a:rPr>
              <a:t> </a:t>
            </a:r>
            <a:r>
              <a:rPr lang="fa-IR" dirty="0" smtClean="0">
                <a:solidFill>
                  <a:schemeClr val="tx1"/>
                </a:solidFill>
              </a:rPr>
              <a:t>و پیکربندی</a:t>
            </a:r>
            <a:endParaRPr lang="en-US" dirty="0" smtClean="0">
              <a:solidFill>
                <a:schemeClr val="tx1"/>
              </a:solidFill>
            </a:endParaRPr>
          </a:p>
          <a:p>
            <a:pPr algn="r" rtl="1">
              <a:lnSpc>
                <a:spcPct val="150000"/>
              </a:lnSpc>
            </a:pPr>
            <a:r>
              <a:rPr lang="fa-IR" dirty="0" smtClean="0">
                <a:solidFill>
                  <a:schemeClr val="tx1"/>
                </a:solidFill>
              </a:rPr>
              <a:t>11- تست با داده‏های آزمایشی و واقعی</a:t>
            </a:r>
          </a:p>
          <a:p>
            <a:pPr algn="r" rtl="1">
              <a:lnSpc>
                <a:spcPct val="150000"/>
              </a:lnSpc>
            </a:pPr>
            <a:r>
              <a:rPr lang="fa-IR" dirty="0" smtClean="0">
                <a:solidFill>
                  <a:schemeClr val="tx1"/>
                </a:solidFill>
              </a:rPr>
              <a:t>12- ورود داده‏های اولیه (</a:t>
            </a:r>
            <a:r>
              <a:rPr lang="en-US" dirty="0" smtClean="0">
                <a:solidFill>
                  <a:schemeClr val="tx1"/>
                </a:solidFill>
              </a:rPr>
              <a:t>Data Entry</a:t>
            </a:r>
            <a:r>
              <a:rPr lang="fa-IR" dirty="0" smtClean="0">
                <a:solidFill>
                  <a:schemeClr val="tx1"/>
                </a:solidFill>
              </a:rPr>
              <a:t>)</a:t>
            </a:r>
          </a:p>
          <a:p>
            <a:pPr algn="r" rtl="1">
              <a:lnSpc>
                <a:spcPct val="150000"/>
              </a:lnSpc>
            </a:pPr>
            <a:r>
              <a:rPr lang="fa-IR" dirty="0" smtClean="0">
                <a:solidFill>
                  <a:schemeClr val="tx1"/>
                </a:solidFill>
              </a:rPr>
              <a:t>13- آغاز بهره برداری و نگهداری  سیستم </a:t>
            </a:r>
          </a:p>
          <a:p>
            <a:pPr algn="r" rtl="1">
              <a:lnSpc>
                <a:spcPct val="150000"/>
              </a:lnSpc>
            </a:pPr>
            <a:r>
              <a:rPr lang="fa-IR" dirty="0" smtClean="0">
                <a:solidFill>
                  <a:schemeClr val="tx1"/>
                </a:solidFill>
              </a:rPr>
              <a:t>14- رفع معایب و بهینه‏سازی سیستم</a:t>
            </a:r>
          </a:p>
          <a:p>
            <a:pPr algn="r" rtl="1">
              <a:lnSpc>
                <a:spcPct val="150000"/>
              </a:lnSpc>
            </a:pPr>
            <a:endParaRPr lang="fa-IR" dirty="0" smtClean="0">
              <a:solidFill>
                <a:schemeClr val="tx1"/>
              </a:solidFill>
            </a:endParaRPr>
          </a:p>
          <a:p>
            <a:pPr algn="r" rtl="1">
              <a:lnSpc>
                <a:spcPct val="150000"/>
              </a:lnSpc>
            </a:pPr>
            <a:endParaRPr lang="fa-IR" dirty="0" smtClean="0">
              <a:solidFill>
                <a:schemeClr val="tx1"/>
              </a:solidFill>
            </a:endParaRPr>
          </a:p>
        </p:txBody>
      </p:sp>
      <p:grpSp>
        <p:nvGrpSpPr>
          <p:cNvPr id="10" name="Group 9"/>
          <p:cNvGrpSpPr/>
          <p:nvPr/>
        </p:nvGrpSpPr>
        <p:grpSpPr>
          <a:xfrm>
            <a:off x="5867400" y="2819400"/>
            <a:ext cx="914400" cy="1028700"/>
            <a:chOff x="5715000" y="5791200"/>
            <a:chExt cx="914400" cy="1028700"/>
          </a:xfrm>
        </p:grpSpPr>
        <p:grpSp>
          <p:nvGrpSpPr>
            <p:cNvPr id="12" name="Group 11"/>
            <p:cNvGrpSpPr/>
            <p:nvPr/>
          </p:nvGrpSpPr>
          <p:grpSpPr>
            <a:xfrm>
              <a:off x="5715000" y="5791200"/>
              <a:ext cx="914400" cy="1028700"/>
              <a:chOff x="5254110" y="2324100"/>
              <a:chExt cx="1448270" cy="1028700"/>
            </a:xfrm>
          </p:grpSpPr>
          <p:sp>
            <p:nvSpPr>
              <p:cNvPr id="14" name="Left Brace 13"/>
              <p:cNvSpPr/>
              <p:nvPr/>
            </p:nvSpPr>
            <p:spPr>
              <a:xfrm flipH="1">
                <a:off x="6553200" y="2533115"/>
                <a:ext cx="149180" cy="705385"/>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solidFill>
                    <a:schemeClr val="bg1">
                      <a:lumMod val="85000"/>
                    </a:schemeClr>
                  </a:solidFill>
                  <a:cs typeface="B Nazanin" pitchFamily="2" charset="-78"/>
                </a:endParaRPr>
              </a:p>
            </p:txBody>
          </p:sp>
          <p:sp>
            <p:nvSpPr>
              <p:cNvPr id="15" name="Rounded Rectangle 14"/>
              <p:cNvSpPr/>
              <p:nvPr/>
            </p:nvSpPr>
            <p:spPr>
              <a:xfrm>
                <a:off x="5254110" y="2324100"/>
                <a:ext cx="1375290" cy="1028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1600" dirty="0" smtClean="0">
                    <a:solidFill>
                      <a:schemeClr val="tx1"/>
                    </a:solidFill>
                    <a:cs typeface="B Nazanin" pitchFamily="2" charset="-78"/>
                  </a:rPr>
                  <a:t>ایجاد</a:t>
                </a:r>
              </a:p>
              <a:p>
                <a:pPr algn="r" rtl="1">
                  <a:lnSpc>
                    <a:spcPct val="150000"/>
                  </a:lnSpc>
                </a:pPr>
                <a:r>
                  <a:rPr lang="fa-IR" sz="1600" dirty="0" smtClean="0">
                    <a:solidFill>
                      <a:schemeClr val="tx1"/>
                    </a:solidFill>
                    <a:cs typeface="B Nazanin" pitchFamily="2" charset="-78"/>
                  </a:rPr>
                  <a:t>کنترل</a:t>
                </a:r>
              </a:p>
              <a:p>
                <a:pPr algn="r" rtl="1">
                  <a:lnSpc>
                    <a:spcPct val="150000"/>
                  </a:lnSpc>
                </a:pPr>
                <a:r>
                  <a:rPr lang="fa-IR" sz="1600" dirty="0" smtClean="0">
                    <a:solidFill>
                      <a:schemeClr val="tx1"/>
                    </a:solidFill>
                    <a:cs typeface="B Nazanin" pitchFamily="2" charset="-78"/>
                  </a:rPr>
                  <a:t>پردازش</a:t>
                </a:r>
              </a:p>
            </p:txBody>
          </p:sp>
        </p:grpSp>
        <p:sp>
          <p:nvSpPr>
            <p:cNvPr id="13" name="Left Brace 12"/>
            <p:cNvSpPr/>
            <p:nvPr/>
          </p:nvSpPr>
          <p:spPr>
            <a:xfrm>
              <a:off x="5773212" y="6000215"/>
              <a:ext cx="94188" cy="705385"/>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solidFill>
                  <a:schemeClr val="bg1">
                    <a:lumMod val="85000"/>
                  </a:schemeClr>
                </a:solidFill>
                <a:cs typeface="B Nazanin" pitchFamily="2" charset="-78"/>
              </a:endParaRPr>
            </a:p>
          </p:txBody>
        </p:sp>
      </p:grpSp>
    </p:spTree>
    <p:extLst>
      <p:ext uri="{BB962C8B-B14F-4D97-AF65-F5344CB8AC3E}">
        <p14:creationId xmlns:p14="http://schemas.microsoft.com/office/powerpoint/2010/main" val="91127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نمایش شماتیک مشی فایلینگ</a:t>
            </a:r>
            <a:endParaRPr lang="en-US" dirty="0"/>
          </a:p>
        </p:txBody>
      </p:sp>
      <p:cxnSp>
        <p:nvCxnSpPr>
          <p:cNvPr id="14" name="Straight Connector 13"/>
          <p:cNvCxnSpPr/>
          <p:nvPr/>
        </p:nvCxnSpPr>
        <p:spPr>
          <a:xfrm>
            <a:off x="5105400" y="1524000"/>
            <a:ext cx="0" cy="464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19400" y="1524000"/>
            <a:ext cx="0" cy="464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152400" y="3200398"/>
            <a:ext cx="8839200" cy="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52400" y="4952998"/>
            <a:ext cx="8839200" cy="2"/>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5334000" y="1625958"/>
            <a:ext cx="1069065" cy="1142850"/>
            <a:chOff x="685800" y="3283438"/>
            <a:chExt cx="2209800" cy="2797553"/>
          </a:xfrm>
        </p:grpSpPr>
        <p:sp>
          <p:nvSpPr>
            <p:cNvPr id="21" name="Can 20"/>
            <p:cNvSpPr/>
            <p:nvPr/>
          </p:nvSpPr>
          <p:spPr>
            <a:xfrm>
              <a:off x="685800" y="3283438"/>
              <a:ext cx="2209800" cy="279755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761999" y="3352799"/>
              <a:ext cx="2133601" cy="678059"/>
            </a:xfrm>
            <a:prstGeom prst="rect">
              <a:avLst/>
            </a:prstGeom>
            <a:noFill/>
          </p:spPr>
          <p:txBody>
            <a:bodyPr wrap="square" rtlCol="0">
              <a:spAutoFit/>
            </a:bodyPr>
            <a:lstStyle/>
            <a:p>
              <a:pPr algn="ctr"/>
              <a:r>
                <a:rPr lang="en-US" sz="1200" b="1" dirty="0" smtClean="0">
                  <a:cs typeface="B Roya" pitchFamily="2" charset="-78"/>
                </a:rPr>
                <a:t>Files</a:t>
              </a:r>
              <a:endParaRPr lang="en-US" sz="1050" b="1" dirty="0">
                <a:solidFill>
                  <a:srgbClr val="FF0000"/>
                </a:solidFill>
                <a:cs typeface="B Roya" pitchFamily="2" charset="-78"/>
              </a:endParaRPr>
            </a:p>
          </p:txBody>
        </p:sp>
        <p:grpSp>
          <p:nvGrpSpPr>
            <p:cNvPr id="23" name="Group 22"/>
            <p:cNvGrpSpPr/>
            <p:nvPr/>
          </p:nvGrpSpPr>
          <p:grpSpPr>
            <a:xfrm>
              <a:off x="914400" y="4038600"/>
              <a:ext cx="1828800" cy="1600200"/>
              <a:chOff x="914400" y="4038600"/>
              <a:chExt cx="1828800" cy="1600200"/>
            </a:xfrm>
          </p:grpSpPr>
          <p:sp>
            <p:nvSpPr>
              <p:cNvPr id="25" name="Rectangle 24"/>
              <p:cNvSpPr/>
              <p:nvPr/>
            </p:nvSpPr>
            <p:spPr>
              <a:xfrm>
                <a:off x="914400" y="4038600"/>
                <a:ext cx="1676400" cy="381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2286000" y="4191000"/>
                <a:ext cx="457200" cy="1143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990600" y="4572000"/>
                <a:ext cx="1676400" cy="381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981200" y="4495800"/>
                <a:ext cx="457200" cy="1143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p:cNvSpPr txBox="1"/>
            <p:nvPr/>
          </p:nvSpPr>
          <p:spPr>
            <a:xfrm rot="2691053">
              <a:off x="736050" y="4312612"/>
              <a:ext cx="2133601" cy="1280777"/>
            </a:xfrm>
            <a:prstGeom prst="rect">
              <a:avLst/>
            </a:prstGeom>
            <a:noFill/>
          </p:spPr>
          <p:txBody>
            <a:bodyPr wrap="square" rtlCol="0">
              <a:spAutoFit/>
            </a:bodyPr>
            <a:lstStyle/>
            <a:p>
              <a:pPr algn="ctr"/>
              <a:r>
                <a:rPr lang="en-US" sz="1400" b="1" dirty="0" smtClean="0">
                  <a:cs typeface="B Roya" pitchFamily="2" charset="-78"/>
                </a:rPr>
                <a:t>STORED </a:t>
              </a:r>
            </a:p>
            <a:p>
              <a:pPr algn="ctr"/>
              <a:r>
                <a:rPr lang="en-US" sz="1400" b="1" dirty="0" smtClean="0">
                  <a:cs typeface="B Roya" pitchFamily="2" charset="-78"/>
                </a:rPr>
                <a:t>DATA</a:t>
              </a:r>
              <a:endParaRPr lang="en-US" sz="1400" b="1" dirty="0">
                <a:solidFill>
                  <a:srgbClr val="FF0000"/>
                </a:solidFill>
                <a:cs typeface="B Roya" pitchFamily="2" charset="-78"/>
              </a:endParaRPr>
            </a:p>
          </p:txBody>
        </p:sp>
      </p:grpSp>
      <p:grpSp>
        <p:nvGrpSpPr>
          <p:cNvPr id="29" name="Group 28"/>
          <p:cNvGrpSpPr/>
          <p:nvPr/>
        </p:nvGrpSpPr>
        <p:grpSpPr>
          <a:xfrm>
            <a:off x="5434914" y="3276600"/>
            <a:ext cx="783829" cy="1219200"/>
            <a:chOff x="685800" y="3283438"/>
            <a:chExt cx="2349299" cy="2797553"/>
          </a:xfrm>
        </p:grpSpPr>
        <p:sp>
          <p:nvSpPr>
            <p:cNvPr id="30" name="Can 29"/>
            <p:cNvSpPr/>
            <p:nvPr/>
          </p:nvSpPr>
          <p:spPr>
            <a:xfrm>
              <a:off x="685800" y="3283438"/>
              <a:ext cx="2209800" cy="2797553"/>
            </a:xfrm>
            <a:prstGeom prst="can">
              <a:avLst>
                <a:gd name="adj" fmla="val 424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761998" y="3340142"/>
              <a:ext cx="2133602" cy="564975"/>
            </a:xfrm>
            <a:prstGeom prst="rect">
              <a:avLst/>
            </a:prstGeom>
            <a:noFill/>
          </p:spPr>
          <p:txBody>
            <a:bodyPr wrap="square" rtlCol="0">
              <a:spAutoFit/>
            </a:bodyPr>
            <a:lstStyle/>
            <a:p>
              <a:pPr algn="ctr"/>
              <a:r>
                <a:rPr lang="en-US" sz="1200" b="1" dirty="0" smtClean="0">
                  <a:cs typeface="B Roya" pitchFamily="2" charset="-78"/>
                </a:rPr>
                <a:t>Files</a:t>
              </a:r>
              <a:endParaRPr lang="en-US" sz="1050" b="1" dirty="0">
                <a:solidFill>
                  <a:srgbClr val="FF0000"/>
                </a:solidFill>
                <a:cs typeface="B Roya" pitchFamily="2" charset="-78"/>
              </a:endParaRPr>
            </a:p>
          </p:txBody>
        </p:sp>
        <p:sp>
          <p:nvSpPr>
            <p:cNvPr id="33" name="TextBox 32"/>
            <p:cNvSpPr txBox="1"/>
            <p:nvPr/>
          </p:nvSpPr>
          <p:spPr>
            <a:xfrm>
              <a:off x="692586" y="4529269"/>
              <a:ext cx="2342513" cy="953394"/>
            </a:xfrm>
            <a:prstGeom prst="rect">
              <a:avLst/>
            </a:prstGeom>
            <a:noFill/>
          </p:spPr>
          <p:txBody>
            <a:bodyPr wrap="square" rtlCol="0">
              <a:spAutoFit/>
            </a:bodyPr>
            <a:lstStyle/>
            <a:p>
              <a:pPr algn="ctr"/>
              <a:r>
                <a:rPr lang="en-US" sz="1050" b="1" dirty="0" smtClean="0">
                  <a:cs typeface="B Roya" pitchFamily="2" charset="-78"/>
                </a:rPr>
                <a:t>STORED </a:t>
              </a:r>
            </a:p>
            <a:p>
              <a:pPr algn="ctr"/>
              <a:r>
                <a:rPr lang="en-US" sz="1050" b="1" dirty="0" smtClean="0">
                  <a:cs typeface="B Roya" pitchFamily="2" charset="-78"/>
                </a:rPr>
                <a:t>DATA</a:t>
              </a:r>
              <a:endParaRPr lang="en-US" sz="1050" b="1" dirty="0">
                <a:solidFill>
                  <a:srgbClr val="FF0000"/>
                </a:solidFill>
                <a:cs typeface="B Roya" pitchFamily="2" charset="-78"/>
              </a:endParaRPr>
            </a:p>
          </p:txBody>
        </p:sp>
      </p:grpSp>
      <mc:AlternateContent xmlns:mc="http://schemas.openxmlformats.org/markup-compatibility/2006" xmlns:a14="http://schemas.microsoft.com/office/drawing/2010/main">
        <mc:Choice Requires="a14">
          <p:sp>
            <p:nvSpPr>
              <p:cNvPr id="38" name="Rounded Rectangle 37"/>
              <p:cNvSpPr/>
              <p:nvPr/>
            </p:nvSpPr>
            <p:spPr>
              <a:xfrm>
                <a:off x="5029165" y="2694296"/>
                <a:ext cx="1823147"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200" b="1" dirty="0" smtClean="0">
                    <a:solidFill>
                      <a:schemeClr val="tx1"/>
                    </a:solidFill>
                    <a:cs typeface="B Roya" pitchFamily="2" charset="-78"/>
                  </a:rPr>
                  <a:t>محیط فیزیکی «ذ.ب.ا.» خاص </a:t>
                </a:r>
                <a14:m>
                  <m:oMath xmlns:m="http://schemas.openxmlformats.org/officeDocument/2006/math">
                    <m:sSub>
                      <m:sSubPr>
                        <m:ctrlPr>
                          <a:rPr lang="fa-IR" sz="1200" b="1" i="1" smtClean="0">
                            <a:solidFill>
                              <a:schemeClr val="tx1"/>
                            </a:solidFill>
                            <a:latin typeface="Cambria Math"/>
                            <a:cs typeface="B Roya" pitchFamily="2" charset="-78"/>
                          </a:rPr>
                        </m:ctrlPr>
                      </m:sSubPr>
                      <m:e>
                        <m:r>
                          <a:rPr lang="en-US" sz="1200" b="1" i="1" smtClean="0">
                            <a:solidFill>
                              <a:schemeClr val="tx1"/>
                            </a:solidFill>
                            <a:latin typeface="Cambria Math"/>
                            <a:cs typeface="B Roya" pitchFamily="2" charset="-78"/>
                          </a:rPr>
                          <m:t>𝑼</m:t>
                        </m:r>
                      </m:e>
                      <m:sub>
                        <m:r>
                          <a:rPr lang="en-US" sz="1200" b="1" i="1" smtClean="0">
                            <a:solidFill>
                              <a:schemeClr val="tx1"/>
                            </a:solidFill>
                            <a:latin typeface="Cambria Math"/>
                            <a:cs typeface="B Roya" pitchFamily="2" charset="-78"/>
                          </a:rPr>
                          <m:t>𝟏</m:t>
                        </m:r>
                      </m:sub>
                    </m:sSub>
                  </m:oMath>
                </a14:m>
                <a:endParaRPr lang="fa-IR" sz="1200" b="1" dirty="0" smtClean="0">
                  <a:solidFill>
                    <a:schemeClr val="tx1"/>
                  </a:solidFill>
                  <a:cs typeface="B Roya" pitchFamily="2" charset="-78"/>
                </a:endParaRPr>
              </a:p>
            </p:txBody>
          </p:sp>
        </mc:Choice>
        <mc:Fallback xmlns="">
          <p:sp>
            <p:nvSpPr>
              <p:cNvPr id="38" name="Rounded Rectangle 37"/>
              <p:cNvSpPr>
                <a:spLocks noRot="1" noChangeAspect="1" noMove="1" noResize="1" noEditPoints="1" noAdjustHandles="1" noChangeArrowheads="1" noChangeShapeType="1" noTextEdit="1"/>
              </p:cNvSpPr>
              <p:nvPr/>
            </p:nvSpPr>
            <p:spPr>
              <a:xfrm>
                <a:off x="5029165" y="2694296"/>
                <a:ext cx="1823147" cy="533400"/>
              </a:xfrm>
              <a:prstGeom prst="roundRect">
                <a:avLst/>
              </a:prstGeom>
              <a:blipFill rotWithShape="1">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ounded Rectangle 38"/>
              <p:cNvSpPr/>
              <p:nvPr/>
            </p:nvSpPr>
            <p:spPr>
              <a:xfrm>
                <a:off x="4953000" y="4433248"/>
                <a:ext cx="1823147"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200" b="1" dirty="0" smtClean="0">
                    <a:solidFill>
                      <a:schemeClr val="tx1"/>
                    </a:solidFill>
                    <a:cs typeface="B Roya" pitchFamily="2" charset="-78"/>
                  </a:rPr>
                  <a:t>محیط فیزیکی «ذ.ب.ا.» خاص </a:t>
                </a:r>
                <a14:m>
                  <m:oMath xmlns:m="http://schemas.openxmlformats.org/officeDocument/2006/math">
                    <m:sSub>
                      <m:sSubPr>
                        <m:ctrlPr>
                          <a:rPr lang="fa-IR" sz="1200" b="1" i="1" smtClean="0">
                            <a:solidFill>
                              <a:schemeClr val="tx1"/>
                            </a:solidFill>
                            <a:latin typeface="Cambria Math"/>
                            <a:cs typeface="B Roya" pitchFamily="2" charset="-78"/>
                          </a:rPr>
                        </m:ctrlPr>
                      </m:sSubPr>
                      <m:e>
                        <m:r>
                          <a:rPr lang="en-US" sz="1200" b="1" i="1" smtClean="0">
                            <a:solidFill>
                              <a:schemeClr val="tx1"/>
                            </a:solidFill>
                            <a:latin typeface="Cambria Math"/>
                            <a:cs typeface="B Roya" pitchFamily="2" charset="-78"/>
                          </a:rPr>
                          <m:t>𝑼</m:t>
                        </m:r>
                      </m:e>
                      <m:sub>
                        <m:r>
                          <a:rPr lang="en-US" sz="1200" b="1" i="1" smtClean="0">
                            <a:solidFill>
                              <a:schemeClr val="tx1"/>
                            </a:solidFill>
                            <a:latin typeface="Cambria Math"/>
                            <a:cs typeface="B Roya" pitchFamily="2" charset="-78"/>
                          </a:rPr>
                          <m:t>𝟐</m:t>
                        </m:r>
                      </m:sub>
                    </m:sSub>
                  </m:oMath>
                </a14:m>
                <a:endParaRPr lang="fa-IR" sz="1200" b="1" dirty="0" smtClean="0">
                  <a:solidFill>
                    <a:schemeClr val="tx1"/>
                  </a:solidFill>
                  <a:cs typeface="B Roya" pitchFamily="2" charset="-78"/>
                </a:endParaRPr>
              </a:p>
            </p:txBody>
          </p:sp>
        </mc:Choice>
        <mc:Fallback xmlns="">
          <p:sp>
            <p:nvSpPr>
              <p:cNvPr id="39" name="Rounded Rectangle 38"/>
              <p:cNvSpPr>
                <a:spLocks noRot="1" noChangeAspect="1" noMove="1" noResize="1" noEditPoints="1" noAdjustHandles="1" noChangeArrowheads="1" noChangeShapeType="1" noTextEdit="1"/>
              </p:cNvSpPr>
              <p:nvPr/>
            </p:nvSpPr>
            <p:spPr>
              <a:xfrm>
                <a:off x="4953000" y="4433248"/>
                <a:ext cx="1823147" cy="533400"/>
              </a:xfrm>
              <a:prstGeom prst="roundRect">
                <a:avLst/>
              </a:prstGeom>
              <a:blipFill rotWithShape="1">
                <a:blip r:embed="rId3"/>
                <a:stretch>
                  <a:fillRect/>
                </a:stretch>
              </a:blipFill>
              <a:ln>
                <a:noFill/>
              </a:ln>
            </p:spPr>
            <p:txBody>
              <a:bodyPr/>
              <a:lstStyle/>
              <a:p>
                <a:r>
                  <a:rPr lang="en-US">
                    <a:noFill/>
                  </a:rPr>
                  <a:t> </a:t>
                </a:r>
              </a:p>
            </p:txBody>
          </p:sp>
        </mc:Fallback>
      </mc:AlternateContent>
      <p:sp>
        <p:nvSpPr>
          <p:cNvPr id="41" name="TextBox 40"/>
          <p:cNvSpPr txBox="1"/>
          <p:nvPr/>
        </p:nvSpPr>
        <p:spPr>
          <a:xfrm>
            <a:off x="3082711" y="1580723"/>
            <a:ext cx="547631" cy="338554"/>
          </a:xfrm>
          <a:prstGeom prst="rect">
            <a:avLst/>
          </a:prstGeom>
          <a:noFill/>
        </p:spPr>
        <p:txBody>
          <a:bodyPr wrap="square" rtlCol="0">
            <a:spAutoFit/>
          </a:bodyPr>
          <a:lstStyle/>
          <a:p>
            <a:pPr algn="ctr" rtl="1"/>
            <a:r>
              <a:rPr lang="en-US" sz="1600" b="1" dirty="0" smtClean="0">
                <a:cs typeface="B Roya" pitchFamily="2" charset="-78"/>
              </a:rPr>
              <a:t>OS</a:t>
            </a:r>
            <a:endParaRPr lang="en-US" sz="1200" b="1" dirty="0">
              <a:solidFill>
                <a:srgbClr val="FF0000"/>
              </a:solidFill>
              <a:cs typeface="B Roya" pitchFamily="2" charset="-78"/>
            </a:endParaRPr>
          </a:p>
        </p:txBody>
      </p:sp>
      <p:sp>
        <p:nvSpPr>
          <p:cNvPr id="42" name="Rectangle 41"/>
          <p:cNvSpPr/>
          <p:nvPr/>
        </p:nvSpPr>
        <p:spPr>
          <a:xfrm>
            <a:off x="3630343" y="1919277"/>
            <a:ext cx="599669" cy="1062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B Roya" pitchFamily="2" charset="-78"/>
              </a:rPr>
              <a:t>FS</a:t>
            </a:r>
          </a:p>
          <a:p>
            <a:pPr algn="ctr"/>
            <a:r>
              <a:rPr lang="fa-IR" sz="1400" b="1" dirty="0" smtClean="0">
                <a:solidFill>
                  <a:schemeClr val="tx1"/>
                </a:solidFill>
                <a:cs typeface="B Roya" pitchFamily="2" charset="-78"/>
              </a:rPr>
              <a:t>و/ یا</a:t>
            </a:r>
          </a:p>
          <a:p>
            <a:pPr algn="ctr"/>
            <a:r>
              <a:rPr lang="en-US" sz="1400" b="1" dirty="0" smtClean="0">
                <a:solidFill>
                  <a:schemeClr val="tx1"/>
                </a:solidFill>
                <a:cs typeface="B Roya" pitchFamily="2" charset="-78"/>
              </a:rPr>
              <a:t>DMS</a:t>
            </a:r>
            <a:endParaRPr lang="en-US" sz="1400" b="1" dirty="0">
              <a:solidFill>
                <a:schemeClr val="tx1"/>
              </a:solidFill>
              <a:cs typeface="B Roya" pitchFamily="2" charset="-78"/>
            </a:endParaRPr>
          </a:p>
        </p:txBody>
      </p:sp>
      <p:sp>
        <p:nvSpPr>
          <p:cNvPr id="43" name="Rounded Rectangle 42"/>
          <p:cNvSpPr/>
          <p:nvPr/>
        </p:nvSpPr>
        <p:spPr>
          <a:xfrm>
            <a:off x="2971800" y="1625958"/>
            <a:ext cx="1794088" cy="1422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1905000" y="1600200"/>
            <a:ext cx="727288" cy="1422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Times New Roman" pitchFamily="18" charset="0"/>
                <a:cs typeface="B Roya" pitchFamily="2" charset="-78"/>
              </a:rPr>
              <a:t>AP1</a:t>
            </a:r>
            <a:endParaRPr lang="en-US" b="1" dirty="0">
              <a:solidFill>
                <a:sysClr val="windowText" lastClr="000000"/>
              </a:solidFill>
              <a:latin typeface="Times New Roman" pitchFamily="18" charset="0"/>
              <a:cs typeface="B Roya" pitchFamily="2" charset="-78"/>
            </a:endParaRPr>
          </a:p>
        </p:txBody>
      </p:sp>
      <p:cxnSp>
        <p:nvCxnSpPr>
          <p:cNvPr id="45" name="Straight Connector 44"/>
          <p:cNvCxnSpPr/>
          <p:nvPr/>
        </p:nvCxnSpPr>
        <p:spPr>
          <a:xfrm>
            <a:off x="1752600" y="1309300"/>
            <a:ext cx="0" cy="48768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6" name="Freeform 45"/>
          <p:cNvSpPr/>
          <p:nvPr/>
        </p:nvSpPr>
        <p:spPr>
          <a:xfrm>
            <a:off x="2973371" y="3407624"/>
            <a:ext cx="1887663" cy="1420370"/>
          </a:xfrm>
          <a:custGeom>
            <a:avLst/>
            <a:gdLst>
              <a:gd name="connsiteX0" fmla="*/ 186184 w 2076429"/>
              <a:gd name="connsiteY0" fmla="*/ 69672 h 1420370"/>
              <a:gd name="connsiteX1" fmla="*/ 57395 w 2076429"/>
              <a:gd name="connsiteY1" fmla="*/ 288613 h 1420370"/>
              <a:gd name="connsiteX2" fmla="*/ 211942 w 2076429"/>
              <a:gd name="connsiteY2" fmla="*/ 520432 h 1420370"/>
              <a:gd name="connsiteX3" fmla="*/ 108911 w 2076429"/>
              <a:gd name="connsiteY3" fmla="*/ 674979 h 1420370"/>
              <a:gd name="connsiteX4" fmla="*/ 237699 w 2076429"/>
              <a:gd name="connsiteY4" fmla="*/ 893920 h 1420370"/>
              <a:gd name="connsiteX5" fmla="*/ 83153 w 2076429"/>
              <a:gd name="connsiteY5" fmla="*/ 1061345 h 1420370"/>
              <a:gd name="connsiteX6" fmla="*/ 250578 w 2076429"/>
              <a:gd name="connsiteY6" fmla="*/ 1215891 h 1420370"/>
              <a:gd name="connsiteX7" fmla="*/ 96032 w 2076429"/>
              <a:gd name="connsiteY7" fmla="*/ 1396196 h 1420370"/>
              <a:gd name="connsiteX8" fmla="*/ 1963468 w 2076429"/>
              <a:gd name="connsiteY8" fmla="*/ 1396196 h 1420370"/>
              <a:gd name="connsiteX9" fmla="*/ 1886195 w 2076429"/>
              <a:gd name="connsiteY9" fmla="*/ 1190134 h 1420370"/>
              <a:gd name="connsiteX10" fmla="*/ 2040742 w 2076429"/>
              <a:gd name="connsiteY10" fmla="*/ 1035587 h 1420370"/>
              <a:gd name="connsiteX11" fmla="*/ 1873316 w 2076429"/>
              <a:gd name="connsiteY11" fmla="*/ 803768 h 1420370"/>
              <a:gd name="connsiteX12" fmla="*/ 2002105 w 2076429"/>
              <a:gd name="connsiteY12" fmla="*/ 584827 h 1420370"/>
              <a:gd name="connsiteX13" fmla="*/ 1783164 w 2076429"/>
              <a:gd name="connsiteY13" fmla="*/ 365886 h 1420370"/>
              <a:gd name="connsiteX14" fmla="*/ 1989226 w 2076429"/>
              <a:gd name="connsiteY14" fmla="*/ 185582 h 1420370"/>
              <a:gd name="connsiteX15" fmla="*/ 1873316 w 2076429"/>
              <a:gd name="connsiteY15" fmla="*/ 5277 h 1420370"/>
              <a:gd name="connsiteX16" fmla="*/ 186184 w 2076429"/>
              <a:gd name="connsiteY16" fmla="*/ 69672 h 1420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76429" h="1420370">
                <a:moveTo>
                  <a:pt x="186184" y="69672"/>
                </a:moveTo>
                <a:cubicBezTo>
                  <a:pt x="-116469" y="116895"/>
                  <a:pt x="53102" y="213486"/>
                  <a:pt x="57395" y="288613"/>
                </a:cubicBezTo>
                <a:cubicBezTo>
                  <a:pt x="61688" y="363740"/>
                  <a:pt x="203356" y="456038"/>
                  <a:pt x="211942" y="520432"/>
                </a:cubicBezTo>
                <a:cubicBezTo>
                  <a:pt x="220528" y="584826"/>
                  <a:pt x="104618" y="612731"/>
                  <a:pt x="108911" y="674979"/>
                </a:cubicBezTo>
                <a:cubicBezTo>
                  <a:pt x="113204" y="737227"/>
                  <a:pt x="241992" y="829526"/>
                  <a:pt x="237699" y="893920"/>
                </a:cubicBezTo>
                <a:cubicBezTo>
                  <a:pt x="233406" y="958314"/>
                  <a:pt x="81007" y="1007683"/>
                  <a:pt x="83153" y="1061345"/>
                </a:cubicBezTo>
                <a:cubicBezTo>
                  <a:pt x="85299" y="1115007"/>
                  <a:pt x="248432" y="1160083"/>
                  <a:pt x="250578" y="1215891"/>
                </a:cubicBezTo>
                <a:cubicBezTo>
                  <a:pt x="252724" y="1271699"/>
                  <a:pt x="-189450" y="1366145"/>
                  <a:pt x="96032" y="1396196"/>
                </a:cubicBezTo>
                <a:cubicBezTo>
                  <a:pt x="381514" y="1426247"/>
                  <a:pt x="1665108" y="1430540"/>
                  <a:pt x="1963468" y="1396196"/>
                </a:cubicBezTo>
                <a:cubicBezTo>
                  <a:pt x="2261828" y="1361852"/>
                  <a:pt x="1873316" y="1250235"/>
                  <a:pt x="1886195" y="1190134"/>
                </a:cubicBezTo>
                <a:cubicBezTo>
                  <a:pt x="1899074" y="1130033"/>
                  <a:pt x="2042889" y="1099981"/>
                  <a:pt x="2040742" y="1035587"/>
                </a:cubicBezTo>
                <a:cubicBezTo>
                  <a:pt x="2038596" y="971193"/>
                  <a:pt x="1879756" y="878895"/>
                  <a:pt x="1873316" y="803768"/>
                </a:cubicBezTo>
                <a:cubicBezTo>
                  <a:pt x="1866876" y="728641"/>
                  <a:pt x="2017130" y="657807"/>
                  <a:pt x="2002105" y="584827"/>
                </a:cubicBezTo>
                <a:cubicBezTo>
                  <a:pt x="1987080" y="511847"/>
                  <a:pt x="1785310" y="432427"/>
                  <a:pt x="1783164" y="365886"/>
                </a:cubicBezTo>
                <a:cubicBezTo>
                  <a:pt x="1781018" y="299345"/>
                  <a:pt x="1974201" y="245683"/>
                  <a:pt x="1989226" y="185582"/>
                </a:cubicBezTo>
                <a:cubicBezTo>
                  <a:pt x="2004251" y="125481"/>
                  <a:pt x="2173823" y="24595"/>
                  <a:pt x="1873316" y="5277"/>
                </a:cubicBezTo>
                <a:cubicBezTo>
                  <a:pt x="1572809" y="-14041"/>
                  <a:pt x="488837" y="22449"/>
                  <a:pt x="186184" y="69672"/>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ysClr val="windowText" lastClr="000000"/>
                </a:solidFill>
                <a:latin typeface="Times New Roman" pitchFamily="18" charset="0"/>
                <a:cs typeface="Times New Roman" pitchFamily="18" charset="0"/>
              </a:rPr>
              <a:t>OS</a:t>
            </a:r>
            <a:endParaRPr lang="en-US" sz="1600" b="1" dirty="0">
              <a:solidFill>
                <a:sysClr val="windowText" lastClr="000000"/>
              </a:solidFill>
              <a:latin typeface="Times New Roman" pitchFamily="18" charset="0"/>
              <a:cs typeface="Times New Roman" pitchFamily="18" charset="0"/>
            </a:endParaRPr>
          </a:p>
        </p:txBody>
      </p:sp>
      <p:sp>
        <p:nvSpPr>
          <p:cNvPr id="47" name="Rectangle 46"/>
          <p:cNvSpPr/>
          <p:nvPr/>
        </p:nvSpPr>
        <p:spPr>
          <a:xfrm>
            <a:off x="3296618" y="3810000"/>
            <a:ext cx="1275382" cy="6439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smtClean="0">
                <a:solidFill>
                  <a:schemeClr val="tx1"/>
                </a:solidFill>
                <a:cs typeface="B Roya" pitchFamily="2" charset="-78"/>
              </a:rPr>
              <a:t>FS </a:t>
            </a:r>
            <a:r>
              <a:rPr lang="fa-IR" sz="1400" b="1" dirty="0" smtClean="0">
                <a:solidFill>
                  <a:schemeClr val="tx1"/>
                </a:solidFill>
                <a:cs typeface="B Roya" pitchFamily="2" charset="-78"/>
              </a:rPr>
              <a:t> و/ یا</a:t>
            </a:r>
            <a:r>
              <a:rPr lang="fa-IR" sz="1400" b="1" dirty="0">
                <a:solidFill>
                  <a:schemeClr val="tx1"/>
                </a:solidFill>
                <a:cs typeface="B Roya" pitchFamily="2" charset="-78"/>
              </a:rPr>
              <a:t> </a:t>
            </a:r>
            <a:r>
              <a:rPr lang="en-US" sz="1400" b="1" dirty="0" smtClean="0">
                <a:solidFill>
                  <a:schemeClr val="tx1"/>
                </a:solidFill>
                <a:cs typeface="B Roya" pitchFamily="2" charset="-78"/>
              </a:rPr>
              <a:t> DMS</a:t>
            </a:r>
            <a:endParaRPr lang="en-US" sz="1400" b="1" dirty="0">
              <a:solidFill>
                <a:schemeClr val="tx1"/>
              </a:solidFill>
              <a:cs typeface="B Roya" pitchFamily="2" charset="-78"/>
            </a:endParaRPr>
          </a:p>
        </p:txBody>
      </p:sp>
      <p:sp>
        <p:nvSpPr>
          <p:cNvPr id="48" name="Freeform 47"/>
          <p:cNvSpPr/>
          <p:nvPr/>
        </p:nvSpPr>
        <p:spPr>
          <a:xfrm>
            <a:off x="1905000" y="3456430"/>
            <a:ext cx="762000" cy="1420370"/>
          </a:xfrm>
          <a:custGeom>
            <a:avLst/>
            <a:gdLst>
              <a:gd name="connsiteX0" fmla="*/ 186184 w 2076429"/>
              <a:gd name="connsiteY0" fmla="*/ 69672 h 1420370"/>
              <a:gd name="connsiteX1" fmla="*/ 57395 w 2076429"/>
              <a:gd name="connsiteY1" fmla="*/ 288613 h 1420370"/>
              <a:gd name="connsiteX2" fmla="*/ 211942 w 2076429"/>
              <a:gd name="connsiteY2" fmla="*/ 520432 h 1420370"/>
              <a:gd name="connsiteX3" fmla="*/ 108911 w 2076429"/>
              <a:gd name="connsiteY3" fmla="*/ 674979 h 1420370"/>
              <a:gd name="connsiteX4" fmla="*/ 237699 w 2076429"/>
              <a:gd name="connsiteY4" fmla="*/ 893920 h 1420370"/>
              <a:gd name="connsiteX5" fmla="*/ 83153 w 2076429"/>
              <a:gd name="connsiteY5" fmla="*/ 1061345 h 1420370"/>
              <a:gd name="connsiteX6" fmla="*/ 250578 w 2076429"/>
              <a:gd name="connsiteY6" fmla="*/ 1215891 h 1420370"/>
              <a:gd name="connsiteX7" fmla="*/ 96032 w 2076429"/>
              <a:gd name="connsiteY7" fmla="*/ 1396196 h 1420370"/>
              <a:gd name="connsiteX8" fmla="*/ 1963468 w 2076429"/>
              <a:gd name="connsiteY8" fmla="*/ 1396196 h 1420370"/>
              <a:gd name="connsiteX9" fmla="*/ 1886195 w 2076429"/>
              <a:gd name="connsiteY9" fmla="*/ 1190134 h 1420370"/>
              <a:gd name="connsiteX10" fmla="*/ 2040742 w 2076429"/>
              <a:gd name="connsiteY10" fmla="*/ 1035587 h 1420370"/>
              <a:gd name="connsiteX11" fmla="*/ 1873316 w 2076429"/>
              <a:gd name="connsiteY11" fmla="*/ 803768 h 1420370"/>
              <a:gd name="connsiteX12" fmla="*/ 2002105 w 2076429"/>
              <a:gd name="connsiteY12" fmla="*/ 584827 h 1420370"/>
              <a:gd name="connsiteX13" fmla="*/ 1783164 w 2076429"/>
              <a:gd name="connsiteY13" fmla="*/ 365886 h 1420370"/>
              <a:gd name="connsiteX14" fmla="*/ 1989226 w 2076429"/>
              <a:gd name="connsiteY14" fmla="*/ 185582 h 1420370"/>
              <a:gd name="connsiteX15" fmla="*/ 1873316 w 2076429"/>
              <a:gd name="connsiteY15" fmla="*/ 5277 h 1420370"/>
              <a:gd name="connsiteX16" fmla="*/ 186184 w 2076429"/>
              <a:gd name="connsiteY16" fmla="*/ 69672 h 1420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76429" h="1420370">
                <a:moveTo>
                  <a:pt x="186184" y="69672"/>
                </a:moveTo>
                <a:cubicBezTo>
                  <a:pt x="-116469" y="116895"/>
                  <a:pt x="53102" y="213486"/>
                  <a:pt x="57395" y="288613"/>
                </a:cubicBezTo>
                <a:cubicBezTo>
                  <a:pt x="61688" y="363740"/>
                  <a:pt x="203356" y="456038"/>
                  <a:pt x="211942" y="520432"/>
                </a:cubicBezTo>
                <a:cubicBezTo>
                  <a:pt x="220528" y="584826"/>
                  <a:pt x="104618" y="612731"/>
                  <a:pt x="108911" y="674979"/>
                </a:cubicBezTo>
                <a:cubicBezTo>
                  <a:pt x="113204" y="737227"/>
                  <a:pt x="241992" y="829526"/>
                  <a:pt x="237699" y="893920"/>
                </a:cubicBezTo>
                <a:cubicBezTo>
                  <a:pt x="233406" y="958314"/>
                  <a:pt x="81007" y="1007683"/>
                  <a:pt x="83153" y="1061345"/>
                </a:cubicBezTo>
                <a:cubicBezTo>
                  <a:pt x="85299" y="1115007"/>
                  <a:pt x="248432" y="1160083"/>
                  <a:pt x="250578" y="1215891"/>
                </a:cubicBezTo>
                <a:cubicBezTo>
                  <a:pt x="252724" y="1271699"/>
                  <a:pt x="-189450" y="1366145"/>
                  <a:pt x="96032" y="1396196"/>
                </a:cubicBezTo>
                <a:cubicBezTo>
                  <a:pt x="381514" y="1426247"/>
                  <a:pt x="1665108" y="1430540"/>
                  <a:pt x="1963468" y="1396196"/>
                </a:cubicBezTo>
                <a:cubicBezTo>
                  <a:pt x="2261828" y="1361852"/>
                  <a:pt x="1873316" y="1250235"/>
                  <a:pt x="1886195" y="1190134"/>
                </a:cubicBezTo>
                <a:cubicBezTo>
                  <a:pt x="1899074" y="1130033"/>
                  <a:pt x="2042889" y="1099981"/>
                  <a:pt x="2040742" y="1035587"/>
                </a:cubicBezTo>
                <a:cubicBezTo>
                  <a:pt x="2038596" y="971193"/>
                  <a:pt x="1879756" y="878895"/>
                  <a:pt x="1873316" y="803768"/>
                </a:cubicBezTo>
                <a:cubicBezTo>
                  <a:pt x="1866876" y="728641"/>
                  <a:pt x="2017130" y="657807"/>
                  <a:pt x="2002105" y="584827"/>
                </a:cubicBezTo>
                <a:cubicBezTo>
                  <a:pt x="1987080" y="511847"/>
                  <a:pt x="1785310" y="432427"/>
                  <a:pt x="1783164" y="365886"/>
                </a:cubicBezTo>
                <a:cubicBezTo>
                  <a:pt x="1781018" y="299345"/>
                  <a:pt x="1974201" y="245683"/>
                  <a:pt x="1989226" y="185582"/>
                </a:cubicBezTo>
                <a:cubicBezTo>
                  <a:pt x="2004251" y="125481"/>
                  <a:pt x="2173823" y="24595"/>
                  <a:pt x="1873316" y="5277"/>
                </a:cubicBezTo>
                <a:cubicBezTo>
                  <a:pt x="1572809" y="-14041"/>
                  <a:pt x="488837" y="22449"/>
                  <a:pt x="186184" y="69672"/>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latin typeface="Times New Roman" pitchFamily="18" charset="0"/>
                <a:cs typeface="Times New Roman" pitchFamily="18" charset="0"/>
              </a:rPr>
              <a:t>AP2</a:t>
            </a:r>
            <a:endParaRPr lang="en-US" sz="1600" b="1" dirty="0">
              <a:solidFill>
                <a:sysClr val="windowText" lastClr="000000"/>
              </a:solidFill>
              <a:latin typeface="Times New Roman" pitchFamily="18" charset="0"/>
              <a:cs typeface="Times New Roman" pitchFamily="18" charset="0"/>
            </a:endParaRPr>
          </a:p>
        </p:txBody>
      </p:sp>
      <p:sp>
        <p:nvSpPr>
          <p:cNvPr id="49" name="Freeform 48"/>
          <p:cNvSpPr/>
          <p:nvPr/>
        </p:nvSpPr>
        <p:spPr>
          <a:xfrm>
            <a:off x="950362" y="1519707"/>
            <a:ext cx="788286" cy="1674254"/>
          </a:xfrm>
          <a:custGeom>
            <a:avLst/>
            <a:gdLst>
              <a:gd name="connsiteX0" fmla="*/ 788286 w 788286"/>
              <a:gd name="connsiteY0" fmla="*/ 0 h 1674254"/>
              <a:gd name="connsiteX1" fmla="*/ 170100 w 788286"/>
              <a:gd name="connsiteY1" fmla="*/ 412124 h 1674254"/>
              <a:gd name="connsiteX2" fmla="*/ 41311 w 788286"/>
              <a:gd name="connsiteY2" fmla="*/ 1159099 h 1674254"/>
              <a:gd name="connsiteX3" fmla="*/ 788286 w 788286"/>
              <a:gd name="connsiteY3" fmla="*/ 1674254 h 1674254"/>
            </a:gdLst>
            <a:ahLst/>
            <a:cxnLst>
              <a:cxn ang="0">
                <a:pos x="connsiteX0" y="connsiteY0"/>
              </a:cxn>
              <a:cxn ang="0">
                <a:pos x="connsiteX1" y="connsiteY1"/>
              </a:cxn>
              <a:cxn ang="0">
                <a:pos x="connsiteX2" y="connsiteY2"/>
              </a:cxn>
              <a:cxn ang="0">
                <a:pos x="connsiteX3" y="connsiteY3"/>
              </a:cxn>
            </a:cxnLst>
            <a:rect l="l" t="t" r="r" b="b"/>
            <a:pathLst>
              <a:path w="788286" h="1674254">
                <a:moveTo>
                  <a:pt x="788286" y="0"/>
                </a:moveTo>
                <a:cubicBezTo>
                  <a:pt x="541441" y="109470"/>
                  <a:pt x="294596" y="218941"/>
                  <a:pt x="170100" y="412124"/>
                </a:cubicBezTo>
                <a:cubicBezTo>
                  <a:pt x="45604" y="605307"/>
                  <a:pt x="-61720" y="948744"/>
                  <a:pt x="41311" y="1159099"/>
                </a:cubicBezTo>
                <a:cubicBezTo>
                  <a:pt x="144342" y="1369454"/>
                  <a:pt x="466314" y="1521854"/>
                  <a:pt x="788286" y="1674254"/>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solidFill>
                  <a:sysClr val="windowText" lastClr="000000"/>
                </a:solidFill>
                <a:latin typeface="Times New Roman" pitchFamily="18" charset="0"/>
                <a:cs typeface="Times New Roman" pitchFamily="18" charset="0"/>
              </a:rPr>
              <a:t>U</a:t>
            </a:r>
          </a:p>
          <a:p>
            <a:pPr algn="ctr"/>
            <a:r>
              <a:rPr lang="en-US" dirty="0" smtClean="0">
                <a:solidFill>
                  <a:sysClr val="windowText" lastClr="000000"/>
                </a:solidFill>
                <a:latin typeface="Times New Roman" pitchFamily="18" charset="0"/>
                <a:cs typeface="Times New Roman" pitchFamily="18" charset="0"/>
              </a:rPr>
              <a:t>F</a:t>
            </a:r>
          </a:p>
          <a:p>
            <a:pPr algn="ctr"/>
            <a:r>
              <a:rPr lang="en-US" dirty="0">
                <a:solidFill>
                  <a:sysClr val="windowText" lastClr="000000"/>
                </a:solidFill>
                <a:latin typeface="Times New Roman" pitchFamily="18" charset="0"/>
                <a:cs typeface="Times New Roman" pitchFamily="18" charset="0"/>
              </a:rPr>
              <a:t>I</a:t>
            </a:r>
          </a:p>
        </p:txBody>
      </p:sp>
      <p:sp>
        <p:nvSpPr>
          <p:cNvPr id="51" name="Freeform 50"/>
          <p:cNvSpPr/>
          <p:nvPr/>
        </p:nvSpPr>
        <p:spPr>
          <a:xfrm>
            <a:off x="978794" y="3206839"/>
            <a:ext cx="798491" cy="1751527"/>
          </a:xfrm>
          <a:custGeom>
            <a:avLst/>
            <a:gdLst>
              <a:gd name="connsiteX0" fmla="*/ 759854 w 798491"/>
              <a:gd name="connsiteY0" fmla="*/ 0 h 1751527"/>
              <a:gd name="connsiteX1" fmla="*/ 90152 w 798491"/>
              <a:gd name="connsiteY1" fmla="*/ 206062 h 1751527"/>
              <a:gd name="connsiteX2" fmla="*/ 231820 w 798491"/>
              <a:gd name="connsiteY2" fmla="*/ 631065 h 1751527"/>
              <a:gd name="connsiteX3" fmla="*/ 0 w 798491"/>
              <a:gd name="connsiteY3" fmla="*/ 824248 h 1751527"/>
              <a:gd name="connsiteX4" fmla="*/ 231820 w 798491"/>
              <a:gd name="connsiteY4" fmla="*/ 1017431 h 1751527"/>
              <a:gd name="connsiteX5" fmla="*/ 12879 w 798491"/>
              <a:gd name="connsiteY5" fmla="*/ 1159099 h 1751527"/>
              <a:gd name="connsiteX6" fmla="*/ 128789 w 798491"/>
              <a:gd name="connsiteY6" fmla="*/ 1365161 h 1751527"/>
              <a:gd name="connsiteX7" fmla="*/ 798491 w 798491"/>
              <a:gd name="connsiteY7" fmla="*/ 1751527 h 1751527"/>
              <a:gd name="connsiteX8" fmla="*/ 798491 w 798491"/>
              <a:gd name="connsiteY8" fmla="*/ 1751527 h 175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491" h="1751527">
                <a:moveTo>
                  <a:pt x="759854" y="0"/>
                </a:moveTo>
                <a:cubicBezTo>
                  <a:pt x="469006" y="50442"/>
                  <a:pt x="178158" y="100885"/>
                  <a:pt x="90152" y="206062"/>
                </a:cubicBezTo>
                <a:cubicBezTo>
                  <a:pt x="2146" y="311239"/>
                  <a:pt x="246845" y="528034"/>
                  <a:pt x="231820" y="631065"/>
                </a:cubicBezTo>
                <a:cubicBezTo>
                  <a:pt x="216795" y="734096"/>
                  <a:pt x="0" y="759854"/>
                  <a:pt x="0" y="824248"/>
                </a:cubicBezTo>
                <a:cubicBezTo>
                  <a:pt x="0" y="888642"/>
                  <a:pt x="229674" y="961623"/>
                  <a:pt x="231820" y="1017431"/>
                </a:cubicBezTo>
                <a:cubicBezTo>
                  <a:pt x="233966" y="1073239"/>
                  <a:pt x="30051" y="1101144"/>
                  <a:pt x="12879" y="1159099"/>
                </a:cubicBezTo>
                <a:cubicBezTo>
                  <a:pt x="-4293" y="1217054"/>
                  <a:pt x="-2146" y="1266423"/>
                  <a:pt x="128789" y="1365161"/>
                </a:cubicBezTo>
                <a:cubicBezTo>
                  <a:pt x="259724" y="1463899"/>
                  <a:pt x="798491" y="1751527"/>
                  <a:pt x="798491" y="1751527"/>
                </a:cubicBezTo>
                <a:lnTo>
                  <a:pt x="798491" y="1751527"/>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solidFill>
                  <a:sysClr val="windowText" lastClr="000000"/>
                </a:solidFill>
                <a:latin typeface="Times New Roman" pitchFamily="18" charset="0"/>
                <a:cs typeface="Times New Roman" pitchFamily="18" charset="0"/>
              </a:rPr>
              <a:t>U</a:t>
            </a:r>
          </a:p>
          <a:p>
            <a:pPr algn="ctr"/>
            <a:r>
              <a:rPr lang="en-US" dirty="0" smtClean="0">
                <a:solidFill>
                  <a:sysClr val="windowText" lastClr="000000"/>
                </a:solidFill>
                <a:latin typeface="Times New Roman" pitchFamily="18" charset="0"/>
                <a:cs typeface="Times New Roman" pitchFamily="18" charset="0"/>
              </a:rPr>
              <a:t>F</a:t>
            </a:r>
          </a:p>
          <a:p>
            <a:pPr algn="ctr"/>
            <a:r>
              <a:rPr lang="en-US" dirty="0">
                <a:solidFill>
                  <a:sysClr val="windowText" lastClr="000000"/>
                </a:solidFill>
                <a:latin typeface="Times New Roman" pitchFamily="18" charset="0"/>
                <a:cs typeface="Times New Roman" pitchFamily="18" charset="0"/>
              </a:rPr>
              <a:t>I</a:t>
            </a:r>
          </a:p>
        </p:txBody>
      </p:sp>
      <p:sp>
        <p:nvSpPr>
          <p:cNvPr id="53" name="TextBox 52"/>
          <p:cNvSpPr txBox="1"/>
          <p:nvPr/>
        </p:nvSpPr>
        <p:spPr>
          <a:xfrm>
            <a:off x="1799512" y="1247001"/>
            <a:ext cx="1013419" cy="276999"/>
          </a:xfrm>
          <a:prstGeom prst="rect">
            <a:avLst/>
          </a:prstGeom>
          <a:noFill/>
        </p:spPr>
        <p:txBody>
          <a:bodyPr wrap="none" rtlCol="0">
            <a:spAutoFit/>
          </a:bodyPr>
          <a:lstStyle/>
          <a:p>
            <a:pPr algn="ctr" rtl="1"/>
            <a:r>
              <a:rPr lang="fa-IR" sz="1200" b="1" dirty="0" smtClean="0">
                <a:cs typeface="B Roya" pitchFamily="2" charset="-78"/>
              </a:rPr>
              <a:t>کاربر برنامه ساز</a:t>
            </a:r>
            <a:endParaRPr lang="en-US" sz="1200" b="1" dirty="0">
              <a:cs typeface="B Roya" pitchFamily="2" charset="-78"/>
            </a:endParaRPr>
          </a:p>
        </p:txBody>
      </p:sp>
      <p:sp>
        <p:nvSpPr>
          <p:cNvPr id="54" name="Left Brace 53"/>
          <p:cNvSpPr/>
          <p:nvPr/>
        </p:nvSpPr>
        <p:spPr>
          <a:xfrm rot="5400000">
            <a:off x="2198650" y="1026433"/>
            <a:ext cx="199382" cy="1042116"/>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55" name="TextBox 54"/>
          <p:cNvSpPr txBox="1"/>
          <p:nvPr/>
        </p:nvSpPr>
        <p:spPr>
          <a:xfrm>
            <a:off x="668649" y="1247001"/>
            <a:ext cx="1083951" cy="276999"/>
          </a:xfrm>
          <a:prstGeom prst="rect">
            <a:avLst/>
          </a:prstGeom>
          <a:noFill/>
        </p:spPr>
        <p:txBody>
          <a:bodyPr wrap="none" rtlCol="0">
            <a:spAutoFit/>
          </a:bodyPr>
          <a:lstStyle/>
          <a:p>
            <a:pPr algn="ctr" rtl="1"/>
            <a:r>
              <a:rPr lang="fa-IR" sz="1200" b="1" dirty="0" smtClean="0">
                <a:cs typeface="B Roya" pitchFamily="2" charset="-78"/>
              </a:rPr>
              <a:t>کاربر نابرنامه ساز</a:t>
            </a:r>
            <a:endParaRPr lang="en-US" sz="1200" b="1" dirty="0">
              <a:cs typeface="B Roya" pitchFamily="2" charset="-78"/>
            </a:endParaRPr>
          </a:p>
        </p:txBody>
      </p:sp>
      <p:sp>
        <p:nvSpPr>
          <p:cNvPr id="56" name="Left Brace 55"/>
          <p:cNvSpPr/>
          <p:nvPr/>
        </p:nvSpPr>
        <p:spPr>
          <a:xfrm rot="5400000">
            <a:off x="1179644" y="1055849"/>
            <a:ext cx="114301" cy="1003704"/>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mc:AlternateContent xmlns:mc="http://schemas.openxmlformats.org/markup-compatibility/2006" xmlns:a14="http://schemas.microsoft.com/office/drawing/2010/main">
        <mc:Choice Requires="a14">
          <p:sp>
            <p:nvSpPr>
              <p:cNvPr id="58" name="TextBox 57"/>
              <p:cNvSpPr txBox="1"/>
              <p:nvPr/>
            </p:nvSpPr>
            <p:spPr>
              <a:xfrm>
                <a:off x="0" y="1780401"/>
                <a:ext cx="672233" cy="1169551"/>
              </a:xfrm>
              <a:prstGeom prst="rect">
                <a:avLst/>
              </a:prstGeom>
              <a:noFill/>
            </p:spPr>
            <p:txBody>
              <a:bodyPr wrap="square" rtlCol="0">
                <a:spAutoFit/>
              </a:bodyPr>
              <a:lstStyle/>
              <a:p>
                <a:pPr algn="ctr" rtl="1"/>
                <a:r>
                  <a:rPr lang="fa-IR" sz="1400" b="1" dirty="0" smtClean="0">
                    <a:cs typeface="B Roya" pitchFamily="2" charset="-78"/>
                  </a:rPr>
                  <a:t>اداره کل آموزش</a:t>
                </a:r>
              </a:p>
              <a:p>
                <a:pPr algn="ctr" rtl="1"/>
                <a:endParaRPr lang="fa-IR" sz="1400" b="1" dirty="0">
                  <a:cs typeface="B Roya" pitchFamily="2" charset="-78"/>
                </a:endParaRPr>
              </a:p>
              <a:p>
                <a:pPr algn="ctr" rtl="1"/>
                <a14:m>
                  <m:oMathPara xmlns:m="http://schemas.openxmlformats.org/officeDocument/2006/math">
                    <m:oMathParaPr>
                      <m:jc m:val="centerGroup"/>
                    </m:oMathParaPr>
                    <m:oMath xmlns:m="http://schemas.openxmlformats.org/officeDocument/2006/math">
                      <m:sSub>
                        <m:sSubPr>
                          <m:ctrlPr>
                            <a:rPr lang="fa-IR" sz="1400" b="1" i="1" smtClean="0">
                              <a:latin typeface="Cambria Math"/>
                              <a:cs typeface="B Roya" pitchFamily="2" charset="-78"/>
                            </a:rPr>
                          </m:ctrlPr>
                        </m:sSubPr>
                        <m:e>
                          <m:r>
                            <a:rPr lang="en-US" sz="1400" b="1" i="1" smtClean="0">
                              <a:latin typeface="Cambria Math"/>
                              <a:cs typeface="B Roya" pitchFamily="2" charset="-78"/>
                            </a:rPr>
                            <m:t>𝑼</m:t>
                          </m:r>
                        </m:e>
                        <m:sub>
                          <m:r>
                            <a:rPr lang="en-US" sz="1400" b="1" i="1" smtClean="0">
                              <a:latin typeface="Cambria Math"/>
                              <a:cs typeface="B Roya" pitchFamily="2" charset="-78"/>
                            </a:rPr>
                            <m:t>𝟏</m:t>
                          </m:r>
                        </m:sub>
                      </m:sSub>
                    </m:oMath>
                  </m:oMathPara>
                </a14:m>
                <a:endParaRPr lang="fa-IR" sz="1400" b="1" dirty="0" smtClean="0">
                  <a:cs typeface="B Roya" pitchFamily="2" charset="-78"/>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0" y="1780401"/>
                <a:ext cx="672233" cy="1169551"/>
              </a:xfrm>
              <a:prstGeom prst="rect">
                <a:avLst/>
              </a:prstGeom>
              <a:blipFill rotWithShape="1">
                <a:blip r:embed="rId4"/>
                <a:stretch>
                  <a:fillRect t="-521"/>
                </a:stretch>
              </a:blipFill>
            </p:spPr>
            <p:txBody>
              <a:bodyPr/>
              <a:lstStyle/>
              <a:p>
                <a:r>
                  <a:rPr lang="en-US">
                    <a:noFill/>
                  </a:rPr>
                  <a:t> </a:t>
                </a:r>
              </a:p>
            </p:txBody>
          </p:sp>
        </mc:Fallback>
      </mc:AlternateContent>
      <p:cxnSp>
        <p:nvCxnSpPr>
          <p:cNvPr id="61" name="Curved Connector 60"/>
          <p:cNvCxnSpPr/>
          <p:nvPr/>
        </p:nvCxnSpPr>
        <p:spPr>
          <a:xfrm rot="16200000" flipH="1">
            <a:off x="570384" y="2170584"/>
            <a:ext cx="383232" cy="304800"/>
          </a:xfrm>
          <a:prstGeom prst="curved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Curved Connector 61"/>
          <p:cNvCxnSpPr/>
          <p:nvPr/>
        </p:nvCxnSpPr>
        <p:spPr>
          <a:xfrm rot="16200000" flipV="1">
            <a:off x="570384" y="2020416"/>
            <a:ext cx="383232" cy="304800"/>
          </a:xfrm>
          <a:prstGeom prst="curved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76199" y="3541693"/>
                <a:ext cx="838199" cy="954107"/>
              </a:xfrm>
              <a:prstGeom prst="rect">
                <a:avLst/>
              </a:prstGeom>
              <a:noFill/>
            </p:spPr>
            <p:txBody>
              <a:bodyPr wrap="square" rtlCol="0">
                <a:spAutoFit/>
              </a:bodyPr>
              <a:lstStyle/>
              <a:p>
                <a:pPr algn="ctr" rtl="1"/>
                <a:r>
                  <a:rPr lang="fa-IR" sz="1400" b="1" dirty="0" smtClean="0">
                    <a:cs typeface="B Roya" pitchFamily="2" charset="-78"/>
                  </a:rPr>
                  <a:t>اداره امور دانشجویی</a:t>
                </a:r>
              </a:p>
              <a:p>
                <a:pPr algn="ctr" rtl="1"/>
                <a:endParaRPr lang="fa-IR" sz="1400" b="1" dirty="0">
                  <a:cs typeface="B Roya" pitchFamily="2" charset="-78"/>
                </a:endParaRPr>
              </a:p>
              <a:p>
                <a:pPr algn="ctr" rtl="1"/>
                <a14:m>
                  <m:oMathPara xmlns:m="http://schemas.openxmlformats.org/officeDocument/2006/math">
                    <m:oMathParaPr>
                      <m:jc m:val="centerGroup"/>
                    </m:oMathParaPr>
                    <m:oMath xmlns:m="http://schemas.openxmlformats.org/officeDocument/2006/math">
                      <m:sSub>
                        <m:sSubPr>
                          <m:ctrlPr>
                            <a:rPr lang="fa-IR" sz="1400" b="1" i="1" smtClean="0">
                              <a:latin typeface="Cambria Math"/>
                              <a:cs typeface="B Roya" pitchFamily="2" charset="-78"/>
                            </a:rPr>
                          </m:ctrlPr>
                        </m:sSubPr>
                        <m:e>
                          <m:r>
                            <a:rPr lang="en-US" sz="1400" b="1" i="1" smtClean="0">
                              <a:latin typeface="Cambria Math"/>
                              <a:cs typeface="B Roya" pitchFamily="2" charset="-78"/>
                            </a:rPr>
                            <m:t>𝑼</m:t>
                          </m:r>
                        </m:e>
                        <m:sub>
                          <m:r>
                            <a:rPr lang="en-US" sz="1400" b="1" i="1" smtClean="0">
                              <a:latin typeface="Cambria Math"/>
                              <a:cs typeface="B Roya" pitchFamily="2" charset="-78"/>
                            </a:rPr>
                            <m:t>𝟐</m:t>
                          </m:r>
                        </m:sub>
                      </m:sSub>
                    </m:oMath>
                  </m:oMathPara>
                </a14:m>
                <a:endParaRPr lang="fa-IR" sz="1400" b="1" dirty="0" smtClean="0">
                  <a:cs typeface="B Roya" pitchFamily="2" charset="-78"/>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76199" y="3541693"/>
                <a:ext cx="838199" cy="954107"/>
              </a:xfrm>
              <a:prstGeom prst="rect">
                <a:avLst/>
              </a:prstGeom>
              <a:blipFill rotWithShape="1">
                <a:blip r:embed="rId5"/>
                <a:stretch>
                  <a:fillRect l="-1460" t="-637"/>
                </a:stretch>
              </a:blipFill>
            </p:spPr>
            <p:txBody>
              <a:bodyPr/>
              <a:lstStyle/>
              <a:p>
                <a:r>
                  <a:rPr lang="en-US">
                    <a:noFill/>
                  </a:rPr>
                  <a:t> </a:t>
                </a:r>
              </a:p>
            </p:txBody>
          </p:sp>
        </mc:Fallback>
      </mc:AlternateContent>
      <p:cxnSp>
        <p:nvCxnSpPr>
          <p:cNvPr id="65" name="Curved Connector 64"/>
          <p:cNvCxnSpPr/>
          <p:nvPr/>
        </p:nvCxnSpPr>
        <p:spPr>
          <a:xfrm rot="16200000" flipH="1">
            <a:off x="646584" y="4075584"/>
            <a:ext cx="383232" cy="304800"/>
          </a:xfrm>
          <a:prstGeom prst="curved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Curved Connector 65"/>
          <p:cNvCxnSpPr/>
          <p:nvPr/>
        </p:nvCxnSpPr>
        <p:spPr>
          <a:xfrm rot="16200000" flipV="1">
            <a:off x="646584" y="3923184"/>
            <a:ext cx="383232" cy="304800"/>
          </a:xfrm>
          <a:prstGeom prst="curved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6400800" y="2438398"/>
            <a:ext cx="2327638" cy="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flipV="1">
            <a:off x="6202598" y="2743198"/>
            <a:ext cx="2560402" cy="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Rounded Rectangle 72"/>
              <p:cNvSpPr/>
              <p:nvPr/>
            </p:nvSpPr>
            <p:spPr>
              <a:xfrm>
                <a:off x="6248401" y="2032688"/>
                <a:ext cx="2514600" cy="10153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200" b="1" dirty="0" smtClean="0">
                    <a:solidFill>
                      <a:schemeClr val="tx1"/>
                    </a:solidFill>
                    <a:cs typeface="B Roya" pitchFamily="2" charset="-78"/>
                  </a:rPr>
                  <a:t>یکی از فایل ها: داده‏ها در مورد نمونه‏های موجودیت دانشجو</a:t>
                </a:r>
              </a:p>
              <a:p>
                <a:pPr algn="ctr" rtl="1">
                  <a:lnSpc>
                    <a:spcPct val="150000"/>
                  </a:lnSpc>
                </a:pPr>
                <a:r>
                  <a:rPr lang="fa-IR" sz="1200" b="1" dirty="0" smtClean="0">
                    <a:solidFill>
                      <a:schemeClr val="tx1"/>
                    </a:solidFill>
                    <a:cs typeface="B Roya" pitchFamily="2" charset="-78"/>
                  </a:rPr>
                  <a:t>....{ ...... نام  شماره } ......</a:t>
                </a:r>
              </a:p>
              <a:p>
                <a:pPr algn="ctr" rtl="1">
                  <a:lnSpc>
                    <a:spcPct val="150000"/>
                  </a:lnSpc>
                </a:pPr>
                <a:r>
                  <a:rPr lang="fa-IR" sz="1200" b="1" dirty="0" smtClean="0">
                    <a:solidFill>
                      <a:schemeClr val="tx1"/>
                    </a:solidFill>
                    <a:cs typeface="B Roya" pitchFamily="2" charset="-78"/>
                  </a:rPr>
                  <a:t>آنگونه که </a:t>
                </a:r>
                <a14:m>
                  <m:oMath xmlns:m="http://schemas.openxmlformats.org/officeDocument/2006/math">
                    <m:sSub>
                      <m:sSubPr>
                        <m:ctrlPr>
                          <a:rPr lang="fa-IR" sz="1200" b="1" i="1" smtClean="0">
                            <a:solidFill>
                              <a:schemeClr val="tx1"/>
                            </a:solidFill>
                            <a:latin typeface="Cambria Math"/>
                            <a:cs typeface="B Roya" pitchFamily="2" charset="-78"/>
                          </a:rPr>
                        </m:ctrlPr>
                      </m:sSubPr>
                      <m:e>
                        <m:r>
                          <a:rPr lang="en-US" sz="1200" b="1" i="1" smtClean="0">
                            <a:solidFill>
                              <a:schemeClr val="tx1"/>
                            </a:solidFill>
                            <a:latin typeface="Cambria Math"/>
                            <a:cs typeface="B Roya" pitchFamily="2" charset="-78"/>
                          </a:rPr>
                          <m:t>𝑼</m:t>
                        </m:r>
                      </m:e>
                      <m:sub>
                        <m:r>
                          <a:rPr lang="en-US" sz="1200" b="1" i="1" smtClean="0">
                            <a:solidFill>
                              <a:schemeClr val="tx1"/>
                            </a:solidFill>
                            <a:latin typeface="Cambria Math"/>
                            <a:cs typeface="B Roya" pitchFamily="2" charset="-78"/>
                          </a:rPr>
                          <m:t>𝟏</m:t>
                        </m:r>
                      </m:sub>
                    </m:sSub>
                  </m:oMath>
                </a14:m>
                <a:r>
                  <a:rPr lang="fa-IR" sz="1200" b="1" dirty="0" smtClean="0">
                    <a:solidFill>
                      <a:schemeClr val="tx1"/>
                    </a:solidFill>
                    <a:cs typeface="B Roya" pitchFamily="2" charset="-78"/>
                  </a:rPr>
                  <a:t> می‏خواهد</a:t>
                </a:r>
                <a:endParaRPr lang="fa-IR" sz="1200" b="1" dirty="0">
                  <a:solidFill>
                    <a:schemeClr val="tx1"/>
                  </a:solidFill>
                  <a:cs typeface="B Roya" pitchFamily="2" charset="-78"/>
                </a:endParaRPr>
              </a:p>
              <a:p>
                <a:pPr algn="ctr" rtl="1">
                  <a:lnSpc>
                    <a:spcPct val="150000"/>
                  </a:lnSpc>
                </a:pPr>
                <a:endParaRPr lang="fa-IR" sz="1200" b="1" dirty="0" smtClean="0">
                  <a:solidFill>
                    <a:schemeClr val="tx1"/>
                  </a:solidFill>
                  <a:cs typeface="B Roya" pitchFamily="2" charset="-78"/>
                </a:endParaRPr>
              </a:p>
            </p:txBody>
          </p:sp>
        </mc:Choice>
        <mc:Fallback xmlns="">
          <p:sp>
            <p:nvSpPr>
              <p:cNvPr id="73" name="Rounded Rectangle 72"/>
              <p:cNvSpPr>
                <a:spLocks noRot="1" noChangeAspect="1" noMove="1" noResize="1" noEditPoints="1" noAdjustHandles="1" noChangeArrowheads="1" noChangeShapeType="1" noTextEdit="1"/>
              </p:cNvSpPr>
              <p:nvPr/>
            </p:nvSpPr>
            <p:spPr>
              <a:xfrm>
                <a:off x="6248401" y="2032688"/>
                <a:ext cx="2514600" cy="1015312"/>
              </a:xfrm>
              <a:prstGeom prst="roundRect">
                <a:avLst/>
              </a:prstGeom>
              <a:blipFill rotWithShape="1">
                <a:blip r:embed="rId6"/>
                <a:stretch>
                  <a:fillRect t="-14970"/>
                </a:stretch>
              </a:blipFill>
              <a:ln>
                <a:noFill/>
              </a:ln>
            </p:spPr>
            <p:txBody>
              <a:bodyPr/>
              <a:lstStyle/>
              <a:p>
                <a:r>
                  <a:rPr lang="en-US">
                    <a:noFill/>
                  </a:rPr>
                  <a:t> </a:t>
                </a:r>
              </a:p>
            </p:txBody>
          </p:sp>
        </mc:Fallback>
      </mc:AlternateContent>
      <p:cxnSp>
        <p:nvCxnSpPr>
          <p:cNvPr id="74" name="Straight Connector 73"/>
          <p:cNvCxnSpPr/>
          <p:nvPr/>
        </p:nvCxnSpPr>
        <p:spPr>
          <a:xfrm flipH="1" flipV="1">
            <a:off x="6194638" y="4139510"/>
            <a:ext cx="2470834" cy="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6101714" y="4431403"/>
            <a:ext cx="2560402" cy="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Rounded Rectangle 75"/>
              <p:cNvSpPr/>
              <p:nvPr/>
            </p:nvSpPr>
            <p:spPr>
              <a:xfrm>
                <a:off x="6065603" y="3733800"/>
                <a:ext cx="2514600" cy="10153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200" b="1" dirty="0" smtClean="0">
                    <a:solidFill>
                      <a:schemeClr val="tx1"/>
                    </a:solidFill>
                    <a:cs typeface="B Roya" pitchFamily="2" charset="-78"/>
                  </a:rPr>
                  <a:t>یکی از فایل ها: داده‏ها در مورد نمونه‏های موجودیت دانشجو</a:t>
                </a:r>
              </a:p>
              <a:p>
                <a:pPr algn="ctr" rtl="1">
                  <a:lnSpc>
                    <a:spcPct val="150000"/>
                  </a:lnSpc>
                </a:pPr>
                <a:r>
                  <a:rPr lang="fa-IR" sz="1200" b="1" dirty="0" smtClean="0">
                    <a:solidFill>
                      <a:schemeClr val="tx1"/>
                    </a:solidFill>
                    <a:cs typeface="B Roya" pitchFamily="2" charset="-78"/>
                  </a:rPr>
                  <a:t>....{ ...... نام  شماره } ......</a:t>
                </a:r>
              </a:p>
              <a:p>
                <a:pPr algn="ctr" rtl="1">
                  <a:lnSpc>
                    <a:spcPct val="150000"/>
                  </a:lnSpc>
                </a:pPr>
                <a:r>
                  <a:rPr lang="fa-IR" sz="1200" b="1" dirty="0" smtClean="0">
                    <a:solidFill>
                      <a:schemeClr val="tx1"/>
                    </a:solidFill>
                    <a:cs typeface="B Roya" pitchFamily="2" charset="-78"/>
                  </a:rPr>
                  <a:t>آنگونه که </a:t>
                </a:r>
                <a14:m>
                  <m:oMath xmlns:m="http://schemas.openxmlformats.org/officeDocument/2006/math">
                    <m:sSub>
                      <m:sSubPr>
                        <m:ctrlPr>
                          <a:rPr lang="fa-IR" sz="1200" b="1" i="1" smtClean="0">
                            <a:solidFill>
                              <a:schemeClr val="tx1"/>
                            </a:solidFill>
                            <a:latin typeface="Cambria Math"/>
                            <a:cs typeface="B Roya" pitchFamily="2" charset="-78"/>
                          </a:rPr>
                        </m:ctrlPr>
                      </m:sSubPr>
                      <m:e>
                        <m:r>
                          <a:rPr lang="en-US" sz="1200" b="1" i="1" smtClean="0">
                            <a:solidFill>
                              <a:schemeClr val="tx1"/>
                            </a:solidFill>
                            <a:latin typeface="Cambria Math"/>
                            <a:cs typeface="B Roya" pitchFamily="2" charset="-78"/>
                          </a:rPr>
                          <m:t>𝑼</m:t>
                        </m:r>
                      </m:e>
                      <m:sub>
                        <m:r>
                          <a:rPr lang="en-US" sz="1200" b="1" i="1" smtClean="0">
                            <a:solidFill>
                              <a:schemeClr val="tx1"/>
                            </a:solidFill>
                            <a:latin typeface="Cambria Math"/>
                            <a:cs typeface="B Roya" pitchFamily="2" charset="-78"/>
                          </a:rPr>
                          <m:t>𝟐</m:t>
                        </m:r>
                      </m:sub>
                    </m:sSub>
                  </m:oMath>
                </a14:m>
                <a:r>
                  <a:rPr lang="fa-IR" sz="1200" b="1" dirty="0" smtClean="0">
                    <a:solidFill>
                      <a:schemeClr val="tx1"/>
                    </a:solidFill>
                    <a:cs typeface="B Roya" pitchFamily="2" charset="-78"/>
                  </a:rPr>
                  <a:t> می‏خواهد</a:t>
                </a:r>
                <a:endParaRPr lang="fa-IR" sz="1200" b="1" dirty="0">
                  <a:solidFill>
                    <a:schemeClr val="tx1"/>
                  </a:solidFill>
                  <a:cs typeface="B Roya" pitchFamily="2" charset="-78"/>
                </a:endParaRPr>
              </a:p>
              <a:p>
                <a:pPr algn="ctr" rtl="1">
                  <a:lnSpc>
                    <a:spcPct val="150000"/>
                  </a:lnSpc>
                </a:pPr>
                <a:endParaRPr lang="fa-IR" sz="1200" b="1" dirty="0" smtClean="0">
                  <a:solidFill>
                    <a:schemeClr val="tx1"/>
                  </a:solidFill>
                  <a:cs typeface="B Roya" pitchFamily="2" charset="-78"/>
                </a:endParaRPr>
              </a:p>
            </p:txBody>
          </p:sp>
        </mc:Choice>
        <mc:Fallback xmlns="">
          <p:sp>
            <p:nvSpPr>
              <p:cNvPr id="76" name="Rounded Rectangle 75"/>
              <p:cNvSpPr>
                <a:spLocks noRot="1" noChangeAspect="1" noMove="1" noResize="1" noEditPoints="1" noAdjustHandles="1" noChangeArrowheads="1" noChangeShapeType="1" noTextEdit="1"/>
              </p:cNvSpPr>
              <p:nvPr/>
            </p:nvSpPr>
            <p:spPr>
              <a:xfrm>
                <a:off x="6065603" y="3733800"/>
                <a:ext cx="2514600" cy="1015312"/>
              </a:xfrm>
              <a:prstGeom prst="roundRect">
                <a:avLst/>
              </a:prstGeom>
              <a:blipFill rotWithShape="1">
                <a:blip r:embed="rId7"/>
                <a:stretch>
                  <a:fillRect t="-15663"/>
                </a:stretch>
              </a:blipFill>
              <a:ln>
                <a:noFill/>
              </a:ln>
            </p:spPr>
            <p:txBody>
              <a:bodyPr/>
              <a:lstStyle/>
              <a:p>
                <a:r>
                  <a:rPr lang="en-US">
                    <a:noFill/>
                  </a:rPr>
                  <a:t> </a:t>
                </a:r>
              </a:p>
            </p:txBody>
          </p:sp>
        </mc:Fallback>
      </mc:AlternateContent>
      <p:cxnSp>
        <p:nvCxnSpPr>
          <p:cNvPr id="77" name="Straight Connector 76"/>
          <p:cNvCxnSpPr/>
          <p:nvPr/>
        </p:nvCxnSpPr>
        <p:spPr>
          <a:xfrm>
            <a:off x="3962400" y="5087574"/>
            <a:ext cx="0" cy="93222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7400" y="5105400"/>
            <a:ext cx="0" cy="9144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315200" y="5105400"/>
            <a:ext cx="0" cy="9144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209800" y="5105400"/>
            <a:ext cx="0" cy="9144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95400" y="5105400"/>
            <a:ext cx="0" cy="9144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57200" y="5105400"/>
            <a:ext cx="0" cy="9144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2575175" y="2133600"/>
            <a:ext cx="549025" cy="251691"/>
            <a:chOff x="3276602" y="2895600"/>
            <a:chExt cx="1566434" cy="251691"/>
          </a:xfrm>
        </p:grpSpPr>
        <p:cxnSp>
          <p:nvCxnSpPr>
            <p:cNvPr id="59" name="Straight Arrow Connector 58"/>
            <p:cNvCxnSpPr/>
            <p:nvPr/>
          </p:nvCxnSpPr>
          <p:spPr>
            <a:xfrm>
              <a:off x="3368427" y="2895600"/>
              <a:ext cx="147460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276602" y="3147291"/>
              <a:ext cx="147538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2514600" y="4091709"/>
            <a:ext cx="730753" cy="251691"/>
            <a:chOff x="3276602" y="2895600"/>
            <a:chExt cx="1566434" cy="251691"/>
          </a:xfrm>
        </p:grpSpPr>
        <p:cxnSp>
          <p:nvCxnSpPr>
            <p:cNvPr id="67" name="Straight Arrow Connector 66"/>
            <p:cNvCxnSpPr/>
            <p:nvPr/>
          </p:nvCxnSpPr>
          <p:spPr>
            <a:xfrm>
              <a:off x="3368427" y="2895600"/>
              <a:ext cx="147460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3276602" y="3147291"/>
              <a:ext cx="147538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4678389" y="4015509"/>
            <a:ext cx="884211" cy="251691"/>
            <a:chOff x="3276602" y="2895600"/>
            <a:chExt cx="1566434" cy="251691"/>
          </a:xfrm>
        </p:grpSpPr>
        <p:cxnSp>
          <p:nvCxnSpPr>
            <p:cNvPr id="70" name="Straight Arrow Connector 69"/>
            <p:cNvCxnSpPr/>
            <p:nvPr/>
          </p:nvCxnSpPr>
          <p:spPr>
            <a:xfrm>
              <a:off x="3368427" y="2895600"/>
              <a:ext cx="147460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3276602" y="3147291"/>
              <a:ext cx="147538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4572000" y="2133600"/>
            <a:ext cx="884211" cy="251691"/>
            <a:chOff x="3276602" y="2895600"/>
            <a:chExt cx="1566434" cy="251691"/>
          </a:xfrm>
        </p:grpSpPr>
        <p:cxnSp>
          <p:nvCxnSpPr>
            <p:cNvPr id="85" name="Straight Arrow Connector 84"/>
            <p:cNvCxnSpPr/>
            <p:nvPr/>
          </p:nvCxnSpPr>
          <p:spPr>
            <a:xfrm>
              <a:off x="3368427" y="2895600"/>
              <a:ext cx="147460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3276602" y="3147291"/>
              <a:ext cx="147538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2962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معایب مشی فایلینگ</a:t>
            </a:r>
            <a:endParaRPr lang="en-US" dirty="0"/>
          </a:p>
        </p:txBody>
      </p:sp>
      <p:sp>
        <p:nvSpPr>
          <p:cNvPr id="3" name="Content Placeholder 2"/>
          <p:cNvSpPr>
            <a:spLocks noGrp="1"/>
          </p:cNvSpPr>
          <p:nvPr>
            <p:ph idx="1"/>
          </p:nvPr>
        </p:nvSpPr>
        <p:spPr>
          <a:xfrm>
            <a:off x="228600" y="1371600"/>
            <a:ext cx="8686800" cy="5410200"/>
          </a:xfrm>
        </p:spPr>
        <p:txBody>
          <a:bodyPr>
            <a:normAutofit/>
          </a:bodyPr>
          <a:lstStyle/>
          <a:p>
            <a:r>
              <a:rPr lang="fa-IR" dirty="0" smtClean="0">
                <a:solidFill>
                  <a:srgbClr val="C00000"/>
                </a:solidFill>
              </a:rPr>
              <a:t>برخی از معایب مشی فایلینگ:</a:t>
            </a:r>
          </a:p>
          <a:p>
            <a:pPr lvl="1"/>
            <a:r>
              <a:rPr lang="fa-IR" sz="1900" b="0" dirty="0" smtClean="0"/>
              <a:t>وجود سیستم های نامجتمع در یک سازمان </a:t>
            </a:r>
            <a:r>
              <a:rPr lang="en-US" sz="1900" b="0" dirty="0" smtClean="0"/>
              <a:t>]</a:t>
            </a:r>
            <a:r>
              <a:rPr lang="fa-IR" sz="1900" b="0" dirty="0" smtClean="0"/>
              <a:t>محیط</a:t>
            </a:r>
            <a:r>
              <a:rPr lang="en-US" sz="1900" b="0" dirty="0" smtClean="0"/>
              <a:t>[</a:t>
            </a:r>
            <a:r>
              <a:rPr lang="fa-IR" sz="1900" b="0" dirty="0" smtClean="0"/>
              <a:t> و نامرتبط به هم</a:t>
            </a:r>
          </a:p>
          <a:p>
            <a:pPr lvl="1"/>
            <a:r>
              <a:rPr lang="fa-IR" sz="1900" b="0" dirty="0" smtClean="0"/>
              <a:t>عدم وجود یک سیستم کنترل متمرکز روی کل داده‏های سازمان</a:t>
            </a:r>
          </a:p>
          <a:p>
            <a:pPr lvl="1"/>
            <a:r>
              <a:rPr lang="fa-IR" sz="1900" b="0" dirty="0" smtClean="0"/>
              <a:t>وجود افزونگی زیاد</a:t>
            </a:r>
          </a:p>
          <a:p>
            <a:pPr lvl="1"/>
            <a:r>
              <a:rPr lang="fa-IR" sz="1900" b="0" dirty="0" smtClean="0"/>
              <a:t>خطر بروز ناسازگاری داده ها (</a:t>
            </a:r>
            <a:r>
              <a:rPr lang="en-US" sz="1700" b="0" dirty="0" smtClean="0"/>
              <a:t>Data Inconsistency</a:t>
            </a:r>
            <a:r>
              <a:rPr lang="fa-IR" sz="1900" b="0" dirty="0" smtClean="0"/>
              <a:t>)</a:t>
            </a:r>
          </a:p>
          <a:p>
            <a:pPr lvl="1"/>
            <a:r>
              <a:rPr lang="fa-IR" sz="1900" b="0" dirty="0" smtClean="0"/>
              <a:t>عدم امکان اعمال ضوابط حفظ امنیت داده‏ها (</a:t>
            </a:r>
            <a:r>
              <a:rPr lang="en-US" sz="1700" b="0" dirty="0" smtClean="0"/>
              <a:t>Data Security</a:t>
            </a:r>
            <a:r>
              <a:rPr lang="fa-IR" sz="1900" b="0" dirty="0" smtClean="0"/>
              <a:t>)</a:t>
            </a:r>
          </a:p>
          <a:p>
            <a:pPr lvl="1"/>
            <a:r>
              <a:rPr lang="fa-IR" sz="1900" b="0" dirty="0" smtClean="0"/>
              <a:t>عدم امکان اشتراکی شدن داده ها (</a:t>
            </a:r>
            <a:r>
              <a:rPr lang="en-US" sz="1700" b="0" dirty="0" smtClean="0"/>
              <a:t>Data Sharing</a:t>
            </a:r>
            <a:r>
              <a:rPr lang="fa-IR" sz="1900" b="0" dirty="0" smtClean="0"/>
              <a:t>) </a:t>
            </a:r>
            <a:r>
              <a:rPr lang="en-US" sz="1900" b="0" dirty="0" smtClean="0"/>
              <a:t>]</a:t>
            </a:r>
            <a:r>
              <a:rPr lang="fa-IR" sz="1900" b="0" dirty="0" smtClean="0"/>
              <a:t>یا در حداقل و یا با دشواری</a:t>
            </a:r>
            <a:r>
              <a:rPr lang="en-US" sz="1900" b="0" dirty="0" smtClean="0"/>
              <a:t>[</a:t>
            </a:r>
            <a:endParaRPr lang="fa-IR" sz="1900" b="0" dirty="0"/>
          </a:p>
          <a:p>
            <a:pPr lvl="1"/>
            <a:r>
              <a:rPr lang="fa-IR" sz="1900" b="0" dirty="0" smtClean="0"/>
              <a:t>مصرف نابهینه سخت افزار (به ویژه سخت افزار ذخیره‏ساز</a:t>
            </a:r>
            <a:r>
              <a:rPr lang="en-US" sz="1900" b="0" dirty="0" smtClean="0"/>
              <a:t>(</a:t>
            </a:r>
            <a:endParaRPr lang="fa-IR" sz="1900" b="0" dirty="0" smtClean="0"/>
          </a:p>
          <a:p>
            <a:pPr lvl="1"/>
            <a:r>
              <a:rPr lang="fa-IR" sz="1900" b="0" dirty="0" smtClean="0"/>
              <a:t>وابسته بودن برنامه ها به جنبه های فایلینگ محیط ذخیره‏سازی، به گونه‏ای که اگر قرار باشد در فایلینگ تغییراتی ایجاد شود، برنامه ها هم متناسبا باید تغییر یابد. (به طور مثال فرمت ساختار یا نحوه دسترسی (</a:t>
            </a:r>
            <a:r>
              <a:rPr lang="en-US" sz="1700" b="0" dirty="0" smtClean="0"/>
              <a:t>Access Strategy</a:t>
            </a:r>
            <a:r>
              <a:rPr lang="fa-IR" sz="1900" b="0" dirty="0" smtClean="0"/>
              <a:t>) را تغییر دهیم)</a:t>
            </a:r>
          </a:p>
        </p:txBody>
      </p:sp>
      <p:grpSp>
        <p:nvGrpSpPr>
          <p:cNvPr id="7" name="Group 6"/>
          <p:cNvGrpSpPr/>
          <p:nvPr/>
        </p:nvGrpSpPr>
        <p:grpSpPr>
          <a:xfrm>
            <a:off x="152400" y="3292366"/>
            <a:ext cx="3810000" cy="533400"/>
            <a:chOff x="381000" y="3200400"/>
            <a:chExt cx="3810000" cy="533400"/>
          </a:xfrm>
        </p:grpSpPr>
        <p:sp>
          <p:nvSpPr>
            <p:cNvPr id="4" name="Rounded Rectangle 3"/>
            <p:cNvSpPr/>
            <p:nvPr/>
          </p:nvSpPr>
          <p:spPr>
            <a:xfrm>
              <a:off x="381000" y="3200400"/>
              <a:ext cx="3118546"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600" dirty="0" smtClean="0">
                  <a:solidFill>
                    <a:srgbClr val="00B0F0"/>
                  </a:solidFill>
                  <a:cs typeface="B Nazanin" pitchFamily="2" charset="-78"/>
                </a:rPr>
                <a:t>کنجکاوی</a:t>
              </a:r>
              <a:r>
                <a:rPr lang="fa-IR" sz="1600" dirty="0" smtClean="0">
                  <a:solidFill>
                    <a:schemeClr val="tx1"/>
                  </a:solidFill>
                  <a:cs typeface="B Nazanin" pitchFamily="2" charset="-78"/>
                </a:rPr>
                <a:t>: جنبه های بروز ناسازگاری کدامند؟</a:t>
              </a:r>
            </a:p>
          </p:txBody>
        </p:sp>
        <p:cxnSp>
          <p:nvCxnSpPr>
            <p:cNvPr id="5" name="Straight Arrow Connector 4"/>
            <p:cNvCxnSpPr>
              <a:endCxn id="4" idx="3"/>
            </p:cNvCxnSpPr>
            <p:nvPr/>
          </p:nvCxnSpPr>
          <p:spPr>
            <a:xfrm flipH="1">
              <a:off x="3499546" y="3467100"/>
              <a:ext cx="691454"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8831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افزونگی</a:t>
            </a:r>
            <a:endParaRPr lang="en-US" dirty="0"/>
          </a:p>
        </p:txBody>
      </p:sp>
      <p:grpSp>
        <p:nvGrpSpPr>
          <p:cNvPr id="21" name="Group 20"/>
          <p:cNvGrpSpPr/>
          <p:nvPr/>
        </p:nvGrpSpPr>
        <p:grpSpPr>
          <a:xfrm>
            <a:off x="1066800" y="2133600"/>
            <a:ext cx="7315200" cy="3124200"/>
            <a:chOff x="1447800" y="2209800"/>
            <a:chExt cx="7315200" cy="3124200"/>
          </a:xfrm>
        </p:grpSpPr>
        <p:sp>
          <p:nvSpPr>
            <p:cNvPr id="5" name="TextBox 4"/>
            <p:cNvSpPr txBox="1"/>
            <p:nvPr/>
          </p:nvSpPr>
          <p:spPr>
            <a:xfrm>
              <a:off x="7162800" y="3962400"/>
              <a:ext cx="16002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rtl="1"/>
              <a:r>
                <a:rPr lang="fa-IR" b="1" dirty="0" smtClean="0"/>
                <a:t>انواع افزونگی</a:t>
              </a:r>
              <a:endParaRPr lang="en-US" b="1" dirty="0"/>
            </a:p>
          </p:txBody>
        </p:sp>
        <p:sp>
          <p:nvSpPr>
            <p:cNvPr id="6" name="TextBox 5"/>
            <p:cNvSpPr txBox="1"/>
            <p:nvPr/>
          </p:nvSpPr>
          <p:spPr>
            <a:xfrm>
              <a:off x="3810000" y="2895600"/>
              <a:ext cx="2362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rtl="1"/>
              <a:r>
                <a:rPr lang="fa-IR" b="1" dirty="0" smtClean="0"/>
                <a:t>افزونگی در معنای محدود</a:t>
              </a:r>
              <a:endParaRPr lang="en-US" b="1" dirty="0"/>
            </a:p>
          </p:txBody>
        </p:sp>
        <p:sp>
          <p:nvSpPr>
            <p:cNvPr id="7" name="TextBox 6"/>
            <p:cNvSpPr txBox="1"/>
            <p:nvPr/>
          </p:nvSpPr>
          <p:spPr>
            <a:xfrm>
              <a:off x="3810000" y="4964668"/>
              <a:ext cx="2362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rtl="1"/>
              <a:r>
                <a:rPr lang="fa-IR" b="1" dirty="0" smtClean="0"/>
                <a:t>افزونگی در معنای گسترده</a:t>
              </a:r>
              <a:endParaRPr lang="en-US" b="1" dirty="0"/>
            </a:p>
          </p:txBody>
        </p:sp>
        <p:sp>
          <p:nvSpPr>
            <p:cNvPr id="8" name="TextBox 7"/>
            <p:cNvSpPr txBox="1"/>
            <p:nvPr/>
          </p:nvSpPr>
          <p:spPr>
            <a:xfrm>
              <a:off x="1447800" y="2209800"/>
              <a:ext cx="1600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rtl="1"/>
              <a:r>
                <a:rPr lang="fa-IR" b="1" dirty="0" smtClean="0"/>
                <a:t>افزونگی طبیعی</a:t>
              </a:r>
              <a:endParaRPr lang="en-US" b="1" dirty="0"/>
            </a:p>
          </p:txBody>
        </p:sp>
        <p:sp>
          <p:nvSpPr>
            <p:cNvPr id="9" name="TextBox 8"/>
            <p:cNvSpPr txBox="1"/>
            <p:nvPr/>
          </p:nvSpPr>
          <p:spPr>
            <a:xfrm>
              <a:off x="1447800" y="3581400"/>
              <a:ext cx="1600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rtl="1"/>
              <a:r>
                <a:rPr lang="fa-IR" b="1" dirty="0" smtClean="0"/>
                <a:t>افزونگی تکنیکی</a:t>
              </a:r>
              <a:endParaRPr lang="en-US" b="1" dirty="0"/>
            </a:p>
          </p:txBody>
        </p:sp>
        <p:cxnSp>
          <p:nvCxnSpPr>
            <p:cNvPr id="11" name="Curved Connector 10"/>
            <p:cNvCxnSpPr>
              <a:stCxn id="5" idx="1"/>
              <a:endCxn id="6" idx="3"/>
            </p:cNvCxnSpPr>
            <p:nvPr/>
          </p:nvCxnSpPr>
          <p:spPr>
            <a:xfrm rot="10800000">
              <a:off x="6172200" y="3080266"/>
              <a:ext cx="990600" cy="1066800"/>
            </a:xfrm>
            <a:prstGeom prst="curvedConnector3">
              <a:avLst/>
            </a:prstGeom>
            <a:ln>
              <a:tailEnd type="stealth" w="lg" len="lg"/>
            </a:ln>
          </p:spPr>
          <p:style>
            <a:lnRef idx="2">
              <a:schemeClr val="accent4"/>
            </a:lnRef>
            <a:fillRef idx="0">
              <a:schemeClr val="accent4"/>
            </a:fillRef>
            <a:effectRef idx="1">
              <a:schemeClr val="accent4"/>
            </a:effectRef>
            <a:fontRef idx="minor">
              <a:schemeClr val="tx1"/>
            </a:fontRef>
          </p:style>
        </p:cxnSp>
        <p:cxnSp>
          <p:nvCxnSpPr>
            <p:cNvPr id="12" name="Curved Connector 11"/>
            <p:cNvCxnSpPr>
              <a:stCxn id="5" idx="1"/>
              <a:endCxn id="7" idx="3"/>
            </p:cNvCxnSpPr>
            <p:nvPr/>
          </p:nvCxnSpPr>
          <p:spPr>
            <a:xfrm rot="10800000" flipV="1">
              <a:off x="6172200" y="4147066"/>
              <a:ext cx="990600" cy="1002268"/>
            </a:xfrm>
            <a:prstGeom prst="curvedConnector3">
              <a:avLst/>
            </a:prstGeom>
            <a:ln>
              <a:tailEnd type="stealth" w="lg" len="lg"/>
            </a:ln>
          </p:spPr>
          <p:style>
            <a:lnRef idx="2">
              <a:schemeClr val="accent4"/>
            </a:lnRef>
            <a:fillRef idx="0">
              <a:schemeClr val="accent4"/>
            </a:fillRef>
            <a:effectRef idx="1">
              <a:schemeClr val="accent4"/>
            </a:effectRef>
            <a:fontRef idx="minor">
              <a:schemeClr val="tx1"/>
            </a:fontRef>
          </p:style>
        </p:cxnSp>
        <p:cxnSp>
          <p:nvCxnSpPr>
            <p:cNvPr id="15" name="Curved Connector 14"/>
            <p:cNvCxnSpPr>
              <a:stCxn id="6" idx="1"/>
              <a:endCxn id="9" idx="3"/>
            </p:cNvCxnSpPr>
            <p:nvPr/>
          </p:nvCxnSpPr>
          <p:spPr>
            <a:xfrm rot="10800000" flipV="1">
              <a:off x="3048000" y="3080266"/>
              <a:ext cx="762000" cy="685800"/>
            </a:xfrm>
            <a:prstGeom prst="curvedConnector3">
              <a:avLst/>
            </a:prstGeom>
            <a:ln>
              <a:tailEnd type="stealth" w="lg" len="lg"/>
            </a:ln>
          </p:spPr>
          <p:style>
            <a:lnRef idx="2">
              <a:schemeClr val="accent4"/>
            </a:lnRef>
            <a:fillRef idx="0">
              <a:schemeClr val="accent4"/>
            </a:fillRef>
            <a:effectRef idx="1">
              <a:schemeClr val="accent4"/>
            </a:effectRef>
            <a:fontRef idx="minor">
              <a:schemeClr val="tx1"/>
            </a:fontRef>
          </p:style>
        </p:cxnSp>
        <p:cxnSp>
          <p:nvCxnSpPr>
            <p:cNvPr id="18" name="Curved Connector 17"/>
            <p:cNvCxnSpPr>
              <a:stCxn id="6" idx="1"/>
              <a:endCxn id="8" idx="3"/>
            </p:cNvCxnSpPr>
            <p:nvPr/>
          </p:nvCxnSpPr>
          <p:spPr>
            <a:xfrm rot="10800000">
              <a:off x="3048000" y="2394466"/>
              <a:ext cx="762000" cy="685800"/>
            </a:xfrm>
            <a:prstGeom prst="curvedConnector3">
              <a:avLst/>
            </a:prstGeom>
            <a:ln>
              <a:tailEnd type="stealth" w="lg" len="lg"/>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397379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افزونگی (ادامه)</a:t>
            </a:r>
            <a:endParaRPr lang="en-US" dirty="0"/>
          </a:p>
        </p:txBody>
      </p:sp>
      <p:sp>
        <p:nvSpPr>
          <p:cNvPr id="3" name="Content Placeholder 2"/>
          <p:cNvSpPr>
            <a:spLocks noGrp="1"/>
          </p:cNvSpPr>
          <p:nvPr>
            <p:ph idx="1"/>
          </p:nvPr>
        </p:nvSpPr>
        <p:spPr>
          <a:xfrm>
            <a:off x="152400" y="1371600"/>
            <a:ext cx="8763000" cy="5334000"/>
          </a:xfrm>
        </p:spPr>
        <p:txBody>
          <a:bodyPr/>
          <a:lstStyle/>
          <a:p>
            <a:r>
              <a:rPr lang="fa-IR" sz="2000" u="sng" dirty="0" smtClean="0">
                <a:solidFill>
                  <a:srgbClr val="0000FF"/>
                </a:solidFill>
              </a:rPr>
              <a:t>افزونگی در معنای </a:t>
            </a:r>
            <a:r>
              <a:rPr lang="fa-IR" sz="2000" u="sng" dirty="0" smtClean="0">
                <a:solidFill>
                  <a:srgbClr val="0000FF"/>
                </a:solidFill>
              </a:rPr>
              <a:t>محدود</a:t>
            </a:r>
            <a:endParaRPr lang="fa-IR" sz="2000" b="0" dirty="0" smtClean="0"/>
          </a:p>
          <a:p>
            <a:pPr lvl="1"/>
            <a:r>
              <a:rPr lang="fa-IR" sz="2000" b="0" dirty="0" smtClean="0"/>
              <a:t>عبارت است از تکرار ذخیره سازی مقادیر (</a:t>
            </a:r>
            <a:r>
              <a:rPr lang="en-US" sz="2000" b="0" dirty="0" smtClean="0"/>
              <a:t>value</a:t>
            </a:r>
            <a:r>
              <a:rPr lang="fa-IR" sz="2000" b="0" dirty="0" smtClean="0"/>
              <a:t>) </a:t>
            </a:r>
            <a:r>
              <a:rPr lang="fa-IR" sz="2000" b="0" u="sng" dirty="0" smtClean="0">
                <a:solidFill>
                  <a:srgbClr val="CC0000"/>
                </a:solidFill>
              </a:rPr>
              <a:t>یک صفت یا بیش از یک صفت</a:t>
            </a:r>
            <a:r>
              <a:rPr lang="fa-IR" sz="2000" b="0" dirty="0" smtClean="0"/>
              <a:t> یک نوع موجودیت در فایل داده‏ای یا فایل کمکی آن.</a:t>
            </a:r>
          </a:p>
          <a:p>
            <a:r>
              <a:rPr lang="fa-IR" sz="2000" b="0" dirty="0" smtClean="0"/>
              <a:t>این </a:t>
            </a:r>
            <a:r>
              <a:rPr lang="fa-IR" sz="2000" b="0" dirty="0" smtClean="0"/>
              <a:t>نوع افزونگی گونه‏هایی دارد:</a:t>
            </a:r>
          </a:p>
          <a:p>
            <a:pPr marL="457200" lvl="1" indent="0">
              <a:buNone/>
            </a:pPr>
            <a:r>
              <a:rPr lang="fa-IR" sz="1800" dirty="0" smtClean="0"/>
              <a:t>1-</a:t>
            </a:r>
            <a:r>
              <a:rPr lang="fa-IR" sz="1800" b="0" dirty="0" smtClean="0"/>
              <a:t> </a:t>
            </a:r>
            <a:r>
              <a:rPr lang="fa-IR" sz="1800" dirty="0" smtClean="0">
                <a:solidFill>
                  <a:srgbClr val="0000FF"/>
                </a:solidFill>
              </a:rPr>
              <a:t>طبیعی</a:t>
            </a:r>
            <a:r>
              <a:rPr lang="fa-IR" sz="1800" dirty="0" smtClean="0"/>
              <a:t>: </a:t>
            </a:r>
            <a:r>
              <a:rPr lang="fa-IR" sz="1800" b="0" dirty="0" smtClean="0"/>
              <a:t>ناشی از ماهیت داده های محیط (مثل صفت رشته دانشجو که برای دانشجویان مختلف می‏تواند یکسان و در نتیجه تکراری باشد)</a:t>
            </a:r>
          </a:p>
          <a:p>
            <a:pPr lvl="2"/>
            <a:r>
              <a:rPr lang="fa-IR" sz="1600" b="0" dirty="0" smtClean="0">
                <a:solidFill>
                  <a:srgbClr val="00B0F0"/>
                </a:solidFill>
              </a:rPr>
              <a:t>کنجکاوی</a:t>
            </a:r>
            <a:r>
              <a:rPr lang="fa-IR" sz="1600" b="0" dirty="0" smtClean="0"/>
              <a:t>: برای کاهش مصرف حافظه در حالت افزونگی طبیعی چه باید کرد؟</a:t>
            </a:r>
          </a:p>
          <a:p>
            <a:pPr marL="457200" lvl="1" indent="0">
              <a:buNone/>
            </a:pPr>
            <a:r>
              <a:rPr lang="fa-IR" sz="1800" dirty="0" smtClean="0"/>
              <a:t>2-</a:t>
            </a:r>
            <a:r>
              <a:rPr lang="fa-IR" sz="1800" b="0" dirty="0" smtClean="0"/>
              <a:t> </a:t>
            </a:r>
            <a:r>
              <a:rPr lang="fa-IR" sz="1800" dirty="0" smtClean="0">
                <a:solidFill>
                  <a:srgbClr val="0000FF"/>
                </a:solidFill>
              </a:rPr>
              <a:t>تکنیکی</a:t>
            </a:r>
            <a:r>
              <a:rPr lang="fa-IR" sz="1800" dirty="0" smtClean="0"/>
              <a:t>: </a:t>
            </a:r>
            <a:r>
              <a:rPr lang="fa-IR" sz="1800" b="0" dirty="0" smtClean="0"/>
              <a:t>ناشی از استفاده از یک تکنیک </a:t>
            </a:r>
            <a:r>
              <a:rPr lang="fa-IR" sz="1800" b="0" i="1" u="sng" dirty="0" smtClean="0"/>
              <a:t>معمولا</a:t>
            </a:r>
            <a:r>
              <a:rPr lang="fa-IR" sz="1800" b="0" dirty="0" smtClean="0"/>
              <a:t> برای افزایش سرعت (مثل نمایه سازی </a:t>
            </a:r>
            <a:r>
              <a:rPr lang="en-US" sz="1800" b="0" dirty="0" smtClean="0"/>
              <a:t>]</a:t>
            </a:r>
            <a:r>
              <a:rPr lang="fa-IR" sz="1800" b="0" dirty="0" smtClean="0"/>
              <a:t>شاخص بندی </a:t>
            </a:r>
            <a:r>
              <a:rPr lang="en-US" b="0" dirty="0" smtClean="0"/>
              <a:t>Indexing</a:t>
            </a:r>
            <a:r>
              <a:rPr lang="fa-IR" sz="1800" b="0" dirty="0"/>
              <a:t>]</a:t>
            </a:r>
            <a:r>
              <a:rPr lang="fa-IR" sz="1800" b="0" dirty="0" smtClean="0"/>
              <a:t>)</a:t>
            </a:r>
          </a:p>
          <a:p>
            <a:pPr lvl="2"/>
            <a:endParaRPr lang="fa-IR" sz="1200" dirty="0" smtClean="0"/>
          </a:p>
        </p:txBody>
      </p:sp>
    </p:spTree>
    <p:extLst>
      <p:ext uri="{BB962C8B-B14F-4D97-AF65-F5344CB8AC3E}">
        <p14:creationId xmlns:p14="http://schemas.microsoft.com/office/powerpoint/2010/main" val="2392658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0" indent="0">
              <a:buNone/>
            </a:pPr>
            <a:r>
              <a:rPr lang="fa-IR" i="0" u="none" dirty="0" smtClean="0">
                <a:cs typeface="+mj-cs"/>
              </a:rPr>
              <a:t>مقدمه</a:t>
            </a:r>
            <a:endParaRPr lang="en-US" i="0" u="none" dirty="0">
              <a:cs typeface="+mj-cs"/>
            </a:endParaRPr>
          </a:p>
        </p:txBody>
      </p:sp>
      <p:sp>
        <p:nvSpPr>
          <p:cNvPr id="6" name="Content Placeholder 5"/>
          <p:cNvSpPr>
            <a:spLocks noGrp="1"/>
          </p:cNvSpPr>
          <p:nvPr>
            <p:ph idx="1"/>
          </p:nvPr>
        </p:nvSpPr>
        <p:spPr>
          <a:xfrm>
            <a:off x="228600" y="1371600"/>
            <a:ext cx="8686800" cy="5638800"/>
          </a:xfrm>
        </p:spPr>
        <p:txBody>
          <a:bodyPr>
            <a:normAutofit lnSpcReduction="10000"/>
          </a:bodyPr>
          <a:lstStyle/>
          <a:p>
            <a:r>
              <a:rPr lang="fa-IR" dirty="0" smtClean="0">
                <a:cs typeface="+mn-cs"/>
              </a:rPr>
              <a:t> هر سیستم نرم‏افزاری از مجموعه ای از داده‏های ذخیره شده ممکن است استفاده کند</a:t>
            </a:r>
            <a:r>
              <a:rPr lang="en-US" dirty="0" smtClean="0">
                <a:cs typeface="+mn-cs"/>
              </a:rPr>
              <a:t>.</a:t>
            </a:r>
            <a:endParaRPr lang="fa-IR" dirty="0" smtClean="0">
              <a:cs typeface="+mn-cs"/>
            </a:endParaRPr>
          </a:p>
          <a:p>
            <a:endParaRPr lang="fa-IR" dirty="0">
              <a:cs typeface="+mn-cs"/>
            </a:endParaRPr>
          </a:p>
          <a:p>
            <a:endParaRPr lang="fa-IR" dirty="0" smtClean="0">
              <a:cs typeface="+mn-cs"/>
            </a:endParaRPr>
          </a:p>
          <a:p>
            <a:endParaRPr lang="fa-IR" dirty="0">
              <a:cs typeface="+mn-cs"/>
            </a:endParaRPr>
          </a:p>
          <a:p>
            <a:pPr marL="0" indent="0">
              <a:buNone/>
            </a:pPr>
            <a:endParaRPr lang="fa-IR" dirty="0">
              <a:cs typeface="+mn-cs"/>
            </a:endParaRPr>
          </a:p>
          <a:p>
            <a:pPr marL="0" indent="0">
              <a:buNone/>
            </a:pPr>
            <a:endParaRPr lang="en-US" dirty="0">
              <a:solidFill>
                <a:srgbClr val="FF0000"/>
              </a:solidFill>
              <a:cs typeface="+mn-cs"/>
            </a:endParaRPr>
          </a:p>
          <a:p>
            <a:pPr marL="0" indent="0">
              <a:buNone/>
            </a:pPr>
            <a:endParaRPr lang="fa-IR" dirty="0" smtClean="0">
              <a:solidFill>
                <a:srgbClr val="FF0000"/>
              </a:solidFill>
              <a:cs typeface="+mn-cs"/>
            </a:endParaRPr>
          </a:p>
          <a:p>
            <a:pPr marL="0" indent="0">
              <a:buNone/>
            </a:pPr>
            <a:r>
              <a:rPr lang="fa-IR" dirty="0">
                <a:cs typeface="+mn-cs"/>
              </a:rPr>
              <a:t> </a:t>
            </a:r>
            <a:r>
              <a:rPr lang="fa-IR" dirty="0" smtClean="0">
                <a:cs typeface="+mn-cs"/>
              </a:rPr>
              <a:t>  </a:t>
            </a:r>
            <a:r>
              <a:rPr lang="en-US" dirty="0" smtClean="0">
                <a:cs typeface="+mn-cs"/>
              </a:rPr>
              <a:t>      </a:t>
            </a:r>
            <a:r>
              <a:rPr lang="fa-IR" dirty="0" smtClean="0">
                <a:cs typeface="+mn-cs"/>
              </a:rPr>
              <a:t> انواع سیستم نرم‏افزاری:</a:t>
            </a:r>
          </a:p>
          <a:p>
            <a:pPr lvl="1"/>
            <a:r>
              <a:rPr lang="fa-IR" sz="2000" b="0" dirty="0" smtClean="0">
                <a:cs typeface="+mn-cs"/>
              </a:rPr>
              <a:t>بنیادی</a:t>
            </a:r>
            <a:r>
              <a:rPr lang="fa-IR" sz="2000" b="0" dirty="0">
                <a:cs typeface="+mn-cs"/>
              </a:rPr>
              <a:t> </a:t>
            </a:r>
            <a:r>
              <a:rPr lang="fa-IR" sz="2000" b="0" dirty="0" smtClean="0">
                <a:cs typeface="+mn-cs"/>
              </a:rPr>
              <a:t>یا پایه (سیستم</a:t>
            </a:r>
            <a:r>
              <a:rPr lang="fa-IR" dirty="0" smtClean="0"/>
              <a:t>‏</a:t>
            </a:r>
            <a:r>
              <a:rPr lang="fa-IR" sz="2000" b="0" dirty="0" smtClean="0">
                <a:cs typeface="+mn-cs"/>
              </a:rPr>
              <a:t>های عامل)</a:t>
            </a:r>
          </a:p>
          <a:p>
            <a:pPr lvl="1"/>
            <a:r>
              <a:rPr lang="fa-IR" sz="2000" b="0" dirty="0" smtClean="0">
                <a:cs typeface="+mn-cs"/>
              </a:rPr>
              <a:t>نیمه بنیادی (</a:t>
            </a:r>
            <a:r>
              <a:rPr lang="en-US" sz="1800" b="0" dirty="0" smtClean="0">
                <a:cs typeface="+mn-cs"/>
              </a:rPr>
              <a:t>DBMS</a:t>
            </a:r>
            <a:r>
              <a:rPr lang="fa-IR" sz="2000" b="0" dirty="0" smtClean="0">
                <a:cs typeface="+mn-cs"/>
              </a:rPr>
              <a:t>، </a:t>
            </a:r>
            <a:r>
              <a:rPr lang="en-US" sz="1800" b="0" dirty="0" smtClean="0">
                <a:cs typeface="+mn-cs"/>
              </a:rPr>
              <a:t>DMS</a:t>
            </a:r>
            <a:r>
              <a:rPr lang="fa-IR" sz="2000" b="0" dirty="0" smtClean="0">
                <a:cs typeface="+mn-cs"/>
              </a:rPr>
              <a:t>، کامپایلرها، اسمبلرها، و ...)</a:t>
            </a:r>
          </a:p>
          <a:p>
            <a:pPr lvl="1"/>
            <a:r>
              <a:rPr lang="fa-IR" sz="2000" b="0" dirty="0" smtClean="0">
                <a:cs typeface="+mn-cs"/>
              </a:rPr>
              <a:t>کاربردی (برنامه‏های کاربردی)</a:t>
            </a:r>
          </a:p>
          <a:p>
            <a:pPr lvl="1"/>
            <a:r>
              <a:rPr lang="fa-IR" sz="2000" b="0" dirty="0" smtClean="0">
                <a:cs typeface="+mn-cs"/>
              </a:rPr>
              <a:t>ابزاری: انواع </a:t>
            </a:r>
            <a:r>
              <a:rPr lang="en-US" sz="2000" b="0" dirty="0" smtClean="0">
                <a:cs typeface="+mn-cs"/>
              </a:rPr>
              <a:t>tool</a:t>
            </a:r>
            <a:r>
              <a:rPr lang="fa-IR" sz="2000" b="0" dirty="0" smtClean="0">
                <a:cs typeface="+mn-cs"/>
              </a:rPr>
              <a:t>های خاص منظوره </a:t>
            </a:r>
          </a:p>
        </p:txBody>
      </p:sp>
      <p:sp>
        <p:nvSpPr>
          <p:cNvPr id="21" name="Rectangle 20"/>
          <p:cNvSpPr/>
          <p:nvPr/>
        </p:nvSpPr>
        <p:spPr>
          <a:xfrm>
            <a:off x="4953000" y="1524002"/>
            <a:ext cx="533400" cy="304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6562296" y="2398693"/>
            <a:ext cx="2505504" cy="954107"/>
          </a:xfrm>
          <a:prstGeom prst="rect">
            <a:avLst/>
          </a:prstGeom>
          <a:noFill/>
        </p:spPr>
        <p:txBody>
          <a:bodyPr wrap="square" rtlCol="0">
            <a:spAutoFit/>
          </a:bodyPr>
          <a:lstStyle/>
          <a:p>
            <a:pPr algn="r" rtl="1"/>
            <a:r>
              <a:rPr lang="fa-IR" sz="1400" b="1" dirty="0" smtClean="0"/>
              <a:t>ساختیافته (</a:t>
            </a:r>
            <a:r>
              <a:rPr lang="en-US" sz="1400" b="1" dirty="0" smtClean="0"/>
              <a:t>structured</a:t>
            </a:r>
            <a:r>
              <a:rPr lang="fa-IR" sz="1400" b="1" dirty="0" smtClean="0"/>
              <a:t>)</a:t>
            </a:r>
          </a:p>
          <a:p>
            <a:pPr algn="r" rtl="1"/>
            <a:r>
              <a:rPr lang="fa-IR" sz="1400" b="1" dirty="0" smtClean="0"/>
              <a:t>نیم ساختیافته (</a:t>
            </a:r>
            <a:r>
              <a:rPr lang="en-US" sz="1400" b="1" dirty="0" smtClean="0"/>
              <a:t>semi-structured</a:t>
            </a:r>
            <a:r>
              <a:rPr lang="fa-IR" sz="1400" b="1" dirty="0" smtClean="0"/>
              <a:t>)</a:t>
            </a:r>
          </a:p>
          <a:p>
            <a:pPr algn="r" rtl="1"/>
            <a:r>
              <a:rPr lang="fa-IR" sz="1400" b="1" dirty="0" smtClean="0"/>
              <a:t>------------------------</a:t>
            </a:r>
          </a:p>
          <a:p>
            <a:pPr algn="r" rtl="1"/>
            <a:r>
              <a:rPr lang="fa-IR" sz="1400" b="1" dirty="0" smtClean="0">
                <a:solidFill>
                  <a:srgbClr val="FF0000"/>
                </a:solidFill>
              </a:rPr>
              <a:t>ناساختیافته (</a:t>
            </a:r>
            <a:r>
              <a:rPr lang="en-US" sz="1400" b="1" dirty="0" smtClean="0">
                <a:solidFill>
                  <a:srgbClr val="FF0000"/>
                </a:solidFill>
              </a:rPr>
              <a:t>un-structured</a:t>
            </a:r>
            <a:r>
              <a:rPr lang="fa-IR" sz="1400" b="1" dirty="0" smtClean="0">
                <a:solidFill>
                  <a:srgbClr val="FF0000"/>
                </a:solidFill>
              </a:rPr>
              <a:t>)</a:t>
            </a:r>
            <a:endParaRPr lang="en-US" sz="1400" b="1" dirty="0">
              <a:solidFill>
                <a:srgbClr val="FF0000"/>
              </a:solidFill>
            </a:endParaRPr>
          </a:p>
        </p:txBody>
      </p:sp>
      <p:sp>
        <p:nvSpPr>
          <p:cNvPr id="39" name="Left Brace 38"/>
          <p:cNvSpPr/>
          <p:nvPr/>
        </p:nvSpPr>
        <p:spPr>
          <a:xfrm>
            <a:off x="6571419" y="2398693"/>
            <a:ext cx="228600" cy="954107"/>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cxnSp>
        <p:nvCxnSpPr>
          <p:cNvPr id="41" name="Elbow Connector 40"/>
          <p:cNvCxnSpPr>
            <a:stCxn id="21" idx="2"/>
            <a:endCxn id="39" idx="1"/>
          </p:cNvCxnSpPr>
          <p:nvPr/>
        </p:nvCxnSpPr>
        <p:spPr>
          <a:xfrm rot="16200000" flipH="1">
            <a:off x="5372086" y="1676413"/>
            <a:ext cx="1046947" cy="1351719"/>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181600" y="2514600"/>
            <a:ext cx="1362504" cy="307777"/>
          </a:xfrm>
          <a:prstGeom prst="rect">
            <a:avLst/>
          </a:prstGeom>
          <a:noFill/>
        </p:spPr>
        <p:txBody>
          <a:bodyPr wrap="square" rtlCol="0">
            <a:spAutoFit/>
          </a:bodyPr>
          <a:lstStyle/>
          <a:p>
            <a:pPr algn="r" rtl="1"/>
            <a:r>
              <a:rPr lang="fa-IR" sz="1400" b="1" dirty="0" smtClean="0"/>
              <a:t>به لحاظ ساختاری</a:t>
            </a:r>
            <a:endParaRPr lang="en-US" sz="1400" b="1" dirty="0"/>
          </a:p>
        </p:txBody>
      </p:sp>
      <p:sp>
        <p:nvSpPr>
          <p:cNvPr id="44" name="TextBox 43"/>
          <p:cNvSpPr txBox="1"/>
          <p:nvPr/>
        </p:nvSpPr>
        <p:spPr>
          <a:xfrm>
            <a:off x="5410200" y="1900535"/>
            <a:ext cx="3124200" cy="523220"/>
          </a:xfrm>
          <a:prstGeom prst="rect">
            <a:avLst/>
          </a:prstGeom>
          <a:noFill/>
        </p:spPr>
        <p:txBody>
          <a:bodyPr wrap="square" rtlCol="0">
            <a:spAutoFit/>
          </a:bodyPr>
          <a:lstStyle/>
          <a:p>
            <a:pPr algn="r" rtl="1"/>
            <a:r>
              <a:rPr lang="fa-IR" sz="1400" dirty="0" smtClean="0"/>
              <a:t> </a:t>
            </a:r>
            <a:r>
              <a:rPr lang="en-US" sz="1400" dirty="0" smtClean="0"/>
              <a:t>well-formatted</a:t>
            </a:r>
            <a:r>
              <a:rPr lang="fa-IR" sz="1400" dirty="0" smtClean="0"/>
              <a:t> است، </a:t>
            </a:r>
          </a:p>
          <a:p>
            <a:pPr algn="r" rtl="1"/>
            <a:r>
              <a:rPr lang="fa-IR" sz="1400" dirty="0" smtClean="0"/>
              <a:t> فرمت ثابت و از پیش تعیین شده دارد.</a:t>
            </a:r>
            <a:endParaRPr lang="en-US" sz="1400" dirty="0"/>
          </a:p>
        </p:txBody>
      </p:sp>
      <p:sp>
        <p:nvSpPr>
          <p:cNvPr id="46" name="TextBox 45"/>
          <p:cNvSpPr txBox="1"/>
          <p:nvPr/>
        </p:nvSpPr>
        <p:spPr>
          <a:xfrm>
            <a:off x="3581400" y="3685401"/>
            <a:ext cx="4715304" cy="276999"/>
          </a:xfrm>
          <a:prstGeom prst="rect">
            <a:avLst/>
          </a:prstGeom>
          <a:noFill/>
          <a:ln>
            <a:solidFill>
              <a:srgbClr val="14B1C2"/>
            </a:solidFill>
          </a:ln>
        </p:spPr>
        <p:txBody>
          <a:bodyPr wrap="square" rtlCol="0" anchor="ctr">
            <a:spAutoFit/>
          </a:bodyPr>
          <a:lstStyle/>
          <a:p>
            <a:pPr algn="r" rtl="1"/>
            <a:r>
              <a:rPr lang="en-US" sz="1200" b="1" dirty="0">
                <a:solidFill>
                  <a:srgbClr val="00B0F0"/>
                </a:solidFill>
              </a:rPr>
              <a:t> </a:t>
            </a:r>
            <a:r>
              <a:rPr lang="en-US" sz="1200" b="1" dirty="0" smtClean="0">
                <a:solidFill>
                  <a:srgbClr val="00B0F0"/>
                </a:solidFill>
              </a:rPr>
              <a:t>            </a:t>
            </a:r>
            <a:r>
              <a:rPr lang="fa-IR" sz="1200" b="1" dirty="0" smtClean="0"/>
              <a:t>آیا نیاز به تحمیل یک ساختار در اینها داریم؟ آیا واقعا داده ناساختیافته داریم؟</a:t>
            </a:r>
            <a:endParaRPr lang="en-US" sz="1200" b="1" dirty="0"/>
          </a:p>
        </p:txBody>
      </p:sp>
      <p:sp>
        <p:nvSpPr>
          <p:cNvPr id="47" name="Rectangle 46"/>
          <p:cNvSpPr/>
          <p:nvPr/>
        </p:nvSpPr>
        <p:spPr>
          <a:xfrm>
            <a:off x="3810000" y="1447800"/>
            <a:ext cx="2804051"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533096" y="2096869"/>
            <a:ext cx="3496104" cy="830997"/>
          </a:xfrm>
          <a:prstGeom prst="rect">
            <a:avLst/>
          </a:prstGeom>
          <a:noFill/>
        </p:spPr>
        <p:txBody>
          <a:bodyPr wrap="square" rtlCol="0">
            <a:spAutoFit/>
          </a:bodyPr>
          <a:lstStyle/>
          <a:p>
            <a:pPr algn="r" rtl="1"/>
            <a:r>
              <a:rPr lang="fa-IR" sz="1600" dirty="0" smtClean="0"/>
              <a:t>در قالب تعدادی فایل (محیط فیزیکی </a:t>
            </a:r>
            <a:r>
              <a:rPr lang="en-US" sz="1600" dirty="0" smtClean="0"/>
              <a:t>ISR</a:t>
            </a:r>
            <a:r>
              <a:rPr lang="fa-IR" sz="1600" dirty="0" smtClean="0"/>
              <a:t>)</a:t>
            </a:r>
          </a:p>
          <a:p>
            <a:pPr algn="r" rtl="1"/>
            <a:endParaRPr lang="fa-IR" sz="1600" dirty="0" smtClean="0"/>
          </a:p>
          <a:p>
            <a:pPr algn="r" rtl="1"/>
            <a:r>
              <a:rPr lang="fa-IR" sz="1600" dirty="0" smtClean="0"/>
              <a:t>در کجا؟  </a:t>
            </a:r>
            <a:r>
              <a:rPr lang="en-US" sz="1600" dirty="0" smtClean="0">
                <a:sym typeface="Wingdings" pitchFamily="2" charset="2"/>
              </a:rPr>
              <a:t></a:t>
            </a:r>
            <a:r>
              <a:rPr lang="fa-IR" sz="1600" dirty="0" smtClean="0">
                <a:sym typeface="Wingdings" pitchFamily="2" charset="2"/>
              </a:rPr>
              <a:t> در یک سلسله مراتب حافظه</a:t>
            </a:r>
            <a:endParaRPr lang="en-US" sz="1600" dirty="0"/>
          </a:p>
        </p:txBody>
      </p:sp>
      <p:cxnSp>
        <p:nvCxnSpPr>
          <p:cNvPr id="56" name="Straight Arrow Connector 55"/>
          <p:cNvCxnSpPr/>
          <p:nvPr/>
        </p:nvCxnSpPr>
        <p:spPr>
          <a:xfrm>
            <a:off x="4495800" y="1828800"/>
            <a:ext cx="304800" cy="33334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04396" y="2057400"/>
            <a:ext cx="3039023" cy="3733800"/>
            <a:chOff x="266700" y="2698539"/>
            <a:chExt cx="3039023" cy="3733800"/>
          </a:xfrm>
        </p:grpSpPr>
        <p:sp>
          <p:nvSpPr>
            <p:cNvPr id="57" name="Isosceles Triangle 56"/>
            <p:cNvSpPr/>
            <p:nvPr/>
          </p:nvSpPr>
          <p:spPr>
            <a:xfrm>
              <a:off x="266700" y="2698539"/>
              <a:ext cx="2400300" cy="347366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266700" y="2768024"/>
              <a:ext cx="2400300" cy="3231654"/>
            </a:xfrm>
            <a:prstGeom prst="rect">
              <a:avLst/>
            </a:prstGeom>
            <a:noFill/>
          </p:spPr>
          <p:txBody>
            <a:bodyPr wrap="square" rtlCol="0">
              <a:spAutoFit/>
            </a:bodyPr>
            <a:lstStyle/>
            <a:p>
              <a:pPr algn="ctr" rtl="1"/>
              <a:endParaRPr lang="fa-IR" sz="1200" b="1" dirty="0" smtClean="0"/>
            </a:p>
            <a:p>
              <a:pPr algn="ctr" rtl="1"/>
              <a:endParaRPr lang="fa-IR" sz="1200" b="1" dirty="0"/>
            </a:p>
            <a:p>
              <a:pPr algn="ctr" rtl="1"/>
              <a:r>
                <a:rPr lang="fa-IR" sz="1200" b="1" dirty="0" smtClean="0"/>
                <a:t>ثبات</a:t>
              </a:r>
            </a:p>
            <a:p>
              <a:pPr algn="ctr" rtl="1"/>
              <a:r>
                <a:rPr lang="en-US" sz="1200" b="1" dirty="0" smtClean="0"/>
                <a:t>cache</a:t>
              </a:r>
            </a:p>
            <a:p>
              <a:pPr algn="ctr" rtl="1"/>
              <a:r>
                <a:rPr lang="en-US" sz="1200" b="1" dirty="0" smtClean="0"/>
                <a:t>main</a:t>
              </a:r>
            </a:p>
            <a:p>
              <a:pPr algn="ctr" rtl="1"/>
              <a:r>
                <a:rPr lang="en-US" sz="1200" b="1" dirty="0" smtClean="0"/>
                <a:t>-------------</a:t>
              </a:r>
            </a:p>
            <a:p>
              <a:pPr algn="ctr" rtl="1"/>
              <a:endParaRPr lang="en-US" sz="1200" b="1" dirty="0"/>
            </a:p>
            <a:p>
              <a:pPr algn="ctr" rtl="1"/>
              <a:r>
                <a:rPr lang="en-US" sz="1200" b="1" dirty="0" smtClean="0"/>
                <a:t>.</a:t>
              </a:r>
            </a:p>
            <a:p>
              <a:pPr algn="ctr" rtl="1"/>
              <a:r>
                <a:rPr lang="en-US" sz="1200" b="1" dirty="0" smtClean="0"/>
                <a:t>.</a:t>
              </a:r>
            </a:p>
            <a:p>
              <a:pPr algn="ctr" rtl="1"/>
              <a:r>
                <a:rPr lang="en-US" sz="1200" b="1" dirty="0" smtClean="0"/>
                <a:t>.</a:t>
              </a:r>
            </a:p>
            <a:p>
              <a:pPr algn="ctr" rtl="1"/>
              <a:endParaRPr lang="fa-IR" sz="1200" b="1" dirty="0"/>
            </a:p>
            <a:p>
              <a:pPr algn="ctr" rtl="1"/>
              <a:r>
                <a:rPr lang="fa-IR" sz="1200" b="1" dirty="0" smtClean="0"/>
                <a:t>----------------</a:t>
              </a:r>
            </a:p>
            <a:p>
              <a:pPr algn="ctr" rtl="1"/>
              <a:endParaRPr lang="fa-IR" sz="1200" b="1" dirty="0"/>
            </a:p>
            <a:p>
              <a:pPr algn="ctr" rtl="1"/>
              <a:r>
                <a:rPr lang="fa-IR" sz="1200" b="1" dirty="0" smtClean="0"/>
                <a:t>حافظه های برون ماشینی</a:t>
              </a:r>
            </a:p>
            <a:p>
              <a:pPr algn="ctr" rtl="1"/>
              <a:r>
                <a:rPr lang="fa-IR" sz="1200" b="1" dirty="0" smtClean="0"/>
                <a:t>(انواع دیسک ها</a:t>
              </a:r>
              <a:r>
                <a:rPr lang="en-US" sz="1200" b="1" dirty="0" smtClean="0"/>
                <a:t>(</a:t>
              </a:r>
            </a:p>
            <a:p>
              <a:pPr algn="ctr" rtl="1"/>
              <a:r>
                <a:rPr lang="en-US" sz="1200" b="1" dirty="0" smtClean="0"/>
                <a:t>-----------------------------------</a:t>
              </a:r>
              <a:endParaRPr lang="fa-IR" sz="1200" b="1" dirty="0" smtClean="0"/>
            </a:p>
            <a:p>
              <a:pPr algn="ctr" rtl="1"/>
              <a:r>
                <a:rPr lang="fa-IR" sz="1200" b="1" dirty="0" smtClean="0"/>
                <a:t>نوار مغناطیسی</a:t>
              </a:r>
              <a:endParaRPr lang="en-US" sz="1200" b="1" dirty="0" smtClean="0"/>
            </a:p>
          </p:txBody>
        </p:sp>
        <p:cxnSp>
          <p:nvCxnSpPr>
            <p:cNvPr id="59" name="Straight Arrow Connector 58"/>
            <p:cNvCxnSpPr/>
            <p:nvPr/>
          </p:nvCxnSpPr>
          <p:spPr>
            <a:xfrm>
              <a:off x="2750447" y="4326540"/>
              <a:ext cx="0" cy="176358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6200000">
              <a:off x="1735227" y="4861843"/>
              <a:ext cx="2279218" cy="861774"/>
            </a:xfrm>
            <a:prstGeom prst="rect">
              <a:avLst/>
            </a:prstGeom>
            <a:noFill/>
          </p:spPr>
          <p:txBody>
            <a:bodyPr wrap="square" rtlCol="0">
              <a:spAutoFit/>
            </a:bodyPr>
            <a:lstStyle/>
            <a:p>
              <a:pPr algn="r" rtl="1"/>
              <a:r>
                <a:rPr lang="fa-IR" sz="1400" b="1" dirty="0" smtClean="0"/>
                <a:t>کاهش سرعت</a:t>
              </a:r>
              <a:br>
                <a:rPr lang="fa-IR" sz="1400" b="1" dirty="0" smtClean="0"/>
              </a:br>
              <a:endParaRPr lang="fa-IR" sz="700" b="1" dirty="0"/>
            </a:p>
            <a:p>
              <a:pPr algn="r" rtl="1"/>
              <a:r>
                <a:rPr lang="fa-IR" sz="1400" b="1" dirty="0" smtClean="0"/>
                <a:t>افزایش ظرفیت</a:t>
              </a:r>
              <a:br>
                <a:rPr lang="fa-IR" sz="1400" b="1" dirty="0" smtClean="0"/>
              </a:br>
              <a:r>
                <a:rPr lang="fa-IR" sz="1400" b="1" dirty="0" smtClean="0"/>
                <a:t>کاهش قیمت به ازای بیت (</a:t>
              </a:r>
              <a:r>
                <a:rPr lang="en-US" sz="1300" b="1" dirty="0" smtClean="0"/>
                <a:t>CPB</a:t>
              </a:r>
              <a:r>
                <a:rPr lang="fa-IR" sz="1400" b="1" dirty="0" smtClean="0"/>
                <a:t>)</a:t>
              </a:r>
            </a:p>
          </p:txBody>
        </p:sp>
      </p:grpSp>
      <p:cxnSp>
        <p:nvCxnSpPr>
          <p:cNvPr id="66" name="Curved Connector 65"/>
          <p:cNvCxnSpPr/>
          <p:nvPr/>
        </p:nvCxnSpPr>
        <p:spPr>
          <a:xfrm rot="16200000" flipV="1">
            <a:off x="8586772" y="2157428"/>
            <a:ext cx="352455" cy="30480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8" name="Curved Connector 67"/>
          <p:cNvCxnSpPr/>
          <p:nvPr/>
        </p:nvCxnSpPr>
        <p:spPr>
          <a:xfrm rot="5400000">
            <a:off x="8571384" y="3465741"/>
            <a:ext cx="383232" cy="30480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4412" y="2286000"/>
            <a:ext cx="779986" cy="1932239"/>
            <a:chOff x="5346305" y="2249352"/>
            <a:chExt cx="1235378" cy="1204471"/>
          </a:xfrm>
        </p:grpSpPr>
        <p:sp>
          <p:nvSpPr>
            <p:cNvPr id="25" name="Left Brace 24"/>
            <p:cNvSpPr/>
            <p:nvPr/>
          </p:nvSpPr>
          <p:spPr>
            <a:xfrm>
              <a:off x="6219623" y="2317792"/>
              <a:ext cx="149179" cy="1136031"/>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26" name="Rounded Rectangle 25"/>
            <p:cNvSpPr/>
            <p:nvPr/>
          </p:nvSpPr>
          <p:spPr>
            <a:xfrm rot="16200000">
              <a:off x="5361759" y="2233898"/>
              <a:ext cx="1204470" cy="12353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400" b="1" dirty="0" smtClean="0">
                  <a:solidFill>
                    <a:schemeClr val="tx1"/>
                  </a:solidFill>
                </a:rPr>
                <a:t>حافظه درون ماشینی</a:t>
              </a:r>
            </a:p>
          </p:txBody>
        </p:sp>
      </p:grpSp>
      <p:grpSp>
        <p:nvGrpSpPr>
          <p:cNvPr id="27" name="Group 26"/>
          <p:cNvGrpSpPr/>
          <p:nvPr/>
        </p:nvGrpSpPr>
        <p:grpSpPr>
          <a:xfrm>
            <a:off x="-338881" y="4038600"/>
            <a:ext cx="1024681" cy="1733831"/>
            <a:chOff x="5629970" y="1954141"/>
            <a:chExt cx="1475399" cy="1740631"/>
          </a:xfrm>
        </p:grpSpPr>
        <p:sp>
          <p:nvSpPr>
            <p:cNvPr id="28" name="Left Brace 27"/>
            <p:cNvSpPr/>
            <p:nvPr/>
          </p:nvSpPr>
          <p:spPr>
            <a:xfrm>
              <a:off x="6553201" y="2317792"/>
              <a:ext cx="149179" cy="1136031"/>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29" name="Rounded Rectangle 28"/>
            <p:cNvSpPr/>
            <p:nvPr/>
          </p:nvSpPr>
          <p:spPr>
            <a:xfrm rot="16200000">
              <a:off x="5497354" y="2086757"/>
              <a:ext cx="1740631" cy="1475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400" b="1" dirty="0" smtClean="0">
                  <a:solidFill>
                    <a:schemeClr val="tx1"/>
                  </a:solidFill>
                </a:rPr>
                <a:t>حافظه برون ماشینی</a:t>
              </a:r>
            </a:p>
          </p:txBody>
        </p:sp>
      </p:grpSp>
      <p:pic>
        <p:nvPicPr>
          <p:cNvPr id="32" name="Picture 2" descr="\\VBOXSVR\mahmoud\Documents\EDU\Sharif\DB\TA\slides\yadavar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4343400"/>
            <a:ext cx="618420" cy="618420"/>
          </a:xfrm>
          <a:prstGeom prst="roundRect">
            <a:avLst>
              <a:gd name="adj" fmla="val 16667"/>
            </a:avLst>
          </a:prstGeom>
          <a:ln>
            <a:solidFill>
              <a:srgbClr val="FF000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34" name="Picture 2" descr="\\VBOXSVR\mahmoud\Documents\EDU\Sharif\DB\TA\slides\konjkav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3886" y="3581400"/>
            <a:ext cx="511914" cy="514410"/>
          </a:xfrm>
          <a:prstGeom prst="roundRect">
            <a:avLst>
              <a:gd name="adj" fmla="val 8594"/>
            </a:avLst>
          </a:prstGeom>
          <a:solidFill>
            <a:srgbClr val="FFFFFF">
              <a:shade val="85000"/>
            </a:srgbClr>
          </a:solidFill>
          <a:ln w="19050">
            <a:solidFill>
              <a:srgbClr val="00B0F0"/>
            </a:solidFill>
          </a:ln>
          <a:effectLst>
            <a:reflection blurRad="12700" stA="38000" endPos="28000" dist="5000" dir="5400000" sy="-100000" algn="bl" rotWithShape="0"/>
          </a:effectLst>
          <a:extLst/>
        </p:spPr>
      </p:pic>
      <p:sp>
        <p:nvSpPr>
          <p:cNvPr id="5" name="Line Callout 1 (No Border) 4"/>
          <p:cNvSpPr/>
          <p:nvPr/>
        </p:nvSpPr>
        <p:spPr>
          <a:xfrm>
            <a:off x="3124200" y="6400800"/>
            <a:ext cx="2133600" cy="304800"/>
          </a:xfrm>
          <a:prstGeom prst="callout1">
            <a:avLst>
              <a:gd name="adj1" fmla="val 1484"/>
              <a:gd name="adj2" fmla="val 59113"/>
              <a:gd name="adj3" fmla="val -211241"/>
              <a:gd name="adj4" fmla="val 16462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solidFill>
                  <a:schemeClr val="tx1"/>
                </a:solidFill>
              </a:rPr>
              <a:t>Database Management System</a:t>
            </a:r>
            <a:endParaRPr lang="en-US" sz="1200" dirty="0">
              <a:solidFill>
                <a:schemeClr val="tx1"/>
              </a:solidFill>
            </a:endParaRPr>
          </a:p>
        </p:txBody>
      </p:sp>
      <p:sp>
        <p:nvSpPr>
          <p:cNvPr id="33" name="Line Callout 1 (No Border) 32"/>
          <p:cNvSpPr/>
          <p:nvPr/>
        </p:nvSpPr>
        <p:spPr>
          <a:xfrm>
            <a:off x="3200400" y="5867400"/>
            <a:ext cx="1804835" cy="304800"/>
          </a:xfrm>
          <a:prstGeom prst="callout1">
            <a:avLst>
              <a:gd name="adj1" fmla="val 53282"/>
              <a:gd name="adj2" fmla="val 100300"/>
              <a:gd name="adj3" fmla="val -38578"/>
              <a:gd name="adj4" fmla="val 1537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solidFill>
                  <a:schemeClr val="tx1"/>
                </a:solidFill>
              </a:rPr>
              <a:t>Data Management System</a:t>
            </a:r>
            <a:endParaRPr lang="en-US" sz="1200" dirty="0">
              <a:solidFill>
                <a:schemeClr val="tx1"/>
              </a:solidFill>
            </a:endParaRPr>
          </a:p>
        </p:txBody>
      </p:sp>
    </p:spTree>
    <p:extLst>
      <p:ext uri="{BB962C8B-B14F-4D97-AF65-F5344CB8AC3E}">
        <p14:creationId xmlns:p14="http://schemas.microsoft.com/office/powerpoint/2010/main" val="40545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22" presetClass="entr" presetSubtype="2"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wipe(right)">
                                      <p:cBhvr>
                                        <p:cTn id="10" dur="500"/>
                                        <p:tgtEl>
                                          <p:spTgt spid="6">
                                            <p:txEl>
                                              <p:pRg st="7" end="7"/>
                                            </p:txEl>
                                          </p:spTgt>
                                        </p:tgtEl>
                                      </p:cBhvr>
                                    </p:animEffect>
                                  </p:childTnLst>
                                </p:cTn>
                              </p:par>
                              <p:par>
                                <p:cTn id="11" presetID="22" presetClass="entr" presetSubtype="2"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wipe(right)">
                                      <p:cBhvr>
                                        <p:cTn id="13" dur="500"/>
                                        <p:tgtEl>
                                          <p:spTgt spid="6">
                                            <p:txEl>
                                              <p:pRg st="8" end="8"/>
                                            </p:txEl>
                                          </p:spTgt>
                                        </p:tgtEl>
                                      </p:cBhvr>
                                    </p:animEffect>
                                  </p:childTnLst>
                                </p:cTn>
                              </p:par>
                              <p:par>
                                <p:cTn id="14" presetID="22" presetClass="entr" presetSubtype="2" fill="hold" nodeType="with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animEffect transition="in" filter="wipe(right)">
                                      <p:cBhvr>
                                        <p:cTn id="16" dur="500"/>
                                        <p:tgtEl>
                                          <p:spTgt spid="6">
                                            <p:txEl>
                                              <p:pRg st="9" end="9"/>
                                            </p:txEl>
                                          </p:spTgt>
                                        </p:tgtEl>
                                      </p:cBhvr>
                                    </p:animEffect>
                                  </p:childTnLst>
                                </p:cTn>
                              </p:par>
                              <p:par>
                                <p:cTn id="17" presetID="22" presetClass="entr" presetSubtype="2"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animEffect transition="in" filter="wipe(right)">
                                      <p:cBhvr>
                                        <p:cTn id="19" dur="500"/>
                                        <p:tgtEl>
                                          <p:spTgt spid="6">
                                            <p:txEl>
                                              <p:pRg st="10" end="10"/>
                                            </p:txEl>
                                          </p:spTgt>
                                        </p:tgtEl>
                                      </p:cBhvr>
                                    </p:animEffect>
                                  </p:childTnLst>
                                </p:cTn>
                              </p:par>
                              <p:par>
                                <p:cTn id="20" presetID="22" presetClass="entr" presetSubtype="2" fill="hold" nodeType="withEffect">
                                  <p:stCondLst>
                                    <p:cond delay="0"/>
                                  </p:stCondLst>
                                  <p:childTnLst>
                                    <p:set>
                                      <p:cBhvr>
                                        <p:cTn id="21" dur="1" fill="hold">
                                          <p:stCondLst>
                                            <p:cond delay="0"/>
                                          </p:stCondLst>
                                        </p:cTn>
                                        <p:tgtEl>
                                          <p:spTgt spid="6">
                                            <p:txEl>
                                              <p:pRg st="11" end="11"/>
                                            </p:txEl>
                                          </p:spTgt>
                                        </p:tgtEl>
                                        <p:attrNameLst>
                                          <p:attrName>style.visibility</p:attrName>
                                        </p:attrNameLst>
                                      </p:cBhvr>
                                      <p:to>
                                        <p:strVal val="visible"/>
                                      </p:to>
                                    </p:set>
                                    <p:animEffect transition="in" filter="wipe(right)">
                                      <p:cBhvr>
                                        <p:cTn id="22" dur="500"/>
                                        <p:tgtEl>
                                          <p:spTgt spid="6">
                                            <p:txEl>
                                              <p:pRg st="11" end="11"/>
                                            </p:txEl>
                                          </p:spTgt>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62800" cy="533400"/>
          </a:xfrm>
        </p:spPr>
        <p:txBody>
          <a:bodyPr/>
          <a:lstStyle/>
          <a:p>
            <a:r>
              <a:rPr lang="fa-IR" dirty="0"/>
              <a:t>افزونگی (ادامه)</a:t>
            </a:r>
            <a:endParaRPr lang="en-US" dirty="0">
              <a:cs typeface="+mn-cs"/>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764588710"/>
                  </p:ext>
                </p:extLst>
              </p:nvPr>
            </p:nvGraphicFramePr>
            <p:xfrm>
              <a:off x="5760720" y="1798320"/>
              <a:ext cx="3002280" cy="4754880"/>
            </p:xfrm>
            <a:graphic>
              <a:graphicData uri="http://schemas.openxmlformats.org/drawingml/2006/table">
                <a:tbl>
                  <a:tblPr firstRow="1" bandRow="1">
                    <a:tableStyleId>{5C22544A-7EE6-4342-B048-85BDC9FD1C3A}</a:tableStyleId>
                  </a:tblPr>
                  <a:tblGrid>
                    <a:gridCol w="883920"/>
                    <a:gridCol w="594360"/>
                    <a:gridCol w="990600"/>
                    <a:gridCol w="533400"/>
                  </a:tblGrid>
                  <a:tr h="225367">
                    <a:tc>
                      <a:txBody>
                        <a:bodyPr/>
                        <a:lstStyle/>
                        <a:p>
                          <a:pPr algn="ctr"/>
                          <a:r>
                            <a:rPr lang="fa-IR" dirty="0" smtClean="0"/>
                            <a:t>شماره</a:t>
                          </a:r>
                          <a:endParaRPr lang="en-US" dirty="0"/>
                        </a:p>
                      </a:txBody>
                      <a:tcPr/>
                    </a:tc>
                    <a:tc>
                      <a:txBody>
                        <a:bodyPr/>
                        <a:lstStyle/>
                        <a:p>
                          <a:pPr algn="ctr"/>
                          <a:r>
                            <a:rPr lang="fa-IR" dirty="0" smtClean="0"/>
                            <a:t>نام</a:t>
                          </a:r>
                          <a:endParaRPr lang="en-US" dirty="0"/>
                        </a:p>
                      </a:txBody>
                      <a:tcPr/>
                    </a:tc>
                    <a:tc>
                      <a:txBody>
                        <a:bodyPr/>
                        <a:lstStyle/>
                        <a:p>
                          <a:pPr algn="ctr"/>
                          <a:r>
                            <a:rPr lang="fa-IR" dirty="0" smtClean="0"/>
                            <a:t>رشته</a:t>
                          </a:r>
                          <a:endParaRPr lang="en-US" dirty="0"/>
                        </a:p>
                      </a:txBody>
                      <a:tcPr/>
                    </a:tc>
                    <a:tc>
                      <a:txBody>
                        <a:bodyPr/>
                        <a:lstStyle/>
                        <a:p>
                          <a:pPr algn="ctr"/>
                          <a:r>
                            <a:rPr lang="fa-IR" dirty="0" smtClean="0"/>
                            <a:t>...</a:t>
                          </a:r>
                          <a:endParaRPr lang="en-US" dirty="0"/>
                        </a:p>
                      </a:txBody>
                      <a:tcPr/>
                    </a:tc>
                  </a:tr>
                  <a:tr h="225367">
                    <a:tc>
                      <a:txBody>
                        <a:bodyPr/>
                        <a:lstStyle/>
                        <a:p>
                          <a:pPr algn="ctr"/>
                          <a:r>
                            <a:rPr lang="fa-IR" dirty="0" smtClean="0"/>
                            <a:t>100</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225367">
                    <a:tc>
                      <a:txBody>
                        <a:bodyPr/>
                        <a:lstStyle/>
                        <a:p>
                          <a:pPr algn="ctr"/>
                          <a:r>
                            <a:rPr lang="fa-IR" dirty="0" smtClean="0"/>
                            <a:t>101</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225367">
                    <a:tc>
                      <a:txBody>
                        <a:bodyPr/>
                        <a:lstStyle/>
                        <a:p>
                          <a:pPr algn="ctr"/>
                          <a:r>
                            <a:rPr lang="fa-IR" dirty="0" smtClean="0"/>
                            <a:t>102</a:t>
                          </a:r>
                          <a:endParaRPr lang="en-US" dirty="0"/>
                        </a:p>
                      </a:txBody>
                      <a:tcPr/>
                    </a:tc>
                    <a:tc>
                      <a:txBody>
                        <a:bodyPr/>
                        <a:lstStyle/>
                        <a:p>
                          <a:pPr algn="ctr"/>
                          <a:endParaRPr lang="en-US" dirty="0"/>
                        </a:p>
                      </a:txBody>
                      <a:tcPr/>
                    </a:tc>
                    <a:tc>
                      <a:txBody>
                        <a:bodyPr/>
                        <a:lstStyle/>
                        <a:p>
                          <a:pPr algn="ctr"/>
                          <a:r>
                            <a:rPr lang="fa-IR" dirty="0" smtClean="0"/>
                            <a:t>سخت‏افزار</a:t>
                          </a:r>
                          <a:endParaRPr lang="en-US" dirty="0"/>
                        </a:p>
                      </a:txBody>
                      <a:tcPr/>
                    </a:tc>
                    <a:tc>
                      <a:txBody>
                        <a:bodyPr/>
                        <a:lstStyle/>
                        <a:p>
                          <a:pPr algn="ctr"/>
                          <a:endParaRPr lang="en-US" dirty="0"/>
                        </a:p>
                      </a:txBody>
                      <a:tcPr/>
                    </a:tc>
                  </a:tr>
                  <a:tr h="225367">
                    <a:tc>
                      <a:txBody>
                        <a:bodyPr/>
                        <a:lstStyle/>
                        <a:p>
                          <a:pPr algn="ctr"/>
                          <a:r>
                            <a:rPr lang="fa-IR" dirty="0" smtClean="0"/>
                            <a:t>103</a:t>
                          </a:r>
                          <a:endParaRPr lang="en-US" dirty="0"/>
                        </a:p>
                      </a:txBody>
                      <a:tcPr/>
                    </a:tc>
                    <a:tc>
                      <a:txBody>
                        <a:bodyPr/>
                        <a:lstStyle/>
                        <a:p>
                          <a:pPr algn="ctr"/>
                          <a:endParaRPr lang="en-US" dirty="0"/>
                        </a:p>
                      </a:txBody>
                      <a:tcPr/>
                    </a:tc>
                    <a:tc>
                      <a:txBody>
                        <a:bodyPr/>
                        <a:lstStyle/>
                        <a:p>
                          <a:pPr algn="ctr"/>
                          <a:r>
                            <a:rPr lang="fa-IR" dirty="0" smtClean="0"/>
                            <a:t>نرم‏افزار</a:t>
                          </a:r>
                          <a:endParaRPr lang="en-US" dirty="0"/>
                        </a:p>
                      </a:txBody>
                      <a:tcPr/>
                    </a:tc>
                    <a:tc>
                      <a:txBody>
                        <a:bodyPr/>
                        <a:lstStyle/>
                        <a:p>
                          <a:pPr algn="ctr"/>
                          <a:endParaRPr lang="en-US" dirty="0"/>
                        </a:p>
                      </a:txBody>
                      <a:tcPr/>
                    </a:tc>
                  </a:tr>
                  <a:tr h="225367">
                    <a:tc>
                      <a:txBody>
                        <a:bodyPr/>
                        <a:lstStyle/>
                        <a:p>
                          <a:pPr algn="ctr"/>
                          <a:r>
                            <a:rPr lang="fa-IR" dirty="0" smtClean="0"/>
                            <a:t>104</a:t>
                          </a:r>
                          <a:endParaRPr lang="en-US" dirty="0"/>
                        </a:p>
                      </a:txBody>
                      <a:tcPr/>
                    </a:tc>
                    <a:tc>
                      <a:txBody>
                        <a:bodyPr/>
                        <a:lstStyle/>
                        <a:p>
                          <a:pPr algn="ctr"/>
                          <a:endParaRPr lang="en-US" dirty="0"/>
                        </a:p>
                      </a:txBody>
                      <a:tcPr/>
                    </a:tc>
                    <a:tc>
                      <a:txBody>
                        <a:bodyPr/>
                        <a:lstStyle/>
                        <a:p>
                          <a:pPr algn="ctr"/>
                          <a:r>
                            <a:rPr lang="fa-IR" dirty="0" smtClean="0"/>
                            <a:t>سخت‏افزار</a:t>
                          </a:r>
                          <a:endParaRPr lang="en-US" dirty="0"/>
                        </a:p>
                      </a:txBody>
                      <a:tcPr/>
                    </a:tc>
                    <a:tc>
                      <a:txBody>
                        <a:bodyPr/>
                        <a:lstStyle/>
                        <a:p>
                          <a:pPr algn="ctr"/>
                          <a:endParaRPr lang="en-US"/>
                        </a:p>
                      </a:txBody>
                      <a:tcPr/>
                    </a:tc>
                  </a:tr>
                  <a:tr h="225367">
                    <a:tc>
                      <a:txBody>
                        <a:bodyPr/>
                        <a:lstStyle/>
                        <a:p>
                          <a:pPr algn="ctr"/>
                          <a:r>
                            <a:rPr lang="fa-IR" dirty="0" smtClean="0"/>
                            <a:t>105</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a:p>
                      </a:txBody>
                      <a:tcPr/>
                    </a:tc>
                  </a:tr>
                  <a:tr h="225367">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225367">
                    <a:tc>
                      <a:txBody>
                        <a:bodyPr/>
                        <a:lstStyle/>
                        <a:p>
                          <a:pPr algn="ctr"/>
                          <a:r>
                            <a:rPr lang="en-US" i="1" dirty="0" smtClean="0"/>
                            <a:t>k</a:t>
                          </a:r>
                          <a:endParaRPr lang="en-US" i="1"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225367">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225367">
                    <a:tc>
                      <a:txBody>
                        <a:bodyPr/>
                        <a:lstStyle/>
                        <a:p>
                          <a:pPr algn="ctr"/>
                          <a:r>
                            <a:rPr lang="fa-IR" dirty="0" smtClean="0"/>
                            <a:t>997</a:t>
                          </a:r>
                          <a:endParaRPr lang="en-US" dirty="0"/>
                        </a:p>
                      </a:txBody>
                      <a:tcPr/>
                    </a:tc>
                    <a:tc>
                      <a:txBody>
                        <a:bodyPr/>
                        <a:lstStyle/>
                        <a:p>
                          <a:pPr algn="ctr"/>
                          <a:endParaRPr lang="en-US"/>
                        </a:p>
                      </a:txBody>
                      <a:tcPr/>
                    </a:tc>
                    <a:tc>
                      <a:txBody>
                        <a:bodyPr/>
                        <a:lstStyle/>
                        <a:p>
                          <a:pPr algn="ctr"/>
                          <a:r>
                            <a:rPr lang="fa-IR" dirty="0" smtClean="0"/>
                            <a:t>سخت‏افزار</a:t>
                          </a:r>
                          <a:endParaRPr lang="en-US" dirty="0"/>
                        </a:p>
                      </a:txBody>
                      <a:tcPr/>
                    </a:tc>
                    <a:tc>
                      <a:txBody>
                        <a:bodyPr/>
                        <a:lstStyle/>
                        <a:p>
                          <a:pPr algn="ctr"/>
                          <a:endParaRPr lang="en-US" dirty="0"/>
                        </a:p>
                      </a:txBody>
                      <a:tcPr/>
                    </a:tc>
                  </a:tr>
                  <a:tr h="225367">
                    <a:tc>
                      <a:txBody>
                        <a:bodyPr/>
                        <a:lstStyle/>
                        <a:p>
                          <a:pPr algn="ctr"/>
                          <a:r>
                            <a:rPr lang="fa-IR" dirty="0" smtClean="0"/>
                            <a:t>998</a:t>
                          </a:r>
                          <a:endParaRPr lang="en-US" dirty="0"/>
                        </a:p>
                      </a:txBody>
                      <a:tcPr/>
                    </a:tc>
                    <a:tc>
                      <a:txBody>
                        <a:bodyPr/>
                        <a:lstStyle/>
                        <a:p>
                          <a:pPr algn="ctr"/>
                          <a:endParaRPr lang="en-US"/>
                        </a:p>
                      </a:txBody>
                      <a:tcPr/>
                    </a:tc>
                    <a:tc>
                      <a:txBody>
                        <a:bodyPr/>
                        <a:lstStyle/>
                        <a:p>
                          <a:pPr algn="ctr"/>
                          <a:r>
                            <a:rPr lang="fa-IR" dirty="0" smtClean="0"/>
                            <a:t>سخت‏افزار</a:t>
                          </a:r>
                          <a:endParaRPr lang="en-US" dirty="0"/>
                        </a:p>
                      </a:txBody>
                      <a:tcPr/>
                    </a:tc>
                    <a:tc>
                      <a:txBody>
                        <a:bodyPr/>
                        <a:lstStyle/>
                        <a:p>
                          <a:pPr algn="ctr"/>
                          <a:endParaRPr lang="en-US" dirty="0"/>
                        </a:p>
                      </a:txBody>
                      <a:tcPr/>
                    </a:tc>
                  </a:tr>
                  <a:tr h="225367">
                    <a:tc>
                      <a:txBody>
                        <a:bodyPr/>
                        <a:lstStyle/>
                        <a:p>
                          <a:pPr algn="ctr"/>
                          <a:r>
                            <a:rPr lang="fa-IR" dirty="0" smtClean="0"/>
                            <a:t>999</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764588710"/>
                  </p:ext>
                </p:extLst>
              </p:nvPr>
            </p:nvGraphicFramePr>
            <p:xfrm>
              <a:off x="5760720" y="1798320"/>
              <a:ext cx="3002280" cy="4754880"/>
            </p:xfrm>
            <a:graphic>
              <a:graphicData uri="http://schemas.openxmlformats.org/drawingml/2006/table">
                <a:tbl>
                  <a:tblPr firstRow="1" bandRow="1">
                    <a:tableStyleId>{5C22544A-7EE6-4342-B048-85BDC9FD1C3A}</a:tableStyleId>
                  </a:tblPr>
                  <a:tblGrid>
                    <a:gridCol w="883920"/>
                    <a:gridCol w="594360"/>
                    <a:gridCol w="990600"/>
                    <a:gridCol w="533400"/>
                  </a:tblGrid>
                  <a:tr h="365760">
                    <a:tc>
                      <a:txBody>
                        <a:bodyPr/>
                        <a:lstStyle/>
                        <a:p>
                          <a:pPr algn="ctr"/>
                          <a:r>
                            <a:rPr lang="fa-IR" dirty="0" smtClean="0"/>
                            <a:t>شماره</a:t>
                          </a:r>
                          <a:endParaRPr lang="en-US" dirty="0"/>
                        </a:p>
                      </a:txBody>
                      <a:tcPr/>
                    </a:tc>
                    <a:tc>
                      <a:txBody>
                        <a:bodyPr/>
                        <a:lstStyle/>
                        <a:p>
                          <a:pPr algn="ctr"/>
                          <a:r>
                            <a:rPr lang="fa-IR" dirty="0" smtClean="0"/>
                            <a:t>نام</a:t>
                          </a:r>
                          <a:endParaRPr lang="en-US" dirty="0"/>
                        </a:p>
                      </a:txBody>
                      <a:tcPr/>
                    </a:tc>
                    <a:tc>
                      <a:txBody>
                        <a:bodyPr/>
                        <a:lstStyle/>
                        <a:p>
                          <a:pPr algn="ctr"/>
                          <a:r>
                            <a:rPr lang="fa-IR" dirty="0" smtClean="0"/>
                            <a:t>رشته</a:t>
                          </a:r>
                          <a:endParaRPr lang="en-US" dirty="0"/>
                        </a:p>
                      </a:txBody>
                      <a:tcPr/>
                    </a:tc>
                    <a:tc>
                      <a:txBody>
                        <a:bodyPr/>
                        <a:lstStyle/>
                        <a:p>
                          <a:pPr algn="ctr"/>
                          <a:r>
                            <a:rPr lang="fa-IR" dirty="0" smtClean="0"/>
                            <a:t>...</a:t>
                          </a:r>
                          <a:endParaRPr lang="en-US" dirty="0"/>
                        </a:p>
                      </a:txBody>
                      <a:tcPr/>
                    </a:tc>
                  </a:tr>
                  <a:tr h="365760">
                    <a:tc>
                      <a:txBody>
                        <a:bodyPr/>
                        <a:lstStyle/>
                        <a:p>
                          <a:pPr algn="ctr"/>
                          <a:r>
                            <a:rPr lang="fa-IR" dirty="0" smtClean="0"/>
                            <a:t>100</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365760">
                    <a:tc>
                      <a:txBody>
                        <a:bodyPr/>
                        <a:lstStyle/>
                        <a:p>
                          <a:pPr algn="ctr"/>
                          <a:r>
                            <a:rPr lang="fa-IR" dirty="0" smtClean="0"/>
                            <a:t>101</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365760">
                    <a:tc>
                      <a:txBody>
                        <a:bodyPr/>
                        <a:lstStyle/>
                        <a:p>
                          <a:pPr algn="ctr"/>
                          <a:r>
                            <a:rPr lang="fa-IR" dirty="0" smtClean="0"/>
                            <a:t>102</a:t>
                          </a:r>
                          <a:endParaRPr lang="en-US" dirty="0"/>
                        </a:p>
                      </a:txBody>
                      <a:tcPr/>
                    </a:tc>
                    <a:tc>
                      <a:txBody>
                        <a:bodyPr/>
                        <a:lstStyle/>
                        <a:p>
                          <a:pPr algn="ctr"/>
                          <a:endParaRPr lang="en-US" dirty="0"/>
                        </a:p>
                      </a:txBody>
                      <a:tcPr/>
                    </a:tc>
                    <a:tc>
                      <a:txBody>
                        <a:bodyPr/>
                        <a:lstStyle/>
                        <a:p>
                          <a:pPr algn="ctr"/>
                          <a:r>
                            <a:rPr lang="fa-IR" dirty="0" smtClean="0"/>
                            <a:t>سخت‏افزار</a:t>
                          </a:r>
                          <a:endParaRPr lang="en-US" dirty="0"/>
                        </a:p>
                      </a:txBody>
                      <a:tcPr/>
                    </a:tc>
                    <a:tc>
                      <a:txBody>
                        <a:bodyPr/>
                        <a:lstStyle/>
                        <a:p>
                          <a:pPr algn="ctr"/>
                          <a:endParaRPr lang="en-US" dirty="0"/>
                        </a:p>
                      </a:txBody>
                      <a:tcPr/>
                    </a:tc>
                  </a:tr>
                  <a:tr h="365760">
                    <a:tc>
                      <a:txBody>
                        <a:bodyPr/>
                        <a:lstStyle/>
                        <a:p>
                          <a:pPr algn="ctr"/>
                          <a:r>
                            <a:rPr lang="fa-IR" dirty="0" smtClean="0"/>
                            <a:t>103</a:t>
                          </a:r>
                          <a:endParaRPr lang="en-US" dirty="0"/>
                        </a:p>
                      </a:txBody>
                      <a:tcPr/>
                    </a:tc>
                    <a:tc>
                      <a:txBody>
                        <a:bodyPr/>
                        <a:lstStyle/>
                        <a:p>
                          <a:pPr algn="ctr"/>
                          <a:endParaRPr lang="en-US" dirty="0"/>
                        </a:p>
                      </a:txBody>
                      <a:tcPr/>
                    </a:tc>
                    <a:tc>
                      <a:txBody>
                        <a:bodyPr/>
                        <a:lstStyle/>
                        <a:p>
                          <a:pPr algn="ctr"/>
                          <a:r>
                            <a:rPr lang="fa-IR" dirty="0" smtClean="0"/>
                            <a:t>نرم‏افزار</a:t>
                          </a:r>
                          <a:endParaRPr lang="en-US" dirty="0"/>
                        </a:p>
                      </a:txBody>
                      <a:tcPr/>
                    </a:tc>
                    <a:tc>
                      <a:txBody>
                        <a:bodyPr/>
                        <a:lstStyle/>
                        <a:p>
                          <a:pPr algn="ctr"/>
                          <a:endParaRPr lang="en-US" dirty="0"/>
                        </a:p>
                      </a:txBody>
                      <a:tcPr/>
                    </a:tc>
                  </a:tr>
                  <a:tr h="365760">
                    <a:tc>
                      <a:txBody>
                        <a:bodyPr/>
                        <a:lstStyle/>
                        <a:p>
                          <a:pPr algn="ctr"/>
                          <a:r>
                            <a:rPr lang="fa-IR" dirty="0" smtClean="0"/>
                            <a:t>104</a:t>
                          </a:r>
                          <a:endParaRPr lang="en-US" dirty="0"/>
                        </a:p>
                      </a:txBody>
                      <a:tcPr/>
                    </a:tc>
                    <a:tc>
                      <a:txBody>
                        <a:bodyPr/>
                        <a:lstStyle/>
                        <a:p>
                          <a:pPr algn="ctr"/>
                          <a:endParaRPr lang="en-US" dirty="0"/>
                        </a:p>
                      </a:txBody>
                      <a:tcPr/>
                    </a:tc>
                    <a:tc>
                      <a:txBody>
                        <a:bodyPr/>
                        <a:lstStyle/>
                        <a:p>
                          <a:pPr algn="ctr"/>
                          <a:r>
                            <a:rPr lang="fa-IR" dirty="0" smtClean="0"/>
                            <a:t>سخت‏افزار</a:t>
                          </a:r>
                          <a:endParaRPr lang="en-US" dirty="0"/>
                        </a:p>
                      </a:txBody>
                      <a:tcPr/>
                    </a:tc>
                    <a:tc>
                      <a:txBody>
                        <a:bodyPr/>
                        <a:lstStyle/>
                        <a:p>
                          <a:pPr algn="ctr"/>
                          <a:endParaRPr lang="en-US"/>
                        </a:p>
                      </a:txBody>
                      <a:tcPr/>
                    </a:tc>
                  </a:tr>
                  <a:tr h="365760">
                    <a:tc>
                      <a:txBody>
                        <a:bodyPr/>
                        <a:lstStyle/>
                        <a:p>
                          <a:pPr algn="ctr"/>
                          <a:r>
                            <a:rPr lang="fa-IR" dirty="0" smtClean="0"/>
                            <a:t>105</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a:p>
                      </a:txBody>
                      <a:tcPr/>
                    </a:tc>
                  </a:tr>
                  <a:tr h="365760">
                    <a:tc>
                      <a:txBody>
                        <a:bodyPr/>
                        <a:lstStyle/>
                        <a:p>
                          <a:endParaRPr lang="en-US"/>
                        </a:p>
                      </a:txBody>
                      <a:tcPr>
                        <a:blipFill rotWithShape="1">
                          <a:blip r:embed="rId2"/>
                          <a:stretch>
                            <a:fillRect t="-703333" r="-240000" b="-531667"/>
                          </a:stretch>
                        </a:blip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365760">
                    <a:tc>
                      <a:txBody>
                        <a:bodyPr/>
                        <a:lstStyle/>
                        <a:p>
                          <a:pPr algn="ctr"/>
                          <a:r>
                            <a:rPr lang="en-US" i="1" dirty="0" smtClean="0"/>
                            <a:t>k</a:t>
                          </a:r>
                          <a:endParaRPr lang="en-US" i="1"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365760">
                    <a:tc>
                      <a:txBody>
                        <a:bodyPr/>
                        <a:lstStyle/>
                        <a:p>
                          <a:endParaRPr lang="en-US"/>
                        </a:p>
                      </a:txBody>
                      <a:tcPr>
                        <a:blipFill rotWithShape="1">
                          <a:blip r:embed="rId2"/>
                          <a:stretch>
                            <a:fillRect t="-903333" r="-240000" b="-331667"/>
                          </a:stretch>
                        </a:blip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365760">
                    <a:tc>
                      <a:txBody>
                        <a:bodyPr/>
                        <a:lstStyle/>
                        <a:p>
                          <a:pPr algn="ctr"/>
                          <a:r>
                            <a:rPr lang="fa-IR" dirty="0" smtClean="0"/>
                            <a:t>997</a:t>
                          </a:r>
                          <a:endParaRPr lang="en-US" dirty="0"/>
                        </a:p>
                      </a:txBody>
                      <a:tcPr/>
                    </a:tc>
                    <a:tc>
                      <a:txBody>
                        <a:bodyPr/>
                        <a:lstStyle/>
                        <a:p>
                          <a:pPr algn="ctr"/>
                          <a:endParaRPr lang="en-US"/>
                        </a:p>
                      </a:txBody>
                      <a:tcPr/>
                    </a:tc>
                    <a:tc>
                      <a:txBody>
                        <a:bodyPr/>
                        <a:lstStyle/>
                        <a:p>
                          <a:pPr algn="ctr"/>
                          <a:r>
                            <a:rPr lang="fa-IR" dirty="0" smtClean="0"/>
                            <a:t>سخت‏افزار</a:t>
                          </a:r>
                          <a:endParaRPr lang="en-US" dirty="0"/>
                        </a:p>
                      </a:txBody>
                      <a:tcPr/>
                    </a:tc>
                    <a:tc>
                      <a:txBody>
                        <a:bodyPr/>
                        <a:lstStyle/>
                        <a:p>
                          <a:pPr algn="ctr"/>
                          <a:endParaRPr lang="en-US" dirty="0"/>
                        </a:p>
                      </a:txBody>
                      <a:tcPr/>
                    </a:tc>
                  </a:tr>
                  <a:tr h="365760">
                    <a:tc>
                      <a:txBody>
                        <a:bodyPr/>
                        <a:lstStyle/>
                        <a:p>
                          <a:pPr algn="ctr"/>
                          <a:r>
                            <a:rPr lang="fa-IR" dirty="0" smtClean="0"/>
                            <a:t>998</a:t>
                          </a:r>
                          <a:endParaRPr lang="en-US" dirty="0"/>
                        </a:p>
                      </a:txBody>
                      <a:tcPr/>
                    </a:tc>
                    <a:tc>
                      <a:txBody>
                        <a:bodyPr/>
                        <a:lstStyle/>
                        <a:p>
                          <a:pPr algn="ctr"/>
                          <a:endParaRPr lang="en-US"/>
                        </a:p>
                      </a:txBody>
                      <a:tcPr/>
                    </a:tc>
                    <a:tc>
                      <a:txBody>
                        <a:bodyPr/>
                        <a:lstStyle/>
                        <a:p>
                          <a:pPr algn="ctr"/>
                          <a:r>
                            <a:rPr lang="fa-IR" dirty="0" smtClean="0"/>
                            <a:t>سخت‏افزار</a:t>
                          </a:r>
                          <a:endParaRPr lang="en-US" dirty="0"/>
                        </a:p>
                      </a:txBody>
                      <a:tcPr/>
                    </a:tc>
                    <a:tc>
                      <a:txBody>
                        <a:bodyPr/>
                        <a:lstStyle/>
                        <a:p>
                          <a:pPr algn="ctr"/>
                          <a:endParaRPr lang="en-US" dirty="0"/>
                        </a:p>
                      </a:txBody>
                      <a:tcPr/>
                    </a:tc>
                  </a:tr>
                  <a:tr h="365760">
                    <a:tc>
                      <a:txBody>
                        <a:bodyPr/>
                        <a:lstStyle/>
                        <a:p>
                          <a:pPr algn="ctr"/>
                          <a:r>
                            <a:rPr lang="fa-IR" dirty="0" smtClean="0"/>
                            <a:t>999</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bl>
              </a:graphicData>
            </a:graphic>
          </p:graphicFrame>
        </mc:Fallback>
      </mc:AlternateContent>
      <p:sp>
        <p:nvSpPr>
          <p:cNvPr id="5" name="Rounded Rectangle 4"/>
          <p:cNvSpPr/>
          <p:nvPr/>
        </p:nvSpPr>
        <p:spPr>
          <a:xfrm>
            <a:off x="5791200" y="1300915"/>
            <a:ext cx="3086204" cy="5278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b="1" dirty="0" smtClean="0">
                <a:solidFill>
                  <a:schemeClr val="tx1"/>
                </a:solidFill>
                <a:cs typeface="B Roya" pitchFamily="2" charset="-78"/>
              </a:rPr>
              <a:t>مثالی از افزونگی تکنیکی:</a:t>
            </a:r>
            <a:r>
              <a:rPr lang="fa-IR" b="1" dirty="0" smtClean="0">
                <a:solidFill>
                  <a:srgbClr val="C00000"/>
                </a:solidFill>
                <a:cs typeface="B Roya" pitchFamily="2" charset="-78"/>
              </a:rPr>
              <a:t> نمایه‏سازی</a:t>
            </a:r>
          </a:p>
        </p:txBody>
      </p:sp>
      <mc:AlternateContent xmlns:mc="http://schemas.openxmlformats.org/markup-compatibility/2006" xmlns:a14="http://schemas.microsoft.com/office/drawing/2010/main">
        <mc:Choice Requires="a14">
          <p:graphicFrame>
            <p:nvGraphicFramePr>
              <p:cNvPr id="6" name="Content Placeholder 3"/>
              <p:cNvGraphicFramePr>
                <a:graphicFrameLocks/>
              </p:cNvGraphicFramePr>
              <p:nvPr>
                <p:extLst>
                  <p:ext uri="{D42A27DB-BD31-4B8C-83A1-F6EECF244321}">
                    <p14:modId xmlns:p14="http://schemas.microsoft.com/office/powerpoint/2010/main" val="710937393"/>
                  </p:ext>
                </p:extLst>
              </p:nvPr>
            </p:nvGraphicFramePr>
            <p:xfrm>
              <a:off x="3810000" y="2164080"/>
              <a:ext cx="1250510" cy="4389120"/>
            </p:xfrm>
            <a:graphic>
              <a:graphicData uri="http://schemas.openxmlformats.org/drawingml/2006/table">
                <a:tbl>
                  <a:tblPr bandRow="1">
                    <a:tableStyleId>{5C22544A-7EE6-4342-B048-85BDC9FD1C3A}</a:tableStyleId>
                  </a:tblPr>
                  <a:tblGrid>
                    <a:gridCol w="625255"/>
                    <a:gridCol w="625255"/>
                  </a:tblGrid>
                  <a:tr h="225367">
                    <a:tc>
                      <a:txBody>
                        <a:bodyPr/>
                        <a:lstStyle/>
                        <a:p>
                          <a:pPr algn="ctr"/>
                          <a:r>
                            <a:rPr lang="fa-IR" dirty="0" smtClean="0"/>
                            <a:t>100</a:t>
                          </a:r>
                          <a:endParaRPr lang="en-US" dirty="0"/>
                        </a:p>
                      </a:txBody>
                      <a:tcPr/>
                    </a:tc>
                    <a:tc>
                      <a:txBody>
                        <a:bodyPr/>
                        <a:lstStyle/>
                        <a:p>
                          <a:pPr algn="ctr"/>
                          <a:r>
                            <a:rPr lang="fa-IR" dirty="0" smtClean="0"/>
                            <a:t>1</a:t>
                          </a:r>
                          <a:endParaRPr lang="en-US" dirty="0"/>
                        </a:p>
                      </a:txBody>
                      <a:tcPr/>
                    </a:tc>
                  </a:tr>
                  <a:tr h="225367">
                    <a:tc>
                      <a:txBody>
                        <a:bodyPr/>
                        <a:lstStyle/>
                        <a:p>
                          <a:pPr algn="ctr"/>
                          <a:r>
                            <a:rPr lang="fa-IR" dirty="0" smtClean="0"/>
                            <a:t>101</a:t>
                          </a:r>
                          <a:endParaRPr lang="en-US" dirty="0"/>
                        </a:p>
                      </a:txBody>
                      <a:tcPr/>
                    </a:tc>
                    <a:tc>
                      <a:txBody>
                        <a:bodyPr/>
                        <a:lstStyle/>
                        <a:p>
                          <a:pPr algn="ctr"/>
                          <a:r>
                            <a:rPr lang="fa-IR" dirty="0" smtClean="0"/>
                            <a:t>2</a:t>
                          </a:r>
                          <a:endParaRPr lang="en-US" dirty="0"/>
                        </a:p>
                      </a:txBody>
                      <a:tcPr/>
                    </a:tc>
                  </a:tr>
                  <a:tr h="225367">
                    <a:tc>
                      <a:txBody>
                        <a:bodyPr/>
                        <a:lstStyle/>
                        <a:p>
                          <a:pPr algn="ctr"/>
                          <a:r>
                            <a:rPr lang="fa-IR" dirty="0" smtClean="0"/>
                            <a:t>102</a:t>
                          </a:r>
                          <a:endParaRPr lang="en-US" dirty="0"/>
                        </a:p>
                      </a:txBody>
                      <a:tcPr/>
                    </a:tc>
                    <a:tc>
                      <a:txBody>
                        <a:bodyPr/>
                        <a:lstStyle/>
                        <a:p>
                          <a:pPr algn="ctr"/>
                          <a:r>
                            <a:rPr lang="fa-IR" dirty="0" smtClean="0"/>
                            <a:t>3</a:t>
                          </a:r>
                          <a:endParaRPr lang="en-US" dirty="0"/>
                        </a:p>
                      </a:txBody>
                      <a:tcPr/>
                    </a:tc>
                  </a:tr>
                  <a:tr h="225367">
                    <a:tc>
                      <a:txBody>
                        <a:bodyPr/>
                        <a:lstStyle/>
                        <a:p>
                          <a:pPr algn="ctr"/>
                          <a:r>
                            <a:rPr lang="fa-IR" dirty="0" smtClean="0"/>
                            <a:t>103</a:t>
                          </a:r>
                          <a:endParaRPr lang="en-US" dirty="0"/>
                        </a:p>
                      </a:txBody>
                      <a:tcPr/>
                    </a:tc>
                    <a:tc>
                      <a:txBody>
                        <a:bodyPr/>
                        <a:lstStyle/>
                        <a:p>
                          <a:pPr algn="ctr"/>
                          <a:r>
                            <a:rPr lang="fa-IR" dirty="0" smtClean="0"/>
                            <a:t>4</a:t>
                          </a:r>
                          <a:endParaRPr lang="en-US" dirty="0"/>
                        </a:p>
                      </a:txBody>
                      <a:tcPr/>
                    </a:tc>
                  </a:tr>
                  <a:tr h="225367">
                    <a:tc>
                      <a:txBody>
                        <a:bodyPr/>
                        <a:lstStyle/>
                        <a:p>
                          <a:pPr algn="ctr"/>
                          <a:r>
                            <a:rPr lang="fa-IR" dirty="0" smtClean="0"/>
                            <a:t>104</a:t>
                          </a:r>
                          <a:endParaRPr lang="en-US" dirty="0"/>
                        </a:p>
                      </a:txBody>
                      <a:tcPr/>
                    </a:tc>
                    <a:tc>
                      <a:txBody>
                        <a:bodyPr/>
                        <a:lstStyle/>
                        <a:p>
                          <a:pPr algn="ctr"/>
                          <a:r>
                            <a:rPr lang="fa-IR" dirty="0" smtClean="0"/>
                            <a:t>5</a:t>
                          </a:r>
                          <a:endParaRPr lang="en-US" dirty="0"/>
                        </a:p>
                      </a:txBody>
                      <a:tcPr/>
                    </a:tc>
                  </a:tr>
                  <a:tr h="225367">
                    <a:tc>
                      <a:txBody>
                        <a:bodyPr/>
                        <a:lstStyle/>
                        <a:p>
                          <a:pPr algn="ctr"/>
                          <a:r>
                            <a:rPr lang="fa-IR" dirty="0" smtClean="0"/>
                            <a:t>105</a:t>
                          </a:r>
                          <a:endParaRPr lang="en-US" dirty="0"/>
                        </a:p>
                      </a:txBody>
                      <a:tcPr/>
                    </a:tc>
                    <a:tc>
                      <a:txBody>
                        <a:bodyPr/>
                        <a:lstStyle/>
                        <a:p>
                          <a:pPr algn="ctr"/>
                          <a:r>
                            <a:rPr lang="fa-IR" dirty="0" smtClean="0"/>
                            <a:t>6</a:t>
                          </a:r>
                          <a:endParaRPr lang="en-US" dirty="0"/>
                        </a:p>
                      </a:txBody>
                      <a:tcPr/>
                    </a:tc>
                  </a:tr>
                  <a:tr h="225367">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dirty="0"/>
                        </a:p>
                      </a:txBody>
                      <a:tcPr/>
                    </a:tc>
                    <a:tc>
                      <a:txBody>
                        <a:bodyPr/>
                        <a:lstStyle/>
                        <a:p>
                          <a:pPr algn="ctr"/>
                          <a:endParaRPr lang="en-US" dirty="0"/>
                        </a:p>
                      </a:txBody>
                      <a:tcPr/>
                    </a:tc>
                  </a:tr>
                  <a:tr h="225367">
                    <a:tc>
                      <a:txBody>
                        <a:bodyPr/>
                        <a:lstStyle/>
                        <a:p>
                          <a:pPr algn="ctr"/>
                          <a:r>
                            <a:rPr lang="en-US" i="1" dirty="0" smtClean="0"/>
                            <a:t>k</a:t>
                          </a:r>
                          <a:endParaRPr lang="en-US" i="1" dirty="0"/>
                        </a:p>
                      </a:txBody>
                      <a:tcPr/>
                    </a:tc>
                    <a:tc>
                      <a:txBody>
                        <a:bodyPr/>
                        <a:lstStyle/>
                        <a:p>
                          <a:pPr algn="ctr"/>
                          <a:endParaRPr lang="en-US" dirty="0"/>
                        </a:p>
                      </a:txBody>
                      <a:tcPr/>
                    </a:tc>
                  </a:tr>
                  <a:tr h="225367">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dirty="0"/>
                        </a:p>
                      </a:txBody>
                      <a:tcPr/>
                    </a:tc>
                    <a:tc>
                      <a:txBody>
                        <a:bodyPr/>
                        <a:lstStyle/>
                        <a:p>
                          <a:pPr algn="ctr"/>
                          <a:endParaRPr lang="en-US" dirty="0"/>
                        </a:p>
                      </a:txBody>
                      <a:tcPr/>
                    </a:tc>
                  </a:tr>
                  <a:tr h="225367">
                    <a:tc>
                      <a:txBody>
                        <a:bodyPr/>
                        <a:lstStyle/>
                        <a:p>
                          <a:pPr algn="ctr"/>
                          <a:r>
                            <a:rPr lang="fa-IR" dirty="0" smtClean="0"/>
                            <a:t>997</a:t>
                          </a:r>
                          <a:endParaRPr lang="en-US" dirty="0"/>
                        </a:p>
                      </a:txBody>
                      <a:tcPr/>
                    </a:tc>
                    <a:tc>
                      <a:txBody>
                        <a:bodyPr/>
                        <a:lstStyle/>
                        <a:p>
                          <a:pPr algn="ctr"/>
                          <a:r>
                            <a:rPr lang="fa-IR" dirty="0" smtClean="0"/>
                            <a:t>898</a:t>
                          </a:r>
                          <a:endParaRPr lang="en-US" dirty="0"/>
                        </a:p>
                      </a:txBody>
                      <a:tcPr/>
                    </a:tc>
                  </a:tr>
                  <a:tr h="225367">
                    <a:tc>
                      <a:txBody>
                        <a:bodyPr/>
                        <a:lstStyle/>
                        <a:p>
                          <a:pPr algn="ctr"/>
                          <a:r>
                            <a:rPr lang="fa-IR" dirty="0" smtClean="0"/>
                            <a:t>998</a:t>
                          </a:r>
                          <a:endParaRPr lang="en-US" dirty="0"/>
                        </a:p>
                      </a:txBody>
                      <a:tcPr/>
                    </a:tc>
                    <a:tc>
                      <a:txBody>
                        <a:bodyPr/>
                        <a:lstStyle/>
                        <a:p>
                          <a:pPr algn="ctr"/>
                          <a:r>
                            <a:rPr lang="fa-IR" dirty="0" smtClean="0"/>
                            <a:t>899</a:t>
                          </a:r>
                          <a:endParaRPr lang="en-US" dirty="0"/>
                        </a:p>
                      </a:txBody>
                      <a:tcPr/>
                    </a:tc>
                  </a:tr>
                  <a:tr h="225367">
                    <a:tc>
                      <a:txBody>
                        <a:bodyPr/>
                        <a:lstStyle/>
                        <a:p>
                          <a:pPr algn="ctr"/>
                          <a:r>
                            <a:rPr lang="fa-IR" dirty="0" smtClean="0"/>
                            <a:t>999</a:t>
                          </a:r>
                          <a:endParaRPr lang="en-US" dirty="0"/>
                        </a:p>
                      </a:txBody>
                      <a:tcPr/>
                    </a:tc>
                    <a:tc>
                      <a:txBody>
                        <a:bodyPr/>
                        <a:lstStyle/>
                        <a:p>
                          <a:pPr algn="ctr"/>
                          <a:r>
                            <a:rPr lang="fa-IR" dirty="0" smtClean="0"/>
                            <a:t>900</a:t>
                          </a:r>
                          <a:endParaRPr lang="en-US" dirty="0"/>
                        </a:p>
                      </a:txBody>
                      <a:tcPr/>
                    </a:tc>
                  </a:tr>
                </a:tbl>
              </a:graphicData>
            </a:graphic>
          </p:graphicFrame>
        </mc:Choice>
        <mc:Fallback xmlns="">
          <p:graphicFrame>
            <p:nvGraphicFramePr>
              <p:cNvPr id="6" name="Content Placeholder 3"/>
              <p:cNvGraphicFramePr>
                <a:graphicFrameLocks/>
              </p:cNvGraphicFramePr>
              <p:nvPr>
                <p:extLst>
                  <p:ext uri="{D42A27DB-BD31-4B8C-83A1-F6EECF244321}">
                    <p14:modId xmlns:p14="http://schemas.microsoft.com/office/powerpoint/2010/main" val="710937393"/>
                  </p:ext>
                </p:extLst>
              </p:nvPr>
            </p:nvGraphicFramePr>
            <p:xfrm>
              <a:off x="3810000" y="2164080"/>
              <a:ext cx="1250510" cy="4389120"/>
            </p:xfrm>
            <a:graphic>
              <a:graphicData uri="http://schemas.openxmlformats.org/drawingml/2006/table">
                <a:tbl>
                  <a:tblPr bandRow="1">
                    <a:tableStyleId>{5C22544A-7EE6-4342-B048-85BDC9FD1C3A}</a:tableStyleId>
                  </a:tblPr>
                  <a:tblGrid>
                    <a:gridCol w="625255"/>
                    <a:gridCol w="625255"/>
                  </a:tblGrid>
                  <a:tr h="365760">
                    <a:tc>
                      <a:txBody>
                        <a:bodyPr/>
                        <a:lstStyle/>
                        <a:p>
                          <a:pPr algn="ctr"/>
                          <a:r>
                            <a:rPr lang="fa-IR" dirty="0" smtClean="0"/>
                            <a:t>100</a:t>
                          </a:r>
                          <a:endParaRPr lang="en-US" dirty="0"/>
                        </a:p>
                      </a:txBody>
                      <a:tcPr/>
                    </a:tc>
                    <a:tc>
                      <a:txBody>
                        <a:bodyPr/>
                        <a:lstStyle/>
                        <a:p>
                          <a:pPr algn="ctr"/>
                          <a:r>
                            <a:rPr lang="fa-IR" dirty="0" smtClean="0"/>
                            <a:t>1</a:t>
                          </a:r>
                          <a:endParaRPr lang="en-US" dirty="0"/>
                        </a:p>
                      </a:txBody>
                      <a:tcPr/>
                    </a:tc>
                  </a:tr>
                  <a:tr h="365760">
                    <a:tc>
                      <a:txBody>
                        <a:bodyPr/>
                        <a:lstStyle/>
                        <a:p>
                          <a:pPr algn="ctr"/>
                          <a:r>
                            <a:rPr lang="fa-IR" dirty="0" smtClean="0"/>
                            <a:t>101</a:t>
                          </a:r>
                          <a:endParaRPr lang="en-US" dirty="0"/>
                        </a:p>
                      </a:txBody>
                      <a:tcPr/>
                    </a:tc>
                    <a:tc>
                      <a:txBody>
                        <a:bodyPr/>
                        <a:lstStyle/>
                        <a:p>
                          <a:pPr algn="ctr"/>
                          <a:r>
                            <a:rPr lang="fa-IR" dirty="0" smtClean="0"/>
                            <a:t>2</a:t>
                          </a:r>
                          <a:endParaRPr lang="en-US" dirty="0"/>
                        </a:p>
                      </a:txBody>
                      <a:tcPr/>
                    </a:tc>
                  </a:tr>
                  <a:tr h="365760">
                    <a:tc>
                      <a:txBody>
                        <a:bodyPr/>
                        <a:lstStyle/>
                        <a:p>
                          <a:pPr algn="ctr"/>
                          <a:r>
                            <a:rPr lang="fa-IR" dirty="0" smtClean="0"/>
                            <a:t>102</a:t>
                          </a:r>
                          <a:endParaRPr lang="en-US" dirty="0"/>
                        </a:p>
                      </a:txBody>
                      <a:tcPr/>
                    </a:tc>
                    <a:tc>
                      <a:txBody>
                        <a:bodyPr/>
                        <a:lstStyle/>
                        <a:p>
                          <a:pPr algn="ctr"/>
                          <a:r>
                            <a:rPr lang="fa-IR" dirty="0" smtClean="0"/>
                            <a:t>3</a:t>
                          </a:r>
                          <a:endParaRPr lang="en-US" dirty="0"/>
                        </a:p>
                      </a:txBody>
                      <a:tcPr/>
                    </a:tc>
                  </a:tr>
                  <a:tr h="365760">
                    <a:tc>
                      <a:txBody>
                        <a:bodyPr/>
                        <a:lstStyle/>
                        <a:p>
                          <a:pPr algn="ctr"/>
                          <a:r>
                            <a:rPr lang="fa-IR" dirty="0" smtClean="0"/>
                            <a:t>103</a:t>
                          </a:r>
                          <a:endParaRPr lang="en-US" dirty="0"/>
                        </a:p>
                      </a:txBody>
                      <a:tcPr/>
                    </a:tc>
                    <a:tc>
                      <a:txBody>
                        <a:bodyPr/>
                        <a:lstStyle/>
                        <a:p>
                          <a:pPr algn="ctr"/>
                          <a:r>
                            <a:rPr lang="fa-IR" dirty="0" smtClean="0"/>
                            <a:t>4</a:t>
                          </a:r>
                          <a:endParaRPr lang="en-US" dirty="0"/>
                        </a:p>
                      </a:txBody>
                      <a:tcPr/>
                    </a:tc>
                  </a:tr>
                  <a:tr h="365760">
                    <a:tc>
                      <a:txBody>
                        <a:bodyPr/>
                        <a:lstStyle/>
                        <a:p>
                          <a:pPr algn="ctr"/>
                          <a:r>
                            <a:rPr lang="fa-IR" dirty="0" smtClean="0"/>
                            <a:t>104</a:t>
                          </a:r>
                          <a:endParaRPr lang="en-US" dirty="0"/>
                        </a:p>
                      </a:txBody>
                      <a:tcPr/>
                    </a:tc>
                    <a:tc>
                      <a:txBody>
                        <a:bodyPr/>
                        <a:lstStyle/>
                        <a:p>
                          <a:pPr algn="ctr"/>
                          <a:r>
                            <a:rPr lang="fa-IR" dirty="0" smtClean="0"/>
                            <a:t>5</a:t>
                          </a:r>
                          <a:endParaRPr lang="en-US" dirty="0"/>
                        </a:p>
                      </a:txBody>
                      <a:tcPr/>
                    </a:tc>
                  </a:tr>
                  <a:tr h="365760">
                    <a:tc>
                      <a:txBody>
                        <a:bodyPr/>
                        <a:lstStyle/>
                        <a:p>
                          <a:pPr algn="ctr"/>
                          <a:r>
                            <a:rPr lang="fa-IR" dirty="0" smtClean="0"/>
                            <a:t>105</a:t>
                          </a:r>
                          <a:endParaRPr lang="en-US" dirty="0"/>
                        </a:p>
                      </a:txBody>
                      <a:tcPr/>
                    </a:tc>
                    <a:tc>
                      <a:txBody>
                        <a:bodyPr/>
                        <a:lstStyle/>
                        <a:p>
                          <a:pPr algn="ctr"/>
                          <a:r>
                            <a:rPr lang="fa-IR" dirty="0" smtClean="0"/>
                            <a:t>6</a:t>
                          </a:r>
                          <a:endParaRPr lang="en-US" dirty="0"/>
                        </a:p>
                      </a:txBody>
                      <a:tcPr/>
                    </a:tc>
                  </a:tr>
                  <a:tr h="365760">
                    <a:tc>
                      <a:txBody>
                        <a:bodyPr/>
                        <a:lstStyle/>
                        <a:p>
                          <a:endParaRPr lang="en-US"/>
                        </a:p>
                      </a:txBody>
                      <a:tcPr>
                        <a:blipFill rotWithShape="1">
                          <a:blip r:embed="rId3"/>
                          <a:stretch>
                            <a:fillRect t="-603333" r="-100000" b="-531667"/>
                          </a:stretch>
                        </a:blipFill>
                      </a:tcPr>
                    </a:tc>
                    <a:tc>
                      <a:txBody>
                        <a:bodyPr/>
                        <a:lstStyle/>
                        <a:p>
                          <a:pPr algn="ctr"/>
                          <a:endParaRPr lang="en-US" dirty="0"/>
                        </a:p>
                      </a:txBody>
                      <a:tcPr/>
                    </a:tc>
                  </a:tr>
                  <a:tr h="365760">
                    <a:tc>
                      <a:txBody>
                        <a:bodyPr/>
                        <a:lstStyle/>
                        <a:p>
                          <a:pPr algn="ctr"/>
                          <a:r>
                            <a:rPr lang="en-US" i="1" dirty="0" smtClean="0"/>
                            <a:t>k</a:t>
                          </a:r>
                          <a:endParaRPr lang="en-US" i="1" dirty="0"/>
                        </a:p>
                      </a:txBody>
                      <a:tcPr/>
                    </a:tc>
                    <a:tc>
                      <a:txBody>
                        <a:bodyPr/>
                        <a:lstStyle/>
                        <a:p>
                          <a:pPr algn="ctr"/>
                          <a:endParaRPr lang="en-US" dirty="0"/>
                        </a:p>
                      </a:txBody>
                      <a:tcPr/>
                    </a:tc>
                  </a:tr>
                  <a:tr h="365760">
                    <a:tc>
                      <a:txBody>
                        <a:bodyPr/>
                        <a:lstStyle/>
                        <a:p>
                          <a:endParaRPr lang="en-US"/>
                        </a:p>
                      </a:txBody>
                      <a:tcPr>
                        <a:blipFill rotWithShape="1">
                          <a:blip r:embed="rId3"/>
                          <a:stretch>
                            <a:fillRect t="-803333" r="-100000" b="-331667"/>
                          </a:stretch>
                        </a:blipFill>
                      </a:tcPr>
                    </a:tc>
                    <a:tc>
                      <a:txBody>
                        <a:bodyPr/>
                        <a:lstStyle/>
                        <a:p>
                          <a:pPr algn="ctr"/>
                          <a:endParaRPr lang="en-US" dirty="0"/>
                        </a:p>
                      </a:txBody>
                      <a:tcPr/>
                    </a:tc>
                  </a:tr>
                  <a:tr h="365760">
                    <a:tc>
                      <a:txBody>
                        <a:bodyPr/>
                        <a:lstStyle/>
                        <a:p>
                          <a:pPr algn="ctr"/>
                          <a:r>
                            <a:rPr lang="fa-IR" dirty="0" smtClean="0"/>
                            <a:t>997</a:t>
                          </a:r>
                          <a:endParaRPr lang="en-US" dirty="0"/>
                        </a:p>
                      </a:txBody>
                      <a:tcPr/>
                    </a:tc>
                    <a:tc>
                      <a:txBody>
                        <a:bodyPr/>
                        <a:lstStyle/>
                        <a:p>
                          <a:pPr algn="ctr"/>
                          <a:r>
                            <a:rPr lang="fa-IR" dirty="0" smtClean="0"/>
                            <a:t>898</a:t>
                          </a:r>
                          <a:endParaRPr lang="en-US" dirty="0"/>
                        </a:p>
                      </a:txBody>
                      <a:tcPr/>
                    </a:tc>
                  </a:tr>
                  <a:tr h="365760">
                    <a:tc>
                      <a:txBody>
                        <a:bodyPr/>
                        <a:lstStyle/>
                        <a:p>
                          <a:pPr algn="ctr"/>
                          <a:r>
                            <a:rPr lang="fa-IR" dirty="0" smtClean="0"/>
                            <a:t>998</a:t>
                          </a:r>
                          <a:endParaRPr lang="en-US" dirty="0"/>
                        </a:p>
                      </a:txBody>
                      <a:tcPr/>
                    </a:tc>
                    <a:tc>
                      <a:txBody>
                        <a:bodyPr/>
                        <a:lstStyle/>
                        <a:p>
                          <a:pPr algn="ctr"/>
                          <a:r>
                            <a:rPr lang="fa-IR" dirty="0" smtClean="0"/>
                            <a:t>899</a:t>
                          </a:r>
                          <a:endParaRPr lang="en-US" dirty="0"/>
                        </a:p>
                      </a:txBody>
                      <a:tcPr/>
                    </a:tc>
                  </a:tr>
                  <a:tr h="365760">
                    <a:tc>
                      <a:txBody>
                        <a:bodyPr/>
                        <a:lstStyle/>
                        <a:p>
                          <a:pPr algn="ctr"/>
                          <a:r>
                            <a:rPr lang="fa-IR" dirty="0" smtClean="0"/>
                            <a:t>999</a:t>
                          </a:r>
                          <a:endParaRPr lang="en-US" dirty="0"/>
                        </a:p>
                      </a:txBody>
                      <a:tcPr/>
                    </a:tc>
                    <a:tc>
                      <a:txBody>
                        <a:bodyPr/>
                        <a:lstStyle/>
                        <a:p>
                          <a:pPr algn="ctr"/>
                          <a:r>
                            <a:rPr lang="fa-IR" dirty="0" smtClean="0"/>
                            <a:t>900</a:t>
                          </a:r>
                          <a:endParaRPr lang="en-US" dirty="0"/>
                        </a:p>
                      </a:txBody>
                      <a:tcPr/>
                    </a:tc>
                  </a:tr>
                </a:tbl>
              </a:graphicData>
            </a:graphic>
          </p:graphicFrame>
        </mc:Fallback>
      </mc:AlternateContent>
      <p:grpSp>
        <p:nvGrpSpPr>
          <p:cNvPr id="33" name="Group 32"/>
          <p:cNvGrpSpPr/>
          <p:nvPr/>
        </p:nvGrpSpPr>
        <p:grpSpPr>
          <a:xfrm>
            <a:off x="457200" y="2176530"/>
            <a:ext cx="3329189" cy="4376670"/>
            <a:chOff x="457200" y="2176530"/>
            <a:chExt cx="3329189" cy="4376670"/>
          </a:xfrm>
        </p:grpSpPr>
        <p:sp>
          <p:nvSpPr>
            <p:cNvPr id="9" name="Rectangle 8"/>
            <p:cNvSpPr/>
            <p:nvPr/>
          </p:nvSpPr>
          <p:spPr>
            <a:xfrm>
              <a:off x="461493" y="4077357"/>
              <a:ext cx="376707" cy="587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57837" y="3821829"/>
              <a:ext cx="376707" cy="534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57837" y="4405671"/>
              <a:ext cx="376707" cy="534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57400" y="3454758"/>
              <a:ext cx="376707" cy="534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57400" y="4697592"/>
              <a:ext cx="376707" cy="534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57400" y="4075113"/>
              <a:ext cx="376707" cy="534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463639" y="2176530"/>
              <a:ext cx="3322750" cy="1893194"/>
            </a:xfrm>
            <a:custGeom>
              <a:avLst/>
              <a:gdLst>
                <a:gd name="connsiteX0" fmla="*/ 0 w 3322750"/>
                <a:gd name="connsiteY0" fmla="*/ 1893194 h 1893194"/>
                <a:gd name="connsiteX1" fmla="*/ 1944710 w 3322750"/>
                <a:gd name="connsiteY1" fmla="*/ 1107583 h 1893194"/>
                <a:gd name="connsiteX2" fmla="*/ 3322750 w 3322750"/>
                <a:gd name="connsiteY2" fmla="*/ 0 h 1893194"/>
              </a:gdLst>
              <a:ahLst/>
              <a:cxnLst>
                <a:cxn ang="0">
                  <a:pos x="connsiteX0" y="connsiteY0"/>
                </a:cxn>
                <a:cxn ang="0">
                  <a:pos x="connsiteX1" y="connsiteY1"/>
                </a:cxn>
                <a:cxn ang="0">
                  <a:pos x="connsiteX2" y="connsiteY2"/>
                </a:cxn>
              </a:cxnLst>
              <a:rect l="l" t="t" r="r" b="b"/>
              <a:pathLst>
                <a:path w="3322750" h="1893194">
                  <a:moveTo>
                    <a:pt x="0" y="1893194"/>
                  </a:moveTo>
                  <a:cubicBezTo>
                    <a:pt x="695459" y="1658154"/>
                    <a:pt x="1390918" y="1423115"/>
                    <a:pt x="1944710" y="1107583"/>
                  </a:cubicBezTo>
                  <a:cubicBezTo>
                    <a:pt x="2498502" y="792051"/>
                    <a:pt x="2910626" y="396025"/>
                    <a:pt x="332275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flipV="1">
              <a:off x="457200" y="4660006"/>
              <a:ext cx="3322750" cy="1893194"/>
            </a:xfrm>
            <a:custGeom>
              <a:avLst/>
              <a:gdLst>
                <a:gd name="connsiteX0" fmla="*/ 0 w 3322750"/>
                <a:gd name="connsiteY0" fmla="*/ 1893194 h 1893194"/>
                <a:gd name="connsiteX1" fmla="*/ 1944710 w 3322750"/>
                <a:gd name="connsiteY1" fmla="*/ 1107583 h 1893194"/>
                <a:gd name="connsiteX2" fmla="*/ 3322750 w 3322750"/>
                <a:gd name="connsiteY2" fmla="*/ 0 h 1893194"/>
              </a:gdLst>
              <a:ahLst/>
              <a:cxnLst>
                <a:cxn ang="0">
                  <a:pos x="connsiteX0" y="connsiteY0"/>
                </a:cxn>
                <a:cxn ang="0">
                  <a:pos x="connsiteX1" y="connsiteY1"/>
                </a:cxn>
                <a:cxn ang="0">
                  <a:pos x="connsiteX2" y="connsiteY2"/>
                </a:cxn>
              </a:cxnLst>
              <a:rect l="l" t="t" r="r" b="b"/>
              <a:pathLst>
                <a:path w="3322750" h="1893194">
                  <a:moveTo>
                    <a:pt x="0" y="1893194"/>
                  </a:moveTo>
                  <a:cubicBezTo>
                    <a:pt x="695459" y="1658154"/>
                    <a:pt x="1390918" y="1423115"/>
                    <a:pt x="1944710" y="1107583"/>
                  </a:cubicBezTo>
                  <a:cubicBezTo>
                    <a:pt x="2498502" y="792051"/>
                    <a:pt x="2910626" y="396025"/>
                    <a:pt x="332275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flipV="1">
              <a:off x="2698817" y="5024255"/>
              <a:ext cx="706952" cy="370499"/>
            </a:xfrm>
            <a:custGeom>
              <a:avLst/>
              <a:gdLst>
                <a:gd name="connsiteX0" fmla="*/ 0 w 3322750"/>
                <a:gd name="connsiteY0" fmla="*/ 1893194 h 1893194"/>
                <a:gd name="connsiteX1" fmla="*/ 1944710 w 3322750"/>
                <a:gd name="connsiteY1" fmla="*/ 1107583 h 1893194"/>
                <a:gd name="connsiteX2" fmla="*/ 3322750 w 3322750"/>
                <a:gd name="connsiteY2" fmla="*/ 0 h 1893194"/>
              </a:gdLst>
              <a:ahLst/>
              <a:cxnLst>
                <a:cxn ang="0">
                  <a:pos x="connsiteX0" y="connsiteY0"/>
                </a:cxn>
                <a:cxn ang="0">
                  <a:pos x="connsiteX1" y="connsiteY1"/>
                </a:cxn>
                <a:cxn ang="0">
                  <a:pos x="connsiteX2" y="connsiteY2"/>
                </a:cxn>
              </a:cxnLst>
              <a:rect l="l" t="t" r="r" b="b"/>
              <a:pathLst>
                <a:path w="3322750" h="1893194">
                  <a:moveTo>
                    <a:pt x="0" y="1893194"/>
                  </a:moveTo>
                  <a:cubicBezTo>
                    <a:pt x="695459" y="1658154"/>
                    <a:pt x="1390918" y="1423115"/>
                    <a:pt x="1944710" y="1107583"/>
                  </a:cubicBezTo>
                  <a:cubicBezTo>
                    <a:pt x="2498502" y="792051"/>
                    <a:pt x="2910626" y="396025"/>
                    <a:pt x="3322750" y="0"/>
                  </a:cubicBezTo>
                </a:path>
              </a:pathLst>
            </a:cu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2722048" y="3352800"/>
              <a:ext cx="706952" cy="370499"/>
            </a:xfrm>
            <a:custGeom>
              <a:avLst/>
              <a:gdLst>
                <a:gd name="connsiteX0" fmla="*/ 0 w 3322750"/>
                <a:gd name="connsiteY0" fmla="*/ 1893194 h 1893194"/>
                <a:gd name="connsiteX1" fmla="*/ 1944710 w 3322750"/>
                <a:gd name="connsiteY1" fmla="*/ 1107583 h 1893194"/>
                <a:gd name="connsiteX2" fmla="*/ 3322750 w 3322750"/>
                <a:gd name="connsiteY2" fmla="*/ 0 h 1893194"/>
              </a:gdLst>
              <a:ahLst/>
              <a:cxnLst>
                <a:cxn ang="0">
                  <a:pos x="connsiteX0" y="connsiteY0"/>
                </a:cxn>
                <a:cxn ang="0">
                  <a:pos x="connsiteX1" y="connsiteY1"/>
                </a:cxn>
                <a:cxn ang="0">
                  <a:pos x="connsiteX2" y="connsiteY2"/>
                </a:cxn>
              </a:cxnLst>
              <a:rect l="l" t="t" r="r" b="b"/>
              <a:pathLst>
                <a:path w="3322750" h="1893194">
                  <a:moveTo>
                    <a:pt x="0" y="1893194"/>
                  </a:moveTo>
                  <a:cubicBezTo>
                    <a:pt x="695459" y="1658154"/>
                    <a:pt x="1390918" y="1423115"/>
                    <a:pt x="1944710" y="1107583"/>
                  </a:cubicBezTo>
                  <a:cubicBezTo>
                    <a:pt x="2498502" y="792051"/>
                    <a:pt x="2910626" y="396025"/>
                    <a:pt x="3322750" y="0"/>
                  </a:cubicBezTo>
                </a:path>
              </a:pathLst>
            </a:cu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2722048" y="4405671"/>
              <a:ext cx="683721"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H="1">
            <a:off x="381000" y="2057400"/>
            <a:ext cx="3398950" cy="0"/>
          </a:xfrm>
          <a:prstGeom prst="straightConnector1">
            <a:avLst/>
          </a:prstGeom>
          <a:ln w="28575">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86177" y="4495800"/>
            <a:ext cx="1965591" cy="1524000"/>
            <a:chOff x="8324363" y="-2895600"/>
            <a:chExt cx="1965591" cy="1524000"/>
          </a:xfrm>
        </p:grpSpPr>
        <p:sp>
          <p:nvSpPr>
            <p:cNvPr id="30" name="Rounded Rectangle 29"/>
            <p:cNvSpPr/>
            <p:nvPr/>
          </p:nvSpPr>
          <p:spPr>
            <a:xfrm>
              <a:off x="8324363" y="-1834515"/>
              <a:ext cx="1965591" cy="4629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rtl="1">
                <a:lnSpc>
                  <a:spcPct val="150000"/>
                </a:lnSpc>
              </a:pPr>
              <a:r>
                <a:rPr lang="fa-IR" sz="1400" b="1" dirty="0" smtClean="0">
                  <a:solidFill>
                    <a:schemeClr val="tx1"/>
                  </a:solidFill>
                  <a:cs typeface="B Roya" pitchFamily="2" charset="-78"/>
                </a:rPr>
                <a:t>سرشاخص (</a:t>
              </a:r>
              <a:r>
                <a:rPr lang="en-US" sz="1400" b="1" dirty="0" smtClean="0">
                  <a:solidFill>
                    <a:schemeClr val="tx1"/>
                  </a:solidFill>
                  <a:cs typeface="B Roya" pitchFamily="2" charset="-78"/>
                </a:rPr>
                <a:t>master index</a:t>
              </a:r>
              <a:r>
                <a:rPr lang="fa-IR" sz="1400" b="1" dirty="0" smtClean="0">
                  <a:solidFill>
                    <a:schemeClr val="tx1"/>
                  </a:solidFill>
                  <a:cs typeface="B Roya" pitchFamily="2" charset="-78"/>
                </a:rPr>
                <a:t>)</a:t>
              </a:r>
              <a:endParaRPr lang="fa-IR" sz="1600" b="1" dirty="0" smtClean="0">
                <a:solidFill>
                  <a:schemeClr val="tx1"/>
                </a:solidFill>
                <a:cs typeface="B Roya" pitchFamily="2" charset="-78"/>
              </a:endParaRPr>
            </a:p>
          </p:txBody>
        </p:sp>
        <p:cxnSp>
          <p:nvCxnSpPr>
            <p:cNvPr id="31" name="Straight Arrow Connector 30"/>
            <p:cNvCxnSpPr>
              <a:endCxn id="30" idx="0"/>
            </p:cNvCxnSpPr>
            <p:nvPr/>
          </p:nvCxnSpPr>
          <p:spPr>
            <a:xfrm>
              <a:off x="8788032" y="-2895600"/>
              <a:ext cx="519127" cy="10610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p:nvPr/>
        </p:nvCxnSpPr>
        <p:spPr>
          <a:xfrm>
            <a:off x="4876800" y="2362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876800" y="2743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76800" y="3124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876800" y="3505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876800" y="3886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876800" y="4267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53000" y="56388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953000" y="60198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953000" y="64008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733800" y="4648200"/>
            <a:ext cx="4976611" cy="511912"/>
          </a:xfrm>
          <a:prstGeom prst="rect">
            <a:avLst/>
          </a:prstGeom>
          <a:solidFill>
            <a:srgbClr val="1FB913">
              <a:alpha val="34000"/>
            </a:srgbClr>
          </a:solid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0" name="Group 49"/>
          <p:cNvGrpSpPr/>
          <p:nvPr/>
        </p:nvGrpSpPr>
        <p:grpSpPr>
          <a:xfrm>
            <a:off x="1295400" y="4904156"/>
            <a:ext cx="2438400" cy="1877644"/>
            <a:chOff x="8324363" y="-3249244"/>
            <a:chExt cx="2438400" cy="1877644"/>
          </a:xfrm>
        </p:grpSpPr>
        <p:sp>
          <p:nvSpPr>
            <p:cNvPr id="51" name="Rounded Rectangle 50"/>
            <p:cNvSpPr/>
            <p:nvPr/>
          </p:nvSpPr>
          <p:spPr>
            <a:xfrm>
              <a:off x="8324363" y="-1834515"/>
              <a:ext cx="1965591" cy="4629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rtl="1">
                <a:lnSpc>
                  <a:spcPct val="150000"/>
                </a:lnSpc>
              </a:pPr>
              <a:r>
                <a:rPr lang="fa-IR" sz="1400" b="1" dirty="0" smtClean="0">
                  <a:solidFill>
                    <a:schemeClr val="tx1"/>
                  </a:solidFill>
                  <a:cs typeface="B Roya" pitchFamily="2" charset="-78"/>
                </a:rPr>
                <a:t>داده هدف (</a:t>
              </a:r>
              <a:r>
                <a:rPr lang="en-US" sz="1400" b="1" dirty="0" smtClean="0">
                  <a:solidFill>
                    <a:schemeClr val="tx1"/>
                  </a:solidFill>
                  <a:cs typeface="B Roya" pitchFamily="2" charset="-78"/>
                </a:rPr>
                <a:t>goal data</a:t>
              </a:r>
              <a:r>
                <a:rPr lang="fa-IR" sz="1400" b="1" dirty="0" smtClean="0">
                  <a:solidFill>
                    <a:schemeClr val="tx1"/>
                  </a:solidFill>
                  <a:cs typeface="B Roya" pitchFamily="2" charset="-78"/>
                </a:rPr>
                <a:t>)</a:t>
              </a:r>
              <a:endParaRPr lang="fa-IR" sz="1600" b="1" dirty="0" smtClean="0">
                <a:solidFill>
                  <a:schemeClr val="tx1"/>
                </a:solidFill>
                <a:cs typeface="B Roya" pitchFamily="2" charset="-78"/>
              </a:endParaRPr>
            </a:p>
          </p:txBody>
        </p:sp>
        <p:cxnSp>
          <p:nvCxnSpPr>
            <p:cNvPr id="52" name="Straight Arrow Connector 51"/>
            <p:cNvCxnSpPr>
              <a:stCxn id="49" idx="1"/>
              <a:endCxn id="51" idx="0"/>
            </p:cNvCxnSpPr>
            <p:nvPr/>
          </p:nvCxnSpPr>
          <p:spPr>
            <a:xfrm flipH="1">
              <a:off x="9307159" y="-3249244"/>
              <a:ext cx="1455604" cy="14147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9" name="Rounded Rectangle 38"/>
          <p:cNvSpPr/>
          <p:nvPr/>
        </p:nvSpPr>
        <p:spPr>
          <a:xfrm>
            <a:off x="3733800" y="1371600"/>
            <a:ext cx="1628297" cy="5278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endParaRPr lang="fa-IR" sz="1400" b="1" dirty="0" smtClean="0">
              <a:solidFill>
                <a:schemeClr val="tx1"/>
              </a:solidFill>
              <a:cs typeface="B Nazanin" pitchFamily="2" charset="-78"/>
            </a:endParaRPr>
          </a:p>
        </p:txBody>
      </p:sp>
      <p:sp>
        <p:nvSpPr>
          <p:cNvPr id="40" name="Rounded Rectangle 39"/>
          <p:cNvSpPr/>
          <p:nvPr/>
        </p:nvSpPr>
        <p:spPr>
          <a:xfrm>
            <a:off x="0" y="1341772"/>
            <a:ext cx="4062651" cy="5278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400" b="1" dirty="0" smtClean="0">
                <a:solidFill>
                  <a:schemeClr val="tx1"/>
                </a:solidFill>
              </a:rPr>
              <a:t>(چندسطحی معمولا با ساختار </a:t>
            </a:r>
            <a:r>
              <a:rPr lang="en-US" sz="1400" b="1" dirty="0" smtClean="0">
                <a:solidFill>
                  <a:schemeClr val="tx1"/>
                </a:solidFill>
              </a:rPr>
              <a:t>B-Tree</a:t>
            </a:r>
            <a:r>
              <a:rPr lang="fa-IR" sz="1400" b="1" dirty="0" smtClean="0">
                <a:solidFill>
                  <a:schemeClr val="tx1"/>
                </a:solidFill>
              </a:rPr>
              <a:t> یا </a:t>
            </a:r>
            <a:r>
              <a:rPr lang="en-US" sz="1400" b="1" dirty="0" smtClean="0">
                <a:solidFill>
                  <a:schemeClr val="tx1"/>
                </a:solidFill>
              </a:rPr>
              <a:t>B</a:t>
            </a:r>
            <a:r>
              <a:rPr lang="en-US" sz="1400" b="1" baseline="30000" dirty="0" smtClean="0">
                <a:solidFill>
                  <a:schemeClr val="tx1"/>
                </a:solidFill>
              </a:rPr>
              <a:t>+</a:t>
            </a:r>
            <a:r>
              <a:rPr lang="en-US" sz="1400" b="1" dirty="0" smtClean="0">
                <a:solidFill>
                  <a:schemeClr val="tx1"/>
                </a:solidFill>
              </a:rPr>
              <a:t>-Tree</a:t>
            </a:r>
            <a:r>
              <a:rPr lang="fa-IR" sz="1400" b="1" dirty="0" smtClean="0">
                <a:solidFill>
                  <a:schemeClr val="tx1"/>
                </a:solidFill>
              </a:rPr>
              <a:t> )</a:t>
            </a:r>
          </a:p>
        </p:txBody>
      </p:sp>
    </p:spTree>
    <p:extLst>
      <p:ext uri="{BB962C8B-B14F-4D97-AF65-F5344CB8AC3E}">
        <p14:creationId xmlns:p14="http://schemas.microsoft.com/office/powerpoint/2010/main" val="3085656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افزونگی (ادامه)</a:t>
            </a:r>
            <a:endParaRPr lang="en-US" dirty="0"/>
          </a:p>
        </p:txBody>
      </p:sp>
      <p:sp>
        <p:nvSpPr>
          <p:cNvPr id="3" name="Content Placeholder 2"/>
          <p:cNvSpPr>
            <a:spLocks noGrp="1"/>
          </p:cNvSpPr>
          <p:nvPr>
            <p:ph idx="1"/>
          </p:nvPr>
        </p:nvSpPr>
        <p:spPr/>
        <p:txBody>
          <a:bodyPr>
            <a:normAutofit/>
          </a:bodyPr>
          <a:lstStyle/>
          <a:p>
            <a:r>
              <a:rPr lang="fa-IR" sz="2000" u="sng" dirty="0" smtClean="0">
                <a:solidFill>
                  <a:srgbClr val="0000FF"/>
                </a:solidFill>
              </a:rPr>
              <a:t>افزونگی </a:t>
            </a:r>
            <a:r>
              <a:rPr lang="fa-IR" sz="2000" u="sng" dirty="0">
                <a:solidFill>
                  <a:srgbClr val="0000FF"/>
                </a:solidFill>
              </a:rPr>
              <a:t>در معنای </a:t>
            </a:r>
            <a:r>
              <a:rPr lang="fa-IR" sz="2000" u="sng" dirty="0" smtClean="0">
                <a:solidFill>
                  <a:srgbClr val="0000FF"/>
                </a:solidFill>
              </a:rPr>
              <a:t>گسترده</a:t>
            </a:r>
            <a:endParaRPr lang="fa-IR" sz="2000" b="0" dirty="0" smtClean="0"/>
          </a:p>
          <a:p>
            <a:pPr lvl="1"/>
            <a:r>
              <a:rPr lang="fa-IR" sz="2000" b="0" dirty="0" smtClean="0"/>
              <a:t>عبارت است از تکرار ذخیره‏سازی داده‏ها در مورد نمونه‏های </a:t>
            </a:r>
            <a:r>
              <a:rPr lang="fa-IR" sz="2000" b="0" u="sng" dirty="0" smtClean="0">
                <a:solidFill>
                  <a:srgbClr val="CC0000"/>
                </a:solidFill>
              </a:rPr>
              <a:t>یک یا بیش از یک نوع موجودیت </a:t>
            </a:r>
            <a:r>
              <a:rPr lang="fa-IR" sz="2000" b="0" dirty="0" smtClean="0"/>
              <a:t>از یک محیط (تحت کنترل سیستم‌های مختلف).</a:t>
            </a:r>
          </a:p>
          <a:p>
            <a:pPr lvl="2"/>
            <a:r>
              <a:rPr lang="fa-IR" sz="1800" b="0" dirty="0" smtClean="0"/>
              <a:t>این </a:t>
            </a:r>
            <a:r>
              <a:rPr lang="fa-IR" sz="1800" b="0" dirty="0" smtClean="0"/>
              <a:t>نوع افزونگی نه از نوع طبیعی و نه از نوع تکنیکی است بلکه ناشی از رهیافت انتخاب شده برای طراحی و تولید سیستم‏های کاربردی است.</a:t>
            </a:r>
            <a:endParaRPr lang="en-US" sz="1800" b="0" dirty="0" smtClean="0"/>
          </a:p>
          <a:p>
            <a:pPr lvl="2"/>
            <a:r>
              <a:rPr lang="fa-IR" sz="1800" b="0" dirty="0" smtClean="0"/>
              <a:t>به طور مثال تکرار اطلاعات دانشجویان در دو زیرسیستم </a:t>
            </a:r>
            <a:r>
              <a:rPr lang="fa-IR" sz="1800" b="0" u="sng" dirty="0" smtClean="0"/>
              <a:t>اداره کل آموزش</a:t>
            </a:r>
            <a:r>
              <a:rPr lang="fa-IR" sz="1800" b="0" dirty="0" smtClean="0"/>
              <a:t> و زیرسیستم </a:t>
            </a:r>
            <a:r>
              <a:rPr lang="fa-IR" sz="1800" b="0" u="sng" dirty="0" smtClean="0"/>
              <a:t>اداره امور دانشجویی</a:t>
            </a:r>
            <a:r>
              <a:rPr lang="fa-IR" sz="1800" b="0" dirty="0" smtClean="0"/>
              <a:t>.</a:t>
            </a:r>
          </a:p>
          <a:p>
            <a:pPr lvl="1"/>
            <a:r>
              <a:rPr lang="fa-IR" sz="2000" dirty="0" smtClean="0">
                <a:solidFill>
                  <a:srgbClr val="C00000"/>
                </a:solidFill>
              </a:rPr>
              <a:t>نکته: </a:t>
            </a:r>
            <a:r>
              <a:rPr lang="fa-IR" sz="2000" b="0" dirty="0" smtClean="0"/>
              <a:t>افزونگی از نوع طبیعی و تکنیکی در پایگاه داده هم می‏تواند وجود داشته باشد.</a:t>
            </a:r>
            <a:endParaRPr lang="fa-IR" sz="2000" b="0" dirty="0"/>
          </a:p>
          <a:p>
            <a:pPr lvl="1"/>
            <a:endParaRPr lang="fa-IR" sz="2000" b="0" dirty="0" smtClean="0"/>
          </a:p>
          <a:p>
            <a:pPr marL="457200" lvl="1" indent="0">
              <a:buNone/>
            </a:pPr>
            <a:r>
              <a:rPr lang="fa-IR" sz="2000" b="0" dirty="0" smtClean="0"/>
              <a:t>    دلایل </a:t>
            </a:r>
            <a:r>
              <a:rPr lang="fa-IR" sz="2000" b="0" dirty="0"/>
              <a:t>بروز افزونگی در سیستم های </a:t>
            </a:r>
            <a:r>
              <a:rPr lang="en-US" sz="2000" b="0" dirty="0"/>
              <a:t>ISR</a:t>
            </a:r>
            <a:r>
              <a:rPr lang="fa-IR" sz="2000" b="0" dirty="0"/>
              <a:t> به ویژه سیستم </a:t>
            </a:r>
            <a:r>
              <a:rPr lang="fa-IR" sz="2000" b="0" dirty="0" smtClean="0"/>
              <a:t>های </a:t>
            </a:r>
            <a:r>
              <a:rPr lang="fa-IR" sz="2000" b="0" dirty="0"/>
              <a:t>پایگاهی کدامند؟</a:t>
            </a:r>
          </a:p>
          <a:p>
            <a:endParaRPr lang="en-US" sz="2400" b="0" dirty="0"/>
          </a:p>
        </p:txBody>
      </p:sp>
      <p:pic>
        <p:nvPicPr>
          <p:cNvPr id="4" name="Picture 2" descr="\\VBOXSVR\mahmoud\Documents\EDU\Sharif\DB\TA\slides\konjkav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5486" y="5276790"/>
            <a:ext cx="511914" cy="514410"/>
          </a:xfrm>
          <a:prstGeom prst="roundRect">
            <a:avLst>
              <a:gd name="adj" fmla="val 8594"/>
            </a:avLst>
          </a:prstGeom>
          <a:solidFill>
            <a:srgbClr val="FFFFFF">
              <a:shade val="85000"/>
            </a:srgbClr>
          </a:solidFill>
          <a:ln w="19050">
            <a:solidFill>
              <a:srgbClr val="00B0F0"/>
            </a:solidFill>
          </a:ln>
          <a:effectLst>
            <a:reflection blurRad="12700" stA="38000" endPos="28000" dist="5000" dir="5400000" sy="-100000" algn="bl" rotWithShape="0"/>
          </a:effectLst>
          <a:extLst/>
        </p:spPr>
      </p:pic>
    </p:spTree>
    <p:extLst>
      <p:ext uri="{BB962C8B-B14F-4D97-AF65-F5344CB8AC3E}">
        <p14:creationId xmlns:p14="http://schemas.microsoft.com/office/powerpoint/2010/main" val="233398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 مقدماتی : اما در مشی پایگاهی</a:t>
            </a:r>
            <a:endParaRPr lang="en-US" dirty="0"/>
          </a:p>
        </p:txBody>
      </p:sp>
      <p:sp>
        <p:nvSpPr>
          <p:cNvPr id="3" name="Content Placeholder 2"/>
          <p:cNvSpPr>
            <a:spLocks noGrp="1"/>
          </p:cNvSpPr>
          <p:nvPr>
            <p:ph idx="1"/>
          </p:nvPr>
        </p:nvSpPr>
        <p:spPr/>
        <p:txBody>
          <a:bodyPr/>
          <a:lstStyle/>
          <a:p>
            <a:r>
              <a:rPr lang="fa-IR" sz="2000" dirty="0" smtClean="0">
                <a:cs typeface="+mn-cs"/>
              </a:rPr>
              <a:t>کارهای لازم در انجام یک «پروژه پایگاهی»: </a:t>
            </a:r>
            <a:r>
              <a:rPr lang="fa-IR" sz="2000" b="0" dirty="0" smtClean="0">
                <a:cs typeface="+mn-cs"/>
              </a:rPr>
              <a:t>(فعلا نه در جزئیات)</a:t>
            </a:r>
          </a:p>
          <a:p>
            <a:pPr lvl="1"/>
            <a:endParaRPr lang="fa-IR" sz="2000" b="0" dirty="0" smtClean="0">
              <a:cs typeface="+mn-cs"/>
            </a:endParaRPr>
          </a:p>
        </p:txBody>
      </p:sp>
      <p:sp>
        <p:nvSpPr>
          <p:cNvPr id="5" name="Left Brace 4"/>
          <p:cNvSpPr/>
          <p:nvPr/>
        </p:nvSpPr>
        <p:spPr>
          <a:xfrm flipH="1">
            <a:off x="8001000" y="1981200"/>
            <a:ext cx="152399" cy="4152900"/>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chemeClr val="bg1">
                  <a:lumMod val="85000"/>
                </a:schemeClr>
              </a:solidFill>
            </a:endParaRPr>
          </a:p>
        </p:txBody>
      </p:sp>
      <p:sp>
        <p:nvSpPr>
          <p:cNvPr id="6" name="Rounded Rectangle 5"/>
          <p:cNvSpPr/>
          <p:nvPr/>
        </p:nvSpPr>
        <p:spPr>
          <a:xfrm>
            <a:off x="2362200" y="1828800"/>
            <a:ext cx="5715000" cy="39243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lnSpc>
                <a:spcPct val="150000"/>
              </a:lnSpc>
            </a:pPr>
            <a:r>
              <a:rPr lang="fa-IR" dirty="0" smtClean="0">
                <a:solidFill>
                  <a:schemeClr val="tx1"/>
                </a:solidFill>
              </a:rPr>
              <a:t>1- مطالعه و شناخت محیط</a:t>
            </a:r>
          </a:p>
          <a:p>
            <a:pPr algn="r" rtl="1">
              <a:lnSpc>
                <a:spcPct val="150000"/>
              </a:lnSpc>
            </a:pPr>
            <a:r>
              <a:rPr lang="fa-IR" dirty="0" smtClean="0">
                <a:solidFill>
                  <a:schemeClr val="tx1"/>
                </a:solidFill>
              </a:rPr>
              <a:t>2- انجام مهندسی نیاز ها  </a:t>
            </a:r>
            <a:r>
              <a:rPr lang="en-US" dirty="0" smtClean="0">
                <a:solidFill>
                  <a:schemeClr val="tx1"/>
                </a:solidFill>
              </a:rPr>
              <a:t>Requirement Engineering</a:t>
            </a:r>
            <a:endParaRPr lang="fa-IR" dirty="0" smtClean="0">
              <a:solidFill>
                <a:schemeClr val="tx1"/>
              </a:solidFill>
            </a:endParaRPr>
          </a:p>
          <a:p>
            <a:pPr algn="r" rtl="1">
              <a:lnSpc>
                <a:spcPct val="150000"/>
              </a:lnSpc>
            </a:pPr>
            <a:r>
              <a:rPr lang="fa-IR" dirty="0" smtClean="0">
                <a:solidFill>
                  <a:schemeClr val="tx1"/>
                </a:solidFill>
              </a:rPr>
              <a:t>3- تعیین مشخصات سیستم یکپارچه</a:t>
            </a:r>
          </a:p>
          <a:p>
            <a:pPr algn="r" rtl="1">
              <a:lnSpc>
                <a:spcPct val="150000"/>
              </a:lnSpc>
            </a:pPr>
            <a:r>
              <a:rPr lang="fa-IR" dirty="0" smtClean="0">
                <a:solidFill>
                  <a:schemeClr val="tx1"/>
                </a:solidFill>
              </a:rPr>
              <a:t>-------------------</a:t>
            </a:r>
          </a:p>
          <a:p>
            <a:pPr algn="r" rtl="1">
              <a:lnSpc>
                <a:spcPct val="150000"/>
              </a:lnSpc>
            </a:pPr>
            <a:r>
              <a:rPr lang="en-US" dirty="0" smtClean="0">
                <a:solidFill>
                  <a:schemeClr val="tx1"/>
                </a:solidFill>
              </a:rPr>
              <a:t>]</a:t>
            </a:r>
            <a:r>
              <a:rPr lang="fa-IR" dirty="0" smtClean="0">
                <a:solidFill>
                  <a:schemeClr val="tx1"/>
                </a:solidFill>
              </a:rPr>
              <a:t>4- انتخاب (حداقل) یک پیکربندی  </a:t>
            </a:r>
            <a:r>
              <a:rPr lang="en-US" dirty="0" smtClean="0">
                <a:solidFill>
                  <a:schemeClr val="tx1"/>
                </a:solidFill>
              </a:rPr>
              <a:t>H/S</a:t>
            </a:r>
            <a:r>
              <a:rPr lang="fa-IR" dirty="0" smtClean="0">
                <a:solidFill>
                  <a:schemeClr val="tx1"/>
                </a:solidFill>
              </a:rPr>
              <a:t> </a:t>
            </a:r>
            <a:r>
              <a:rPr lang="en-US" dirty="0" smtClean="0">
                <a:solidFill>
                  <a:schemeClr val="tx1"/>
                </a:solidFill>
              </a:rPr>
              <a:t>[</a:t>
            </a:r>
            <a:endParaRPr lang="fa-IR" dirty="0" smtClean="0">
              <a:solidFill>
                <a:schemeClr val="tx1"/>
              </a:solidFill>
            </a:endParaRPr>
          </a:p>
          <a:p>
            <a:pPr algn="r" rtl="1">
              <a:lnSpc>
                <a:spcPct val="150000"/>
              </a:lnSpc>
            </a:pPr>
            <a:r>
              <a:rPr lang="en-US" dirty="0" smtClean="0">
                <a:solidFill>
                  <a:schemeClr val="tx1"/>
                </a:solidFill>
              </a:rPr>
              <a:t>]</a:t>
            </a:r>
            <a:r>
              <a:rPr lang="fa-IR" dirty="0" smtClean="0">
                <a:solidFill>
                  <a:schemeClr val="tx1"/>
                </a:solidFill>
              </a:rPr>
              <a:t>5- انتخاب (حداقل)  یک </a:t>
            </a:r>
            <a:r>
              <a:rPr lang="en-US" dirty="0" smtClean="0">
                <a:solidFill>
                  <a:schemeClr val="tx1"/>
                </a:solidFill>
              </a:rPr>
              <a:t>DBMS</a:t>
            </a:r>
            <a:r>
              <a:rPr lang="fa-IR" dirty="0" smtClean="0">
                <a:solidFill>
                  <a:schemeClr val="tx1"/>
                </a:solidFill>
              </a:rPr>
              <a:t> (یک تصمیم گیری حیاتی است)</a:t>
            </a:r>
            <a:r>
              <a:rPr lang="en-US" dirty="0" smtClean="0">
                <a:solidFill>
                  <a:schemeClr val="tx1"/>
                </a:solidFill>
              </a:rPr>
              <a:t>[</a:t>
            </a:r>
            <a:endParaRPr lang="fa-IR" dirty="0" smtClean="0">
              <a:solidFill>
                <a:schemeClr val="tx1"/>
              </a:solidFill>
            </a:endParaRPr>
          </a:p>
          <a:p>
            <a:pPr algn="r" rtl="1">
              <a:lnSpc>
                <a:spcPct val="150000"/>
              </a:lnSpc>
            </a:pPr>
            <a:r>
              <a:rPr lang="fa-IR" dirty="0" smtClean="0">
                <a:solidFill>
                  <a:schemeClr val="tx1"/>
                </a:solidFill>
              </a:rPr>
              <a:t>6- مدلسازی معنایی داده ها (</a:t>
            </a:r>
            <a:r>
              <a:rPr lang="en-US" dirty="0" smtClean="0">
                <a:solidFill>
                  <a:schemeClr val="tx1"/>
                </a:solidFill>
              </a:rPr>
              <a:t>data semantic modeling</a:t>
            </a:r>
            <a:r>
              <a:rPr lang="fa-IR" dirty="0" smtClean="0">
                <a:solidFill>
                  <a:schemeClr val="tx1"/>
                </a:solidFill>
              </a:rPr>
              <a:t>)</a:t>
            </a:r>
          </a:p>
          <a:p>
            <a:pPr algn="r" rtl="1">
              <a:lnSpc>
                <a:spcPct val="150000"/>
              </a:lnSpc>
            </a:pPr>
            <a:r>
              <a:rPr lang="fa-IR" dirty="0" smtClean="0">
                <a:solidFill>
                  <a:schemeClr val="tx1"/>
                </a:solidFill>
              </a:rPr>
              <a:t>7- طر احی منطقی پایگاه داده </a:t>
            </a:r>
            <a:r>
              <a:rPr lang="en-US" dirty="0" smtClean="0">
                <a:solidFill>
                  <a:schemeClr val="tx1"/>
                </a:solidFill>
              </a:rPr>
              <a:t>Logical Data Base Design</a:t>
            </a:r>
            <a:endParaRPr lang="fa-IR" dirty="0" smtClean="0">
              <a:solidFill>
                <a:schemeClr val="tx1"/>
              </a:solidFill>
            </a:endParaRPr>
          </a:p>
          <a:p>
            <a:pPr algn="r" rtl="1">
              <a:lnSpc>
                <a:spcPct val="150000"/>
              </a:lnSpc>
            </a:pPr>
            <a:r>
              <a:rPr lang="fa-IR" dirty="0" smtClean="0">
                <a:solidFill>
                  <a:schemeClr val="tx1"/>
                </a:solidFill>
              </a:rPr>
              <a:t>8- طراحی فیزیکی پایگاه داده </a:t>
            </a:r>
            <a:r>
              <a:rPr lang="en-US" dirty="0" smtClean="0">
                <a:solidFill>
                  <a:schemeClr val="tx1"/>
                </a:solidFill>
              </a:rPr>
              <a:t>Physical Data Base Design</a:t>
            </a:r>
            <a:endParaRPr lang="fa-IR" dirty="0" smtClean="0">
              <a:solidFill>
                <a:schemeClr val="tx1"/>
              </a:solidFill>
            </a:endParaRPr>
          </a:p>
          <a:p>
            <a:pPr algn="r" rtl="1">
              <a:lnSpc>
                <a:spcPct val="150000"/>
              </a:lnSpc>
            </a:pPr>
            <a:r>
              <a:rPr lang="fa-IR" dirty="0" smtClean="0">
                <a:solidFill>
                  <a:schemeClr val="tx1"/>
                </a:solidFill>
              </a:rPr>
              <a:t>9- طراحی </a:t>
            </a:r>
            <a:r>
              <a:rPr lang="en-US" dirty="0" smtClean="0">
                <a:solidFill>
                  <a:schemeClr val="tx1"/>
                </a:solidFill>
              </a:rPr>
              <a:t>UFI</a:t>
            </a:r>
            <a:r>
              <a:rPr lang="fa-IR" dirty="0" smtClean="0">
                <a:solidFill>
                  <a:schemeClr val="tx1"/>
                </a:solidFill>
              </a:rPr>
              <a:t> ها</a:t>
            </a:r>
          </a:p>
          <a:p>
            <a:pPr algn="r" rtl="1">
              <a:lnSpc>
                <a:spcPct val="150000"/>
              </a:lnSpc>
            </a:pPr>
            <a:r>
              <a:rPr lang="fa-IR" dirty="0" smtClean="0">
                <a:solidFill>
                  <a:schemeClr val="tx1"/>
                </a:solidFill>
              </a:rPr>
              <a:t>10- طراحی </a:t>
            </a:r>
            <a:r>
              <a:rPr lang="en-US" dirty="0" smtClean="0">
                <a:solidFill>
                  <a:schemeClr val="tx1"/>
                </a:solidFill>
              </a:rPr>
              <a:t>AP</a:t>
            </a:r>
            <a:r>
              <a:rPr lang="fa-IR" dirty="0" smtClean="0">
                <a:solidFill>
                  <a:schemeClr val="tx1"/>
                </a:solidFill>
              </a:rPr>
              <a:t> ها</a:t>
            </a:r>
            <a:r>
              <a:rPr lang="fa-IR" dirty="0">
                <a:solidFill>
                  <a:schemeClr val="tx1"/>
                </a:solidFill>
              </a:rPr>
              <a:t> </a:t>
            </a:r>
            <a:r>
              <a:rPr lang="en-US" dirty="0" smtClean="0">
                <a:solidFill>
                  <a:schemeClr val="tx1"/>
                </a:solidFill>
              </a:rPr>
              <a:t>]</a:t>
            </a:r>
            <a:r>
              <a:rPr lang="fa-IR" dirty="0" smtClean="0">
                <a:solidFill>
                  <a:schemeClr val="tx1"/>
                </a:solidFill>
              </a:rPr>
              <a:t>ضمن تعریف تراکنش ها</a:t>
            </a:r>
            <a:r>
              <a:rPr lang="fa-IR" dirty="0">
                <a:solidFill>
                  <a:schemeClr val="tx1"/>
                </a:solidFill>
              </a:rPr>
              <a:t> </a:t>
            </a:r>
            <a:r>
              <a:rPr lang="fa-IR" dirty="0" smtClean="0">
                <a:solidFill>
                  <a:schemeClr val="tx1"/>
                </a:solidFill>
              </a:rPr>
              <a:t>(</a:t>
            </a:r>
            <a:r>
              <a:rPr lang="en-US" dirty="0" smtClean="0">
                <a:solidFill>
                  <a:schemeClr val="tx1"/>
                </a:solidFill>
              </a:rPr>
              <a:t>Transactions</a:t>
            </a:r>
            <a:r>
              <a:rPr lang="fa-IR" dirty="0" smtClean="0">
                <a:solidFill>
                  <a:schemeClr val="tx1"/>
                </a:solidFill>
              </a:rPr>
              <a:t>)</a:t>
            </a:r>
            <a:r>
              <a:rPr lang="en-US" dirty="0" smtClean="0">
                <a:solidFill>
                  <a:schemeClr val="tx1"/>
                </a:solidFill>
              </a:rPr>
              <a:t>[</a:t>
            </a:r>
            <a:endParaRPr lang="fa-IR" dirty="0" smtClean="0">
              <a:solidFill>
                <a:schemeClr val="tx1"/>
              </a:solidFill>
            </a:endParaRPr>
          </a:p>
          <a:p>
            <a:pPr algn="r" rtl="1">
              <a:lnSpc>
                <a:spcPct val="150000"/>
              </a:lnSpc>
            </a:pPr>
            <a:r>
              <a:rPr lang="fa-IR" dirty="0" smtClean="0">
                <a:solidFill>
                  <a:schemeClr val="tx1"/>
                </a:solidFill>
              </a:rPr>
              <a:t>-------------------</a:t>
            </a:r>
            <a:endParaRPr lang="fa-IR" dirty="0">
              <a:solidFill>
                <a:schemeClr val="tx1"/>
              </a:solidFill>
            </a:endParaRPr>
          </a:p>
        </p:txBody>
      </p:sp>
      <p:grpSp>
        <p:nvGrpSpPr>
          <p:cNvPr id="7" name="Group 6"/>
          <p:cNvGrpSpPr/>
          <p:nvPr/>
        </p:nvGrpSpPr>
        <p:grpSpPr>
          <a:xfrm>
            <a:off x="-85276" y="2133600"/>
            <a:ext cx="3657600" cy="1136031"/>
            <a:chOff x="685800" y="2546392"/>
            <a:chExt cx="3657600" cy="1136031"/>
          </a:xfrm>
        </p:grpSpPr>
        <p:grpSp>
          <p:nvGrpSpPr>
            <p:cNvPr id="8" name="Group 7"/>
            <p:cNvGrpSpPr/>
            <p:nvPr/>
          </p:nvGrpSpPr>
          <p:grpSpPr>
            <a:xfrm>
              <a:off x="685800" y="2546392"/>
              <a:ext cx="3056912" cy="1136031"/>
              <a:chOff x="1860698" y="2317792"/>
              <a:chExt cx="4841682" cy="1136031"/>
            </a:xfrm>
          </p:grpSpPr>
          <p:sp>
            <p:nvSpPr>
              <p:cNvPr id="10" name="Left Brace 9"/>
              <p:cNvSpPr/>
              <p:nvPr/>
            </p:nvSpPr>
            <p:spPr>
              <a:xfrm flipH="1">
                <a:off x="6553201" y="2317792"/>
                <a:ext cx="149179" cy="1136031"/>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chemeClr val="bg1">
                      <a:lumMod val="85000"/>
                    </a:schemeClr>
                  </a:solidFill>
                </a:endParaRPr>
              </a:p>
            </p:txBody>
          </p:sp>
          <p:sp>
            <p:nvSpPr>
              <p:cNvPr id="11" name="Rounded Rectangle 10"/>
              <p:cNvSpPr/>
              <p:nvPr/>
            </p:nvSpPr>
            <p:spPr>
              <a:xfrm>
                <a:off x="1860698" y="2324100"/>
                <a:ext cx="4798134" cy="1028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dirty="0" smtClean="0">
                    <a:solidFill>
                      <a:schemeClr val="tx1"/>
                    </a:solidFill>
                  </a:rPr>
                  <a:t>1- تشخیص نیاز های داده ای</a:t>
                </a:r>
              </a:p>
              <a:p>
                <a:pPr algn="r" rtl="1">
                  <a:lnSpc>
                    <a:spcPct val="150000"/>
                  </a:lnSpc>
                </a:pPr>
                <a:r>
                  <a:rPr lang="fa-IR" dirty="0" smtClean="0">
                    <a:solidFill>
                      <a:schemeClr val="tx1"/>
                    </a:solidFill>
                  </a:rPr>
                  <a:t>2- تشخیص نیاز های پردازشی</a:t>
                </a:r>
              </a:p>
              <a:p>
                <a:pPr algn="r" rtl="1">
                  <a:lnSpc>
                    <a:spcPct val="150000"/>
                  </a:lnSpc>
                </a:pPr>
                <a:r>
                  <a:rPr lang="fa-IR" dirty="0" smtClean="0">
                    <a:solidFill>
                      <a:schemeClr val="tx1"/>
                    </a:solidFill>
                  </a:rPr>
                  <a:t>3- مستندسازی نیاز ها</a:t>
                </a:r>
              </a:p>
              <a:p>
                <a:pPr algn="r" rtl="1">
                  <a:lnSpc>
                    <a:spcPct val="150000"/>
                  </a:lnSpc>
                </a:pPr>
                <a:r>
                  <a:rPr lang="fa-IR" dirty="0" smtClean="0">
                    <a:solidFill>
                      <a:schemeClr val="tx1"/>
                    </a:solidFill>
                  </a:rPr>
                  <a:t>4- دریافت تایید سازمان</a:t>
                </a:r>
              </a:p>
            </p:txBody>
          </p:sp>
        </p:grpSp>
        <p:cxnSp>
          <p:nvCxnSpPr>
            <p:cNvPr id="9" name="Straight Arrow Connector 8"/>
            <p:cNvCxnSpPr/>
            <p:nvPr/>
          </p:nvCxnSpPr>
          <p:spPr>
            <a:xfrm flipH="1">
              <a:off x="3813218" y="3124200"/>
              <a:ext cx="530182"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04800" y="4502369"/>
            <a:ext cx="3193317" cy="533400"/>
            <a:chOff x="163285" y="3200400"/>
            <a:chExt cx="4027715" cy="533400"/>
          </a:xfrm>
        </p:grpSpPr>
        <p:sp>
          <p:nvSpPr>
            <p:cNvPr id="13" name="Rounded Rectangle 12"/>
            <p:cNvSpPr/>
            <p:nvPr/>
          </p:nvSpPr>
          <p:spPr>
            <a:xfrm>
              <a:off x="163285" y="3200400"/>
              <a:ext cx="333626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dirty="0" smtClean="0">
                  <a:solidFill>
                    <a:schemeClr val="tx1"/>
                  </a:solidFill>
                </a:rPr>
                <a:t>در مشی فایلینگ انجام نمی‏شود.</a:t>
              </a:r>
            </a:p>
          </p:txBody>
        </p:sp>
        <p:cxnSp>
          <p:nvCxnSpPr>
            <p:cNvPr id="14" name="Straight Arrow Connector 13"/>
            <p:cNvCxnSpPr>
              <a:endCxn id="13" idx="3"/>
            </p:cNvCxnSpPr>
            <p:nvPr/>
          </p:nvCxnSpPr>
          <p:spPr>
            <a:xfrm flipH="1">
              <a:off x="3499546" y="3467100"/>
              <a:ext cx="691454"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7830612" y="3806820"/>
            <a:ext cx="1160987" cy="2822580"/>
            <a:chOff x="7830612" y="3427410"/>
            <a:chExt cx="1160987" cy="2822580"/>
          </a:xfrm>
        </p:grpSpPr>
        <p:sp>
          <p:nvSpPr>
            <p:cNvPr id="19" name="Left Brace 18"/>
            <p:cNvSpPr/>
            <p:nvPr/>
          </p:nvSpPr>
          <p:spPr>
            <a:xfrm flipH="1">
              <a:off x="7830612" y="4343400"/>
              <a:ext cx="94188" cy="938868"/>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chemeClr val="bg1">
                    <a:lumMod val="85000"/>
                  </a:schemeClr>
                </a:solidFill>
              </a:endParaRPr>
            </a:p>
          </p:txBody>
        </p:sp>
        <p:grpSp>
          <p:nvGrpSpPr>
            <p:cNvPr id="20" name="Group 19"/>
            <p:cNvGrpSpPr/>
            <p:nvPr/>
          </p:nvGrpSpPr>
          <p:grpSpPr>
            <a:xfrm flipH="1">
              <a:off x="8001000" y="3427410"/>
              <a:ext cx="990599" cy="2822580"/>
              <a:chOff x="2096590" y="2055810"/>
              <a:chExt cx="2094410" cy="2822580"/>
            </a:xfrm>
          </p:grpSpPr>
          <p:sp>
            <p:nvSpPr>
              <p:cNvPr id="21" name="Rounded Rectangle 20"/>
              <p:cNvSpPr/>
              <p:nvPr/>
            </p:nvSpPr>
            <p:spPr>
              <a:xfrm>
                <a:off x="2096590" y="2055810"/>
                <a:ext cx="1402962" cy="28225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rtl="1">
                  <a:lnSpc>
                    <a:spcPct val="150000"/>
                  </a:lnSpc>
                </a:pPr>
                <a:r>
                  <a:rPr lang="fa-IR" dirty="0" smtClean="0">
                    <a:solidFill>
                      <a:schemeClr val="tx1"/>
                    </a:solidFill>
                  </a:rPr>
                  <a:t>به منظور ایجاد یک سیستم یکپارچه مجتمع</a:t>
                </a:r>
              </a:p>
            </p:txBody>
          </p:sp>
          <p:cxnSp>
            <p:nvCxnSpPr>
              <p:cNvPr id="22" name="Straight Arrow Connector 21"/>
              <p:cNvCxnSpPr>
                <a:endCxn id="21" idx="3"/>
              </p:cNvCxnSpPr>
              <p:nvPr/>
            </p:nvCxnSpPr>
            <p:spPr>
              <a:xfrm flipH="1">
                <a:off x="3499552" y="3467100"/>
                <a:ext cx="691448"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50861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ادامه مثال </a:t>
            </a:r>
            <a:r>
              <a:rPr lang="fa-IR" dirty="0"/>
              <a:t>مقدماتی (مشی پایگاهی)</a:t>
            </a:r>
            <a:endParaRPr lang="en-US" dirty="0"/>
          </a:p>
        </p:txBody>
      </p:sp>
      <p:sp>
        <p:nvSpPr>
          <p:cNvPr id="3" name="Content Placeholder 2"/>
          <p:cNvSpPr>
            <a:spLocks noGrp="1"/>
          </p:cNvSpPr>
          <p:nvPr>
            <p:ph idx="1"/>
          </p:nvPr>
        </p:nvSpPr>
        <p:spPr/>
        <p:txBody>
          <a:bodyPr/>
          <a:lstStyle/>
          <a:p>
            <a:pPr lvl="1"/>
            <a:r>
              <a:rPr lang="fa-IR" dirty="0" smtClean="0"/>
              <a:t>ادامه:...</a:t>
            </a:r>
            <a:endParaRPr lang="en-US" dirty="0"/>
          </a:p>
        </p:txBody>
      </p:sp>
      <p:sp>
        <p:nvSpPr>
          <p:cNvPr id="5" name="Left Brace 4"/>
          <p:cNvSpPr/>
          <p:nvPr/>
        </p:nvSpPr>
        <p:spPr>
          <a:xfrm flipH="1">
            <a:off x="8229600" y="1905000"/>
            <a:ext cx="152399" cy="3962400"/>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cs typeface="B Nazanin" pitchFamily="2" charset="-78"/>
            </a:endParaRPr>
          </a:p>
        </p:txBody>
      </p:sp>
      <p:sp>
        <p:nvSpPr>
          <p:cNvPr id="6" name="Rounded Rectangle 5"/>
          <p:cNvSpPr/>
          <p:nvPr/>
        </p:nvSpPr>
        <p:spPr>
          <a:xfrm>
            <a:off x="990599" y="1600200"/>
            <a:ext cx="7467601" cy="36195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lnSpc>
                <a:spcPct val="150000"/>
              </a:lnSpc>
            </a:pPr>
            <a:r>
              <a:rPr lang="fa-IR" dirty="0" smtClean="0">
                <a:solidFill>
                  <a:schemeClr val="tx1"/>
                </a:solidFill>
                <a:cs typeface="B Nazanin" pitchFamily="2" charset="-78"/>
              </a:rPr>
              <a:t>---------------</a:t>
            </a:r>
          </a:p>
          <a:p>
            <a:pPr algn="r" rtl="1">
              <a:lnSpc>
                <a:spcPct val="150000"/>
              </a:lnSpc>
            </a:pPr>
            <a:r>
              <a:rPr lang="fa-IR" dirty="0" smtClean="0">
                <a:solidFill>
                  <a:schemeClr val="tx1"/>
                </a:solidFill>
                <a:cs typeface="B Nazanin" pitchFamily="2" charset="-78"/>
              </a:rPr>
              <a:t>11- تولید برنامه‏های تعریف (ایجاد) و کنترل </a:t>
            </a:r>
            <a:r>
              <a:rPr lang="en-US" sz="1700" dirty="0" smtClean="0">
                <a:solidFill>
                  <a:schemeClr val="tx1"/>
                </a:solidFill>
                <a:cs typeface="B Nazanin" pitchFamily="2" charset="-78"/>
              </a:rPr>
              <a:t>DB</a:t>
            </a:r>
            <a:endParaRPr lang="fa-IR" sz="1700" dirty="0" smtClean="0">
              <a:solidFill>
                <a:schemeClr val="tx1"/>
              </a:solidFill>
              <a:cs typeface="B Nazanin" pitchFamily="2" charset="-78"/>
            </a:endParaRPr>
          </a:p>
          <a:p>
            <a:pPr algn="r" rtl="1">
              <a:lnSpc>
                <a:spcPct val="150000"/>
              </a:lnSpc>
            </a:pPr>
            <a:r>
              <a:rPr lang="fa-IR" dirty="0" smtClean="0">
                <a:solidFill>
                  <a:schemeClr val="tx1"/>
                </a:solidFill>
                <a:cs typeface="B Nazanin" pitchFamily="2" charset="-78"/>
              </a:rPr>
              <a:t>12- تولید برنامه‏های عملیات در داده‏ها (پردازش داده‏ها)</a:t>
            </a:r>
          </a:p>
          <a:p>
            <a:pPr algn="r" rtl="1">
              <a:lnSpc>
                <a:spcPct val="150000"/>
              </a:lnSpc>
            </a:pPr>
            <a:r>
              <a:rPr lang="fa-IR" dirty="0" smtClean="0">
                <a:solidFill>
                  <a:schemeClr val="tx1"/>
                </a:solidFill>
                <a:cs typeface="B Nazanin" pitchFamily="2" charset="-78"/>
              </a:rPr>
              <a:t>---------------</a:t>
            </a:r>
          </a:p>
          <a:p>
            <a:pPr algn="r" rtl="1">
              <a:lnSpc>
                <a:spcPct val="150000"/>
              </a:lnSpc>
            </a:pPr>
            <a:r>
              <a:rPr lang="fa-IR" dirty="0" smtClean="0">
                <a:solidFill>
                  <a:schemeClr val="tx1"/>
                </a:solidFill>
                <a:cs typeface="B Nazanin" pitchFamily="2" charset="-78"/>
              </a:rPr>
              <a:t>13-  ایجاد محیط فیزیکی «ذ.ب.ا.» و پیکربندی</a:t>
            </a:r>
          </a:p>
          <a:p>
            <a:pPr algn="r" rtl="1">
              <a:lnSpc>
                <a:spcPct val="150000"/>
              </a:lnSpc>
            </a:pPr>
            <a:r>
              <a:rPr lang="fa-IR" dirty="0" smtClean="0">
                <a:solidFill>
                  <a:schemeClr val="tx1"/>
                </a:solidFill>
                <a:cs typeface="B Nazanin" pitchFamily="2" charset="-78"/>
              </a:rPr>
              <a:t>14- </a:t>
            </a:r>
            <a:r>
              <a:rPr lang="fa-IR" dirty="0">
                <a:solidFill>
                  <a:schemeClr val="tx1"/>
                </a:solidFill>
              </a:rPr>
              <a:t>تست با </a:t>
            </a:r>
            <a:r>
              <a:rPr lang="fa-IR" dirty="0" smtClean="0">
                <a:solidFill>
                  <a:schemeClr val="tx1"/>
                </a:solidFill>
              </a:rPr>
              <a:t>داده</a:t>
            </a:r>
            <a:r>
              <a:rPr lang="fa-IR" dirty="0">
                <a:solidFill>
                  <a:schemeClr val="tx1"/>
                </a:solidFill>
              </a:rPr>
              <a:t>‏های آزمایشی و </a:t>
            </a:r>
            <a:r>
              <a:rPr lang="fa-IR" dirty="0" smtClean="0">
                <a:solidFill>
                  <a:schemeClr val="tx1"/>
                </a:solidFill>
              </a:rPr>
              <a:t>واقعی</a:t>
            </a:r>
            <a:endParaRPr lang="fa-IR" dirty="0" smtClean="0">
              <a:solidFill>
                <a:schemeClr val="tx1"/>
              </a:solidFill>
              <a:cs typeface="B Nazanin" pitchFamily="2" charset="-78"/>
            </a:endParaRPr>
          </a:p>
          <a:p>
            <a:pPr algn="r" rtl="1">
              <a:lnSpc>
                <a:spcPct val="150000"/>
              </a:lnSpc>
            </a:pPr>
            <a:r>
              <a:rPr lang="fa-IR" dirty="0" smtClean="0">
                <a:solidFill>
                  <a:schemeClr val="tx1"/>
                </a:solidFill>
                <a:cs typeface="B Nazanin" pitchFamily="2" charset="-78"/>
              </a:rPr>
              <a:t>15- تنظیم سیستم پایگاهی (</a:t>
            </a:r>
            <a:r>
              <a:rPr lang="en-US" sz="1700" dirty="0" smtClean="0">
                <a:solidFill>
                  <a:schemeClr val="tx1"/>
                </a:solidFill>
                <a:cs typeface="B Nazanin" pitchFamily="2" charset="-78"/>
              </a:rPr>
              <a:t>Data Base System Tuning</a:t>
            </a:r>
            <a:r>
              <a:rPr lang="fa-IR" dirty="0" smtClean="0">
                <a:solidFill>
                  <a:schemeClr val="tx1"/>
                </a:solidFill>
                <a:cs typeface="B Nazanin" pitchFamily="2" charset="-78"/>
              </a:rPr>
              <a:t>)</a:t>
            </a:r>
          </a:p>
          <a:p>
            <a:pPr algn="r" rtl="1">
              <a:lnSpc>
                <a:spcPct val="150000"/>
              </a:lnSpc>
            </a:pPr>
            <a:r>
              <a:rPr lang="fa-IR" dirty="0" smtClean="0">
                <a:solidFill>
                  <a:schemeClr val="tx1"/>
                </a:solidFill>
                <a:cs typeface="B Nazanin" pitchFamily="2" charset="-78"/>
              </a:rPr>
              <a:t>16- آغاز بهره برداری و نگهداری از سیستم</a:t>
            </a:r>
          </a:p>
          <a:p>
            <a:pPr algn="r" rtl="1">
              <a:lnSpc>
                <a:spcPct val="150000"/>
              </a:lnSpc>
            </a:pPr>
            <a:r>
              <a:rPr lang="fa-IR" dirty="0" smtClean="0">
                <a:solidFill>
                  <a:schemeClr val="tx1"/>
                </a:solidFill>
                <a:cs typeface="B Nazanin" pitchFamily="2" charset="-78"/>
              </a:rPr>
              <a:t>17- در صورت لزوم، گسترش </a:t>
            </a:r>
            <a:r>
              <a:rPr lang="fa-IR" dirty="0">
                <a:solidFill>
                  <a:schemeClr val="tx1"/>
                </a:solidFill>
                <a:cs typeface="B Nazanin" pitchFamily="2" charset="-78"/>
              </a:rPr>
              <a:t>سیستم </a:t>
            </a:r>
          </a:p>
          <a:p>
            <a:pPr algn="r" rtl="1">
              <a:lnSpc>
                <a:spcPct val="150000"/>
              </a:lnSpc>
            </a:pPr>
            <a:r>
              <a:rPr lang="fa-IR" dirty="0" smtClean="0">
                <a:solidFill>
                  <a:schemeClr val="tx1"/>
                </a:solidFill>
                <a:cs typeface="B Nazanin" pitchFamily="2" charset="-78"/>
              </a:rPr>
              <a:t>18- رفع معایب و بهینه‏سازی سیستم</a:t>
            </a:r>
            <a:endParaRPr lang="fa-IR" dirty="0">
              <a:solidFill>
                <a:schemeClr val="tx1"/>
              </a:solidFill>
              <a:cs typeface="B Nazanin" pitchFamily="2" charset="-78"/>
            </a:endParaRPr>
          </a:p>
          <a:p>
            <a:pPr algn="r" rtl="1">
              <a:lnSpc>
                <a:spcPct val="150000"/>
              </a:lnSpc>
            </a:pPr>
            <a:endParaRPr lang="fa-IR" dirty="0">
              <a:solidFill>
                <a:schemeClr val="tx1"/>
              </a:solidFill>
              <a:cs typeface="B Nazanin" pitchFamily="2" charset="-78"/>
            </a:endParaRPr>
          </a:p>
        </p:txBody>
      </p:sp>
      <p:grpSp>
        <p:nvGrpSpPr>
          <p:cNvPr id="7" name="Group 6"/>
          <p:cNvGrpSpPr/>
          <p:nvPr/>
        </p:nvGrpSpPr>
        <p:grpSpPr>
          <a:xfrm>
            <a:off x="152400" y="1676400"/>
            <a:ext cx="4343400" cy="1885950"/>
            <a:chOff x="-4992191" y="2766240"/>
            <a:chExt cx="9142249" cy="2013533"/>
          </a:xfrm>
        </p:grpSpPr>
        <p:sp>
          <p:nvSpPr>
            <p:cNvPr id="8" name="Rounded Rectangle 7"/>
            <p:cNvSpPr/>
            <p:nvPr/>
          </p:nvSpPr>
          <p:spPr>
            <a:xfrm>
              <a:off x="-4992191" y="2766240"/>
              <a:ext cx="8169519" cy="201353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rtl="1">
                <a:lnSpc>
                  <a:spcPct val="150000"/>
                </a:lnSpc>
                <a:spcBef>
                  <a:spcPts val="600"/>
                </a:spcBef>
              </a:pPr>
              <a:r>
                <a:rPr lang="fa-IR" sz="1600" dirty="0" smtClean="0">
                  <a:solidFill>
                    <a:srgbClr val="00B0F0"/>
                  </a:solidFill>
                  <a:cs typeface="B Nazanin" pitchFamily="2" charset="-78"/>
                </a:rPr>
                <a:t>                </a:t>
              </a:r>
              <a:r>
                <a:rPr lang="fa-IR" sz="1600" dirty="0" smtClean="0">
                  <a:solidFill>
                    <a:schemeClr val="tx1"/>
                  </a:solidFill>
                  <a:cs typeface="B Nazanin" pitchFamily="2" charset="-78"/>
                </a:rPr>
                <a:t>مزایا و معایب جداسازی این دو دسته برنامه </a:t>
              </a:r>
            </a:p>
            <a:p>
              <a:pPr algn="r" rtl="1">
                <a:lnSpc>
                  <a:spcPct val="150000"/>
                </a:lnSpc>
                <a:spcBef>
                  <a:spcPts val="600"/>
                </a:spcBef>
              </a:pPr>
              <a:r>
                <a:rPr lang="fa-IR" sz="1600" dirty="0" smtClean="0">
                  <a:solidFill>
                    <a:schemeClr val="tx1"/>
                  </a:solidFill>
                  <a:cs typeface="B Nazanin" pitchFamily="2" charset="-78"/>
                </a:rPr>
                <a:t>تع</a:t>
              </a:r>
              <a:r>
                <a:rPr lang="fa-IR" sz="1600" u="sng" dirty="0" smtClean="0">
                  <a:solidFill>
                    <a:schemeClr val="tx1"/>
                  </a:solidFill>
                  <a:cs typeface="B Nazanin" pitchFamily="2" charset="-78"/>
                </a:rPr>
                <a:t>ریف و کنترل </a:t>
              </a:r>
              <a:r>
                <a:rPr lang="fa-IR" sz="1600" dirty="0" smtClean="0">
                  <a:solidFill>
                    <a:schemeClr val="tx1"/>
                  </a:solidFill>
                  <a:cs typeface="B Nazanin" pitchFamily="2" charset="-78"/>
                </a:rPr>
                <a:t>و  </a:t>
              </a:r>
              <a:r>
                <a:rPr lang="fa-IR" sz="1600" u="sng" dirty="0" smtClean="0">
                  <a:solidFill>
                    <a:schemeClr val="tx1"/>
                  </a:solidFill>
                  <a:cs typeface="B Nazanin" pitchFamily="2" charset="-78"/>
                </a:rPr>
                <a:t>عملیات در داده‏ها </a:t>
              </a:r>
              <a:r>
                <a:rPr lang="fa-IR" sz="1600" dirty="0" smtClean="0">
                  <a:solidFill>
                    <a:schemeClr val="tx1"/>
                  </a:solidFill>
                  <a:cs typeface="B Nazanin" pitchFamily="2" charset="-78"/>
                </a:rPr>
                <a:t>چیست؟</a:t>
              </a:r>
            </a:p>
            <a:p>
              <a:pPr algn="r" rtl="1">
                <a:lnSpc>
                  <a:spcPct val="150000"/>
                </a:lnSpc>
                <a:spcBef>
                  <a:spcPts val="600"/>
                </a:spcBef>
              </a:pPr>
              <a:r>
                <a:rPr lang="fa-IR" sz="1600" dirty="0" smtClean="0">
                  <a:solidFill>
                    <a:schemeClr val="tx1"/>
                  </a:solidFill>
                  <a:cs typeface="B Nazanin" pitchFamily="2" charset="-78"/>
                </a:rPr>
                <a:t>1- از دیدگاه عملیات در داده‏ها</a:t>
              </a:r>
            </a:p>
            <a:p>
              <a:pPr algn="r" rtl="1">
                <a:lnSpc>
                  <a:spcPct val="150000"/>
                </a:lnSpc>
                <a:spcBef>
                  <a:spcPts val="600"/>
                </a:spcBef>
              </a:pPr>
              <a:r>
                <a:rPr lang="fa-IR" sz="1600" dirty="0" smtClean="0">
                  <a:solidFill>
                    <a:schemeClr val="tx1"/>
                  </a:solidFill>
                  <a:cs typeface="B Nazanin" pitchFamily="2" charset="-78"/>
                </a:rPr>
                <a:t>2- از دیدگاه زبان‏های برنامه‏سازی</a:t>
              </a:r>
            </a:p>
          </p:txBody>
        </p:sp>
        <p:cxnSp>
          <p:nvCxnSpPr>
            <p:cNvPr id="9" name="Straight Arrow Connector 8"/>
            <p:cNvCxnSpPr/>
            <p:nvPr/>
          </p:nvCxnSpPr>
          <p:spPr>
            <a:xfrm flipH="1">
              <a:off x="3177328" y="3661142"/>
              <a:ext cx="972730" cy="1"/>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596721" y="4360081"/>
            <a:ext cx="2984679" cy="364319"/>
            <a:chOff x="-2119463" y="3284941"/>
            <a:chExt cx="6310465" cy="364319"/>
          </a:xfrm>
        </p:grpSpPr>
        <p:sp>
          <p:nvSpPr>
            <p:cNvPr id="12" name="Rounded Rectangle 11"/>
            <p:cNvSpPr/>
            <p:nvPr/>
          </p:nvSpPr>
          <p:spPr>
            <a:xfrm>
              <a:off x="-2119463" y="3284941"/>
              <a:ext cx="5619009" cy="36431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1600" dirty="0" smtClean="0">
                  <a:solidFill>
                    <a:schemeClr val="tx1"/>
                  </a:solidFill>
                  <a:cs typeface="B Nazanin" pitchFamily="2" charset="-78"/>
                </a:rPr>
                <a:t>به طور مثال به منظور افزایش کارایی</a:t>
              </a:r>
            </a:p>
          </p:txBody>
        </p:sp>
        <p:cxnSp>
          <p:nvCxnSpPr>
            <p:cNvPr id="13" name="Straight Arrow Connector 12"/>
            <p:cNvCxnSpPr>
              <a:endCxn id="12" idx="3"/>
            </p:cNvCxnSpPr>
            <p:nvPr/>
          </p:nvCxnSpPr>
          <p:spPr>
            <a:xfrm flipH="1">
              <a:off x="3499546" y="3467100"/>
              <a:ext cx="691456" cy="1"/>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pic>
        <p:nvPicPr>
          <p:cNvPr id="30" name="Picture 2" descr="\\VBOXSVR\mahmoud\Documents\EDU\Sharif\DB\TA\slides\konjkav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1886" y="1752600"/>
            <a:ext cx="511914" cy="514410"/>
          </a:xfrm>
          <a:prstGeom prst="roundRect">
            <a:avLst>
              <a:gd name="adj" fmla="val 8594"/>
            </a:avLst>
          </a:prstGeom>
          <a:solidFill>
            <a:srgbClr val="FFFFFF">
              <a:shade val="85000"/>
            </a:srgbClr>
          </a:solidFill>
          <a:ln w="19050">
            <a:solidFill>
              <a:srgbClr val="00B0F0"/>
            </a:solidFill>
          </a:ln>
          <a:effectLst>
            <a:reflection blurRad="12700" stA="38000" endPos="28000" dist="5000" dir="5400000" sy="-100000" algn="bl" rotWithShape="0"/>
          </a:effectLst>
          <a:extLst/>
        </p:spPr>
      </p:pic>
      <p:grpSp>
        <p:nvGrpSpPr>
          <p:cNvPr id="31" name="Group 30"/>
          <p:cNvGrpSpPr/>
          <p:nvPr/>
        </p:nvGrpSpPr>
        <p:grpSpPr>
          <a:xfrm>
            <a:off x="1143000" y="5181600"/>
            <a:ext cx="4267201" cy="440826"/>
            <a:chOff x="-4669973" y="3246687"/>
            <a:chExt cx="8860975" cy="440826"/>
          </a:xfrm>
        </p:grpSpPr>
        <p:sp>
          <p:nvSpPr>
            <p:cNvPr id="32" name="Rounded Rectangle 31"/>
            <p:cNvSpPr/>
            <p:nvPr/>
          </p:nvSpPr>
          <p:spPr>
            <a:xfrm>
              <a:off x="-4669973" y="3246687"/>
              <a:ext cx="8169519" cy="44082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1600" dirty="0" smtClean="0">
                  <a:solidFill>
                    <a:schemeClr val="tx1"/>
                  </a:solidFill>
                  <a:cs typeface="B Nazanin" pitchFamily="2" charset="-78"/>
                </a:rPr>
                <a:t>یکی از ویژگی های </a:t>
              </a:r>
              <a:r>
                <a:rPr lang="en-US" sz="1600" dirty="0" smtClean="0">
                  <a:solidFill>
                    <a:schemeClr val="tx1"/>
                  </a:solidFill>
                  <a:cs typeface="B Nazanin" pitchFamily="2" charset="-78"/>
                </a:rPr>
                <a:t>DBMS</a:t>
              </a:r>
              <a:r>
                <a:rPr lang="fa-IR" sz="1600" dirty="0" smtClean="0">
                  <a:solidFill>
                    <a:schemeClr val="tx1"/>
                  </a:solidFill>
                  <a:cs typeface="B Nazanin" pitchFamily="2" charset="-78"/>
                </a:rPr>
                <a:t> گسترش پذیری سیستم است.</a:t>
              </a:r>
            </a:p>
          </p:txBody>
        </p:sp>
        <p:cxnSp>
          <p:nvCxnSpPr>
            <p:cNvPr id="33" name="Straight Arrow Connector 32"/>
            <p:cNvCxnSpPr>
              <a:endCxn id="32" idx="3"/>
            </p:cNvCxnSpPr>
            <p:nvPr/>
          </p:nvCxnSpPr>
          <p:spPr>
            <a:xfrm flipH="1">
              <a:off x="3499546" y="3467100"/>
              <a:ext cx="691456"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5605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ادامه مثال </a:t>
            </a:r>
            <a:r>
              <a:rPr lang="fa-IR" dirty="0"/>
              <a:t>مقدماتی (مشی پایگاهی)</a:t>
            </a:r>
            <a:endParaRPr lang="en-US" dirty="0"/>
          </a:p>
        </p:txBody>
      </p:sp>
      <p:sp>
        <p:nvSpPr>
          <p:cNvPr id="3" name="Content Placeholder 2"/>
          <p:cNvSpPr>
            <a:spLocks noGrp="1"/>
          </p:cNvSpPr>
          <p:nvPr>
            <p:ph idx="1"/>
          </p:nvPr>
        </p:nvSpPr>
        <p:spPr>
          <a:xfrm>
            <a:off x="152400" y="1371600"/>
            <a:ext cx="8686800" cy="5257799"/>
          </a:xfrm>
        </p:spPr>
        <p:txBody>
          <a:bodyPr/>
          <a:lstStyle/>
          <a:p>
            <a:r>
              <a:rPr lang="fa-IR" dirty="0" smtClean="0"/>
              <a:t>نمایش شماتیک مشی پایگاهی</a:t>
            </a:r>
            <a:endParaRPr lang="en-US" dirty="0"/>
          </a:p>
        </p:txBody>
      </p:sp>
      <p:grpSp>
        <p:nvGrpSpPr>
          <p:cNvPr id="5" name="Group 4"/>
          <p:cNvGrpSpPr/>
          <p:nvPr/>
        </p:nvGrpSpPr>
        <p:grpSpPr>
          <a:xfrm>
            <a:off x="5483872" y="1981200"/>
            <a:ext cx="1602728" cy="2101531"/>
            <a:chOff x="685800" y="3283438"/>
            <a:chExt cx="2209800" cy="2797553"/>
          </a:xfrm>
        </p:grpSpPr>
        <p:sp>
          <p:nvSpPr>
            <p:cNvPr id="6" name="Can 5"/>
            <p:cNvSpPr/>
            <p:nvPr/>
          </p:nvSpPr>
          <p:spPr>
            <a:xfrm>
              <a:off x="685800" y="3283438"/>
              <a:ext cx="2209800" cy="279755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61999" y="3352799"/>
              <a:ext cx="2133601" cy="387411"/>
            </a:xfrm>
            <a:prstGeom prst="rect">
              <a:avLst/>
            </a:prstGeom>
            <a:noFill/>
          </p:spPr>
          <p:txBody>
            <a:bodyPr wrap="square" rtlCol="0">
              <a:spAutoFit/>
            </a:bodyPr>
            <a:lstStyle/>
            <a:p>
              <a:pPr algn="ctr"/>
              <a:r>
                <a:rPr lang="en-US" b="1" dirty="0" smtClean="0">
                  <a:cs typeface="B Roya" pitchFamily="2" charset="-78"/>
                </a:rPr>
                <a:t>DB: Files</a:t>
              </a:r>
              <a:endParaRPr lang="en-US" sz="1400" b="1" dirty="0">
                <a:solidFill>
                  <a:srgbClr val="FF0000"/>
                </a:solidFill>
                <a:cs typeface="B Roya" pitchFamily="2" charset="-78"/>
              </a:endParaRPr>
            </a:p>
          </p:txBody>
        </p:sp>
        <p:grpSp>
          <p:nvGrpSpPr>
            <p:cNvPr id="8" name="Group 7"/>
            <p:cNvGrpSpPr/>
            <p:nvPr/>
          </p:nvGrpSpPr>
          <p:grpSpPr>
            <a:xfrm>
              <a:off x="914400" y="4038600"/>
              <a:ext cx="1828800" cy="1600200"/>
              <a:chOff x="914400" y="4038600"/>
              <a:chExt cx="1828800" cy="1600200"/>
            </a:xfrm>
          </p:grpSpPr>
          <p:sp>
            <p:nvSpPr>
              <p:cNvPr id="10" name="Rectangle 9"/>
              <p:cNvSpPr/>
              <p:nvPr/>
            </p:nvSpPr>
            <p:spPr>
              <a:xfrm>
                <a:off x="914400" y="4038600"/>
                <a:ext cx="1676400" cy="381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286000" y="4191000"/>
                <a:ext cx="457200" cy="1143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90600" y="4572000"/>
                <a:ext cx="1676400" cy="381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981200" y="4495800"/>
                <a:ext cx="457200" cy="1143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rot="2691053">
              <a:off x="736049" y="4481834"/>
              <a:ext cx="2133601" cy="942336"/>
            </a:xfrm>
            <a:prstGeom prst="rect">
              <a:avLst/>
            </a:prstGeom>
            <a:noFill/>
          </p:spPr>
          <p:txBody>
            <a:bodyPr wrap="square" rtlCol="0">
              <a:spAutoFit/>
            </a:bodyPr>
            <a:lstStyle/>
            <a:p>
              <a:pPr algn="ctr"/>
              <a:r>
                <a:rPr lang="en-US" sz="2000" b="1" dirty="0" smtClean="0">
                  <a:cs typeface="B Roya" pitchFamily="2" charset="-78"/>
                </a:rPr>
                <a:t>STORED </a:t>
              </a:r>
            </a:p>
            <a:p>
              <a:pPr algn="ctr"/>
              <a:r>
                <a:rPr lang="en-US" sz="2000" b="1" dirty="0" smtClean="0">
                  <a:cs typeface="B Roya" pitchFamily="2" charset="-78"/>
                </a:rPr>
                <a:t>DATA</a:t>
              </a:r>
              <a:endParaRPr lang="en-US" sz="2000" b="1" dirty="0">
                <a:solidFill>
                  <a:srgbClr val="FF0000"/>
                </a:solidFill>
                <a:cs typeface="B Roya" pitchFamily="2" charset="-78"/>
              </a:endParaRPr>
            </a:p>
          </p:txBody>
        </p:sp>
      </p:grpSp>
      <p:sp>
        <p:nvSpPr>
          <p:cNvPr id="14" name="Rounded Rectangle 13"/>
          <p:cNvSpPr/>
          <p:nvPr/>
        </p:nvSpPr>
        <p:spPr>
          <a:xfrm>
            <a:off x="5410200" y="4191000"/>
            <a:ext cx="1823147"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200" b="1" dirty="0" smtClean="0">
                <a:solidFill>
                  <a:schemeClr val="tx1"/>
                </a:solidFill>
                <a:cs typeface="B Roya" pitchFamily="2" charset="-78"/>
              </a:rPr>
              <a:t>محیط فیزیکی «ذ.ب.ا.» </a:t>
            </a:r>
            <a:r>
              <a:rPr lang="fa-IR" sz="1200" b="1" dirty="0">
                <a:solidFill>
                  <a:schemeClr val="tx1"/>
                </a:solidFill>
                <a:cs typeface="B Roya" pitchFamily="2" charset="-78"/>
              </a:rPr>
              <a:t>:</a:t>
            </a:r>
            <a:endParaRPr lang="fa-IR" sz="1200" b="1" dirty="0" smtClean="0">
              <a:solidFill>
                <a:schemeClr val="tx1"/>
              </a:solidFill>
              <a:cs typeface="B Roya" pitchFamily="2" charset="-78"/>
            </a:endParaRPr>
          </a:p>
          <a:p>
            <a:pPr algn="ctr" rtl="1">
              <a:lnSpc>
                <a:spcPct val="150000"/>
              </a:lnSpc>
            </a:pPr>
            <a:r>
              <a:rPr lang="fa-IR" sz="1200" b="1" dirty="0" smtClean="0">
                <a:solidFill>
                  <a:schemeClr val="tx1"/>
                </a:solidFill>
                <a:cs typeface="B Roya" pitchFamily="2" charset="-78"/>
              </a:rPr>
              <a:t>واحد</a:t>
            </a:r>
            <a:r>
              <a:rPr lang="fa-IR" sz="1200" b="1" dirty="0">
                <a:solidFill>
                  <a:schemeClr val="tx1"/>
                </a:solidFill>
                <a:cs typeface="B Roya" pitchFamily="2" charset="-78"/>
              </a:rPr>
              <a:t>،</a:t>
            </a:r>
            <a:r>
              <a:rPr lang="fa-IR" sz="1200" b="1" dirty="0" smtClean="0">
                <a:solidFill>
                  <a:schemeClr val="tx1"/>
                </a:solidFill>
                <a:cs typeface="B Roya" pitchFamily="2" charset="-78"/>
              </a:rPr>
              <a:t> </a:t>
            </a:r>
            <a:r>
              <a:rPr lang="fa-IR" sz="1200" b="1" i="1" u="sng" dirty="0" smtClean="0">
                <a:solidFill>
                  <a:schemeClr val="tx1"/>
                </a:solidFill>
                <a:cs typeface="B Roya" pitchFamily="2" charset="-78"/>
              </a:rPr>
              <a:t>مجتمع</a:t>
            </a:r>
            <a:r>
              <a:rPr lang="fa-IR" sz="1200" b="1" dirty="0" smtClean="0">
                <a:solidFill>
                  <a:schemeClr val="tx1"/>
                </a:solidFill>
                <a:cs typeface="B Roya" pitchFamily="2" charset="-78"/>
              </a:rPr>
              <a:t>، اشتراکی «ذ.ب.ا.»</a:t>
            </a:r>
            <a:endParaRPr lang="en-US" sz="1200" b="1" dirty="0" smtClean="0">
              <a:solidFill>
                <a:schemeClr val="tx1"/>
              </a:solidFill>
              <a:cs typeface="B Roya" pitchFamily="2" charset="-78"/>
            </a:endParaRPr>
          </a:p>
        </p:txBody>
      </p:sp>
      <p:sp>
        <p:nvSpPr>
          <p:cNvPr id="15" name="Rounded Rectangle 14"/>
          <p:cNvSpPr/>
          <p:nvPr/>
        </p:nvSpPr>
        <p:spPr>
          <a:xfrm>
            <a:off x="6896100" y="2254285"/>
            <a:ext cx="2286000" cy="14865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200" b="1" dirty="0" smtClean="0">
                <a:solidFill>
                  <a:schemeClr val="tx1"/>
                </a:solidFill>
                <a:cs typeface="B Roya" pitchFamily="2" charset="-78"/>
              </a:rPr>
              <a:t>یکی از فایل ها: داده‏ها در مورد </a:t>
            </a:r>
            <a:r>
              <a:rPr lang="fa-IR" sz="1200" b="1" dirty="0">
                <a:solidFill>
                  <a:schemeClr val="tx1"/>
                </a:solidFill>
                <a:cs typeface="B Roya" pitchFamily="2" charset="-78"/>
              </a:rPr>
              <a:t> </a:t>
            </a:r>
            <a:r>
              <a:rPr lang="fa-IR" sz="1200" b="1" dirty="0" smtClean="0">
                <a:solidFill>
                  <a:schemeClr val="tx1"/>
                </a:solidFill>
                <a:cs typeface="B Roya" pitchFamily="2" charset="-78"/>
              </a:rPr>
              <a:t>نمونه‏های موجودیت دانشجو</a:t>
            </a:r>
          </a:p>
          <a:p>
            <a:pPr algn="ctr" rtl="1">
              <a:lnSpc>
                <a:spcPct val="150000"/>
              </a:lnSpc>
            </a:pPr>
            <a:r>
              <a:rPr lang="fa-IR" sz="1200" b="1" dirty="0" smtClean="0">
                <a:solidFill>
                  <a:schemeClr val="tx1"/>
                </a:solidFill>
                <a:cs typeface="B Roya" pitchFamily="2" charset="-78"/>
              </a:rPr>
              <a:t>....{ ...... نام  شماره } ......</a:t>
            </a:r>
          </a:p>
          <a:p>
            <a:pPr algn="ctr" rtl="1">
              <a:lnSpc>
                <a:spcPct val="150000"/>
              </a:lnSpc>
            </a:pPr>
            <a:r>
              <a:rPr lang="fa-IR" sz="1200" b="1" dirty="0" smtClean="0">
                <a:solidFill>
                  <a:schemeClr val="tx1"/>
                </a:solidFill>
                <a:cs typeface="B Roya" pitchFamily="2" charset="-78"/>
              </a:rPr>
              <a:t>آنگونه که طراح و پیاده‏ساز می‏بیند</a:t>
            </a:r>
            <a:endParaRPr lang="fa-IR" sz="1200" b="1" dirty="0">
              <a:solidFill>
                <a:schemeClr val="tx1"/>
              </a:solidFill>
              <a:cs typeface="B Roya" pitchFamily="2" charset="-78"/>
            </a:endParaRPr>
          </a:p>
          <a:p>
            <a:pPr algn="ctr" rtl="1">
              <a:lnSpc>
                <a:spcPct val="150000"/>
              </a:lnSpc>
            </a:pPr>
            <a:endParaRPr lang="fa-IR" sz="1200" b="1" dirty="0" smtClean="0">
              <a:solidFill>
                <a:schemeClr val="tx1"/>
              </a:solidFill>
              <a:cs typeface="B Roya" pitchFamily="2" charset="-78"/>
            </a:endParaRPr>
          </a:p>
        </p:txBody>
      </p:sp>
      <p:cxnSp>
        <p:nvCxnSpPr>
          <p:cNvPr id="16" name="Straight Connector 15"/>
          <p:cNvCxnSpPr/>
          <p:nvPr/>
        </p:nvCxnSpPr>
        <p:spPr>
          <a:xfrm flipH="1" flipV="1">
            <a:off x="7086601" y="2895598"/>
            <a:ext cx="1981199"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505200" y="2418042"/>
            <a:ext cx="762000" cy="1560748"/>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endParaRPr>
          </a:p>
        </p:txBody>
      </p:sp>
      <p:cxnSp>
        <p:nvCxnSpPr>
          <p:cNvPr id="17" name="Straight Connector 16"/>
          <p:cNvCxnSpPr/>
          <p:nvPr/>
        </p:nvCxnSpPr>
        <p:spPr>
          <a:xfrm flipH="1">
            <a:off x="7091240" y="3200398"/>
            <a:ext cx="197656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755001" y="4724400"/>
            <a:ext cx="1322199" cy="1041042"/>
            <a:chOff x="448805" y="2864208"/>
            <a:chExt cx="8245918" cy="1041042"/>
          </a:xfrm>
        </p:grpSpPr>
        <p:sp>
          <p:nvSpPr>
            <p:cNvPr id="21" name="Rounded Rectangle 20"/>
            <p:cNvSpPr/>
            <p:nvPr/>
          </p:nvSpPr>
          <p:spPr>
            <a:xfrm>
              <a:off x="4004194" y="3377131"/>
              <a:ext cx="4690529" cy="52811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r" rtl="1">
                <a:lnSpc>
                  <a:spcPct val="150000"/>
                </a:lnSpc>
              </a:pPr>
              <a:r>
                <a:rPr lang="fa-IR" sz="1200" b="1" dirty="0" smtClean="0">
                  <a:solidFill>
                    <a:schemeClr val="tx1"/>
                  </a:solidFill>
                  <a:cs typeface="B Roya" pitchFamily="2" charset="-78"/>
                </a:rPr>
                <a:t>فیزیکی</a:t>
              </a:r>
            </a:p>
          </p:txBody>
        </p:sp>
        <p:cxnSp>
          <p:nvCxnSpPr>
            <p:cNvPr id="22" name="Straight Arrow Connector 21"/>
            <p:cNvCxnSpPr>
              <a:endCxn id="21" idx="0"/>
            </p:cNvCxnSpPr>
            <p:nvPr/>
          </p:nvCxnSpPr>
          <p:spPr>
            <a:xfrm>
              <a:off x="448805" y="2864208"/>
              <a:ext cx="5900657" cy="51292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334000" y="4724400"/>
            <a:ext cx="1845705" cy="1063313"/>
            <a:chOff x="-5101337" y="2914650"/>
            <a:chExt cx="13060914" cy="1063313"/>
          </a:xfrm>
        </p:grpSpPr>
        <p:sp>
          <p:nvSpPr>
            <p:cNvPr id="27" name="Rounded Rectangle 26"/>
            <p:cNvSpPr/>
            <p:nvPr/>
          </p:nvSpPr>
          <p:spPr>
            <a:xfrm>
              <a:off x="-5101337" y="3444563"/>
              <a:ext cx="13060914" cy="5334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r" rtl="1">
                <a:lnSpc>
                  <a:spcPct val="150000"/>
                </a:lnSpc>
              </a:pPr>
              <a:r>
                <a:rPr lang="fa-IR" sz="1200" b="1" dirty="0" smtClean="0">
                  <a:solidFill>
                    <a:schemeClr val="tx1"/>
                  </a:solidFill>
                  <a:cs typeface="B Roya" pitchFamily="2" charset="-78"/>
                </a:rPr>
                <a:t>یا منطقی (حداقل به طور منطقی  و نه لزوما همیشه فیزیکی)</a:t>
              </a:r>
            </a:p>
          </p:txBody>
        </p:sp>
        <p:cxnSp>
          <p:nvCxnSpPr>
            <p:cNvPr id="28" name="Straight Arrow Connector 27"/>
            <p:cNvCxnSpPr>
              <a:endCxn id="27" idx="0"/>
            </p:cNvCxnSpPr>
            <p:nvPr/>
          </p:nvCxnSpPr>
          <p:spPr>
            <a:xfrm flipH="1">
              <a:off x="1429124" y="2914650"/>
              <a:ext cx="2793579" cy="52991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5257800" y="1524000"/>
            <a:ext cx="0" cy="407026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311312" y="2039027"/>
            <a:ext cx="1794088" cy="20757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OS</a:t>
            </a:r>
            <a:endParaRPr lang="en-US" dirty="0">
              <a:solidFill>
                <a:schemeClr val="tx1"/>
              </a:solidFill>
            </a:endParaRPr>
          </a:p>
        </p:txBody>
      </p:sp>
      <p:sp>
        <p:nvSpPr>
          <p:cNvPr id="39" name="Rectangle 38"/>
          <p:cNvSpPr/>
          <p:nvPr/>
        </p:nvSpPr>
        <p:spPr>
          <a:xfrm>
            <a:off x="4281152" y="2986847"/>
            <a:ext cx="762000" cy="4271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cs typeface="B Roya" pitchFamily="2" charset="-78"/>
              </a:rPr>
              <a:t>FS</a:t>
            </a:r>
            <a:endParaRPr lang="en-US" sz="1400" b="1" dirty="0">
              <a:solidFill>
                <a:schemeClr val="tx1"/>
              </a:solidFill>
              <a:cs typeface="B Roya" pitchFamily="2" charset="-78"/>
            </a:endParaRPr>
          </a:p>
        </p:txBody>
      </p:sp>
      <p:sp>
        <p:nvSpPr>
          <p:cNvPr id="35" name="Rectangle 34"/>
          <p:cNvSpPr/>
          <p:nvPr/>
        </p:nvSpPr>
        <p:spPr>
          <a:xfrm>
            <a:off x="3962400" y="2418042"/>
            <a:ext cx="762000" cy="15607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cs typeface="B Roya" pitchFamily="2" charset="-78"/>
              </a:rPr>
              <a:t>D</a:t>
            </a:r>
          </a:p>
          <a:p>
            <a:pPr algn="ctr"/>
            <a:r>
              <a:rPr lang="en-US" sz="1400" b="1" dirty="0" smtClean="0">
                <a:solidFill>
                  <a:schemeClr val="tx1"/>
                </a:solidFill>
                <a:cs typeface="B Roya" pitchFamily="2" charset="-78"/>
              </a:rPr>
              <a:t>B</a:t>
            </a:r>
          </a:p>
          <a:p>
            <a:pPr algn="ctr"/>
            <a:r>
              <a:rPr lang="en-US" sz="1400" b="1" dirty="0" smtClean="0">
                <a:solidFill>
                  <a:schemeClr val="tx1"/>
                </a:solidFill>
                <a:cs typeface="B Roya" pitchFamily="2" charset="-78"/>
              </a:rPr>
              <a:t>M</a:t>
            </a:r>
          </a:p>
          <a:p>
            <a:pPr algn="ctr"/>
            <a:r>
              <a:rPr lang="en-US" sz="1400" b="1" dirty="0">
                <a:solidFill>
                  <a:schemeClr val="tx1"/>
                </a:solidFill>
                <a:cs typeface="B Roya" pitchFamily="2" charset="-78"/>
              </a:rPr>
              <a:t>S</a:t>
            </a:r>
          </a:p>
        </p:txBody>
      </p:sp>
      <p:sp>
        <p:nvSpPr>
          <p:cNvPr id="37" name="TextBox 36"/>
          <p:cNvSpPr txBox="1"/>
          <p:nvPr/>
        </p:nvSpPr>
        <p:spPr>
          <a:xfrm>
            <a:off x="3466563" y="3075801"/>
            <a:ext cx="838200" cy="276999"/>
          </a:xfrm>
          <a:prstGeom prst="rect">
            <a:avLst/>
          </a:prstGeom>
          <a:noFill/>
        </p:spPr>
        <p:txBody>
          <a:bodyPr wrap="square" rtlCol="0">
            <a:spAutoFit/>
          </a:bodyPr>
          <a:lstStyle/>
          <a:p>
            <a:r>
              <a:rPr lang="en-US" sz="1200" dirty="0" smtClean="0"/>
              <a:t>Tools</a:t>
            </a:r>
            <a:endParaRPr lang="en-US" sz="1200" dirty="0"/>
          </a:p>
        </p:txBody>
      </p:sp>
      <p:cxnSp>
        <p:nvCxnSpPr>
          <p:cNvPr id="42" name="Straight Connector 41"/>
          <p:cNvCxnSpPr/>
          <p:nvPr/>
        </p:nvCxnSpPr>
        <p:spPr>
          <a:xfrm flipH="1">
            <a:off x="4343400" y="2986847"/>
            <a:ext cx="3810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343400" y="3416121"/>
            <a:ext cx="3810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733800" y="1293254"/>
            <a:ext cx="1371601" cy="1124788"/>
            <a:chOff x="-1190982" y="2988704"/>
            <a:chExt cx="8554013" cy="1124788"/>
          </a:xfrm>
        </p:grpSpPr>
        <p:sp>
          <p:nvSpPr>
            <p:cNvPr id="46" name="Rounded Rectangle 45"/>
            <p:cNvSpPr/>
            <p:nvPr/>
          </p:nvSpPr>
          <p:spPr>
            <a:xfrm>
              <a:off x="-1190982" y="2988704"/>
              <a:ext cx="8554013"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fa-IR" sz="1200" b="1" dirty="0" smtClean="0">
                  <a:solidFill>
                    <a:schemeClr val="tx1"/>
                  </a:solidFill>
                  <a:cs typeface="B Roya" pitchFamily="2" charset="-78"/>
                </a:rPr>
                <a:t>کنترل متمرکز داده‏ها</a:t>
              </a:r>
            </a:p>
          </p:txBody>
        </p:sp>
        <p:cxnSp>
          <p:nvCxnSpPr>
            <p:cNvPr id="47" name="Straight Arrow Connector 46"/>
            <p:cNvCxnSpPr>
              <a:stCxn id="35" idx="0"/>
              <a:endCxn id="46" idx="2"/>
            </p:cNvCxnSpPr>
            <p:nvPr/>
          </p:nvCxnSpPr>
          <p:spPr>
            <a:xfrm flipV="1">
              <a:off x="2610799" y="3522104"/>
              <a:ext cx="475229" cy="5913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311312" y="3978790"/>
            <a:ext cx="1734795" cy="1082071"/>
            <a:chOff x="-5251504" y="2702440"/>
            <a:chExt cx="10819079" cy="1082071"/>
          </a:xfrm>
        </p:grpSpPr>
        <p:sp>
          <p:nvSpPr>
            <p:cNvPr id="54" name="Rounded Rectangle 53"/>
            <p:cNvSpPr/>
            <p:nvPr/>
          </p:nvSpPr>
          <p:spPr>
            <a:xfrm>
              <a:off x="-5251504" y="3251111"/>
              <a:ext cx="10819079"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1200" b="1" dirty="0" smtClean="0">
                  <a:solidFill>
                    <a:schemeClr val="tx1"/>
                  </a:solidFill>
                  <a:cs typeface="B Roya" pitchFamily="2" charset="-78"/>
                </a:rPr>
                <a:t>خود فایل ها را این نرم‏افزار ایجاد و کنترل می‏کند.</a:t>
              </a:r>
            </a:p>
          </p:txBody>
        </p:sp>
        <p:cxnSp>
          <p:nvCxnSpPr>
            <p:cNvPr id="55" name="Straight Arrow Connector 54"/>
            <p:cNvCxnSpPr>
              <a:stCxn id="35" idx="2"/>
              <a:endCxn id="54" idx="0"/>
            </p:cNvCxnSpPr>
            <p:nvPr/>
          </p:nvCxnSpPr>
          <p:spPr>
            <a:xfrm flipH="1">
              <a:off x="158039" y="2702440"/>
              <a:ext cx="1027092" cy="548671"/>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a:off x="3124200" y="1524000"/>
            <a:ext cx="5366" cy="406543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2209800" y="1645059"/>
            <a:ext cx="762000" cy="4052988"/>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tx1"/>
                </a:solidFill>
              </a:rPr>
              <a:t>Global Data Definition &amp; Control</a:t>
            </a:r>
            <a:endParaRPr lang="en-US" sz="1600" dirty="0">
              <a:solidFill>
                <a:schemeClr val="tx1"/>
              </a:solidFill>
            </a:endParaRPr>
          </a:p>
        </p:txBody>
      </p:sp>
      <p:cxnSp>
        <p:nvCxnSpPr>
          <p:cNvPr id="61" name="Straight Connector 60"/>
          <p:cNvCxnSpPr/>
          <p:nvPr/>
        </p:nvCxnSpPr>
        <p:spPr>
          <a:xfrm>
            <a:off x="1981200" y="1658878"/>
            <a:ext cx="2" cy="3974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1083951" y="1636954"/>
            <a:ext cx="1" cy="39573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070536" y="1219200"/>
            <a:ext cx="1821332" cy="276999"/>
          </a:xfrm>
          <a:prstGeom prst="rect">
            <a:avLst/>
          </a:prstGeom>
          <a:noFill/>
        </p:spPr>
        <p:txBody>
          <a:bodyPr wrap="none" rtlCol="0">
            <a:spAutoFit/>
          </a:bodyPr>
          <a:lstStyle/>
          <a:p>
            <a:pPr algn="ctr" rtl="1"/>
            <a:r>
              <a:rPr lang="en-US" sz="1200" b="1" dirty="0" smtClean="0">
                <a:cs typeface="B Roya" pitchFamily="2" charset="-78"/>
              </a:rPr>
              <a:t>     DBL[PL]</a:t>
            </a:r>
            <a:r>
              <a:rPr lang="fa-IR" sz="1200" b="1" dirty="0" smtClean="0">
                <a:cs typeface="B Roya" pitchFamily="2" charset="-78"/>
              </a:rPr>
              <a:t>کاربر برنامه ساز</a:t>
            </a:r>
            <a:endParaRPr lang="en-US" sz="1200" b="1" dirty="0">
              <a:cs typeface="B Roya" pitchFamily="2" charset="-78"/>
            </a:endParaRPr>
          </a:p>
        </p:txBody>
      </p:sp>
      <p:sp>
        <p:nvSpPr>
          <p:cNvPr id="66" name="Left Brace 65"/>
          <p:cNvSpPr/>
          <p:nvPr/>
        </p:nvSpPr>
        <p:spPr>
          <a:xfrm rot="5400000">
            <a:off x="1946348" y="611502"/>
            <a:ext cx="187737" cy="1863166"/>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67" name="TextBox 66"/>
          <p:cNvSpPr txBox="1"/>
          <p:nvPr/>
        </p:nvSpPr>
        <p:spPr>
          <a:xfrm>
            <a:off x="0" y="1219200"/>
            <a:ext cx="1083951" cy="276999"/>
          </a:xfrm>
          <a:prstGeom prst="rect">
            <a:avLst/>
          </a:prstGeom>
          <a:noFill/>
        </p:spPr>
        <p:txBody>
          <a:bodyPr wrap="none" rtlCol="0">
            <a:spAutoFit/>
          </a:bodyPr>
          <a:lstStyle/>
          <a:p>
            <a:pPr algn="ctr" rtl="1"/>
            <a:r>
              <a:rPr lang="fa-IR" sz="1200" b="1" dirty="0" smtClean="0">
                <a:cs typeface="B Roya" pitchFamily="2" charset="-78"/>
              </a:rPr>
              <a:t>کاربر نابرنامه ساز</a:t>
            </a:r>
            <a:endParaRPr lang="en-US" sz="1200" b="1" dirty="0">
              <a:cs typeface="B Roya" pitchFamily="2" charset="-78"/>
            </a:endParaRPr>
          </a:p>
        </p:txBody>
      </p:sp>
      <p:sp>
        <p:nvSpPr>
          <p:cNvPr id="68" name="Left Brace 67"/>
          <p:cNvSpPr/>
          <p:nvPr/>
        </p:nvSpPr>
        <p:spPr>
          <a:xfrm rot="5400000">
            <a:off x="510995" y="1065611"/>
            <a:ext cx="114301" cy="1003704"/>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cxnSp>
        <p:nvCxnSpPr>
          <p:cNvPr id="69" name="Straight Connector 68"/>
          <p:cNvCxnSpPr/>
          <p:nvPr/>
        </p:nvCxnSpPr>
        <p:spPr>
          <a:xfrm>
            <a:off x="101958" y="3581399"/>
            <a:ext cx="1866900"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1177712" y="1752600"/>
            <a:ext cx="727288" cy="6892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ysClr val="windowText" lastClr="000000"/>
                </a:solidFill>
                <a:latin typeface="Times New Roman" pitchFamily="18" charset="0"/>
                <a:cs typeface="B Roya" pitchFamily="2" charset="-78"/>
              </a:rPr>
              <a:t>AP’s</a:t>
            </a:r>
          </a:p>
          <a:p>
            <a:pPr algn="ctr"/>
            <a:r>
              <a:rPr lang="en-US" sz="1600" b="1" dirty="0">
                <a:solidFill>
                  <a:sysClr val="windowText" lastClr="000000"/>
                </a:solidFill>
                <a:latin typeface="Times New Roman" pitchFamily="18" charset="0"/>
                <a:cs typeface="B Roya" pitchFamily="2" charset="-78"/>
              </a:rPr>
              <a:t>1</a:t>
            </a:r>
          </a:p>
        </p:txBody>
      </p:sp>
      <p:sp>
        <p:nvSpPr>
          <p:cNvPr id="72" name="Freeform 71"/>
          <p:cNvSpPr/>
          <p:nvPr/>
        </p:nvSpPr>
        <p:spPr>
          <a:xfrm>
            <a:off x="1143000" y="3657600"/>
            <a:ext cx="762000" cy="963170"/>
          </a:xfrm>
          <a:custGeom>
            <a:avLst/>
            <a:gdLst>
              <a:gd name="connsiteX0" fmla="*/ 186184 w 2076429"/>
              <a:gd name="connsiteY0" fmla="*/ 69672 h 1420370"/>
              <a:gd name="connsiteX1" fmla="*/ 57395 w 2076429"/>
              <a:gd name="connsiteY1" fmla="*/ 288613 h 1420370"/>
              <a:gd name="connsiteX2" fmla="*/ 211942 w 2076429"/>
              <a:gd name="connsiteY2" fmla="*/ 520432 h 1420370"/>
              <a:gd name="connsiteX3" fmla="*/ 108911 w 2076429"/>
              <a:gd name="connsiteY3" fmla="*/ 674979 h 1420370"/>
              <a:gd name="connsiteX4" fmla="*/ 237699 w 2076429"/>
              <a:gd name="connsiteY4" fmla="*/ 893920 h 1420370"/>
              <a:gd name="connsiteX5" fmla="*/ 83153 w 2076429"/>
              <a:gd name="connsiteY5" fmla="*/ 1061345 h 1420370"/>
              <a:gd name="connsiteX6" fmla="*/ 250578 w 2076429"/>
              <a:gd name="connsiteY6" fmla="*/ 1215891 h 1420370"/>
              <a:gd name="connsiteX7" fmla="*/ 96032 w 2076429"/>
              <a:gd name="connsiteY7" fmla="*/ 1396196 h 1420370"/>
              <a:gd name="connsiteX8" fmla="*/ 1963468 w 2076429"/>
              <a:gd name="connsiteY8" fmla="*/ 1396196 h 1420370"/>
              <a:gd name="connsiteX9" fmla="*/ 1886195 w 2076429"/>
              <a:gd name="connsiteY9" fmla="*/ 1190134 h 1420370"/>
              <a:gd name="connsiteX10" fmla="*/ 2040742 w 2076429"/>
              <a:gd name="connsiteY10" fmla="*/ 1035587 h 1420370"/>
              <a:gd name="connsiteX11" fmla="*/ 1873316 w 2076429"/>
              <a:gd name="connsiteY11" fmla="*/ 803768 h 1420370"/>
              <a:gd name="connsiteX12" fmla="*/ 2002105 w 2076429"/>
              <a:gd name="connsiteY12" fmla="*/ 584827 h 1420370"/>
              <a:gd name="connsiteX13" fmla="*/ 1783164 w 2076429"/>
              <a:gd name="connsiteY13" fmla="*/ 365886 h 1420370"/>
              <a:gd name="connsiteX14" fmla="*/ 1989226 w 2076429"/>
              <a:gd name="connsiteY14" fmla="*/ 185582 h 1420370"/>
              <a:gd name="connsiteX15" fmla="*/ 1873316 w 2076429"/>
              <a:gd name="connsiteY15" fmla="*/ 5277 h 1420370"/>
              <a:gd name="connsiteX16" fmla="*/ 186184 w 2076429"/>
              <a:gd name="connsiteY16" fmla="*/ 69672 h 1420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76429" h="1420370">
                <a:moveTo>
                  <a:pt x="186184" y="69672"/>
                </a:moveTo>
                <a:cubicBezTo>
                  <a:pt x="-116469" y="116895"/>
                  <a:pt x="53102" y="213486"/>
                  <a:pt x="57395" y="288613"/>
                </a:cubicBezTo>
                <a:cubicBezTo>
                  <a:pt x="61688" y="363740"/>
                  <a:pt x="203356" y="456038"/>
                  <a:pt x="211942" y="520432"/>
                </a:cubicBezTo>
                <a:cubicBezTo>
                  <a:pt x="220528" y="584826"/>
                  <a:pt x="104618" y="612731"/>
                  <a:pt x="108911" y="674979"/>
                </a:cubicBezTo>
                <a:cubicBezTo>
                  <a:pt x="113204" y="737227"/>
                  <a:pt x="241992" y="829526"/>
                  <a:pt x="237699" y="893920"/>
                </a:cubicBezTo>
                <a:cubicBezTo>
                  <a:pt x="233406" y="958314"/>
                  <a:pt x="81007" y="1007683"/>
                  <a:pt x="83153" y="1061345"/>
                </a:cubicBezTo>
                <a:cubicBezTo>
                  <a:pt x="85299" y="1115007"/>
                  <a:pt x="248432" y="1160083"/>
                  <a:pt x="250578" y="1215891"/>
                </a:cubicBezTo>
                <a:cubicBezTo>
                  <a:pt x="252724" y="1271699"/>
                  <a:pt x="-189450" y="1366145"/>
                  <a:pt x="96032" y="1396196"/>
                </a:cubicBezTo>
                <a:cubicBezTo>
                  <a:pt x="381514" y="1426247"/>
                  <a:pt x="1665108" y="1430540"/>
                  <a:pt x="1963468" y="1396196"/>
                </a:cubicBezTo>
                <a:cubicBezTo>
                  <a:pt x="2261828" y="1361852"/>
                  <a:pt x="1873316" y="1250235"/>
                  <a:pt x="1886195" y="1190134"/>
                </a:cubicBezTo>
                <a:cubicBezTo>
                  <a:pt x="1899074" y="1130033"/>
                  <a:pt x="2042889" y="1099981"/>
                  <a:pt x="2040742" y="1035587"/>
                </a:cubicBezTo>
                <a:cubicBezTo>
                  <a:pt x="2038596" y="971193"/>
                  <a:pt x="1879756" y="878895"/>
                  <a:pt x="1873316" y="803768"/>
                </a:cubicBezTo>
                <a:cubicBezTo>
                  <a:pt x="1866876" y="728641"/>
                  <a:pt x="2017130" y="657807"/>
                  <a:pt x="2002105" y="584827"/>
                </a:cubicBezTo>
                <a:cubicBezTo>
                  <a:pt x="1987080" y="511847"/>
                  <a:pt x="1785310" y="432427"/>
                  <a:pt x="1783164" y="365886"/>
                </a:cubicBezTo>
                <a:cubicBezTo>
                  <a:pt x="1781018" y="299345"/>
                  <a:pt x="1974201" y="245683"/>
                  <a:pt x="1989226" y="185582"/>
                </a:cubicBezTo>
                <a:cubicBezTo>
                  <a:pt x="2004251" y="125481"/>
                  <a:pt x="2173823" y="24595"/>
                  <a:pt x="1873316" y="5277"/>
                </a:cubicBezTo>
                <a:cubicBezTo>
                  <a:pt x="1572809" y="-14041"/>
                  <a:pt x="488837" y="22449"/>
                  <a:pt x="186184" y="69672"/>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ysClr val="windowText" lastClr="000000"/>
                </a:solidFill>
                <a:latin typeface="Times New Roman" pitchFamily="18" charset="0"/>
                <a:cs typeface="Times New Roman" pitchFamily="18" charset="0"/>
              </a:rPr>
              <a:t>AP’s</a:t>
            </a:r>
          </a:p>
          <a:p>
            <a:pPr algn="ctr"/>
            <a:r>
              <a:rPr lang="en-US" sz="1600" b="1" dirty="0">
                <a:solidFill>
                  <a:sysClr val="windowText" lastClr="000000"/>
                </a:solidFill>
                <a:latin typeface="Times New Roman" pitchFamily="18" charset="0"/>
                <a:cs typeface="Times New Roman" pitchFamily="18" charset="0"/>
              </a:rPr>
              <a:t>2</a:t>
            </a:r>
          </a:p>
        </p:txBody>
      </p:sp>
      <p:sp>
        <p:nvSpPr>
          <p:cNvPr id="74" name="TextBox 73"/>
          <p:cNvSpPr txBox="1"/>
          <p:nvPr/>
        </p:nvSpPr>
        <p:spPr>
          <a:xfrm>
            <a:off x="-74438" y="3072684"/>
            <a:ext cx="672233" cy="461665"/>
          </a:xfrm>
          <a:prstGeom prst="rect">
            <a:avLst/>
          </a:prstGeom>
          <a:noFill/>
        </p:spPr>
        <p:txBody>
          <a:bodyPr wrap="square" rtlCol="0">
            <a:spAutoFit/>
          </a:bodyPr>
          <a:lstStyle/>
          <a:p>
            <a:pPr algn="ctr" rtl="1"/>
            <a:r>
              <a:rPr lang="fa-IR" sz="1200" b="1" dirty="0" smtClean="0">
                <a:cs typeface="B Roya" pitchFamily="2" charset="-78"/>
              </a:rPr>
              <a:t>اداره کل آموزش</a:t>
            </a:r>
          </a:p>
        </p:txBody>
      </p:sp>
      <p:sp>
        <p:nvSpPr>
          <p:cNvPr id="77" name="TextBox 76"/>
          <p:cNvSpPr txBox="1"/>
          <p:nvPr/>
        </p:nvSpPr>
        <p:spPr>
          <a:xfrm>
            <a:off x="1097787" y="2615484"/>
            <a:ext cx="813402" cy="1200329"/>
          </a:xfrm>
          <a:prstGeom prst="rect">
            <a:avLst/>
          </a:prstGeom>
          <a:noFill/>
        </p:spPr>
        <p:txBody>
          <a:bodyPr wrap="square" rtlCol="0">
            <a:spAutoFit/>
          </a:bodyPr>
          <a:lstStyle/>
          <a:p>
            <a:pPr algn="ctr" rtl="1"/>
            <a:r>
              <a:rPr lang="fa-IR" sz="1200" b="1" dirty="0" smtClean="0">
                <a:cs typeface="B Roya" pitchFamily="2" charset="-78"/>
              </a:rPr>
              <a:t>برنامه‏های تعریف و کنترل داده ها، پردازش داده‏ها</a:t>
            </a:r>
          </a:p>
        </p:txBody>
      </p:sp>
      <p:cxnSp>
        <p:nvCxnSpPr>
          <p:cNvPr id="78" name="Straight Arrow Connector 77"/>
          <p:cNvCxnSpPr>
            <a:stCxn id="71" idx="2"/>
          </p:cNvCxnSpPr>
          <p:nvPr/>
        </p:nvCxnSpPr>
        <p:spPr>
          <a:xfrm>
            <a:off x="1541356" y="2441841"/>
            <a:ext cx="0" cy="24974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13763" y="4012842"/>
            <a:ext cx="796880" cy="461665"/>
          </a:xfrm>
          <a:prstGeom prst="rect">
            <a:avLst/>
          </a:prstGeom>
          <a:noFill/>
        </p:spPr>
        <p:txBody>
          <a:bodyPr wrap="square" rtlCol="0">
            <a:spAutoFit/>
          </a:bodyPr>
          <a:lstStyle/>
          <a:p>
            <a:pPr algn="ctr" rtl="1"/>
            <a:r>
              <a:rPr lang="fa-IR" sz="1200" b="1" dirty="0" smtClean="0">
                <a:cs typeface="B Roya" pitchFamily="2" charset="-78"/>
              </a:rPr>
              <a:t>اداره امور دانشجویی</a:t>
            </a:r>
          </a:p>
        </p:txBody>
      </p:sp>
      <p:grpSp>
        <p:nvGrpSpPr>
          <p:cNvPr id="19" name="Group 18"/>
          <p:cNvGrpSpPr/>
          <p:nvPr/>
        </p:nvGrpSpPr>
        <p:grpSpPr>
          <a:xfrm>
            <a:off x="441434" y="5603464"/>
            <a:ext cx="2191995" cy="1064036"/>
            <a:chOff x="0" y="5603464"/>
            <a:chExt cx="2191995" cy="1064036"/>
          </a:xfrm>
        </p:grpSpPr>
        <p:sp>
          <p:nvSpPr>
            <p:cNvPr id="92" name="Left Brace 91"/>
            <p:cNvSpPr/>
            <p:nvPr/>
          </p:nvSpPr>
          <p:spPr>
            <a:xfrm rot="16200000" flipV="1">
              <a:off x="1046871" y="5242393"/>
              <a:ext cx="92126" cy="814267"/>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grpSp>
          <p:nvGrpSpPr>
            <p:cNvPr id="93" name="Group 92"/>
            <p:cNvGrpSpPr/>
            <p:nvPr/>
          </p:nvGrpSpPr>
          <p:grpSpPr>
            <a:xfrm>
              <a:off x="0" y="5695590"/>
              <a:ext cx="2191995" cy="971910"/>
              <a:chOff x="-5362545" y="2545901"/>
              <a:chExt cx="13670415" cy="971910"/>
            </a:xfrm>
          </p:grpSpPr>
          <p:sp>
            <p:nvSpPr>
              <p:cNvPr id="94" name="Rounded Rectangle 93"/>
              <p:cNvSpPr/>
              <p:nvPr/>
            </p:nvSpPr>
            <p:spPr>
              <a:xfrm>
                <a:off x="-5362545" y="2984411"/>
                <a:ext cx="13670415"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1200" b="1" dirty="0" smtClean="0">
                    <a:solidFill>
                      <a:schemeClr val="tx1"/>
                    </a:solidFill>
                    <a:cs typeface="B Roya" pitchFamily="2" charset="-78"/>
                  </a:rPr>
                  <a:t>کثرت و تنوع دید نسبت به داده‏های اشتراکی در عین وجود تضاد در دیدها</a:t>
                </a:r>
              </a:p>
            </p:txBody>
          </p:sp>
          <p:cxnSp>
            <p:nvCxnSpPr>
              <p:cNvPr id="95" name="Straight Arrow Connector 94"/>
              <p:cNvCxnSpPr>
                <a:stCxn id="92" idx="1"/>
                <a:endCxn id="94" idx="0"/>
              </p:cNvCxnSpPr>
              <p:nvPr/>
            </p:nvCxnSpPr>
            <p:spPr>
              <a:xfrm>
                <a:off x="1453557" y="2545901"/>
                <a:ext cx="19109" cy="43851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 name="Group 17"/>
          <p:cNvGrpSpPr/>
          <p:nvPr/>
        </p:nvGrpSpPr>
        <p:grpSpPr>
          <a:xfrm>
            <a:off x="5105399" y="2967763"/>
            <a:ext cx="381002" cy="385037"/>
            <a:chOff x="5105399" y="2662963"/>
            <a:chExt cx="381002" cy="385037"/>
          </a:xfrm>
        </p:grpSpPr>
        <p:cxnSp>
          <p:nvCxnSpPr>
            <p:cNvPr id="83" name="Straight Arrow Connector 82"/>
            <p:cNvCxnSpPr/>
            <p:nvPr/>
          </p:nvCxnSpPr>
          <p:spPr>
            <a:xfrm flipV="1">
              <a:off x="5105400" y="2662963"/>
              <a:ext cx="381001" cy="40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flipV="1">
              <a:off x="5105399" y="3043963"/>
              <a:ext cx="381001" cy="40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2971798" y="3348763"/>
            <a:ext cx="381002" cy="385037"/>
            <a:chOff x="5105399" y="2662963"/>
            <a:chExt cx="381002" cy="385037"/>
          </a:xfrm>
        </p:grpSpPr>
        <p:cxnSp>
          <p:nvCxnSpPr>
            <p:cNvPr id="88" name="Straight Arrow Connector 87"/>
            <p:cNvCxnSpPr/>
            <p:nvPr/>
          </p:nvCxnSpPr>
          <p:spPr>
            <a:xfrm flipV="1">
              <a:off x="5105400" y="2662963"/>
              <a:ext cx="381001" cy="40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5105399" y="3043963"/>
              <a:ext cx="381001" cy="40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1905000" y="3378558"/>
            <a:ext cx="381002" cy="385037"/>
            <a:chOff x="5105399" y="2662963"/>
            <a:chExt cx="381002" cy="385037"/>
          </a:xfrm>
        </p:grpSpPr>
        <p:cxnSp>
          <p:nvCxnSpPr>
            <p:cNvPr id="91" name="Straight Arrow Connector 90"/>
            <p:cNvCxnSpPr/>
            <p:nvPr/>
          </p:nvCxnSpPr>
          <p:spPr>
            <a:xfrm flipV="1">
              <a:off x="5105400" y="2662963"/>
              <a:ext cx="381001" cy="40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105399" y="3043963"/>
              <a:ext cx="381001" cy="40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7" name="Freeform 96"/>
          <p:cNvSpPr/>
          <p:nvPr/>
        </p:nvSpPr>
        <p:spPr>
          <a:xfrm>
            <a:off x="474549" y="1636954"/>
            <a:ext cx="592251" cy="1944446"/>
          </a:xfrm>
          <a:custGeom>
            <a:avLst/>
            <a:gdLst>
              <a:gd name="connsiteX0" fmla="*/ 788286 w 788286"/>
              <a:gd name="connsiteY0" fmla="*/ 0 h 1674254"/>
              <a:gd name="connsiteX1" fmla="*/ 170100 w 788286"/>
              <a:gd name="connsiteY1" fmla="*/ 412124 h 1674254"/>
              <a:gd name="connsiteX2" fmla="*/ 41311 w 788286"/>
              <a:gd name="connsiteY2" fmla="*/ 1159099 h 1674254"/>
              <a:gd name="connsiteX3" fmla="*/ 788286 w 788286"/>
              <a:gd name="connsiteY3" fmla="*/ 1674254 h 1674254"/>
            </a:gdLst>
            <a:ahLst/>
            <a:cxnLst>
              <a:cxn ang="0">
                <a:pos x="connsiteX0" y="connsiteY0"/>
              </a:cxn>
              <a:cxn ang="0">
                <a:pos x="connsiteX1" y="connsiteY1"/>
              </a:cxn>
              <a:cxn ang="0">
                <a:pos x="connsiteX2" y="connsiteY2"/>
              </a:cxn>
              <a:cxn ang="0">
                <a:pos x="connsiteX3" y="connsiteY3"/>
              </a:cxn>
            </a:cxnLst>
            <a:rect l="l" t="t" r="r" b="b"/>
            <a:pathLst>
              <a:path w="788286" h="1674254">
                <a:moveTo>
                  <a:pt x="788286" y="0"/>
                </a:moveTo>
                <a:cubicBezTo>
                  <a:pt x="541441" y="109470"/>
                  <a:pt x="294596" y="218941"/>
                  <a:pt x="170100" y="412124"/>
                </a:cubicBezTo>
                <a:cubicBezTo>
                  <a:pt x="45604" y="605307"/>
                  <a:pt x="-61720" y="948744"/>
                  <a:pt x="41311" y="1159099"/>
                </a:cubicBezTo>
                <a:cubicBezTo>
                  <a:pt x="144342" y="1369454"/>
                  <a:pt x="466314" y="1521854"/>
                  <a:pt x="788286" y="1674254"/>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solidFill>
                  <a:sysClr val="windowText" lastClr="000000"/>
                </a:solidFill>
                <a:latin typeface="Times New Roman" pitchFamily="18" charset="0"/>
                <a:cs typeface="Times New Roman" pitchFamily="18" charset="0"/>
              </a:rPr>
              <a:t>U</a:t>
            </a:r>
          </a:p>
          <a:p>
            <a:pPr algn="ctr"/>
            <a:r>
              <a:rPr lang="en-US" dirty="0" smtClean="0">
                <a:solidFill>
                  <a:sysClr val="windowText" lastClr="000000"/>
                </a:solidFill>
                <a:latin typeface="Times New Roman" pitchFamily="18" charset="0"/>
                <a:cs typeface="Times New Roman" pitchFamily="18" charset="0"/>
              </a:rPr>
              <a:t>F</a:t>
            </a:r>
          </a:p>
          <a:p>
            <a:pPr algn="ctr"/>
            <a:r>
              <a:rPr lang="en-US" dirty="0">
                <a:solidFill>
                  <a:sysClr val="windowText" lastClr="000000"/>
                </a:solidFill>
                <a:latin typeface="Times New Roman" pitchFamily="18" charset="0"/>
                <a:cs typeface="Times New Roman" pitchFamily="18" charset="0"/>
              </a:rPr>
              <a:t>I</a:t>
            </a:r>
          </a:p>
        </p:txBody>
      </p:sp>
      <p:sp>
        <p:nvSpPr>
          <p:cNvPr id="98" name="Freeform 97"/>
          <p:cNvSpPr/>
          <p:nvPr/>
        </p:nvSpPr>
        <p:spPr>
          <a:xfrm>
            <a:off x="457200" y="3587795"/>
            <a:ext cx="659910" cy="1965406"/>
          </a:xfrm>
          <a:custGeom>
            <a:avLst/>
            <a:gdLst>
              <a:gd name="connsiteX0" fmla="*/ 759854 w 798491"/>
              <a:gd name="connsiteY0" fmla="*/ 0 h 1751527"/>
              <a:gd name="connsiteX1" fmla="*/ 90152 w 798491"/>
              <a:gd name="connsiteY1" fmla="*/ 206062 h 1751527"/>
              <a:gd name="connsiteX2" fmla="*/ 231820 w 798491"/>
              <a:gd name="connsiteY2" fmla="*/ 631065 h 1751527"/>
              <a:gd name="connsiteX3" fmla="*/ 0 w 798491"/>
              <a:gd name="connsiteY3" fmla="*/ 824248 h 1751527"/>
              <a:gd name="connsiteX4" fmla="*/ 231820 w 798491"/>
              <a:gd name="connsiteY4" fmla="*/ 1017431 h 1751527"/>
              <a:gd name="connsiteX5" fmla="*/ 12879 w 798491"/>
              <a:gd name="connsiteY5" fmla="*/ 1159099 h 1751527"/>
              <a:gd name="connsiteX6" fmla="*/ 128789 w 798491"/>
              <a:gd name="connsiteY6" fmla="*/ 1365161 h 1751527"/>
              <a:gd name="connsiteX7" fmla="*/ 798491 w 798491"/>
              <a:gd name="connsiteY7" fmla="*/ 1751527 h 1751527"/>
              <a:gd name="connsiteX8" fmla="*/ 798491 w 798491"/>
              <a:gd name="connsiteY8" fmla="*/ 1751527 h 1751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491" h="1751527">
                <a:moveTo>
                  <a:pt x="759854" y="0"/>
                </a:moveTo>
                <a:cubicBezTo>
                  <a:pt x="469006" y="50442"/>
                  <a:pt x="178158" y="100885"/>
                  <a:pt x="90152" y="206062"/>
                </a:cubicBezTo>
                <a:cubicBezTo>
                  <a:pt x="2146" y="311239"/>
                  <a:pt x="246845" y="528034"/>
                  <a:pt x="231820" y="631065"/>
                </a:cubicBezTo>
                <a:cubicBezTo>
                  <a:pt x="216795" y="734096"/>
                  <a:pt x="0" y="759854"/>
                  <a:pt x="0" y="824248"/>
                </a:cubicBezTo>
                <a:cubicBezTo>
                  <a:pt x="0" y="888642"/>
                  <a:pt x="229674" y="961623"/>
                  <a:pt x="231820" y="1017431"/>
                </a:cubicBezTo>
                <a:cubicBezTo>
                  <a:pt x="233966" y="1073239"/>
                  <a:pt x="30051" y="1101144"/>
                  <a:pt x="12879" y="1159099"/>
                </a:cubicBezTo>
                <a:cubicBezTo>
                  <a:pt x="-4293" y="1217054"/>
                  <a:pt x="-2146" y="1266423"/>
                  <a:pt x="128789" y="1365161"/>
                </a:cubicBezTo>
                <a:cubicBezTo>
                  <a:pt x="259724" y="1463899"/>
                  <a:pt x="798491" y="1751527"/>
                  <a:pt x="798491" y="1751527"/>
                </a:cubicBezTo>
                <a:lnTo>
                  <a:pt x="798491" y="1751527"/>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solidFill>
                  <a:sysClr val="windowText" lastClr="000000"/>
                </a:solidFill>
                <a:latin typeface="Times New Roman" pitchFamily="18" charset="0"/>
                <a:cs typeface="Times New Roman" pitchFamily="18" charset="0"/>
              </a:rPr>
              <a:t>U</a:t>
            </a:r>
          </a:p>
          <a:p>
            <a:pPr algn="ctr"/>
            <a:r>
              <a:rPr lang="en-US" dirty="0" smtClean="0">
                <a:solidFill>
                  <a:sysClr val="windowText" lastClr="000000"/>
                </a:solidFill>
                <a:latin typeface="Times New Roman" pitchFamily="18" charset="0"/>
                <a:cs typeface="Times New Roman" pitchFamily="18" charset="0"/>
              </a:rPr>
              <a:t>F</a:t>
            </a:r>
          </a:p>
          <a:p>
            <a:pPr algn="ctr"/>
            <a:r>
              <a:rPr lang="en-US" dirty="0">
                <a:solidFill>
                  <a:sysClr val="windowText" lastClr="000000"/>
                </a:solidFill>
                <a:latin typeface="Times New Roman" pitchFamily="18" charset="0"/>
                <a:cs typeface="Times New Roman" pitchFamily="18" charset="0"/>
              </a:rPr>
              <a:t>I</a:t>
            </a:r>
          </a:p>
        </p:txBody>
      </p:sp>
      <mc:AlternateContent xmlns:mc="http://schemas.openxmlformats.org/markup-compatibility/2006" xmlns:a14="http://schemas.microsoft.com/office/drawing/2010/main">
        <mc:Choice Requires="a14">
          <p:sp>
            <p:nvSpPr>
              <p:cNvPr id="99" name="TextBox 98"/>
              <p:cNvSpPr txBox="1"/>
              <p:nvPr/>
            </p:nvSpPr>
            <p:spPr>
              <a:xfrm>
                <a:off x="1129161" y="4948535"/>
                <a:ext cx="813402" cy="461665"/>
              </a:xfrm>
              <a:prstGeom prst="rect">
                <a:avLst/>
              </a:prstGeom>
              <a:noFill/>
            </p:spPr>
            <p:txBody>
              <a:bodyPr wrap="square" rtlCol="0">
                <a:spAutoFit/>
              </a:bodyPr>
              <a:lstStyle/>
              <a:p>
                <a:pPr algn="ctr" rtl="1"/>
                <a14:m>
                  <m:oMathPara xmlns:m="http://schemas.openxmlformats.org/officeDocument/2006/math">
                    <m:oMathParaPr>
                      <m:jc m:val="centerGroup"/>
                    </m:oMathParaPr>
                    <m:oMath xmlns:m="http://schemas.openxmlformats.org/officeDocument/2006/math">
                      <m:r>
                        <a:rPr lang="fa-IR" sz="2400" b="1" i="1" smtClean="0">
                          <a:latin typeface="Cambria Math"/>
                          <a:cs typeface="B Roya" pitchFamily="2" charset="-78"/>
                        </a:rPr>
                        <m:t>⋮</m:t>
                      </m:r>
                    </m:oMath>
                  </m:oMathPara>
                </a14:m>
                <a:endParaRPr lang="fa-IR" sz="2400" b="1" dirty="0" smtClean="0">
                  <a:cs typeface="B Roya" pitchFamily="2" charset="-78"/>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1129161" y="4948535"/>
                <a:ext cx="813402" cy="461665"/>
              </a:xfrm>
              <a:prstGeom prst="rect">
                <a:avLst/>
              </a:prstGeom>
              <a:blipFill rotWithShape="1">
                <a:blip r:embed="rId3"/>
                <a:stretch>
                  <a:fillRect/>
                </a:stretch>
              </a:blipFill>
            </p:spPr>
            <p:txBody>
              <a:bodyPr/>
              <a:lstStyle/>
              <a:p>
                <a:r>
                  <a:rPr lang="en-US">
                    <a:noFill/>
                  </a:rPr>
                  <a:t> </a:t>
                </a:r>
              </a:p>
            </p:txBody>
          </p:sp>
        </mc:Fallback>
      </mc:AlternateContent>
      <p:cxnSp>
        <p:nvCxnSpPr>
          <p:cNvPr id="100" name="Straight Arrow Connector 99"/>
          <p:cNvCxnSpPr>
            <a:endCxn id="99" idx="0"/>
          </p:cNvCxnSpPr>
          <p:nvPr/>
        </p:nvCxnSpPr>
        <p:spPr>
          <a:xfrm>
            <a:off x="1535167" y="4648200"/>
            <a:ext cx="695" cy="30033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017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ادامه مثال </a:t>
            </a:r>
            <a:r>
              <a:rPr lang="fa-IR" dirty="0"/>
              <a:t>مقدماتی (مشی پایگاهی)</a:t>
            </a:r>
            <a:endParaRPr lang="en-US" dirty="0"/>
          </a:p>
        </p:txBody>
      </p:sp>
      <p:sp>
        <p:nvSpPr>
          <p:cNvPr id="3" name="Content Placeholder 2"/>
          <p:cNvSpPr>
            <a:spLocks noGrp="1"/>
          </p:cNvSpPr>
          <p:nvPr>
            <p:ph idx="1"/>
          </p:nvPr>
        </p:nvSpPr>
        <p:spPr/>
        <p:txBody>
          <a:bodyPr>
            <a:normAutofit/>
          </a:bodyPr>
          <a:lstStyle/>
          <a:p>
            <a:pPr marL="457200" lvl="1" indent="0">
              <a:buNone/>
            </a:pPr>
            <a:r>
              <a:rPr lang="fa-IR" sz="2000" b="0" dirty="0" smtClean="0"/>
              <a:t>	چگونه از این کثرت دید می توان به آن «وحدت» داده رسید؟</a:t>
            </a:r>
          </a:p>
          <a:p>
            <a:pPr lvl="1"/>
            <a:endParaRPr lang="fa-IR" sz="2000" b="0" dirty="0" smtClean="0"/>
          </a:p>
          <a:p>
            <a:pPr lvl="1"/>
            <a:r>
              <a:rPr lang="fa-IR" sz="2000" b="0" dirty="0" smtClean="0"/>
              <a:t>تمرین: مزایای مشی پایگاهی چیست؟ </a:t>
            </a:r>
          </a:p>
          <a:p>
            <a:pPr lvl="1"/>
            <a:r>
              <a:rPr lang="fa-IR" sz="2000" b="0" dirty="0" smtClean="0"/>
              <a:t>تمرین: چند سطح تعریف داده داریم؟ </a:t>
            </a:r>
            <a:endParaRPr lang="en-US" sz="2000" b="0" dirty="0"/>
          </a:p>
        </p:txBody>
      </p:sp>
      <p:grpSp>
        <p:nvGrpSpPr>
          <p:cNvPr id="4" name="Group 3"/>
          <p:cNvGrpSpPr/>
          <p:nvPr/>
        </p:nvGrpSpPr>
        <p:grpSpPr>
          <a:xfrm>
            <a:off x="685800" y="1418898"/>
            <a:ext cx="2438400" cy="533400"/>
            <a:chOff x="-964473" y="3200400"/>
            <a:chExt cx="5155475" cy="533400"/>
          </a:xfrm>
        </p:grpSpPr>
        <p:sp>
          <p:nvSpPr>
            <p:cNvPr id="5" name="Rounded Rectangle 4"/>
            <p:cNvSpPr/>
            <p:nvPr/>
          </p:nvSpPr>
          <p:spPr>
            <a:xfrm>
              <a:off x="-964473" y="3200400"/>
              <a:ext cx="4464019"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dirty="0" smtClean="0">
                  <a:solidFill>
                    <a:schemeClr val="tx1"/>
                  </a:solidFill>
                  <a:cs typeface="B Nazanin" pitchFamily="2" charset="-78"/>
                </a:rPr>
                <a:t>1- خود نرم افزار </a:t>
              </a:r>
              <a:r>
                <a:rPr lang="en-US" sz="1600" dirty="0" smtClean="0">
                  <a:solidFill>
                    <a:schemeClr val="tx1"/>
                  </a:solidFill>
                  <a:cs typeface="B Nazanin" pitchFamily="2" charset="-78"/>
                </a:rPr>
                <a:t>DBMS</a:t>
              </a:r>
              <a:endParaRPr lang="fa-IR" dirty="0">
                <a:solidFill>
                  <a:schemeClr val="tx1"/>
                </a:solidFill>
                <a:cs typeface="B Nazanin" pitchFamily="2" charset="-78"/>
              </a:endParaRPr>
            </a:p>
            <a:p>
              <a:pPr algn="r" rtl="1">
                <a:lnSpc>
                  <a:spcPct val="150000"/>
                </a:lnSpc>
              </a:pPr>
              <a:r>
                <a:rPr lang="fa-IR" dirty="0" smtClean="0">
                  <a:solidFill>
                    <a:schemeClr val="tx1"/>
                  </a:solidFill>
                  <a:cs typeface="B Nazanin" pitchFamily="2" charset="-78"/>
                </a:rPr>
                <a:t>2- معماری پایگاه داده</a:t>
              </a:r>
              <a:endParaRPr lang="en-US" dirty="0" smtClean="0">
                <a:solidFill>
                  <a:schemeClr val="tx1"/>
                </a:solidFill>
                <a:cs typeface="B Nazanin" pitchFamily="2" charset="-78"/>
              </a:endParaRPr>
            </a:p>
          </p:txBody>
        </p:sp>
        <p:cxnSp>
          <p:nvCxnSpPr>
            <p:cNvPr id="6" name="Straight Arrow Connector 5"/>
            <p:cNvCxnSpPr>
              <a:endCxn id="5" idx="3"/>
            </p:cNvCxnSpPr>
            <p:nvPr/>
          </p:nvCxnSpPr>
          <p:spPr>
            <a:xfrm flipH="1">
              <a:off x="3499546" y="3467100"/>
              <a:ext cx="691456"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14400" y="2406868"/>
            <a:ext cx="4227228" cy="533400"/>
            <a:chOff x="-3682792" y="3145757"/>
            <a:chExt cx="7798814" cy="533400"/>
          </a:xfrm>
        </p:grpSpPr>
        <p:sp>
          <p:nvSpPr>
            <p:cNvPr id="9" name="Rounded Rectangle 8"/>
            <p:cNvSpPr/>
            <p:nvPr/>
          </p:nvSpPr>
          <p:spPr>
            <a:xfrm>
              <a:off x="-3682792" y="3145757"/>
              <a:ext cx="7037053"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dirty="0" smtClean="0">
                  <a:solidFill>
                    <a:schemeClr val="tx1"/>
                  </a:solidFill>
                  <a:cs typeface="B Nazanin" pitchFamily="2" charset="-78"/>
                </a:rPr>
                <a:t>(طبق معلومات فعلی: عکس معایب مشی فایلینگ)</a:t>
              </a:r>
              <a:endParaRPr lang="en-US" dirty="0" smtClean="0">
                <a:solidFill>
                  <a:schemeClr val="tx1"/>
                </a:solidFill>
                <a:cs typeface="B Nazanin" pitchFamily="2" charset="-78"/>
              </a:endParaRPr>
            </a:p>
          </p:txBody>
        </p:sp>
        <p:cxnSp>
          <p:nvCxnSpPr>
            <p:cNvPr id="10" name="Straight Arrow Connector 9"/>
            <p:cNvCxnSpPr/>
            <p:nvPr/>
          </p:nvCxnSpPr>
          <p:spPr>
            <a:xfrm flipH="1">
              <a:off x="3224351" y="3467100"/>
              <a:ext cx="891671"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pic>
        <p:nvPicPr>
          <p:cNvPr id="11" name="Picture 2" descr="\\VBOXSVR\mahmoud\Documents\EDU\Sharif\DB\TA\slides\konjkav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388942"/>
            <a:ext cx="511914" cy="514410"/>
          </a:xfrm>
          <a:prstGeom prst="roundRect">
            <a:avLst>
              <a:gd name="adj" fmla="val 8594"/>
            </a:avLst>
          </a:prstGeom>
          <a:solidFill>
            <a:srgbClr val="FFFFFF">
              <a:shade val="85000"/>
            </a:srgbClr>
          </a:solidFill>
          <a:ln w="19050">
            <a:solidFill>
              <a:srgbClr val="00B0F0"/>
            </a:solidFill>
          </a:ln>
          <a:effectLst>
            <a:reflection blurRad="12700" stA="38000" endPos="28000" dist="5000" dir="5400000" sy="-100000" algn="bl" rotWithShape="0"/>
          </a:effectLst>
          <a:extLst/>
        </p:spPr>
      </p:pic>
    </p:spTree>
    <p:extLst>
      <p:ext uri="{BB962C8B-B14F-4D97-AF65-F5344CB8AC3E}">
        <p14:creationId xmlns:p14="http://schemas.microsoft.com/office/powerpoint/2010/main" val="2089535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تراکنش</a:t>
            </a:r>
            <a:endParaRPr lang="en-US" dirty="0"/>
          </a:p>
        </p:txBody>
      </p:sp>
      <p:sp>
        <p:nvSpPr>
          <p:cNvPr id="3" name="Content Placeholder 2"/>
          <p:cNvSpPr>
            <a:spLocks noGrp="1"/>
          </p:cNvSpPr>
          <p:nvPr>
            <p:ph idx="1"/>
          </p:nvPr>
        </p:nvSpPr>
        <p:spPr/>
        <p:txBody>
          <a:bodyPr>
            <a:normAutofit/>
          </a:bodyPr>
          <a:lstStyle/>
          <a:p>
            <a:pPr marL="0" indent="0">
              <a:buNone/>
            </a:pPr>
            <a:r>
              <a:rPr lang="fa-IR" sz="2000" b="0" dirty="0"/>
              <a:t>	</a:t>
            </a:r>
            <a:r>
              <a:rPr lang="fa-IR" sz="2000" dirty="0" smtClean="0">
                <a:solidFill>
                  <a:srgbClr val="7030A0"/>
                </a:solidFill>
              </a:rPr>
              <a:t>تراکنش </a:t>
            </a:r>
            <a:r>
              <a:rPr lang="en-US" sz="2000" dirty="0">
                <a:solidFill>
                  <a:srgbClr val="7030A0"/>
                </a:solidFill>
              </a:rPr>
              <a:t>Transaction</a:t>
            </a:r>
            <a:r>
              <a:rPr lang="fa-IR" sz="2000" dirty="0" smtClean="0">
                <a:solidFill>
                  <a:srgbClr val="7030A0"/>
                </a:solidFill>
              </a:rPr>
              <a:t>:</a:t>
            </a:r>
            <a:endParaRPr lang="fa-IR" sz="1800" b="0" dirty="0"/>
          </a:p>
          <a:p>
            <a:pPr lvl="1"/>
            <a:r>
              <a:rPr lang="fa-IR" sz="1800" b="0" dirty="0"/>
              <a:t>دنباله ای از عملیات </a:t>
            </a:r>
            <a:r>
              <a:rPr lang="fa-IR" sz="1800" b="0" dirty="0" smtClean="0"/>
              <a:t>(در قالب یک قطعه برنامه) </a:t>
            </a:r>
            <a:r>
              <a:rPr lang="fa-IR" sz="1800" b="0" dirty="0"/>
              <a:t>که </a:t>
            </a:r>
            <a:r>
              <a:rPr lang="fa-IR" sz="1800" b="0" dirty="0" smtClean="0"/>
              <a:t>معمولاً حداقل یک عمل </a:t>
            </a:r>
            <a:r>
              <a:rPr lang="fa-IR" sz="1800" b="0" dirty="0"/>
              <a:t>تغییردهنده  (درج، حذف، به روزرسانی) در محیط ذخیره‏سازی  داده‏ها انجام می‏دهد و </a:t>
            </a:r>
            <a:r>
              <a:rPr lang="fa-IR" sz="1800" b="0" dirty="0" smtClean="0"/>
              <a:t>باید یا به </a:t>
            </a:r>
            <a:r>
              <a:rPr lang="fa-IR" sz="1800" b="0" dirty="0"/>
              <a:t>تمامی اجرا شود و یا اجرا نشده تلقی </a:t>
            </a:r>
            <a:r>
              <a:rPr lang="fa-IR" sz="1800" b="0" dirty="0" smtClean="0"/>
              <a:t>‏شود. </a:t>
            </a:r>
            <a:endParaRPr lang="fa-IR" sz="1800" b="0" dirty="0"/>
          </a:p>
          <a:p>
            <a:pPr lvl="1"/>
            <a:r>
              <a:rPr lang="fa-IR" sz="1800" b="0" dirty="0"/>
              <a:t>دارای خواص </a:t>
            </a:r>
            <a:r>
              <a:rPr lang="en-US" sz="1800" b="0" dirty="0"/>
              <a:t>ACID</a:t>
            </a:r>
            <a:r>
              <a:rPr lang="fa-IR" sz="1800" b="0" dirty="0"/>
              <a:t> ( </a:t>
            </a:r>
            <a:r>
              <a:rPr lang="en-US" sz="1800" dirty="0">
                <a:solidFill>
                  <a:srgbClr val="C00000"/>
                </a:solidFill>
              </a:rPr>
              <a:t>A</a:t>
            </a:r>
            <a:r>
              <a:rPr lang="en-US" sz="1800" b="0" dirty="0"/>
              <a:t>tomicity </a:t>
            </a:r>
            <a:r>
              <a:rPr lang="en-US" sz="1800" dirty="0">
                <a:solidFill>
                  <a:srgbClr val="C00000"/>
                </a:solidFill>
              </a:rPr>
              <a:t>C</a:t>
            </a:r>
            <a:r>
              <a:rPr lang="en-US" sz="1800" b="0" dirty="0"/>
              <a:t>onsistency </a:t>
            </a:r>
            <a:r>
              <a:rPr lang="en-US" sz="1800" dirty="0">
                <a:solidFill>
                  <a:srgbClr val="C00000"/>
                </a:solidFill>
              </a:rPr>
              <a:t>I</a:t>
            </a:r>
            <a:r>
              <a:rPr lang="en-US" sz="1800" b="0" dirty="0"/>
              <a:t>solation </a:t>
            </a:r>
            <a:r>
              <a:rPr lang="en-US" sz="1800" dirty="0">
                <a:solidFill>
                  <a:srgbClr val="C00000"/>
                </a:solidFill>
              </a:rPr>
              <a:t>D</a:t>
            </a:r>
            <a:r>
              <a:rPr lang="en-US" sz="1800" b="0" dirty="0"/>
              <a:t>urability</a:t>
            </a:r>
            <a:r>
              <a:rPr lang="fa-IR" sz="1800" b="0" dirty="0" smtClean="0"/>
              <a:t>)</a:t>
            </a:r>
          </a:p>
          <a:p>
            <a:pPr lvl="2"/>
            <a:endParaRPr lang="fa-IR" sz="1600" b="0" dirty="0"/>
          </a:p>
          <a:p>
            <a:pPr lvl="2"/>
            <a:endParaRPr lang="fa-IR" sz="1600" b="0" dirty="0" smtClean="0"/>
          </a:p>
          <a:p>
            <a:pPr marL="457200" lvl="1" indent="0">
              <a:buNone/>
            </a:pPr>
            <a:r>
              <a:rPr lang="fa-IR" sz="1800" b="0" dirty="0" smtClean="0"/>
              <a:t>      شرط سازگاری پایگاه داده در این مثال :  </a:t>
            </a:r>
            <a:r>
              <a:rPr lang="en-US" sz="1800" b="0" dirty="0" smtClean="0"/>
              <a:t>A+B</a:t>
            </a:r>
            <a:r>
              <a:rPr lang="fa-IR" sz="1800" b="0" dirty="0" smtClean="0"/>
              <a:t> ثابت باشد.</a:t>
            </a:r>
          </a:p>
        </p:txBody>
      </p:sp>
      <p:grpSp>
        <p:nvGrpSpPr>
          <p:cNvPr id="10" name="Group 9"/>
          <p:cNvGrpSpPr/>
          <p:nvPr/>
        </p:nvGrpSpPr>
        <p:grpSpPr>
          <a:xfrm>
            <a:off x="1600200" y="3200400"/>
            <a:ext cx="1420821" cy="533400"/>
            <a:chOff x="-4669973" y="3200400"/>
            <a:chExt cx="8860975" cy="533400"/>
          </a:xfrm>
        </p:grpSpPr>
        <p:sp>
          <p:nvSpPr>
            <p:cNvPr id="11" name="Rounded Rectangle 10"/>
            <p:cNvSpPr/>
            <p:nvPr/>
          </p:nvSpPr>
          <p:spPr>
            <a:xfrm>
              <a:off x="-4669973" y="3200400"/>
              <a:ext cx="8169519"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1400" b="1" dirty="0" smtClean="0">
                  <a:solidFill>
                    <a:schemeClr val="tx1"/>
                  </a:solidFill>
                  <a:cs typeface="B Nazanin" pitchFamily="2" charset="-78"/>
                </a:rPr>
                <a:t>یا همه یا هیچ</a:t>
              </a:r>
            </a:p>
          </p:txBody>
        </p:sp>
        <p:cxnSp>
          <p:nvCxnSpPr>
            <p:cNvPr id="12" name="Straight Arrow Connector 11"/>
            <p:cNvCxnSpPr>
              <a:endCxn id="11" idx="3"/>
            </p:cNvCxnSpPr>
            <p:nvPr/>
          </p:nvCxnSpPr>
          <p:spPr>
            <a:xfrm flipH="1">
              <a:off x="3499546" y="3200400"/>
              <a:ext cx="691456" cy="2667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5700451" y="3200400"/>
            <a:ext cx="1309949" cy="609600"/>
            <a:chOff x="-3503294" y="3124200"/>
            <a:chExt cx="8169519" cy="609600"/>
          </a:xfrm>
        </p:grpSpPr>
        <p:sp>
          <p:nvSpPr>
            <p:cNvPr id="14" name="Rounded Rectangle 13"/>
            <p:cNvSpPr/>
            <p:nvPr/>
          </p:nvSpPr>
          <p:spPr>
            <a:xfrm>
              <a:off x="-3503294" y="3200400"/>
              <a:ext cx="8169519"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1400" b="1" dirty="0" smtClean="0">
                  <a:solidFill>
                    <a:schemeClr val="tx1"/>
                  </a:solidFill>
                  <a:cs typeface="B Nazanin" pitchFamily="2" charset="-78"/>
                </a:rPr>
                <a:t>دوام (پایداری)</a:t>
              </a:r>
            </a:p>
          </p:txBody>
        </p:sp>
        <p:cxnSp>
          <p:nvCxnSpPr>
            <p:cNvPr id="15" name="Straight Arrow Connector 14"/>
            <p:cNvCxnSpPr/>
            <p:nvPr/>
          </p:nvCxnSpPr>
          <p:spPr>
            <a:xfrm>
              <a:off x="-1986891" y="3124200"/>
              <a:ext cx="2568354" cy="1524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419600" y="3203684"/>
            <a:ext cx="1309949" cy="666750"/>
            <a:chOff x="-4669973" y="3067050"/>
            <a:chExt cx="8169519" cy="666750"/>
          </a:xfrm>
        </p:grpSpPr>
        <p:sp>
          <p:nvSpPr>
            <p:cNvPr id="17" name="Rounded Rectangle 16"/>
            <p:cNvSpPr/>
            <p:nvPr/>
          </p:nvSpPr>
          <p:spPr>
            <a:xfrm>
              <a:off x="-4669973" y="3200400"/>
              <a:ext cx="8169519"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1400" b="1" dirty="0" smtClean="0">
                  <a:solidFill>
                    <a:schemeClr val="tx1"/>
                  </a:solidFill>
                  <a:cs typeface="B Nazanin" pitchFamily="2" charset="-78"/>
                </a:rPr>
                <a:t>انفراد و جدایی</a:t>
              </a:r>
            </a:p>
          </p:txBody>
        </p:sp>
        <p:cxnSp>
          <p:nvCxnSpPr>
            <p:cNvPr id="18" name="Straight Arrow Connector 17"/>
            <p:cNvCxnSpPr/>
            <p:nvPr/>
          </p:nvCxnSpPr>
          <p:spPr>
            <a:xfrm>
              <a:off x="-585217" y="3067050"/>
              <a:ext cx="0" cy="20955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352800" y="3200400"/>
            <a:ext cx="784923" cy="666750"/>
            <a:chOff x="-4933697" y="3086100"/>
            <a:chExt cx="4895185" cy="666750"/>
          </a:xfrm>
        </p:grpSpPr>
        <p:sp>
          <p:nvSpPr>
            <p:cNvPr id="20" name="Rounded Rectangle 19"/>
            <p:cNvSpPr/>
            <p:nvPr/>
          </p:nvSpPr>
          <p:spPr>
            <a:xfrm>
              <a:off x="-4933697" y="3219450"/>
              <a:ext cx="4895185"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400" b="1" dirty="0" smtClean="0">
                  <a:solidFill>
                    <a:schemeClr val="tx1"/>
                  </a:solidFill>
                  <a:cs typeface="B Nazanin" pitchFamily="2" charset="-78"/>
                </a:rPr>
                <a:t>سازگاری</a:t>
              </a:r>
            </a:p>
          </p:txBody>
        </p:sp>
        <p:cxnSp>
          <p:nvCxnSpPr>
            <p:cNvPr id="21" name="Straight Arrow Connector 20"/>
            <p:cNvCxnSpPr/>
            <p:nvPr/>
          </p:nvCxnSpPr>
          <p:spPr>
            <a:xfrm flipH="1">
              <a:off x="-585217" y="3086100"/>
              <a:ext cx="192259" cy="2667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pic>
        <p:nvPicPr>
          <p:cNvPr id="23" name="Picture 2" descr="\\VBOXSVR\mahmoud\Documents\EDU\Sharif\DB\TA\slides\yadavar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2180" y="1295400"/>
            <a:ext cx="618420" cy="618420"/>
          </a:xfrm>
          <a:prstGeom prst="roundRect">
            <a:avLst>
              <a:gd name="adj" fmla="val 16667"/>
            </a:avLst>
          </a:prstGeom>
          <a:ln>
            <a:solidFill>
              <a:srgbClr val="FF000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4" name="Rounded Rectangle 23"/>
          <p:cNvSpPr/>
          <p:nvPr/>
        </p:nvSpPr>
        <p:spPr>
          <a:xfrm>
            <a:off x="228600" y="4267200"/>
            <a:ext cx="4343400" cy="2438400"/>
          </a:xfrm>
          <a:prstGeom prst="roundRect">
            <a:avLst>
              <a:gd name="adj" fmla="val 352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150000"/>
              </a:lnSpc>
            </a:pPr>
            <a:r>
              <a:rPr lang="en-US" sz="1200" b="1" dirty="0" smtClean="0">
                <a:solidFill>
                  <a:schemeClr val="tx1"/>
                </a:solidFill>
                <a:cs typeface="B Roya" pitchFamily="2" charset="-78"/>
              </a:rPr>
              <a:t>BEGIN TRANS</a:t>
            </a:r>
          </a:p>
          <a:p>
            <a:pPr algn="l">
              <a:lnSpc>
                <a:spcPct val="150000"/>
              </a:lnSpc>
            </a:pPr>
            <a:r>
              <a:rPr lang="en-US" sz="1200" b="1" dirty="0">
                <a:solidFill>
                  <a:schemeClr val="tx1"/>
                </a:solidFill>
                <a:cs typeface="B Roya" pitchFamily="2" charset="-78"/>
              </a:rPr>
              <a:t>	</a:t>
            </a:r>
            <a:r>
              <a:rPr lang="en-US" sz="1200" b="1" dirty="0" smtClean="0">
                <a:solidFill>
                  <a:schemeClr val="tx1"/>
                </a:solidFill>
                <a:cs typeface="B Roya" pitchFamily="2" charset="-78"/>
              </a:rPr>
              <a:t>READ (A)</a:t>
            </a:r>
          </a:p>
          <a:p>
            <a:pPr algn="l">
              <a:lnSpc>
                <a:spcPct val="150000"/>
              </a:lnSpc>
            </a:pPr>
            <a:r>
              <a:rPr lang="en-US" sz="1200" b="1" dirty="0" smtClean="0">
                <a:solidFill>
                  <a:schemeClr val="tx1"/>
                </a:solidFill>
                <a:cs typeface="B Roya" pitchFamily="2" charset="-78"/>
              </a:rPr>
              <a:t>	A = A – 50</a:t>
            </a:r>
          </a:p>
          <a:p>
            <a:pPr algn="l">
              <a:lnSpc>
                <a:spcPct val="150000"/>
              </a:lnSpc>
            </a:pPr>
            <a:r>
              <a:rPr lang="en-US" sz="1200" b="1" dirty="0" smtClean="0">
                <a:solidFill>
                  <a:schemeClr val="tx1"/>
                </a:solidFill>
                <a:cs typeface="B Roya" pitchFamily="2" charset="-78"/>
              </a:rPr>
              <a:t>	UPDATE (A)</a:t>
            </a:r>
          </a:p>
          <a:p>
            <a:pPr algn="l">
              <a:lnSpc>
                <a:spcPct val="150000"/>
              </a:lnSpc>
            </a:pPr>
            <a:r>
              <a:rPr lang="en-US" sz="1200" b="1" dirty="0">
                <a:solidFill>
                  <a:schemeClr val="tx1"/>
                </a:solidFill>
                <a:cs typeface="B Roya" pitchFamily="2" charset="-78"/>
              </a:rPr>
              <a:t>	</a:t>
            </a:r>
            <a:r>
              <a:rPr lang="en-US" sz="1200" b="1" dirty="0" smtClean="0">
                <a:solidFill>
                  <a:schemeClr val="tx1"/>
                </a:solidFill>
                <a:cs typeface="B Roya" pitchFamily="2" charset="-78"/>
              </a:rPr>
              <a:t>READ (B)</a:t>
            </a:r>
          </a:p>
          <a:p>
            <a:pPr algn="l">
              <a:lnSpc>
                <a:spcPct val="150000"/>
              </a:lnSpc>
            </a:pPr>
            <a:r>
              <a:rPr lang="en-US" sz="1200" b="1" dirty="0">
                <a:solidFill>
                  <a:schemeClr val="tx1"/>
                </a:solidFill>
                <a:cs typeface="B Roya" pitchFamily="2" charset="-78"/>
              </a:rPr>
              <a:t>	</a:t>
            </a:r>
            <a:r>
              <a:rPr lang="en-US" sz="1200" b="1" dirty="0" smtClean="0">
                <a:solidFill>
                  <a:schemeClr val="tx1"/>
                </a:solidFill>
                <a:cs typeface="B Roya" pitchFamily="2" charset="-78"/>
              </a:rPr>
              <a:t>B = B + 50</a:t>
            </a:r>
          </a:p>
          <a:p>
            <a:pPr algn="l">
              <a:lnSpc>
                <a:spcPct val="150000"/>
              </a:lnSpc>
            </a:pPr>
            <a:r>
              <a:rPr lang="en-US" sz="1200" b="1" dirty="0">
                <a:solidFill>
                  <a:schemeClr val="tx1"/>
                </a:solidFill>
                <a:cs typeface="B Roya" pitchFamily="2" charset="-78"/>
              </a:rPr>
              <a:t>	</a:t>
            </a:r>
            <a:r>
              <a:rPr lang="en-US" sz="1200" b="1" dirty="0" smtClean="0">
                <a:solidFill>
                  <a:schemeClr val="tx1"/>
                </a:solidFill>
                <a:cs typeface="B Roya" pitchFamily="2" charset="-78"/>
              </a:rPr>
              <a:t>UPDATE (B)</a:t>
            </a:r>
          </a:p>
          <a:p>
            <a:pPr algn="l">
              <a:lnSpc>
                <a:spcPct val="150000"/>
              </a:lnSpc>
            </a:pPr>
            <a:r>
              <a:rPr lang="en-US" sz="1200" b="1" dirty="0" smtClean="0">
                <a:solidFill>
                  <a:schemeClr val="tx1"/>
                </a:solidFill>
                <a:cs typeface="B Roya" pitchFamily="2" charset="-78"/>
              </a:rPr>
              <a:t>END TRANS</a:t>
            </a:r>
            <a:endParaRPr lang="en-US" sz="1600" b="1" dirty="0" smtClean="0">
              <a:solidFill>
                <a:schemeClr val="tx1"/>
              </a:solidFill>
              <a:cs typeface="B Roya" pitchFamily="2" charset="-78"/>
            </a:endParaRPr>
          </a:p>
        </p:txBody>
      </p:sp>
      <p:pic>
        <p:nvPicPr>
          <p:cNvPr id="22" name="Picture 2" descr="\\VBOXSVR\mahmoud\Documents\EDU\Sharif\DB\TA\mesal_new4.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2790" y="3962400"/>
            <a:ext cx="628774" cy="700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11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خواص تراکنش در پایگاه داده‏های رابطه‏ای</a:t>
            </a:r>
            <a:endParaRPr lang="en-US" dirty="0"/>
          </a:p>
        </p:txBody>
      </p:sp>
      <p:sp>
        <p:nvSpPr>
          <p:cNvPr id="3" name="Content Placeholder 2"/>
          <p:cNvSpPr>
            <a:spLocks noGrp="1"/>
          </p:cNvSpPr>
          <p:nvPr>
            <p:ph idx="1"/>
          </p:nvPr>
        </p:nvSpPr>
        <p:spPr/>
        <p:txBody>
          <a:bodyPr>
            <a:normAutofit lnSpcReduction="10000"/>
          </a:bodyPr>
          <a:lstStyle/>
          <a:p>
            <a:r>
              <a:rPr lang="fa-IR" dirty="0" smtClean="0">
                <a:solidFill>
                  <a:srgbClr val="0033CC"/>
                </a:solidFill>
                <a:cs typeface="+mn-cs"/>
              </a:rPr>
              <a:t>اتمیک بودن (</a:t>
            </a:r>
            <a:r>
              <a:rPr lang="en-US" dirty="0" smtClean="0">
                <a:solidFill>
                  <a:srgbClr val="0033CC"/>
                </a:solidFill>
                <a:cs typeface="+mn-cs"/>
              </a:rPr>
              <a:t>Atomicity</a:t>
            </a:r>
            <a:r>
              <a:rPr lang="fa-IR" dirty="0" smtClean="0">
                <a:solidFill>
                  <a:srgbClr val="0033CC"/>
                </a:solidFill>
                <a:cs typeface="+mn-cs"/>
              </a:rPr>
              <a:t>): </a:t>
            </a:r>
            <a:r>
              <a:rPr lang="fa-IR" b="0" dirty="0" smtClean="0">
                <a:cs typeface="+mn-cs"/>
              </a:rPr>
              <a:t>یا کل تراکنش اجرا شود یا هیچ بخشی از آن اجرا نشود.</a:t>
            </a:r>
          </a:p>
          <a:p>
            <a:pPr lvl="1"/>
            <a:r>
              <a:rPr lang="fa-IR" b="0" dirty="0" smtClean="0">
                <a:cs typeface="+mn-cs"/>
              </a:rPr>
              <a:t>اگر بخشی از یک تراکنش با شکست مواجه شود کل تراکنش شکست خورده تلقی شود و حالت پایگاه داده تغییری نکند.</a:t>
            </a:r>
          </a:p>
          <a:p>
            <a:pPr marL="457200" lvl="1" indent="0">
              <a:buNone/>
            </a:pPr>
            <a:endParaRPr lang="fa-IR" sz="1200" b="0" dirty="0" smtClean="0">
              <a:cs typeface="+mn-cs"/>
            </a:endParaRPr>
          </a:p>
          <a:p>
            <a:r>
              <a:rPr lang="fa-IR" dirty="0" smtClean="0">
                <a:cs typeface="+mn-cs"/>
              </a:rPr>
              <a:t> </a:t>
            </a:r>
            <a:r>
              <a:rPr lang="fa-IR" dirty="0" smtClean="0">
                <a:solidFill>
                  <a:srgbClr val="0033CC"/>
                </a:solidFill>
                <a:cs typeface="+mn-cs"/>
              </a:rPr>
              <a:t>سازگاری (</a:t>
            </a:r>
            <a:r>
              <a:rPr lang="en-US" dirty="0" smtClean="0">
                <a:solidFill>
                  <a:srgbClr val="0033CC"/>
                </a:solidFill>
                <a:cs typeface="+mn-cs"/>
              </a:rPr>
              <a:t>Consistency</a:t>
            </a:r>
            <a:r>
              <a:rPr lang="fa-IR" dirty="0" smtClean="0">
                <a:solidFill>
                  <a:srgbClr val="0033CC"/>
                </a:solidFill>
                <a:cs typeface="+mn-cs"/>
              </a:rPr>
              <a:t>): </a:t>
            </a:r>
            <a:r>
              <a:rPr lang="fa-IR" b="0" dirty="0" smtClean="0">
                <a:cs typeface="+mn-cs"/>
              </a:rPr>
              <a:t>هر تراکنش پایگاه داده را از یک حالت سازگار یا معتبر (منطبق با محدودیتهای جامعیتی تعریف شده) به یک حالت سازگار یا معتبر دیگر ببرد.</a:t>
            </a:r>
          </a:p>
          <a:p>
            <a:pPr lvl="1"/>
            <a:r>
              <a:rPr lang="fa-IR" b="0" dirty="0" smtClean="0">
                <a:cs typeface="+mn-cs"/>
              </a:rPr>
              <a:t>معتبر بودن حالات توسط تعدادی محدودیت جامعیتی تعریف می‏شود. مثلا مانده حساب برابر مجموع واریزها منهای مجموع برداشتها است.</a:t>
            </a:r>
          </a:p>
          <a:p>
            <a:pPr marL="457200" lvl="1" indent="0">
              <a:buNone/>
            </a:pPr>
            <a:endParaRPr lang="fa-IR" sz="1200" b="0" dirty="0" smtClean="0">
              <a:cs typeface="+mn-cs"/>
            </a:endParaRPr>
          </a:p>
          <a:p>
            <a:r>
              <a:rPr lang="fa-IR" dirty="0" smtClean="0">
                <a:solidFill>
                  <a:srgbClr val="0033CC"/>
                </a:solidFill>
                <a:cs typeface="+mn-cs"/>
              </a:rPr>
              <a:t>جدا بودن (</a:t>
            </a:r>
            <a:r>
              <a:rPr lang="en-US" dirty="0" smtClean="0">
                <a:solidFill>
                  <a:srgbClr val="0033CC"/>
                </a:solidFill>
                <a:cs typeface="+mn-cs"/>
              </a:rPr>
              <a:t>Isolation</a:t>
            </a:r>
            <a:r>
              <a:rPr lang="fa-IR" dirty="0" smtClean="0">
                <a:solidFill>
                  <a:srgbClr val="0033CC"/>
                </a:solidFill>
                <a:cs typeface="+mn-cs"/>
              </a:rPr>
              <a:t>): </a:t>
            </a:r>
            <a:r>
              <a:rPr lang="fa-IR" b="0" dirty="0" smtClean="0">
                <a:cs typeface="+mn-cs"/>
              </a:rPr>
              <a:t>اگر چند تراکنش به صورت همروند اجرا شوند، حالت پایگاه داده مشابه حالتی باشد که این تراکنشها به صورت سریال (پشت سر هم) اجرا شده باشند.</a:t>
            </a:r>
          </a:p>
          <a:p>
            <a:pPr marL="0" indent="0">
              <a:buNone/>
            </a:pPr>
            <a:endParaRPr lang="fa-IR" sz="1200" b="0" dirty="0" smtClean="0">
              <a:cs typeface="+mn-cs"/>
            </a:endParaRPr>
          </a:p>
          <a:p>
            <a:r>
              <a:rPr lang="fa-IR" dirty="0" smtClean="0">
                <a:solidFill>
                  <a:srgbClr val="0033CC"/>
                </a:solidFill>
                <a:cs typeface="+mn-cs"/>
              </a:rPr>
              <a:t>مانایی (</a:t>
            </a:r>
            <a:r>
              <a:rPr lang="en-US" dirty="0" smtClean="0">
                <a:solidFill>
                  <a:srgbClr val="0033CC"/>
                </a:solidFill>
                <a:cs typeface="+mn-cs"/>
              </a:rPr>
              <a:t>Durability</a:t>
            </a:r>
            <a:r>
              <a:rPr lang="fa-IR" dirty="0" smtClean="0">
                <a:solidFill>
                  <a:srgbClr val="0033CC"/>
                </a:solidFill>
                <a:cs typeface="+mn-cs"/>
              </a:rPr>
              <a:t>): </a:t>
            </a:r>
            <a:r>
              <a:rPr lang="fa-IR" b="0" dirty="0" smtClean="0">
                <a:cs typeface="+mn-cs"/>
              </a:rPr>
              <a:t>هر گاه که یک تراکنش خاتمه یافته اعلام شود، اثر آن بر روی پایگاه داده مانا باقی بماند (حتی اگر سیستم دچار اختلال شود یا برق آن قطع شود یا هر مشکل دیگری پیش آید).</a:t>
            </a:r>
          </a:p>
          <a:p>
            <a:endParaRPr lang="en-US" b="0" dirty="0">
              <a:cs typeface="+mn-cs"/>
            </a:endParaRPr>
          </a:p>
        </p:txBody>
      </p:sp>
    </p:spTree>
    <p:extLst>
      <p:ext uri="{BB962C8B-B14F-4D97-AF65-F5344CB8AC3E}">
        <p14:creationId xmlns:p14="http://schemas.microsoft.com/office/powerpoint/2010/main" val="2339492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عناصر محیط پایگاهی</a:t>
            </a:r>
            <a:endParaRPr lang="en-US" dirty="0"/>
          </a:p>
        </p:txBody>
      </p:sp>
      <p:sp>
        <p:nvSpPr>
          <p:cNvPr id="3" name="Content Placeholder 2"/>
          <p:cNvSpPr>
            <a:spLocks noGrp="1"/>
          </p:cNvSpPr>
          <p:nvPr>
            <p:ph idx="1"/>
          </p:nvPr>
        </p:nvSpPr>
        <p:spPr>
          <a:xfrm>
            <a:off x="381000" y="1371600"/>
            <a:ext cx="8686800" cy="5257799"/>
          </a:xfrm>
        </p:spPr>
        <p:txBody>
          <a:bodyPr>
            <a:normAutofit/>
          </a:bodyPr>
          <a:lstStyle/>
          <a:p>
            <a:r>
              <a:rPr lang="fa-IR" sz="2400" dirty="0" smtClean="0">
                <a:solidFill>
                  <a:srgbClr val="000099"/>
                </a:solidFill>
              </a:rPr>
              <a:t>عناصر اصلی محیط پایگاهی:</a:t>
            </a:r>
          </a:p>
          <a:p>
            <a:pPr marL="457200" lvl="1" indent="0">
              <a:lnSpc>
                <a:spcPct val="200000"/>
              </a:lnSpc>
              <a:buNone/>
            </a:pPr>
            <a:r>
              <a:rPr lang="fa-IR" sz="2200" dirty="0" smtClean="0"/>
              <a:t>1- سخت </a:t>
            </a:r>
            <a:r>
              <a:rPr lang="fa-IR" sz="2200" dirty="0"/>
              <a:t>افزار</a:t>
            </a:r>
          </a:p>
          <a:p>
            <a:pPr marL="457200" lvl="1" indent="0">
              <a:lnSpc>
                <a:spcPct val="200000"/>
              </a:lnSpc>
              <a:buNone/>
            </a:pPr>
            <a:r>
              <a:rPr lang="fa-IR" sz="2200" dirty="0" smtClean="0"/>
              <a:t>2- نرم </a:t>
            </a:r>
            <a:r>
              <a:rPr lang="fa-IR" sz="2200" dirty="0"/>
              <a:t>افزار</a:t>
            </a:r>
          </a:p>
          <a:p>
            <a:pPr marL="457200" lvl="1" indent="0">
              <a:lnSpc>
                <a:spcPct val="200000"/>
              </a:lnSpc>
              <a:buNone/>
            </a:pPr>
            <a:r>
              <a:rPr lang="fa-IR" sz="2200" dirty="0" smtClean="0"/>
              <a:t>3- کاربر</a:t>
            </a:r>
            <a:endParaRPr lang="fa-IR" sz="2200" dirty="0"/>
          </a:p>
          <a:p>
            <a:pPr marL="457200" lvl="1" indent="0">
              <a:lnSpc>
                <a:spcPct val="200000"/>
              </a:lnSpc>
              <a:buNone/>
            </a:pPr>
            <a:r>
              <a:rPr lang="fa-IR" sz="2200" dirty="0" smtClean="0"/>
              <a:t>4- داده</a:t>
            </a:r>
            <a:endParaRPr lang="fa-IR" sz="2200" dirty="0"/>
          </a:p>
          <a:p>
            <a:pPr lvl="1"/>
            <a:endParaRPr lang="en-US" sz="2200" dirty="0" smtClean="0"/>
          </a:p>
          <a:p>
            <a:endParaRPr lang="en-US" dirty="0"/>
          </a:p>
          <a:p>
            <a:endParaRPr lang="en-US" dirty="0" smtClean="0"/>
          </a:p>
          <a:p>
            <a:endParaRPr lang="en-US" dirty="0"/>
          </a:p>
          <a:p>
            <a:endParaRPr lang="en-US" dirty="0" smtClean="0"/>
          </a:p>
          <a:p>
            <a:endParaRPr lang="fa-IR" dirty="0" smtClean="0"/>
          </a:p>
          <a:p>
            <a:endParaRPr lang="fa-IR" dirty="0"/>
          </a:p>
          <a:p>
            <a:pPr marL="0" indent="0">
              <a:buNone/>
            </a:pPr>
            <a:endParaRPr lang="fa-IR" dirty="0" smtClean="0"/>
          </a:p>
          <a:p>
            <a:pPr lvl="1"/>
            <a:endParaRPr lang="en-US" dirty="0" smtClean="0"/>
          </a:p>
          <a:p>
            <a:pPr lvl="1"/>
            <a:endParaRPr lang="en-US" dirty="0"/>
          </a:p>
          <a:p>
            <a:pPr lvl="1"/>
            <a:endParaRPr lang="en-US" dirty="0" smtClean="0"/>
          </a:p>
        </p:txBody>
      </p:sp>
      <p:cxnSp>
        <p:nvCxnSpPr>
          <p:cNvPr id="6" name="Straight Arrow Connector 5"/>
          <p:cNvCxnSpPr/>
          <p:nvPr/>
        </p:nvCxnSpPr>
        <p:spPr>
          <a:xfrm flipH="1">
            <a:off x="6400800" y="2483068"/>
            <a:ext cx="6477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 name="Left Brace 7"/>
          <p:cNvSpPr/>
          <p:nvPr/>
        </p:nvSpPr>
        <p:spPr>
          <a:xfrm flipH="1">
            <a:off x="6232436" y="2185312"/>
            <a:ext cx="119238" cy="1167488"/>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9" name="Rounded Rectangle 8"/>
          <p:cNvSpPr/>
          <p:nvPr/>
        </p:nvSpPr>
        <p:spPr>
          <a:xfrm>
            <a:off x="1066800" y="2185312"/>
            <a:ext cx="5280135" cy="1028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sz="2200" dirty="0" smtClean="0">
                <a:solidFill>
                  <a:schemeClr val="tx1"/>
                </a:solidFill>
                <a:cs typeface="B Nazanin" pitchFamily="2" charset="-78"/>
              </a:rPr>
              <a:t>- ذخیره سازی</a:t>
            </a:r>
            <a:endParaRPr lang="en-US" sz="2200" dirty="0" smtClean="0">
              <a:solidFill>
                <a:schemeClr val="tx1"/>
              </a:solidFill>
              <a:cs typeface="B Nazanin" pitchFamily="2" charset="-78"/>
            </a:endParaRPr>
          </a:p>
          <a:p>
            <a:pPr algn="r" rtl="1">
              <a:lnSpc>
                <a:spcPct val="150000"/>
              </a:lnSpc>
            </a:pPr>
            <a:r>
              <a:rPr lang="fa-IR" sz="2200" dirty="0" smtClean="0">
                <a:solidFill>
                  <a:schemeClr val="tx1"/>
                </a:solidFill>
                <a:cs typeface="B Nazanin" pitchFamily="2" charset="-78"/>
              </a:rPr>
              <a:t>- پردازشگر</a:t>
            </a:r>
          </a:p>
          <a:p>
            <a:pPr algn="r" rtl="1">
              <a:lnSpc>
                <a:spcPct val="150000"/>
              </a:lnSpc>
            </a:pPr>
            <a:r>
              <a:rPr lang="fa-IR" sz="2200" dirty="0" smtClean="0">
                <a:solidFill>
                  <a:schemeClr val="tx1"/>
                </a:solidFill>
                <a:cs typeface="B Nazanin" pitchFamily="2" charset="-78"/>
              </a:rPr>
              <a:t>- ارتباطی (همرسانی) </a:t>
            </a:r>
            <a:r>
              <a:rPr lang="en-US" sz="2200" dirty="0" smtClean="0">
                <a:solidFill>
                  <a:schemeClr val="tx1"/>
                </a:solidFill>
                <a:cs typeface="B Nazanin" pitchFamily="2" charset="-78"/>
              </a:rPr>
              <a:t>Data Communication</a:t>
            </a:r>
            <a:endParaRPr lang="fa-IR" sz="2200" dirty="0" smtClean="0">
              <a:solidFill>
                <a:schemeClr val="tx1"/>
              </a:solidFill>
              <a:cs typeface="B Nazanin" pitchFamily="2" charset="-78"/>
            </a:endParaRPr>
          </a:p>
        </p:txBody>
      </p:sp>
    </p:spTree>
    <p:extLst>
      <p:ext uri="{BB962C8B-B14F-4D97-AF65-F5344CB8AC3E}">
        <p14:creationId xmlns:p14="http://schemas.microsoft.com/office/powerpoint/2010/main" val="2429441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عناصر محیط پایگاهی – (1) سخت‏افزار</a:t>
            </a:r>
            <a:endParaRPr lang="en-US" dirty="0"/>
          </a:p>
        </p:txBody>
      </p:sp>
      <p:sp>
        <p:nvSpPr>
          <p:cNvPr id="3" name="Content Placeholder 2"/>
          <p:cNvSpPr>
            <a:spLocks noGrp="1"/>
          </p:cNvSpPr>
          <p:nvPr>
            <p:ph idx="1"/>
          </p:nvPr>
        </p:nvSpPr>
        <p:spPr>
          <a:xfrm>
            <a:off x="381000" y="1371600"/>
            <a:ext cx="8686800" cy="5257799"/>
          </a:xfrm>
        </p:spPr>
        <p:txBody>
          <a:bodyPr>
            <a:normAutofit/>
          </a:bodyPr>
          <a:lstStyle/>
          <a:p>
            <a:endParaRPr lang="en-US" dirty="0" smtClean="0"/>
          </a:p>
          <a:p>
            <a:r>
              <a:rPr lang="fa-IR" sz="2000" dirty="0">
                <a:solidFill>
                  <a:srgbClr val="000099"/>
                </a:solidFill>
              </a:rPr>
              <a:t>سخت افزار </a:t>
            </a:r>
            <a:r>
              <a:rPr lang="fa-IR" sz="2000" dirty="0" smtClean="0">
                <a:solidFill>
                  <a:srgbClr val="000099"/>
                </a:solidFill>
              </a:rPr>
              <a:t>ذخیره ساز</a:t>
            </a:r>
            <a:r>
              <a:rPr lang="fa-IR" sz="2000" dirty="0">
                <a:solidFill>
                  <a:srgbClr val="000099"/>
                </a:solidFill>
              </a:rPr>
              <a:t>ی</a:t>
            </a:r>
            <a:r>
              <a:rPr lang="fa-IR" sz="2000" dirty="0" smtClean="0"/>
              <a:t>:</a:t>
            </a:r>
            <a:endParaRPr lang="en-US" sz="2000" dirty="0"/>
          </a:p>
          <a:p>
            <a:pPr marL="514350" lvl="1" indent="0">
              <a:buNone/>
            </a:pPr>
            <a:endParaRPr lang="en-US" dirty="0"/>
          </a:p>
          <a:p>
            <a:pPr lvl="1"/>
            <a:endParaRPr lang="en-US" dirty="0"/>
          </a:p>
          <a:p>
            <a:pPr lvl="1"/>
            <a:r>
              <a:rPr lang="fa-IR" sz="1800" b="0" dirty="0" smtClean="0"/>
              <a:t>اغلب </a:t>
            </a:r>
            <a:r>
              <a:rPr lang="en-US" sz="1800" b="0" dirty="0" smtClean="0"/>
              <a:t>DBMS</a:t>
            </a:r>
            <a:r>
              <a:rPr lang="fa-IR" sz="1800" b="0" dirty="0" smtClean="0"/>
              <a:t>های امروزی تکنیک </a:t>
            </a:r>
            <a:r>
              <a:rPr lang="fa-IR" sz="1800" b="0" dirty="0"/>
              <a:t>های  تولید </a:t>
            </a:r>
            <a:r>
              <a:rPr lang="en-US" sz="1800" b="0" dirty="0"/>
              <a:t>Back up</a:t>
            </a:r>
            <a:r>
              <a:rPr lang="fa-IR" sz="1800" b="0" dirty="0"/>
              <a:t> را دارا </a:t>
            </a:r>
            <a:r>
              <a:rPr lang="fa-IR" sz="1800" b="0" dirty="0" smtClean="0"/>
              <a:t>هستند.</a:t>
            </a:r>
            <a:endParaRPr lang="fa-IR" sz="1800" b="0" dirty="0"/>
          </a:p>
          <a:p>
            <a:endParaRPr lang="en-US" sz="2200" dirty="0" smtClean="0"/>
          </a:p>
          <a:p>
            <a:r>
              <a:rPr lang="fa-IR" sz="2000" dirty="0" smtClean="0">
                <a:solidFill>
                  <a:srgbClr val="000099"/>
                </a:solidFill>
              </a:rPr>
              <a:t>سخت </a:t>
            </a:r>
            <a:r>
              <a:rPr lang="fa-IR" sz="2000" dirty="0">
                <a:solidFill>
                  <a:srgbClr val="000099"/>
                </a:solidFill>
              </a:rPr>
              <a:t>افزار پردازشگر: </a:t>
            </a:r>
            <a:endParaRPr lang="fa-IR" sz="2000" dirty="0" smtClean="0">
              <a:solidFill>
                <a:srgbClr val="000099"/>
              </a:solidFill>
            </a:endParaRPr>
          </a:p>
          <a:p>
            <a:endParaRPr lang="fa-IR" sz="2000" dirty="0">
              <a:solidFill>
                <a:srgbClr val="000099"/>
              </a:solidFill>
            </a:endParaRPr>
          </a:p>
          <a:p>
            <a:endParaRPr lang="fa-IR" sz="1400" dirty="0" smtClean="0">
              <a:solidFill>
                <a:srgbClr val="000099"/>
              </a:solidFill>
            </a:endParaRPr>
          </a:p>
          <a:p>
            <a:r>
              <a:rPr lang="fa-IR" sz="2000" dirty="0" smtClean="0">
                <a:solidFill>
                  <a:srgbClr val="000099"/>
                </a:solidFill>
              </a:rPr>
              <a:t>سخت </a:t>
            </a:r>
            <a:r>
              <a:rPr lang="fa-IR" sz="2000" dirty="0">
                <a:solidFill>
                  <a:srgbClr val="000099"/>
                </a:solidFill>
              </a:rPr>
              <a:t>افزار ارتباطی (همرسانی</a:t>
            </a:r>
            <a:r>
              <a:rPr lang="en-US" sz="2000" dirty="0">
                <a:solidFill>
                  <a:srgbClr val="000099"/>
                </a:solidFill>
              </a:rPr>
              <a:t>(</a:t>
            </a:r>
            <a:r>
              <a:rPr lang="fa-IR" sz="2000" dirty="0">
                <a:solidFill>
                  <a:srgbClr val="000099"/>
                </a:solidFill>
              </a:rPr>
              <a:t>:</a:t>
            </a:r>
            <a:endParaRPr lang="en-US" sz="2000" dirty="0">
              <a:solidFill>
                <a:srgbClr val="000099"/>
              </a:solidFill>
            </a:endParaRPr>
          </a:p>
          <a:p>
            <a:endParaRPr lang="en-US" sz="2000" dirty="0">
              <a:solidFill>
                <a:srgbClr val="000099"/>
              </a:solidFill>
            </a:endParaRPr>
          </a:p>
          <a:p>
            <a:pPr lvl="2"/>
            <a:endParaRPr lang="en-US" dirty="0"/>
          </a:p>
          <a:p>
            <a:endParaRPr lang="fa-IR" dirty="0" smtClean="0"/>
          </a:p>
          <a:p>
            <a:endParaRPr lang="fa-IR" dirty="0"/>
          </a:p>
          <a:p>
            <a:pPr marL="0" indent="0">
              <a:buNone/>
            </a:pPr>
            <a:endParaRPr lang="fa-IR" dirty="0" smtClean="0"/>
          </a:p>
          <a:p>
            <a:pPr lvl="1"/>
            <a:endParaRPr lang="en-US" dirty="0" smtClean="0"/>
          </a:p>
          <a:p>
            <a:pPr lvl="1"/>
            <a:endParaRPr lang="en-US" dirty="0"/>
          </a:p>
          <a:p>
            <a:pPr lvl="1"/>
            <a:endParaRPr lang="en-US" dirty="0" smtClean="0"/>
          </a:p>
        </p:txBody>
      </p:sp>
      <p:grpSp>
        <p:nvGrpSpPr>
          <p:cNvPr id="64" name="Group 63"/>
          <p:cNvGrpSpPr/>
          <p:nvPr/>
        </p:nvGrpSpPr>
        <p:grpSpPr>
          <a:xfrm>
            <a:off x="-882866" y="1600200"/>
            <a:ext cx="7283666" cy="1085022"/>
            <a:chOff x="-339969" y="3601278"/>
            <a:chExt cx="6723384" cy="1085022"/>
          </a:xfrm>
        </p:grpSpPr>
        <p:sp>
          <p:nvSpPr>
            <p:cNvPr id="65" name="Left Brace 64"/>
            <p:cNvSpPr/>
            <p:nvPr/>
          </p:nvSpPr>
          <p:spPr>
            <a:xfrm flipH="1">
              <a:off x="6189784" y="3601278"/>
              <a:ext cx="193631" cy="1066800"/>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66" name="Rounded Rectangle 65"/>
            <p:cNvSpPr/>
            <p:nvPr/>
          </p:nvSpPr>
          <p:spPr>
            <a:xfrm>
              <a:off x="-339969" y="3657600"/>
              <a:ext cx="6664570" cy="1028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fa-IR" sz="2000" dirty="0" smtClean="0">
                  <a:solidFill>
                    <a:schemeClr val="tx1"/>
                  </a:solidFill>
                  <a:cs typeface="B Roya" pitchFamily="2" charset="-78"/>
                </a:rPr>
                <a:t>-رسانه اصلی: دیسک ترجیحا با تکنولوژی </a:t>
              </a:r>
              <a:r>
                <a:rPr lang="en-US" dirty="0" smtClean="0">
                  <a:solidFill>
                    <a:schemeClr val="tx1"/>
                  </a:solidFill>
                  <a:cs typeface="B Roya" pitchFamily="2" charset="-78"/>
                </a:rPr>
                <a:t>RAID</a:t>
              </a:r>
              <a:r>
                <a:rPr lang="fa-IR" sz="2000" dirty="0" smtClean="0">
                  <a:solidFill>
                    <a:schemeClr val="tx1"/>
                  </a:solidFill>
                  <a:cs typeface="B Roya" pitchFamily="2" charset="-78"/>
                </a:rPr>
                <a:t> </a:t>
              </a:r>
              <a:r>
                <a:rPr lang="en-US" sz="2000" dirty="0" smtClean="0">
                  <a:solidFill>
                    <a:schemeClr val="tx1"/>
                  </a:solidFill>
                  <a:cs typeface="B Roya" pitchFamily="2" charset="-78"/>
                </a:rPr>
                <a:t> </a:t>
              </a:r>
              <a:endParaRPr lang="fa-IR" sz="2000" dirty="0" smtClean="0">
                <a:solidFill>
                  <a:schemeClr val="tx1"/>
                </a:solidFill>
                <a:cs typeface="B Roya" pitchFamily="2" charset="-78"/>
              </a:endParaRPr>
            </a:p>
            <a:p>
              <a:pPr algn="r" rtl="1"/>
              <a:r>
                <a:rPr lang="fa-IR" sz="2000" dirty="0">
                  <a:solidFill>
                    <a:schemeClr val="tx1"/>
                  </a:solidFill>
                  <a:cs typeface="B Roya" pitchFamily="2" charset="-78"/>
                </a:rPr>
                <a:t> </a:t>
              </a:r>
              <a:r>
                <a:rPr lang="fa-IR" sz="2000" dirty="0" smtClean="0">
                  <a:solidFill>
                    <a:schemeClr val="tx1"/>
                  </a:solidFill>
                  <a:cs typeface="B Roya" pitchFamily="2" charset="-78"/>
                </a:rPr>
                <a:t>                         (</a:t>
              </a:r>
              <a:r>
                <a:rPr lang="en-US" dirty="0" smtClean="0">
                  <a:solidFill>
                    <a:schemeClr val="tx1"/>
                  </a:solidFill>
                  <a:cs typeface="B Roya" pitchFamily="2" charset="-78"/>
                </a:rPr>
                <a:t>Redundant  Array of Inexpensive Disk</a:t>
              </a:r>
              <a:r>
                <a:rPr lang="fa-IR" sz="2000" dirty="0" smtClean="0">
                  <a:solidFill>
                    <a:schemeClr val="tx1"/>
                  </a:solidFill>
                  <a:cs typeface="B Roya" pitchFamily="2" charset="-78"/>
                </a:rPr>
                <a:t>)</a:t>
              </a:r>
            </a:p>
            <a:p>
              <a:pPr algn="r" rtl="1">
                <a:lnSpc>
                  <a:spcPct val="250000"/>
                </a:lnSpc>
              </a:pPr>
              <a:r>
                <a:rPr lang="fa-IR" sz="2000" dirty="0" smtClean="0">
                  <a:solidFill>
                    <a:schemeClr val="tx1"/>
                  </a:solidFill>
                  <a:cs typeface="B Roya" pitchFamily="2" charset="-78"/>
                </a:rPr>
                <a:t>-رسانه فرعی: نوار مغناطیسی </a:t>
              </a:r>
              <a:r>
                <a:rPr lang="en-US" sz="2000" dirty="0" smtClean="0">
                  <a:solidFill>
                    <a:schemeClr val="tx1"/>
                  </a:solidFill>
                  <a:cs typeface="B Roya" pitchFamily="2" charset="-78"/>
                </a:rPr>
                <a:t>]</a:t>
              </a:r>
              <a:r>
                <a:rPr lang="fa-IR" sz="2000" dirty="0" smtClean="0">
                  <a:solidFill>
                    <a:schemeClr val="tx1"/>
                  </a:solidFill>
                  <a:cs typeface="B Roya" pitchFamily="2" charset="-78"/>
                </a:rPr>
                <a:t>از جمله برای تولید نسخه های پشتیبان</a:t>
              </a:r>
              <a:r>
                <a:rPr lang="en-US" sz="2000" dirty="0" smtClean="0">
                  <a:solidFill>
                    <a:schemeClr val="tx1"/>
                  </a:solidFill>
                  <a:cs typeface="B Roya" pitchFamily="2" charset="-78"/>
                </a:rPr>
                <a:t>[</a:t>
              </a:r>
              <a:endParaRPr lang="fa-IR" sz="2000" dirty="0" smtClean="0">
                <a:solidFill>
                  <a:schemeClr val="tx1"/>
                </a:solidFill>
                <a:cs typeface="B Roya" pitchFamily="2" charset="-78"/>
              </a:endParaRPr>
            </a:p>
          </p:txBody>
        </p:sp>
      </p:grpSp>
      <p:grpSp>
        <p:nvGrpSpPr>
          <p:cNvPr id="67" name="Group 66"/>
          <p:cNvGrpSpPr/>
          <p:nvPr/>
        </p:nvGrpSpPr>
        <p:grpSpPr>
          <a:xfrm>
            <a:off x="-152400" y="2779644"/>
            <a:ext cx="2444196" cy="1433660"/>
            <a:chOff x="-228600" y="4837044"/>
            <a:chExt cx="2444196" cy="1433660"/>
          </a:xfrm>
        </p:grpSpPr>
        <p:cxnSp>
          <p:nvCxnSpPr>
            <p:cNvPr id="68" name="Straight Arrow Connector 67"/>
            <p:cNvCxnSpPr>
              <a:endCxn id="73" idx="0"/>
            </p:cNvCxnSpPr>
            <p:nvPr/>
          </p:nvCxnSpPr>
          <p:spPr>
            <a:xfrm>
              <a:off x="2106243" y="4837044"/>
              <a:ext cx="0" cy="59214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228600" y="5250287"/>
              <a:ext cx="1981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dirty="0" smtClean="0">
                  <a:solidFill>
                    <a:schemeClr val="tx1"/>
                  </a:solidFill>
                  <a:cs typeface="B Nazanin" pitchFamily="2" charset="-78"/>
                </a:rPr>
                <a:t>تکنیک های تولید نسخه پشتیبان؟</a:t>
              </a:r>
            </a:p>
          </p:txBody>
        </p:sp>
        <p:sp>
          <p:nvSpPr>
            <p:cNvPr id="71" name="Rounded Rectangle 70"/>
            <p:cNvSpPr/>
            <p:nvPr/>
          </p:nvSpPr>
          <p:spPr>
            <a:xfrm>
              <a:off x="-181516" y="5737304"/>
              <a:ext cx="1981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dirty="0" smtClean="0">
                  <a:solidFill>
                    <a:schemeClr val="tx1"/>
                  </a:solidFill>
                  <a:cs typeface="B Nazanin" pitchFamily="2" charset="-78"/>
                </a:rPr>
                <a:t>سطوح مختلف </a:t>
              </a:r>
              <a:r>
                <a:rPr lang="en-US" sz="1600" dirty="0" smtClean="0">
                  <a:solidFill>
                    <a:schemeClr val="tx1"/>
                  </a:solidFill>
                  <a:cs typeface="B Nazanin" pitchFamily="2" charset="-78"/>
                </a:rPr>
                <a:t>Back up</a:t>
              </a:r>
              <a:endParaRPr lang="fa-IR" sz="1600" dirty="0" smtClean="0">
                <a:solidFill>
                  <a:schemeClr val="tx1"/>
                </a:solidFill>
                <a:cs typeface="B Nazanin" pitchFamily="2" charset="-78"/>
              </a:endParaRPr>
            </a:p>
          </p:txBody>
        </p:sp>
        <p:cxnSp>
          <p:nvCxnSpPr>
            <p:cNvPr id="72" name="Straight Connector 71"/>
            <p:cNvCxnSpPr/>
            <p:nvPr/>
          </p:nvCxnSpPr>
          <p:spPr>
            <a:xfrm>
              <a:off x="685800" y="4837044"/>
              <a:ext cx="152979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73" name="Picture 2" descr="\\VBOXSVR\mahmoud\Documents\EDU\Sharif\DB\TA\slides\konjkav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6486" y="3371790"/>
            <a:ext cx="511914" cy="514410"/>
          </a:xfrm>
          <a:prstGeom prst="roundRect">
            <a:avLst>
              <a:gd name="adj" fmla="val 8594"/>
            </a:avLst>
          </a:prstGeom>
          <a:solidFill>
            <a:srgbClr val="FFFFFF">
              <a:shade val="85000"/>
            </a:srgbClr>
          </a:solidFill>
          <a:ln w="19050">
            <a:solidFill>
              <a:srgbClr val="00B0F0"/>
            </a:solidFill>
          </a:ln>
          <a:effectLst>
            <a:reflection blurRad="12700" stA="38000" endPos="28000" dist="5000" dir="5400000" sy="-100000" algn="bl" rotWithShape="0"/>
          </a:effectLst>
          <a:extLst/>
        </p:spPr>
      </p:pic>
      <p:sp>
        <p:nvSpPr>
          <p:cNvPr id="74" name="Left Brace 73"/>
          <p:cNvSpPr/>
          <p:nvPr/>
        </p:nvSpPr>
        <p:spPr>
          <a:xfrm flipH="1">
            <a:off x="6445467" y="4108232"/>
            <a:ext cx="152400" cy="920968"/>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chemeClr val="bg1">
                  <a:lumMod val="85000"/>
                </a:schemeClr>
              </a:solidFill>
            </a:endParaRPr>
          </a:p>
        </p:txBody>
      </p:sp>
      <p:sp>
        <p:nvSpPr>
          <p:cNvPr id="75" name="Rounded Rectangle 74"/>
          <p:cNvSpPr/>
          <p:nvPr/>
        </p:nvSpPr>
        <p:spPr>
          <a:xfrm>
            <a:off x="228600" y="3977366"/>
            <a:ext cx="6324600" cy="1028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250000"/>
              </a:lnSpc>
            </a:pPr>
            <a:r>
              <a:rPr lang="fa-IR" sz="2000" dirty="0" smtClean="0">
                <a:solidFill>
                  <a:schemeClr val="tx1"/>
                </a:solidFill>
              </a:rPr>
              <a:t>- کامپیوترهای معمولی از هر رده </a:t>
            </a:r>
            <a:r>
              <a:rPr lang="en-US" sz="2000" dirty="0" smtClean="0">
                <a:solidFill>
                  <a:schemeClr val="tx1"/>
                </a:solidFill>
              </a:rPr>
              <a:t>]</a:t>
            </a:r>
            <a:r>
              <a:rPr lang="fa-IR" sz="2000" dirty="0" smtClean="0">
                <a:solidFill>
                  <a:schemeClr val="tx1"/>
                </a:solidFill>
              </a:rPr>
              <a:t> </a:t>
            </a:r>
            <a:r>
              <a:rPr lang="en-US" sz="2000" dirty="0" smtClean="0">
                <a:solidFill>
                  <a:schemeClr val="tx1"/>
                </a:solidFill>
              </a:rPr>
              <a:t>PC, main,…</a:t>
            </a:r>
            <a:r>
              <a:rPr lang="fa-IR" sz="2000" dirty="0">
                <a:solidFill>
                  <a:schemeClr val="tx1"/>
                </a:solidFill>
              </a:rPr>
              <a:t> </a:t>
            </a:r>
            <a:r>
              <a:rPr lang="en-US" sz="2000" dirty="0" smtClean="0">
                <a:solidFill>
                  <a:schemeClr val="tx1"/>
                </a:solidFill>
              </a:rPr>
              <a:t>[</a:t>
            </a:r>
            <a:endParaRPr lang="fa-IR" sz="2000" dirty="0" smtClean="0">
              <a:solidFill>
                <a:schemeClr val="tx1"/>
              </a:solidFill>
            </a:endParaRPr>
          </a:p>
          <a:p>
            <a:pPr algn="r" rtl="1">
              <a:lnSpc>
                <a:spcPct val="250000"/>
              </a:lnSpc>
            </a:pPr>
            <a:r>
              <a:rPr lang="fa-IR" sz="2000" dirty="0" smtClean="0">
                <a:solidFill>
                  <a:schemeClr val="tx1"/>
                </a:solidFill>
              </a:rPr>
              <a:t>- اما ماشین‏های خاص </a:t>
            </a:r>
            <a:r>
              <a:rPr lang="en-US" sz="2000" dirty="0" smtClean="0">
                <a:solidFill>
                  <a:schemeClr val="tx1"/>
                </a:solidFill>
              </a:rPr>
              <a:t>DB</a:t>
            </a:r>
            <a:r>
              <a:rPr lang="fa-IR" sz="2000" dirty="0" smtClean="0">
                <a:solidFill>
                  <a:schemeClr val="tx1"/>
                </a:solidFill>
              </a:rPr>
              <a:t> هم داریم : </a:t>
            </a:r>
            <a:r>
              <a:rPr lang="en-US" sz="2000" dirty="0" smtClean="0">
                <a:solidFill>
                  <a:schemeClr val="tx1"/>
                </a:solidFill>
              </a:rPr>
              <a:t>DB Machines</a:t>
            </a:r>
            <a:endParaRPr lang="fa-IR" sz="2000" dirty="0" smtClean="0">
              <a:solidFill>
                <a:schemeClr val="tx1"/>
              </a:solidFill>
            </a:endParaRPr>
          </a:p>
        </p:txBody>
      </p:sp>
      <p:grpSp>
        <p:nvGrpSpPr>
          <p:cNvPr id="28" name="Group 27"/>
          <p:cNvGrpSpPr/>
          <p:nvPr/>
        </p:nvGrpSpPr>
        <p:grpSpPr>
          <a:xfrm>
            <a:off x="0" y="5408544"/>
            <a:ext cx="5759667" cy="1028700"/>
            <a:chOff x="914401" y="2324100"/>
            <a:chExt cx="5759667" cy="1028700"/>
          </a:xfrm>
        </p:grpSpPr>
        <p:sp>
          <p:nvSpPr>
            <p:cNvPr id="29" name="Left Brace 28"/>
            <p:cNvSpPr/>
            <p:nvPr/>
          </p:nvSpPr>
          <p:spPr>
            <a:xfrm flipH="1">
              <a:off x="6521668" y="2476500"/>
              <a:ext cx="152400" cy="876300"/>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chemeClr val="bg1">
                    <a:lumMod val="85000"/>
                  </a:schemeClr>
                </a:solidFill>
              </a:endParaRPr>
            </a:p>
          </p:txBody>
        </p:sp>
        <p:sp>
          <p:nvSpPr>
            <p:cNvPr id="30" name="Rounded Rectangle 29"/>
            <p:cNvSpPr/>
            <p:nvPr/>
          </p:nvSpPr>
          <p:spPr>
            <a:xfrm>
              <a:off x="914401" y="2324100"/>
              <a:ext cx="5715000" cy="1028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250000"/>
                </a:lnSpc>
              </a:pPr>
              <a:r>
                <a:rPr lang="fa-IR" sz="2000" dirty="0" smtClean="0">
                  <a:solidFill>
                    <a:schemeClr val="tx1"/>
                  </a:solidFill>
                </a:rPr>
                <a:t>- </a:t>
              </a:r>
              <a:r>
                <a:rPr lang="fa-IR" sz="2000" u="sng" dirty="0" smtClean="0">
                  <a:solidFill>
                    <a:schemeClr val="tx1"/>
                  </a:solidFill>
                </a:rPr>
                <a:t>امکانات محلی:</a:t>
              </a:r>
              <a:r>
                <a:rPr lang="fa-IR" sz="2000" dirty="0" smtClean="0">
                  <a:solidFill>
                    <a:schemeClr val="tx1"/>
                  </a:solidFill>
                </a:rPr>
                <a:t> برای ارتباط دستگاه‏های جانبی با پردازنده</a:t>
              </a:r>
            </a:p>
            <a:p>
              <a:pPr algn="r" rtl="1">
                <a:lnSpc>
                  <a:spcPct val="250000"/>
                </a:lnSpc>
              </a:pPr>
              <a:r>
                <a:rPr lang="fa-IR" sz="2000" dirty="0" smtClean="0">
                  <a:solidFill>
                    <a:schemeClr val="tx1"/>
                  </a:solidFill>
                </a:rPr>
                <a:t>- </a:t>
              </a:r>
              <a:r>
                <a:rPr lang="fa-IR" sz="2000" u="sng" dirty="0" smtClean="0">
                  <a:solidFill>
                    <a:schemeClr val="tx1"/>
                  </a:solidFill>
                </a:rPr>
                <a:t>امکانات شبکه‏ای:</a:t>
              </a:r>
              <a:r>
                <a:rPr lang="fa-IR" sz="2000" dirty="0" smtClean="0">
                  <a:solidFill>
                    <a:schemeClr val="tx1"/>
                  </a:solidFill>
                </a:rPr>
                <a:t> برای ایجاد شبکه در سیستم پایگاهی نامتمرکز</a:t>
              </a:r>
            </a:p>
          </p:txBody>
        </p:sp>
      </p:grpSp>
      <p:sp>
        <p:nvSpPr>
          <p:cNvPr id="31" name="Left Brace 30"/>
          <p:cNvSpPr/>
          <p:nvPr/>
        </p:nvSpPr>
        <p:spPr>
          <a:xfrm flipH="1">
            <a:off x="1723484" y="3209867"/>
            <a:ext cx="152400" cy="808855"/>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chemeClr val="bg1">
                  <a:lumMod val="85000"/>
                </a:schemeClr>
              </a:solidFill>
            </a:endParaRPr>
          </a:p>
        </p:txBody>
      </p:sp>
    </p:spTree>
    <p:extLst>
      <p:ext uri="{BB962C8B-B14F-4D97-AF65-F5344CB8AC3E}">
        <p14:creationId xmlns:p14="http://schemas.microsoft.com/office/powerpoint/2010/main" val="674732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fa-IR" i="0" u="none" dirty="0" smtClean="0"/>
              <a:t>محیط فیزیکی «ذ.ب.ا»</a:t>
            </a:r>
            <a:endParaRPr lang="en-US" i="0" u="none" dirty="0"/>
          </a:p>
        </p:txBody>
      </p:sp>
      <p:sp>
        <p:nvSpPr>
          <p:cNvPr id="3" name="Content Placeholder 2"/>
          <p:cNvSpPr>
            <a:spLocks noGrp="1"/>
          </p:cNvSpPr>
          <p:nvPr>
            <p:ph idx="1"/>
          </p:nvPr>
        </p:nvSpPr>
        <p:spPr>
          <a:xfrm>
            <a:off x="0" y="1371600"/>
            <a:ext cx="8915400" cy="5257799"/>
          </a:xfrm>
        </p:spPr>
        <p:txBody>
          <a:bodyPr/>
          <a:lstStyle/>
          <a:p>
            <a:endParaRPr lang="fa-IR" dirty="0" smtClean="0">
              <a:cs typeface="+mn-cs"/>
            </a:endParaRPr>
          </a:p>
          <a:p>
            <a:endParaRPr lang="fa-IR" dirty="0">
              <a:cs typeface="+mn-cs"/>
            </a:endParaRPr>
          </a:p>
          <a:p>
            <a:endParaRPr lang="fa-IR" dirty="0" smtClean="0">
              <a:cs typeface="+mn-cs"/>
            </a:endParaRPr>
          </a:p>
          <a:p>
            <a:r>
              <a:rPr lang="fa-IR" dirty="0" smtClean="0">
                <a:cs typeface="+mn-cs"/>
              </a:rPr>
              <a:t>محیط فیزیکی </a:t>
            </a:r>
            <a:r>
              <a:rPr lang="en-US" dirty="0" smtClean="0">
                <a:cs typeface="+mn-cs"/>
              </a:rPr>
              <a:t>“</a:t>
            </a:r>
            <a:r>
              <a:rPr lang="fa-IR" dirty="0" smtClean="0">
                <a:cs typeface="+mn-cs"/>
              </a:rPr>
              <a:t>ذ.ب.ا.</a:t>
            </a:r>
            <a:r>
              <a:rPr lang="en-US" dirty="0" smtClean="0">
                <a:cs typeface="+mn-cs"/>
              </a:rPr>
              <a:t>”</a:t>
            </a:r>
            <a:r>
              <a:rPr lang="fa-IR" dirty="0" smtClean="0">
                <a:cs typeface="+mn-cs"/>
              </a:rPr>
              <a:t> (ذخیره و بازیابی اطلاعات</a:t>
            </a:r>
            <a:r>
              <a:rPr lang="en-US" dirty="0" smtClean="0">
                <a:cs typeface="+mn-cs"/>
              </a:rPr>
              <a:t>(</a:t>
            </a:r>
            <a:r>
              <a:rPr lang="fa-IR" dirty="0" smtClean="0">
                <a:cs typeface="+mn-cs"/>
              </a:rPr>
              <a:t> یا </a:t>
            </a:r>
            <a:r>
              <a:rPr lang="en-US" dirty="0" smtClean="0">
                <a:cs typeface="+mn-cs"/>
              </a:rPr>
              <a:t>ISR</a:t>
            </a:r>
            <a:r>
              <a:rPr lang="fa-IR" dirty="0" smtClean="0">
                <a:cs typeface="+mn-cs"/>
              </a:rPr>
              <a:t> (</a:t>
            </a:r>
            <a:r>
              <a:rPr lang="en-US" dirty="0" smtClean="0">
                <a:cs typeface="+mn-cs"/>
              </a:rPr>
              <a:t>Information Storage and Retrieval</a:t>
            </a:r>
            <a:r>
              <a:rPr lang="fa-IR" dirty="0" smtClean="0">
                <a:cs typeface="+mn-cs"/>
              </a:rPr>
              <a:t>)</a:t>
            </a:r>
          </a:p>
          <a:p>
            <a:pPr marL="457200" lvl="1" indent="0">
              <a:buNone/>
            </a:pPr>
            <a:endParaRPr lang="fa-IR" dirty="0" smtClean="0">
              <a:cs typeface="+mn-cs"/>
            </a:endParaRPr>
          </a:p>
          <a:p>
            <a:pPr marL="457200" lvl="1" indent="0">
              <a:buNone/>
            </a:pPr>
            <a:endParaRPr lang="en-US" dirty="0">
              <a:cs typeface="+mn-cs"/>
            </a:endParaRPr>
          </a:p>
        </p:txBody>
      </p:sp>
      <p:sp>
        <p:nvSpPr>
          <p:cNvPr id="4" name="TextBox 3"/>
          <p:cNvSpPr txBox="1"/>
          <p:nvPr/>
        </p:nvSpPr>
        <p:spPr>
          <a:xfrm>
            <a:off x="990600" y="1371600"/>
            <a:ext cx="7915704" cy="1200329"/>
          </a:xfrm>
          <a:prstGeom prst="rect">
            <a:avLst/>
          </a:prstGeom>
          <a:noFill/>
        </p:spPr>
        <p:txBody>
          <a:bodyPr wrap="square" rtlCol="0">
            <a:spAutoFit/>
          </a:bodyPr>
          <a:lstStyle/>
          <a:p>
            <a:pPr algn="r" rtl="1">
              <a:lnSpc>
                <a:spcPct val="150000"/>
              </a:lnSpc>
            </a:pPr>
            <a:r>
              <a:rPr lang="fa-IR" sz="1600" dirty="0" smtClean="0">
                <a:solidFill>
                  <a:srgbClr val="00B0F0"/>
                </a:solidFill>
              </a:rPr>
              <a:t>کنجکاوی</a:t>
            </a:r>
            <a:r>
              <a:rPr lang="fa-IR" sz="1600" dirty="0" smtClean="0"/>
              <a:t>: دلایل استفاده از این سلسله مراتب حافظه چیست؟</a:t>
            </a:r>
          </a:p>
          <a:p>
            <a:pPr algn="r" rtl="1">
              <a:lnSpc>
                <a:spcPct val="150000"/>
              </a:lnSpc>
            </a:pPr>
            <a:r>
              <a:rPr lang="fa-IR" sz="1600" dirty="0" smtClean="0">
                <a:solidFill>
                  <a:srgbClr val="00B0F0"/>
                </a:solidFill>
              </a:rPr>
              <a:t>کنجکاوی</a:t>
            </a:r>
            <a:r>
              <a:rPr lang="fa-IR" sz="1600" dirty="0" smtClean="0"/>
              <a:t>: چه داده ای، برای چه مدتی، در کدامیک از مراتب سلسله مذکور قرار می‏گیرد؟</a:t>
            </a:r>
          </a:p>
          <a:p>
            <a:pPr algn="r" rtl="1">
              <a:lnSpc>
                <a:spcPct val="150000"/>
              </a:lnSpc>
            </a:pPr>
            <a:r>
              <a:rPr lang="fa-IR" sz="1600" dirty="0" smtClean="0">
                <a:solidFill>
                  <a:srgbClr val="00B0F0"/>
                </a:solidFill>
              </a:rPr>
              <a:t>کنجکاوی</a:t>
            </a:r>
            <a:r>
              <a:rPr lang="fa-IR" sz="1600" dirty="0" smtClean="0"/>
              <a:t>: خصوصیات عمومی فایل‏ها چیست؟</a:t>
            </a:r>
            <a:endParaRPr lang="en-US" sz="1600" dirty="0"/>
          </a:p>
        </p:txBody>
      </p:sp>
      <p:grpSp>
        <p:nvGrpSpPr>
          <p:cNvPr id="10" name="Group 9"/>
          <p:cNvGrpSpPr/>
          <p:nvPr/>
        </p:nvGrpSpPr>
        <p:grpSpPr>
          <a:xfrm>
            <a:off x="2895600" y="3528536"/>
            <a:ext cx="5715000" cy="923330"/>
            <a:chOff x="2867543" y="2971800"/>
            <a:chExt cx="4828657" cy="923330"/>
          </a:xfrm>
        </p:grpSpPr>
        <p:sp>
          <p:nvSpPr>
            <p:cNvPr id="5" name="TextBox 4"/>
            <p:cNvSpPr txBox="1"/>
            <p:nvPr/>
          </p:nvSpPr>
          <p:spPr>
            <a:xfrm>
              <a:off x="6060986" y="2971800"/>
              <a:ext cx="862629" cy="923330"/>
            </a:xfrm>
            <a:prstGeom prst="rect">
              <a:avLst/>
            </a:prstGeom>
            <a:noFill/>
          </p:spPr>
          <p:txBody>
            <a:bodyPr wrap="square" rtlCol="0">
              <a:spAutoFit/>
            </a:bodyPr>
            <a:lstStyle/>
            <a:p>
              <a:pPr algn="r" rtl="1"/>
              <a:r>
                <a:rPr lang="fa-IR" dirty="0" smtClean="0"/>
                <a:t>ایجاد</a:t>
              </a:r>
            </a:p>
            <a:p>
              <a:pPr algn="r" rtl="1"/>
              <a:r>
                <a:rPr lang="fa-IR" dirty="0" smtClean="0"/>
                <a:t>مدیریت</a:t>
              </a:r>
            </a:p>
            <a:p>
              <a:pPr algn="r" rtl="1"/>
              <a:r>
                <a:rPr lang="fa-IR" dirty="0" smtClean="0"/>
                <a:t>بهره برداری</a:t>
              </a:r>
            </a:p>
          </p:txBody>
        </p:sp>
        <p:sp>
          <p:nvSpPr>
            <p:cNvPr id="7" name="Left Brace 6"/>
            <p:cNvSpPr/>
            <p:nvPr/>
          </p:nvSpPr>
          <p:spPr>
            <a:xfrm flipH="1">
              <a:off x="6873697" y="2979313"/>
              <a:ext cx="114300" cy="915817"/>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chemeClr val="bg1">
                    <a:lumMod val="85000"/>
                  </a:schemeClr>
                </a:solidFill>
              </a:endParaRPr>
            </a:p>
          </p:txBody>
        </p:sp>
        <p:sp>
          <p:nvSpPr>
            <p:cNvPr id="8" name="TextBox 7"/>
            <p:cNvSpPr txBox="1"/>
            <p:nvPr/>
          </p:nvSpPr>
          <p:spPr>
            <a:xfrm>
              <a:off x="2867543" y="3197423"/>
              <a:ext cx="4828657" cy="369332"/>
            </a:xfrm>
            <a:prstGeom prst="rect">
              <a:avLst/>
            </a:prstGeom>
            <a:noFill/>
          </p:spPr>
          <p:txBody>
            <a:bodyPr wrap="square" rtlCol="0">
              <a:spAutoFit/>
            </a:bodyPr>
            <a:lstStyle/>
            <a:p>
              <a:pPr algn="r" rtl="1"/>
              <a:r>
                <a:rPr lang="en-US" dirty="0" smtClean="0"/>
                <a:t>ISR</a:t>
              </a:r>
              <a:r>
                <a:rPr lang="fa-IR" dirty="0" smtClean="0"/>
                <a:t>: باید                      شود. </a:t>
              </a:r>
              <a:r>
                <a:rPr lang="en-US" dirty="0" smtClean="0"/>
                <a:t> </a:t>
              </a:r>
              <a:r>
                <a:rPr lang="fa-IR" dirty="0" smtClean="0">
                  <a:sym typeface="Wingdings" pitchFamily="2" charset="2"/>
                </a:rPr>
                <a:t></a:t>
              </a:r>
              <a:r>
                <a:rPr lang="en-US" dirty="0" smtClean="0">
                  <a:sym typeface="Wingdings" pitchFamily="2" charset="2"/>
                </a:rPr>
                <a:t> </a:t>
              </a:r>
              <a:r>
                <a:rPr lang="fa-IR" dirty="0" smtClean="0">
                  <a:sym typeface="Wingdings" pitchFamily="2" charset="2"/>
                </a:rPr>
                <a:t> نیاز به یک </a:t>
              </a:r>
              <a:r>
                <a:rPr lang="fa-IR" dirty="0">
                  <a:sym typeface="Wingdings" pitchFamily="2" charset="2"/>
                </a:rPr>
                <a:t>سیستم واسط </a:t>
              </a:r>
              <a:r>
                <a:rPr lang="fa-IR" dirty="0" smtClean="0"/>
                <a:t>ذ.ب.ا </a:t>
              </a:r>
              <a:r>
                <a:rPr lang="fa-IR" dirty="0" smtClean="0">
                  <a:sym typeface="Wingdings" pitchFamily="2" charset="2"/>
                </a:rPr>
                <a:t>داریم.</a:t>
              </a:r>
            </a:p>
          </p:txBody>
        </p:sp>
        <p:sp>
          <p:nvSpPr>
            <p:cNvPr id="9" name="Left Brace 8"/>
            <p:cNvSpPr/>
            <p:nvPr/>
          </p:nvSpPr>
          <p:spPr>
            <a:xfrm>
              <a:off x="6086648" y="2971800"/>
              <a:ext cx="114301" cy="906073"/>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chemeClr val="bg1">
                    <a:lumMod val="85000"/>
                  </a:schemeClr>
                </a:solidFill>
              </a:endParaRPr>
            </a:p>
          </p:txBody>
        </p:sp>
      </p:grpSp>
      <p:grpSp>
        <p:nvGrpSpPr>
          <p:cNvPr id="20" name="Group 19"/>
          <p:cNvGrpSpPr/>
          <p:nvPr/>
        </p:nvGrpSpPr>
        <p:grpSpPr>
          <a:xfrm>
            <a:off x="457200" y="3679447"/>
            <a:ext cx="2209800" cy="2797553"/>
            <a:chOff x="685800" y="3283438"/>
            <a:chExt cx="2209800" cy="2797553"/>
          </a:xfrm>
        </p:grpSpPr>
        <p:sp>
          <p:nvSpPr>
            <p:cNvPr id="12" name="Can 11"/>
            <p:cNvSpPr/>
            <p:nvPr/>
          </p:nvSpPr>
          <p:spPr>
            <a:xfrm>
              <a:off x="685800" y="3283438"/>
              <a:ext cx="2209800" cy="279755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762000" y="3352800"/>
              <a:ext cx="2133600" cy="400110"/>
            </a:xfrm>
            <a:prstGeom prst="rect">
              <a:avLst/>
            </a:prstGeom>
            <a:noFill/>
          </p:spPr>
          <p:txBody>
            <a:bodyPr wrap="square" rtlCol="0">
              <a:spAutoFit/>
            </a:bodyPr>
            <a:lstStyle/>
            <a:p>
              <a:pPr algn="ctr"/>
              <a:r>
                <a:rPr lang="en-US" sz="2000" b="1" dirty="0" smtClean="0"/>
                <a:t>Files</a:t>
              </a:r>
              <a:endParaRPr lang="en-US" sz="1600" b="1" dirty="0">
                <a:solidFill>
                  <a:srgbClr val="FF0000"/>
                </a:solidFill>
              </a:endParaRPr>
            </a:p>
          </p:txBody>
        </p:sp>
        <p:grpSp>
          <p:nvGrpSpPr>
            <p:cNvPr id="19" name="Group 18"/>
            <p:cNvGrpSpPr/>
            <p:nvPr/>
          </p:nvGrpSpPr>
          <p:grpSpPr>
            <a:xfrm>
              <a:off x="914400" y="4038600"/>
              <a:ext cx="1828800" cy="1600200"/>
              <a:chOff x="914400" y="4038600"/>
              <a:chExt cx="1828800" cy="1600200"/>
            </a:xfrm>
          </p:grpSpPr>
          <p:sp>
            <p:nvSpPr>
              <p:cNvPr id="14" name="Rectangle 13"/>
              <p:cNvSpPr/>
              <p:nvPr/>
            </p:nvSpPr>
            <p:spPr>
              <a:xfrm>
                <a:off x="914400" y="4038600"/>
                <a:ext cx="1676400" cy="381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286000" y="4191000"/>
                <a:ext cx="457200" cy="1143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990600" y="4572000"/>
                <a:ext cx="1676400" cy="381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981200" y="4495800"/>
                <a:ext cx="457200" cy="1143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p:cNvSpPr txBox="1"/>
            <p:nvPr/>
          </p:nvSpPr>
          <p:spPr>
            <a:xfrm rot="2691053">
              <a:off x="736049" y="4475947"/>
              <a:ext cx="2133600" cy="954107"/>
            </a:xfrm>
            <a:prstGeom prst="rect">
              <a:avLst/>
            </a:prstGeom>
            <a:noFill/>
          </p:spPr>
          <p:txBody>
            <a:bodyPr wrap="square" rtlCol="0">
              <a:spAutoFit/>
            </a:bodyPr>
            <a:lstStyle/>
            <a:p>
              <a:pPr algn="ctr"/>
              <a:r>
                <a:rPr lang="en-US" sz="2800" b="1" dirty="0" smtClean="0"/>
                <a:t>STORED </a:t>
              </a:r>
            </a:p>
            <a:p>
              <a:pPr algn="ctr"/>
              <a:r>
                <a:rPr lang="en-US" sz="2800" b="1" dirty="0" smtClean="0"/>
                <a:t>DATA</a:t>
              </a:r>
              <a:endParaRPr lang="en-US" sz="2800" b="1" dirty="0">
                <a:solidFill>
                  <a:srgbClr val="FF0000"/>
                </a:solidFill>
              </a:endParaRPr>
            </a:p>
          </p:txBody>
        </p:sp>
      </p:grpSp>
    </p:spTree>
    <p:extLst>
      <p:ext uri="{BB962C8B-B14F-4D97-AF65-F5344CB8AC3E}">
        <p14:creationId xmlns:p14="http://schemas.microsoft.com/office/powerpoint/2010/main" val="197152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right)">
                                      <p:cBhvr>
                                        <p:cTn id="7" dur="500"/>
                                        <p:tgtEl>
                                          <p:spTgt spid="4">
                                            <p:txEl>
                                              <p:pRg st="0" end="0"/>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right)">
                                      <p:cBhvr>
                                        <p:cTn id="11" dur="500"/>
                                        <p:tgtEl>
                                          <p:spTgt spid="4">
                                            <p:txEl>
                                              <p:pRg st="1" end="1"/>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right)">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عناصر محیط پایگاهی – (2) نرم افزار</a:t>
            </a:r>
            <a:endParaRPr lang="en-US" dirty="0"/>
          </a:p>
        </p:txBody>
      </p:sp>
      <p:sp>
        <p:nvSpPr>
          <p:cNvPr id="3" name="Content Placeholder 2"/>
          <p:cNvSpPr>
            <a:spLocks noGrp="1"/>
          </p:cNvSpPr>
          <p:nvPr>
            <p:ph idx="1"/>
          </p:nvPr>
        </p:nvSpPr>
        <p:spPr/>
        <p:txBody>
          <a:bodyPr>
            <a:normAutofit/>
          </a:bodyPr>
          <a:lstStyle/>
          <a:p>
            <a:r>
              <a:rPr lang="fa-IR" sz="2000" dirty="0" smtClean="0">
                <a:solidFill>
                  <a:srgbClr val="000099"/>
                </a:solidFill>
              </a:rPr>
              <a:t>انواع نرم افزارهای مطرح در محیط پایگاهی:</a:t>
            </a:r>
          </a:p>
          <a:p>
            <a:pPr lvl="1"/>
            <a:r>
              <a:rPr lang="fa-IR" sz="2000" b="0" dirty="0" smtClean="0"/>
              <a:t>سیستم عامل و سیستم فایل (</a:t>
            </a:r>
            <a:r>
              <a:rPr lang="en-US" sz="1800" b="0" dirty="0" smtClean="0"/>
              <a:t>OS</a:t>
            </a:r>
            <a:r>
              <a:rPr lang="fa-IR" sz="1800" b="0" dirty="0"/>
              <a:t> </a:t>
            </a:r>
            <a:r>
              <a:rPr lang="fa-IR" sz="2000" b="0" dirty="0" smtClean="0"/>
              <a:t>و </a:t>
            </a:r>
            <a:r>
              <a:rPr lang="en-US" sz="1800" b="0" dirty="0" smtClean="0"/>
              <a:t>FS</a:t>
            </a:r>
            <a:r>
              <a:rPr lang="fa-IR" sz="2000" b="0" dirty="0" smtClean="0"/>
              <a:t>)</a:t>
            </a:r>
          </a:p>
          <a:p>
            <a:pPr lvl="1"/>
            <a:r>
              <a:rPr lang="fa-IR" sz="2000" b="0" dirty="0" smtClean="0"/>
              <a:t>سیستم مدیریت پایگاه داده‏ها (</a:t>
            </a:r>
            <a:r>
              <a:rPr lang="en-US" sz="1800" b="0" dirty="0" smtClean="0"/>
              <a:t>DBMS</a:t>
            </a:r>
            <a:r>
              <a:rPr lang="fa-IR" sz="2000" b="0" dirty="0" smtClean="0"/>
              <a:t>)</a:t>
            </a:r>
          </a:p>
          <a:p>
            <a:pPr lvl="1"/>
            <a:r>
              <a:rPr lang="fa-IR" sz="2000" b="0" dirty="0" smtClean="0"/>
              <a:t>ابزارها (</a:t>
            </a:r>
            <a:r>
              <a:rPr lang="en-US" sz="1800" b="0" dirty="0" smtClean="0"/>
              <a:t>Tools</a:t>
            </a:r>
            <a:r>
              <a:rPr lang="fa-IR" sz="2000" b="0" dirty="0" smtClean="0"/>
              <a:t>)</a:t>
            </a:r>
          </a:p>
          <a:p>
            <a:pPr lvl="1"/>
            <a:r>
              <a:rPr lang="fa-IR" sz="2000" b="0" dirty="0" smtClean="0"/>
              <a:t>برنامه‏های کاربردی (</a:t>
            </a:r>
            <a:r>
              <a:rPr lang="en-US" sz="1800" b="0" dirty="0" smtClean="0"/>
              <a:t>Apps</a:t>
            </a:r>
            <a:r>
              <a:rPr lang="fa-IR" sz="2000" b="0" dirty="0" smtClean="0"/>
              <a:t>)</a:t>
            </a:r>
          </a:p>
          <a:p>
            <a:pPr lvl="1"/>
            <a:endParaRPr lang="fa-IR" dirty="0" smtClean="0">
              <a:solidFill>
                <a:srgbClr val="000099"/>
              </a:solidFill>
            </a:endParaRPr>
          </a:p>
          <a:p>
            <a:pPr lvl="1"/>
            <a:endParaRPr lang="en-US" dirty="0">
              <a:solidFill>
                <a:srgbClr val="000099"/>
              </a:solidFill>
            </a:endParaRPr>
          </a:p>
        </p:txBody>
      </p:sp>
      <p:sp>
        <p:nvSpPr>
          <p:cNvPr id="74" name="Rounded Rectangle 73"/>
          <p:cNvSpPr/>
          <p:nvPr/>
        </p:nvSpPr>
        <p:spPr>
          <a:xfrm>
            <a:off x="2971800" y="4191000"/>
            <a:ext cx="2743200" cy="990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700" dirty="0" smtClean="0">
                <a:solidFill>
                  <a:schemeClr val="tx1"/>
                </a:solidFill>
                <a:cs typeface="B Nazanin" pitchFamily="2" charset="-78"/>
              </a:rPr>
              <a:t>یا با خود </a:t>
            </a:r>
            <a:r>
              <a:rPr lang="en-US" sz="1700" dirty="0" smtClean="0">
                <a:solidFill>
                  <a:schemeClr val="tx1"/>
                </a:solidFill>
                <a:cs typeface="B Nazanin" pitchFamily="2" charset="-78"/>
              </a:rPr>
              <a:t>DBMS</a:t>
            </a:r>
            <a:r>
              <a:rPr lang="fa-IR" sz="1700" dirty="0" smtClean="0">
                <a:solidFill>
                  <a:schemeClr val="tx1"/>
                </a:solidFill>
                <a:cs typeface="B Nazanin" pitchFamily="2" charset="-78"/>
              </a:rPr>
              <a:t> می فروشند،</a:t>
            </a:r>
          </a:p>
          <a:p>
            <a:pPr algn="ctr" rtl="1"/>
            <a:r>
              <a:rPr lang="fa-IR" sz="1700" dirty="0" smtClean="0">
                <a:solidFill>
                  <a:schemeClr val="tx1"/>
                </a:solidFill>
                <a:cs typeface="B Nazanin" pitchFamily="2" charset="-78"/>
              </a:rPr>
              <a:t>یا جداگانه خریداری می‏شود و به امکانات آن اضافه می‏شود.</a:t>
            </a:r>
          </a:p>
        </p:txBody>
      </p:sp>
      <p:cxnSp>
        <p:nvCxnSpPr>
          <p:cNvPr id="75" name="Straight Arrow Connector 74"/>
          <p:cNvCxnSpPr/>
          <p:nvPr/>
        </p:nvCxnSpPr>
        <p:spPr>
          <a:xfrm>
            <a:off x="5600700" y="4648200"/>
            <a:ext cx="3429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5867400" y="4114800"/>
            <a:ext cx="1447800" cy="990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700" dirty="0" smtClean="0">
                <a:solidFill>
                  <a:schemeClr val="tx1"/>
                </a:solidFill>
                <a:cs typeface="B Nazanin" pitchFamily="2" charset="-78"/>
              </a:rPr>
              <a:t>تسهیلات نرم افزار</a:t>
            </a:r>
            <a:endParaRPr lang="fa-IR" sz="1700" dirty="0">
              <a:solidFill>
                <a:schemeClr val="tx1"/>
              </a:solidFill>
              <a:cs typeface="B Nazanin" pitchFamily="2" charset="-78"/>
            </a:endParaRPr>
          </a:p>
        </p:txBody>
      </p:sp>
      <p:sp>
        <p:nvSpPr>
          <p:cNvPr id="78" name="Left Brace 77"/>
          <p:cNvSpPr/>
          <p:nvPr/>
        </p:nvSpPr>
        <p:spPr>
          <a:xfrm flipH="1">
            <a:off x="5410200" y="4191000"/>
            <a:ext cx="152400" cy="876300"/>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grpSp>
        <p:nvGrpSpPr>
          <p:cNvPr id="4" name="Group 3"/>
          <p:cNvGrpSpPr/>
          <p:nvPr/>
        </p:nvGrpSpPr>
        <p:grpSpPr>
          <a:xfrm>
            <a:off x="533400" y="3276600"/>
            <a:ext cx="2527935" cy="3276600"/>
            <a:chOff x="1524000" y="3429000"/>
            <a:chExt cx="2527935" cy="3276600"/>
          </a:xfrm>
        </p:grpSpPr>
        <p:sp>
          <p:nvSpPr>
            <p:cNvPr id="68" name="Oval 67"/>
            <p:cNvSpPr/>
            <p:nvPr/>
          </p:nvSpPr>
          <p:spPr>
            <a:xfrm>
              <a:off x="1752600" y="3429000"/>
              <a:ext cx="1678010" cy="2209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tx1"/>
                  </a:solidFill>
                </a:rPr>
                <a:t>Apps</a:t>
              </a:r>
              <a:endParaRPr lang="en-US" b="1" dirty="0">
                <a:solidFill>
                  <a:schemeClr val="tx1"/>
                </a:solidFill>
              </a:endParaRPr>
            </a:p>
          </p:txBody>
        </p:sp>
        <p:sp>
          <p:nvSpPr>
            <p:cNvPr id="69" name="Oval 68"/>
            <p:cNvSpPr/>
            <p:nvPr/>
          </p:nvSpPr>
          <p:spPr>
            <a:xfrm>
              <a:off x="1752600" y="4114800"/>
              <a:ext cx="1678010" cy="1752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tx1"/>
                  </a:solidFill>
                </a:rPr>
                <a:t>Tools</a:t>
              </a:r>
              <a:endParaRPr lang="en-US" b="1" dirty="0">
                <a:solidFill>
                  <a:schemeClr val="tx1"/>
                </a:solidFill>
              </a:endParaRPr>
            </a:p>
          </p:txBody>
        </p:sp>
        <p:sp>
          <p:nvSpPr>
            <p:cNvPr id="70" name="Oval 69"/>
            <p:cNvSpPr/>
            <p:nvPr/>
          </p:nvSpPr>
          <p:spPr>
            <a:xfrm>
              <a:off x="1752600" y="4724400"/>
              <a:ext cx="167801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tx1"/>
                  </a:solidFill>
                </a:rPr>
                <a:t>DBMS</a:t>
              </a:r>
              <a:endParaRPr lang="en-US" b="1" dirty="0">
                <a:solidFill>
                  <a:schemeClr val="tx1"/>
                </a:solidFill>
              </a:endParaRPr>
            </a:p>
          </p:txBody>
        </p:sp>
        <p:sp>
          <p:nvSpPr>
            <p:cNvPr id="71" name="Rectangle 70"/>
            <p:cNvSpPr/>
            <p:nvPr/>
          </p:nvSpPr>
          <p:spPr>
            <a:xfrm>
              <a:off x="1524000" y="6096000"/>
              <a:ext cx="22098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smtClean="0">
                  <a:solidFill>
                    <a:schemeClr val="tx1"/>
                  </a:solidFill>
                  <a:latin typeface="Times New Roman" pitchFamily="18" charset="0"/>
                  <a:cs typeface="B Roya" pitchFamily="2" charset="-78"/>
                </a:rPr>
                <a:t>سخت افزار</a:t>
              </a:r>
              <a:endParaRPr lang="en-US" b="1" dirty="0">
                <a:solidFill>
                  <a:schemeClr val="tx1"/>
                </a:solidFill>
                <a:latin typeface="Times New Roman" pitchFamily="18" charset="0"/>
                <a:cs typeface="B Roya" pitchFamily="2" charset="-78"/>
              </a:endParaRPr>
            </a:p>
          </p:txBody>
        </p:sp>
        <p:sp>
          <p:nvSpPr>
            <p:cNvPr id="72" name="Rectangle 71"/>
            <p:cNvSpPr/>
            <p:nvPr/>
          </p:nvSpPr>
          <p:spPr>
            <a:xfrm>
              <a:off x="1676400" y="5334000"/>
              <a:ext cx="18288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Times New Roman" pitchFamily="18" charset="0"/>
                <a:cs typeface="B Roya" pitchFamily="2" charset="-78"/>
              </a:endParaRPr>
            </a:p>
            <a:p>
              <a:pPr algn="ctr"/>
              <a:r>
                <a:rPr lang="en-US" b="1" dirty="0" smtClean="0">
                  <a:solidFill>
                    <a:schemeClr val="tx1"/>
                  </a:solidFill>
                  <a:latin typeface="Times New Roman" pitchFamily="18" charset="0"/>
                  <a:cs typeface="B Roya" pitchFamily="2" charset="-78"/>
                </a:rPr>
                <a:t>OS</a:t>
              </a:r>
              <a:endParaRPr lang="en-US" b="1" dirty="0">
                <a:solidFill>
                  <a:schemeClr val="tx1"/>
                </a:solidFill>
                <a:latin typeface="Times New Roman" pitchFamily="18" charset="0"/>
                <a:cs typeface="B Roya" pitchFamily="2" charset="-78"/>
              </a:endParaRPr>
            </a:p>
          </p:txBody>
        </p:sp>
        <p:cxnSp>
          <p:nvCxnSpPr>
            <p:cNvPr id="73" name="Straight Arrow Connector 72"/>
            <p:cNvCxnSpPr/>
            <p:nvPr/>
          </p:nvCxnSpPr>
          <p:spPr>
            <a:xfrm>
              <a:off x="2920365" y="4572000"/>
              <a:ext cx="113157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26129" y="5334000"/>
              <a:ext cx="762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B Roya" pitchFamily="2" charset="-78"/>
                </a:rPr>
                <a:t>FS</a:t>
              </a:r>
              <a:endParaRPr lang="en-US" b="1" dirty="0">
                <a:solidFill>
                  <a:schemeClr val="tx1"/>
                </a:solidFill>
                <a:latin typeface="Times New Roman" pitchFamily="18" charset="0"/>
                <a:cs typeface="B Roya" pitchFamily="2" charset="-78"/>
              </a:endParaRPr>
            </a:p>
          </p:txBody>
        </p:sp>
      </p:grpSp>
    </p:spTree>
    <p:extLst>
      <p:ext uri="{BB962C8B-B14F-4D97-AF65-F5344CB8AC3E}">
        <p14:creationId xmlns:p14="http://schemas.microsoft.com/office/powerpoint/2010/main" val="2407561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عناصر محیط پایگاهی </a:t>
            </a:r>
            <a:r>
              <a:rPr lang="fa-IR" dirty="0" smtClean="0"/>
              <a:t>– (3) کاربر</a:t>
            </a:r>
            <a:endParaRPr lang="en-US" dirty="0"/>
          </a:p>
        </p:txBody>
      </p:sp>
      <p:sp>
        <p:nvSpPr>
          <p:cNvPr id="3" name="Content Placeholder 2"/>
          <p:cNvSpPr>
            <a:spLocks noGrp="1"/>
          </p:cNvSpPr>
          <p:nvPr>
            <p:ph idx="1"/>
          </p:nvPr>
        </p:nvSpPr>
        <p:spPr/>
        <p:txBody>
          <a:bodyPr>
            <a:normAutofit/>
          </a:bodyPr>
          <a:lstStyle/>
          <a:p>
            <a:r>
              <a:rPr lang="fa-IR" sz="2000" b="0" dirty="0" smtClean="0"/>
              <a:t>در معنای عام هر استفاده‏کننده از سیستم پایگاهی را </a:t>
            </a:r>
            <a:r>
              <a:rPr lang="fa-IR" sz="2000" dirty="0" smtClean="0">
                <a:solidFill>
                  <a:srgbClr val="7030A0"/>
                </a:solidFill>
              </a:rPr>
              <a:t>کاربر</a:t>
            </a:r>
            <a:r>
              <a:rPr lang="fa-IR" sz="2000" b="0" dirty="0" smtClean="0">
                <a:solidFill>
                  <a:srgbClr val="7030A0"/>
                </a:solidFill>
              </a:rPr>
              <a:t> </a:t>
            </a:r>
            <a:r>
              <a:rPr lang="fa-IR" sz="2000" b="0" dirty="0" smtClean="0"/>
              <a:t>گوییم که انواع مختلفی دارد. کاربر می‏تواند انسانی و یا ماشینی باشد.</a:t>
            </a:r>
            <a:endParaRPr lang="en-US" sz="2000" b="0" dirty="0" smtClean="0"/>
          </a:p>
          <a:p>
            <a:pPr lvl="1"/>
            <a:endParaRPr lang="en-US" sz="1800" b="0" dirty="0" smtClean="0"/>
          </a:p>
        </p:txBody>
      </p:sp>
      <p:grpSp>
        <p:nvGrpSpPr>
          <p:cNvPr id="21" name="Group 20"/>
          <p:cNvGrpSpPr/>
          <p:nvPr/>
        </p:nvGrpSpPr>
        <p:grpSpPr>
          <a:xfrm>
            <a:off x="-152400" y="2895600"/>
            <a:ext cx="9144000" cy="3104682"/>
            <a:chOff x="-228600" y="3493586"/>
            <a:chExt cx="9144000" cy="3104682"/>
          </a:xfrm>
        </p:grpSpPr>
        <p:grpSp>
          <p:nvGrpSpPr>
            <p:cNvPr id="25" name="Group 24"/>
            <p:cNvGrpSpPr/>
            <p:nvPr/>
          </p:nvGrpSpPr>
          <p:grpSpPr>
            <a:xfrm>
              <a:off x="-228600" y="3493586"/>
              <a:ext cx="9144000" cy="3104682"/>
              <a:chOff x="-1295400" y="3493586"/>
              <a:chExt cx="9144000" cy="3104682"/>
            </a:xfrm>
          </p:grpSpPr>
          <p:sp>
            <p:nvSpPr>
              <p:cNvPr id="27" name="Rounded Rectangle 26"/>
              <p:cNvSpPr/>
              <p:nvPr/>
            </p:nvSpPr>
            <p:spPr>
              <a:xfrm>
                <a:off x="5867400" y="3657600"/>
                <a:ext cx="1981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smtClean="0">
                    <a:solidFill>
                      <a:schemeClr val="tx1"/>
                    </a:solidFill>
                    <a:cs typeface="B Nazanin" pitchFamily="2" charset="-78"/>
                  </a:rPr>
                  <a:t>کاربران با اسلوب برخط</a:t>
                </a:r>
              </a:p>
            </p:txBody>
          </p:sp>
          <p:sp>
            <p:nvSpPr>
              <p:cNvPr id="28" name="Rounded Rectangle 27"/>
              <p:cNvSpPr/>
              <p:nvPr/>
            </p:nvSpPr>
            <p:spPr>
              <a:xfrm>
                <a:off x="-1295400" y="3581400"/>
                <a:ext cx="1981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smtClean="0">
                    <a:solidFill>
                      <a:schemeClr val="tx1"/>
                    </a:solidFill>
                    <a:cs typeface="B Nazanin" pitchFamily="2" charset="-78"/>
                  </a:rPr>
                  <a:t>کاربران با اسلوب یکجا</a:t>
                </a:r>
              </a:p>
            </p:txBody>
          </p:sp>
          <p:grpSp>
            <p:nvGrpSpPr>
              <p:cNvPr id="29" name="Group 28"/>
              <p:cNvGrpSpPr/>
              <p:nvPr/>
            </p:nvGrpSpPr>
            <p:grpSpPr>
              <a:xfrm>
                <a:off x="363828" y="3493586"/>
                <a:ext cx="5808372" cy="3104682"/>
                <a:chOff x="363828" y="3493586"/>
                <a:chExt cx="5808372" cy="3104682"/>
              </a:xfrm>
            </p:grpSpPr>
            <p:grpSp>
              <p:nvGrpSpPr>
                <p:cNvPr id="30" name="Group 29"/>
                <p:cNvGrpSpPr/>
                <p:nvPr/>
              </p:nvGrpSpPr>
              <p:grpSpPr>
                <a:xfrm>
                  <a:off x="1587321" y="3493586"/>
                  <a:ext cx="3339283" cy="3104682"/>
                  <a:chOff x="2922900" y="3493586"/>
                  <a:chExt cx="3339283" cy="3104682"/>
                </a:xfrm>
              </p:grpSpPr>
              <p:sp>
                <p:nvSpPr>
                  <p:cNvPr id="53" name="Rectangle 52"/>
                  <p:cNvSpPr/>
                  <p:nvPr/>
                </p:nvSpPr>
                <p:spPr>
                  <a:xfrm>
                    <a:off x="2922900" y="3493586"/>
                    <a:ext cx="3339283" cy="3104682"/>
                  </a:xfrm>
                  <a:prstGeom prst="rect">
                    <a:avLst/>
                  </a:prstGeom>
                  <a:pattFill prst="dash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473433" y="3853962"/>
                    <a:ext cx="2330083" cy="2403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3752958" y="3901841"/>
                    <a:ext cx="1773621" cy="2270359"/>
                    <a:chOff x="735860" y="3283438"/>
                    <a:chExt cx="2209800" cy="2797553"/>
                  </a:xfrm>
                </p:grpSpPr>
                <p:sp>
                  <p:nvSpPr>
                    <p:cNvPr id="56" name="Can 55"/>
                    <p:cNvSpPr/>
                    <p:nvPr/>
                  </p:nvSpPr>
                  <p:spPr>
                    <a:xfrm>
                      <a:off x="735860" y="3283438"/>
                      <a:ext cx="2209800" cy="279755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736049" y="3352800"/>
                      <a:ext cx="2133600" cy="400110"/>
                    </a:xfrm>
                    <a:prstGeom prst="rect">
                      <a:avLst/>
                    </a:prstGeom>
                    <a:noFill/>
                  </p:spPr>
                  <p:txBody>
                    <a:bodyPr wrap="square" rtlCol="0">
                      <a:spAutoFit/>
                    </a:bodyPr>
                    <a:lstStyle/>
                    <a:p>
                      <a:pPr algn="ctr"/>
                      <a:r>
                        <a:rPr lang="en-US" sz="2000" b="1" dirty="0" smtClean="0">
                          <a:cs typeface="B Roya" pitchFamily="2" charset="-78"/>
                        </a:rPr>
                        <a:t>Files</a:t>
                      </a:r>
                      <a:endParaRPr lang="en-US" sz="1600" b="1" dirty="0">
                        <a:solidFill>
                          <a:srgbClr val="FF0000"/>
                        </a:solidFill>
                        <a:cs typeface="B Roya" pitchFamily="2" charset="-78"/>
                      </a:endParaRPr>
                    </a:p>
                  </p:txBody>
                </p:sp>
                <p:grpSp>
                  <p:nvGrpSpPr>
                    <p:cNvPr id="58" name="Group 57"/>
                    <p:cNvGrpSpPr/>
                    <p:nvPr/>
                  </p:nvGrpSpPr>
                  <p:grpSpPr>
                    <a:xfrm>
                      <a:off x="914400" y="4038600"/>
                      <a:ext cx="1828800" cy="1600200"/>
                      <a:chOff x="914400" y="4038600"/>
                      <a:chExt cx="1828800" cy="1600200"/>
                    </a:xfrm>
                  </p:grpSpPr>
                  <p:sp>
                    <p:nvSpPr>
                      <p:cNvPr id="60" name="Rectangle 59"/>
                      <p:cNvSpPr/>
                      <p:nvPr/>
                    </p:nvSpPr>
                    <p:spPr>
                      <a:xfrm>
                        <a:off x="914400" y="4038600"/>
                        <a:ext cx="1676400" cy="381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2286000" y="4191000"/>
                        <a:ext cx="457200" cy="1143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990600" y="4572000"/>
                        <a:ext cx="1676400" cy="381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1981200" y="4495800"/>
                        <a:ext cx="457200" cy="1143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9" name="TextBox 58"/>
                    <p:cNvSpPr txBox="1"/>
                    <p:nvPr/>
                  </p:nvSpPr>
                  <p:spPr>
                    <a:xfrm rot="2691053">
                      <a:off x="736049" y="4365172"/>
                      <a:ext cx="2133600" cy="1175658"/>
                    </a:xfrm>
                    <a:prstGeom prst="rect">
                      <a:avLst/>
                    </a:prstGeom>
                    <a:noFill/>
                  </p:spPr>
                  <p:txBody>
                    <a:bodyPr wrap="square" rtlCol="0">
                      <a:spAutoFit/>
                    </a:bodyPr>
                    <a:lstStyle/>
                    <a:p>
                      <a:pPr algn="ctr"/>
                      <a:r>
                        <a:rPr lang="en-US" sz="2800" b="1" dirty="0" smtClean="0">
                          <a:cs typeface="B Roya" pitchFamily="2" charset="-78"/>
                        </a:rPr>
                        <a:t>STORED </a:t>
                      </a:r>
                    </a:p>
                    <a:p>
                      <a:pPr algn="ctr"/>
                      <a:r>
                        <a:rPr lang="en-US" sz="2800" b="1" dirty="0" smtClean="0">
                          <a:cs typeface="B Roya" pitchFamily="2" charset="-78"/>
                        </a:rPr>
                        <a:t>DATA</a:t>
                      </a:r>
                      <a:endParaRPr lang="en-US" sz="2800" b="1" dirty="0">
                        <a:solidFill>
                          <a:srgbClr val="FF0000"/>
                        </a:solidFill>
                        <a:cs typeface="B Roya" pitchFamily="2" charset="-78"/>
                      </a:endParaRPr>
                    </a:p>
                  </p:txBody>
                </p:sp>
              </p:grpSp>
            </p:grpSp>
            <p:grpSp>
              <p:nvGrpSpPr>
                <p:cNvPr id="31" name="Group 30"/>
                <p:cNvGrpSpPr/>
                <p:nvPr/>
              </p:nvGrpSpPr>
              <p:grpSpPr>
                <a:xfrm>
                  <a:off x="363828" y="3782712"/>
                  <a:ext cx="1966464" cy="2389488"/>
                  <a:chOff x="363828" y="3782712"/>
                  <a:chExt cx="1966464" cy="2389488"/>
                </a:xfrm>
              </p:grpSpPr>
              <mc:AlternateContent xmlns:mc="http://schemas.openxmlformats.org/markup-compatibility/2006" xmlns:a14="http://schemas.microsoft.com/office/drawing/2010/main">
                <mc:Choice Requires="a14">
                  <p:sp>
                    <p:nvSpPr>
                      <p:cNvPr id="43" name="Rounded Rectangle 42"/>
                      <p:cNvSpPr/>
                      <p:nvPr/>
                    </p:nvSpPr>
                    <p:spPr>
                      <a:xfrm>
                        <a:off x="381000" y="4873422"/>
                        <a:ext cx="457200" cy="8415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a-IR" sz="1600" b="1" i="1" smtClean="0">
                                  <a:solidFill>
                                    <a:schemeClr val="tx1"/>
                                  </a:solidFill>
                                  <a:latin typeface="Cambria Math"/>
                                  <a:cs typeface="B Roya" pitchFamily="2" charset="-78"/>
                                </a:rPr>
                                <m:t>.</m:t>
                              </m:r>
                            </m:oMath>
                          </m:oMathPara>
                        </a14:m>
                        <a:endParaRPr lang="fa-IR" sz="1600" b="1" dirty="0" smtClean="0">
                          <a:solidFill>
                            <a:schemeClr val="tx1"/>
                          </a:solidFill>
                          <a:cs typeface="B Roya" pitchFamily="2" charset="-78"/>
                        </a:endParaRPr>
                      </a:p>
                      <a:p>
                        <a:pPr algn="ctr"/>
                        <a:r>
                          <a:rPr lang="fa-IR" sz="1600" b="1" dirty="0" smtClean="0">
                            <a:solidFill>
                              <a:schemeClr val="tx1"/>
                            </a:solidFill>
                            <a:cs typeface="B Roya" pitchFamily="2" charset="-78"/>
                          </a:rPr>
                          <a:t>.</a:t>
                        </a:r>
                      </a:p>
                      <a:p>
                        <a:pPr algn="ctr"/>
                        <a:r>
                          <a:rPr lang="fa-IR" sz="1600" b="1" dirty="0">
                            <a:solidFill>
                              <a:schemeClr val="tx1"/>
                            </a:solidFill>
                            <a:cs typeface="B Roya" pitchFamily="2" charset="-78"/>
                          </a:rPr>
                          <a:t>.</a:t>
                        </a:r>
                        <a:endParaRPr lang="fa-IR" sz="1600" b="1" dirty="0" smtClean="0">
                          <a:solidFill>
                            <a:schemeClr val="tx1"/>
                          </a:solidFill>
                          <a:cs typeface="B Roya" pitchFamily="2" charset="-78"/>
                        </a:endParaRPr>
                      </a:p>
                    </p:txBody>
                  </p:sp>
                </mc:Choice>
                <mc:Fallback xmlns="">
                  <p:sp>
                    <p:nvSpPr>
                      <p:cNvPr id="27" name="Rounded Rectangle 26"/>
                      <p:cNvSpPr>
                        <a:spLocks noRot="1" noChangeAspect="1" noMove="1" noResize="1" noEditPoints="1" noAdjustHandles="1" noChangeArrowheads="1" noChangeShapeType="1" noTextEdit="1"/>
                      </p:cNvSpPr>
                      <p:nvPr/>
                    </p:nvSpPr>
                    <p:spPr>
                      <a:xfrm>
                        <a:off x="381000" y="4873422"/>
                        <a:ext cx="457200" cy="841578"/>
                      </a:xfrm>
                      <a:prstGeom prst="roundRect">
                        <a:avLst/>
                      </a:prstGeom>
                      <a:blipFill rotWithShape="1">
                        <a:blip r:embed="rId4"/>
                        <a:stretch>
                          <a:fillRect b="-7914"/>
                        </a:stretch>
                      </a:blipFill>
                      <a:ln>
                        <a:noFill/>
                      </a:ln>
                    </p:spPr>
                    <p:txBody>
                      <a:bodyPr/>
                      <a:lstStyle/>
                      <a:p>
                        <a:r>
                          <a:rPr lang="en-US">
                            <a:noFill/>
                          </a:rPr>
                          <a:t> </a:t>
                        </a:r>
                      </a:p>
                    </p:txBody>
                  </p:sp>
                </mc:Fallback>
              </mc:AlternateContent>
              <p:grpSp>
                <p:nvGrpSpPr>
                  <p:cNvPr id="44" name="Group 43"/>
                  <p:cNvGrpSpPr/>
                  <p:nvPr/>
                </p:nvGrpSpPr>
                <p:grpSpPr>
                  <a:xfrm flipH="1">
                    <a:off x="363828" y="3782712"/>
                    <a:ext cx="1966464" cy="560688"/>
                    <a:chOff x="5501136" y="3505200"/>
                    <a:chExt cx="1966464" cy="560688"/>
                  </a:xfrm>
                </p:grpSpPr>
                <p:cxnSp>
                  <p:nvCxnSpPr>
                    <p:cNvPr id="51" name="Straight Arrow Connector 50"/>
                    <p:cNvCxnSpPr/>
                    <p:nvPr/>
                  </p:nvCxnSpPr>
                  <p:spPr>
                    <a:xfrm flipH="1">
                      <a:off x="5501136" y="3733800"/>
                      <a:ext cx="1509264" cy="3320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ounded Rectangle 51"/>
                        <p:cNvSpPr/>
                        <p:nvPr/>
                      </p:nvSpPr>
                      <p:spPr>
                        <a:xfrm>
                          <a:off x="7010400" y="3505200"/>
                          <a:ext cx="457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a-IR" sz="1600" b="1" i="1" smtClean="0">
                                        <a:solidFill>
                                          <a:schemeClr val="tx1"/>
                                        </a:solidFill>
                                        <a:latin typeface="Cambria Math"/>
                                        <a:cs typeface="B Roya" pitchFamily="2" charset="-78"/>
                                      </a:rPr>
                                    </m:ctrlPr>
                                  </m:sSubPr>
                                  <m:e>
                                    <m:r>
                                      <a:rPr lang="en-US" sz="1600" b="1" i="1" smtClean="0">
                                        <a:solidFill>
                                          <a:schemeClr val="tx1"/>
                                        </a:solidFill>
                                        <a:latin typeface="Cambria Math"/>
                                        <a:cs typeface="B Roya" pitchFamily="2" charset="-78"/>
                                      </a:rPr>
                                      <m:t>𝒖</m:t>
                                    </m:r>
                                  </m:e>
                                  <m:sub>
                                    <m:r>
                                      <a:rPr lang="en-US" sz="1600" b="1" i="1" smtClean="0">
                                        <a:solidFill>
                                          <a:schemeClr val="tx1"/>
                                        </a:solidFill>
                                        <a:latin typeface="Cambria Math"/>
                                        <a:cs typeface="B Roya" pitchFamily="2" charset="-78"/>
                                      </a:rPr>
                                      <m:t>𝟏</m:t>
                                    </m:r>
                                  </m:sub>
                                </m:sSub>
                              </m:oMath>
                            </m:oMathPara>
                          </a14:m>
                          <a:endParaRPr lang="fa-IR" sz="1600" b="1" dirty="0" smtClean="0">
                            <a:solidFill>
                              <a:schemeClr val="tx1"/>
                            </a:solidFill>
                            <a:cs typeface="B Roya" pitchFamily="2" charset="-78"/>
                          </a:endParaRPr>
                        </a:p>
                      </p:txBody>
                    </p:sp>
                  </mc:Choice>
                  <mc:Fallback xmlns="">
                    <p:sp>
                      <p:nvSpPr>
                        <p:cNvPr id="35" name="Rounded Rectangle 34"/>
                        <p:cNvSpPr>
                          <a:spLocks noRot="1" noChangeAspect="1" noMove="1" noResize="1" noEditPoints="1" noAdjustHandles="1" noChangeArrowheads="1" noChangeShapeType="1" noTextEdit="1"/>
                        </p:cNvSpPr>
                        <p:nvPr/>
                      </p:nvSpPr>
                      <p:spPr>
                        <a:xfrm>
                          <a:off x="7010400" y="3505200"/>
                          <a:ext cx="457200" cy="533400"/>
                        </a:xfrm>
                        <a:prstGeom prst="roundRect">
                          <a:avLst/>
                        </a:prstGeom>
                        <a:blipFill rotWithShape="1">
                          <a:blip r:embed="rId6"/>
                          <a:stretch>
                            <a:fillRect/>
                          </a:stretch>
                        </a:blipFill>
                        <a:ln>
                          <a:noFill/>
                        </a:ln>
                      </p:spPr>
                      <p:txBody>
                        <a:bodyPr/>
                        <a:lstStyle/>
                        <a:p>
                          <a:r>
                            <a:rPr lang="en-US">
                              <a:noFill/>
                            </a:rPr>
                            <a:t> </a:t>
                          </a:r>
                        </a:p>
                      </p:txBody>
                    </p:sp>
                  </mc:Fallback>
                </mc:AlternateContent>
              </p:grpSp>
              <p:grpSp>
                <p:nvGrpSpPr>
                  <p:cNvPr id="45" name="Group 44"/>
                  <p:cNvGrpSpPr/>
                  <p:nvPr/>
                </p:nvGrpSpPr>
                <p:grpSpPr>
                  <a:xfrm flipH="1">
                    <a:off x="381000" y="4343400"/>
                    <a:ext cx="1949292" cy="533400"/>
                    <a:chOff x="5518308" y="3505200"/>
                    <a:chExt cx="1949292" cy="533400"/>
                  </a:xfrm>
                </p:grpSpPr>
                <p:cxnSp>
                  <p:nvCxnSpPr>
                    <p:cNvPr id="49" name="Straight Arrow Connector 48"/>
                    <p:cNvCxnSpPr/>
                    <p:nvPr/>
                  </p:nvCxnSpPr>
                  <p:spPr>
                    <a:xfrm flipH="1">
                      <a:off x="5518308" y="3733800"/>
                      <a:ext cx="1492092" cy="3048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Rounded Rectangle 49"/>
                        <p:cNvSpPr/>
                        <p:nvPr/>
                      </p:nvSpPr>
                      <p:spPr>
                        <a:xfrm>
                          <a:off x="7010400" y="3505200"/>
                          <a:ext cx="457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a-IR" sz="1600" b="1" i="1" smtClean="0">
                                        <a:solidFill>
                                          <a:schemeClr val="tx1"/>
                                        </a:solidFill>
                                        <a:latin typeface="Cambria Math"/>
                                        <a:cs typeface="B Roya" pitchFamily="2" charset="-78"/>
                                      </a:rPr>
                                    </m:ctrlPr>
                                  </m:sSubPr>
                                  <m:e>
                                    <m:r>
                                      <a:rPr lang="en-US" sz="1600" b="1" i="1" smtClean="0">
                                        <a:solidFill>
                                          <a:schemeClr val="tx1"/>
                                        </a:solidFill>
                                        <a:latin typeface="Cambria Math"/>
                                        <a:cs typeface="B Roya" pitchFamily="2" charset="-78"/>
                                      </a:rPr>
                                      <m:t>𝒖</m:t>
                                    </m:r>
                                  </m:e>
                                  <m:sub>
                                    <m:r>
                                      <a:rPr lang="en-US" sz="1600" b="1" i="1" smtClean="0">
                                        <a:solidFill>
                                          <a:schemeClr val="tx1"/>
                                        </a:solidFill>
                                        <a:latin typeface="Cambria Math"/>
                                        <a:cs typeface="B Roya" pitchFamily="2" charset="-78"/>
                                      </a:rPr>
                                      <m:t>𝟐</m:t>
                                    </m:r>
                                  </m:sub>
                                </m:sSub>
                              </m:oMath>
                            </m:oMathPara>
                          </a14:m>
                          <a:endParaRPr lang="fa-IR" sz="1600" b="1" dirty="0" smtClean="0">
                            <a:solidFill>
                              <a:schemeClr val="tx1"/>
                            </a:solidFill>
                            <a:cs typeface="B Roya" pitchFamily="2" charset="-78"/>
                          </a:endParaRPr>
                        </a:p>
                      </p:txBody>
                    </p:sp>
                  </mc:Choice>
                  <mc:Fallback xmlns="">
                    <p:sp>
                      <p:nvSpPr>
                        <p:cNvPr id="38" name="Rounded Rectangle 37"/>
                        <p:cNvSpPr>
                          <a:spLocks noRot="1" noChangeAspect="1" noMove="1" noResize="1" noEditPoints="1" noAdjustHandles="1" noChangeArrowheads="1" noChangeShapeType="1" noTextEdit="1"/>
                        </p:cNvSpPr>
                        <p:nvPr/>
                      </p:nvSpPr>
                      <p:spPr>
                        <a:xfrm>
                          <a:off x="7010400" y="3505200"/>
                          <a:ext cx="457200" cy="533400"/>
                        </a:xfrm>
                        <a:prstGeom prst="roundRect">
                          <a:avLst/>
                        </a:prstGeom>
                        <a:blipFill rotWithShape="1">
                          <a:blip r:embed="rId7"/>
                          <a:stretch>
                            <a:fillRect/>
                          </a:stretch>
                        </a:blipFill>
                        <a:ln>
                          <a:noFill/>
                        </a:ln>
                      </p:spPr>
                      <p:txBody>
                        <a:bodyPr/>
                        <a:lstStyle/>
                        <a:p>
                          <a:r>
                            <a:rPr lang="en-US">
                              <a:noFill/>
                            </a:rPr>
                            <a:t> </a:t>
                          </a:r>
                        </a:p>
                      </p:txBody>
                    </p:sp>
                  </mc:Fallback>
                </mc:AlternateContent>
              </p:grpSp>
              <p:grpSp>
                <p:nvGrpSpPr>
                  <p:cNvPr id="46" name="Group 45"/>
                  <p:cNvGrpSpPr/>
                  <p:nvPr/>
                </p:nvGrpSpPr>
                <p:grpSpPr>
                  <a:xfrm flipH="1">
                    <a:off x="381000" y="5638800"/>
                    <a:ext cx="1949292" cy="533400"/>
                    <a:chOff x="5518308" y="3505200"/>
                    <a:chExt cx="1949292" cy="533400"/>
                  </a:xfrm>
                </p:grpSpPr>
                <p:cxnSp>
                  <p:nvCxnSpPr>
                    <p:cNvPr id="47" name="Straight Arrow Connector 46"/>
                    <p:cNvCxnSpPr>
                      <a:stCxn id="48" idx="1"/>
                    </p:cNvCxnSpPr>
                    <p:nvPr/>
                  </p:nvCxnSpPr>
                  <p:spPr>
                    <a:xfrm flipH="1" flipV="1">
                      <a:off x="5518308" y="3544989"/>
                      <a:ext cx="1492092" cy="226911"/>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ounded Rectangle 47"/>
                        <p:cNvSpPr/>
                        <p:nvPr/>
                      </p:nvSpPr>
                      <p:spPr>
                        <a:xfrm>
                          <a:off x="7010400" y="3505200"/>
                          <a:ext cx="457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a-IR" sz="1600" b="1" i="1" smtClean="0">
                                        <a:solidFill>
                                          <a:schemeClr val="tx1"/>
                                        </a:solidFill>
                                        <a:latin typeface="Cambria Math"/>
                                        <a:cs typeface="B Roya" pitchFamily="2" charset="-78"/>
                                      </a:rPr>
                                    </m:ctrlPr>
                                  </m:sSubPr>
                                  <m:e>
                                    <m:r>
                                      <a:rPr lang="en-US" sz="1600" b="1" i="1" smtClean="0">
                                        <a:solidFill>
                                          <a:schemeClr val="tx1"/>
                                        </a:solidFill>
                                        <a:latin typeface="Cambria Math"/>
                                        <a:cs typeface="B Roya" pitchFamily="2" charset="-78"/>
                                      </a:rPr>
                                      <m:t>𝒖</m:t>
                                    </m:r>
                                  </m:e>
                                  <m:sub>
                                    <m:r>
                                      <a:rPr lang="en-US" sz="1600" b="1" i="1" smtClean="0">
                                        <a:solidFill>
                                          <a:schemeClr val="tx1"/>
                                        </a:solidFill>
                                        <a:latin typeface="Cambria Math"/>
                                        <a:cs typeface="B Roya" pitchFamily="2" charset="-78"/>
                                      </a:rPr>
                                      <m:t>𝒎</m:t>
                                    </m:r>
                                  </m:sub>
                                </m:sSub>
                              </m:oMath>
                            </m:oMathPara>
                          </a14:m>
                          <a:endParaRPr lang="fa-IR" sz="1600" b="1" dirty="0" smtClean="0">
                            <a:solidFill>
                              <a:schemeClr val="tx1"/>
                            </a:solidFill>
                            <a:cs typeface="B Roya" pitchFamily="2" charset="-78"/>
                          </a:endParaRPr>
                        </a:p>
                      </p:txBody>
                    </p:sp>
                  </mc:Choice>
                  <mc:Fallback xmlns="">
                    <p:sp>
                      <p:nvSpPr>
                        <p:cNvPr id="41" name="Rounded Rectangle 40"/>
                        <p:cNvSpPr>
                          <a:spLocks noRot="1" noChangeAspect="1" noMove="1" noResize="1" noEditPoints="1" noAdjustHandles="1" noChangeArrowheads="1" noChangeShapeType="1" noTextEdit="1"/>
                        </p:cNvSpPr>
                        <p:nvPr/>
                      </p:nvSpPr>
                      <p:spPr>
                        <a:xfrm>
                          <a:off x="7010400" y="3505200"/>
                          <a:ext cx="457200" cy="533400"/>
                        </a:xfrm>
                        <a:prstGeom prst="roundRect">
                          <a:avLst/>
                        </a:prstGeom>
                        <a:blipFill rotWithShape="1">
                          <a:blip r:embed="rId8"/>
                          <a:stretch>
                            <a:fillRect/>
                          </a:stretch>
                        </a:blipFill>
                        <a:ln>
                          <a:noFill/>
                        </a:ln>
                      </p:spPr>
                      <p:txBody>
                        <a:bodyPr/>
                        <a:lstStyle/>
                        <a:p>
                          <a:r>
                            <a:rPr lang="en-US">
                              <a:noFill/>
                            </a:rPr>
                            <a:t> </a:t>
                          </a:r>
                        </a:p>
                      </p:txBody>
                    </p:sp>
                  </mc:Fallback>
                </mc:AlternateContent>
              </p:grpSp>
            </p:grpSp>
            <p:grpSp>
              <p:nvGrpSpPr>
                <p:cNvPr id="32" name="Group 31"/>
                <p:cNvGrpSpPr/>
                <p:nvPr/>
              </p:nvGrpSpPr>
              <p:grpSpPr>
                <a:xfrm>
                  <a:off x="4305101" y="3505200"/>
                  <a:ext cx="1867099" cy="2590800"/>
                  <a:chOff x="4305101" y="3505200"/>
                  <a:chExt cx="1867099" cy="2590800"/>
                </a:xfrm>
              </p:grpSpPr>
              <p:grpSp>
                <p:nvGrpSpPr>
                  <p:cNvPr id="33" name="Group 32"/>
                  <p:cNvGrpSpPr/>
                  <p:nvPr/>
                </p:nvGrpSpPr>
                <p:grpSpPr>
                  <a:xfrm>
                    <a:off x="4305101" y="3505200"/>
                    <a:ext cx="1867099" cy="800100"/>
                    <a:chOff x="5600501" y="3505200"/>
                    <a:chExt cx="1867099" cy="800100"/>
                  </a:xfrm>
                </p:grpSpPr>
                <p:cxnSp>
                  <p:nvCxnSpPr>
                    <p:cNvPr id="41" name="Straight Arrow Connector 40"/>
                    <p:cNvCxnSpPr/>
                    <p:nvPr/>
                  </p:nvCxnSpPr>
                  <p:spPr>
                    <a:xfrm flipH="1">
                      <a:off x="5600501" y="3733800"/>
                      <a:ext cx="1409899" cy="5715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ounded Rectangle 41"/>
                        <p:cNvSpPr/>
                        <p:nvPr/>
                      </p:nvSpPr>
                      <p:spPr>
                        <a:xfrm>
                          <a:off x="7010400" y="3505200"/>
                          <a:ext cx="457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a-IR" sz="1600" b="1" i="1" smtClean="0">
                                        <a:solidFill>
                                          <a:schemeClr val="tx1"/>
                                        </a:solidFill>
                                        <a:latin typeface="Cambria Math"/>
                                        <a:cs typeface="B Roya" pitchFamily="2" charset="-78"/>
                                      </a:rPr>
                                    </m:ctrlPr>
                                  </m:sSubPr>
                                  <m:e>
                                    <m:r>
                                      <a:rPr lang="en-US" sz="1600" b="1" i="1" smtClean="0">
                                        <a:solidFill>
                                          <a:schemeClr val="tx1"/>
                                        </a:solidFill>
                                        <a:latin typeface="Cambria Math"/>
                                        <a:cs typeface="B Roya" pitchFamily="2" charset="-78"/>
                                      </a:rPr>
                                      <m:t>𝑼</m:t>
                                    </m:r>
                                  </m:e>
                                  <m:sub>
                                    <m:r>
                                      <a:rPr lang="en-US" sz="1600" b="1" i="1" smtClean="0">
                                        <a:solidFill>
                                          <a:schemeClr val="tx1"/>
                                        </a:solidFill>
                                        <a:latin typeface="Cambria Math"/>
                                        <a:cs typeface="B Roya" pitchFamily="2" charset="-78"/>
                                      </a:rPr>
                                      <m:t>𝟏</m:t>
                                    </m:r>
                                  </m:sub>
                                </m:sSub>
                              </m:oMath>
                            </m:oMathPara>
                          </a14:m>
                          <a:endParaRPr lang="fa-IR" sz="1600" b="1" dirty="0" smtClean="0">
                            <a:solidFill>
                              <a:schemeClr val="tx1"/>
                            </a:solidFill>
                            <a:cs typeface="B Roya" pitchFamily="2" charset="-78"/>
                          </a:endParaRPr>
                        </a:p>
                      </p:txBody>
                    </p:sp>
                  </mc:Choice>
                  <mc:Fallback xmlns="">
                    <p:sp>
                      <p:nvSpPr>
                        <p:cNvPr id="21" name="Rounded Rectangle 20"/>
                        <p:cNvSpPr>
                          <a:spLocks noRot="1" noChangeAspect="1" noMove="1" noResize="1" noEditPoints="1" noAdjustHandles="1" noChangeArrowheads="1" noChangeShapeType="1" noTextEdit="1"/>
                        </p:cNvSpPr>
                        <p:nvPr/>
                      </p:nvSpPr>
                      <p:spPr>
                        <a:xfrm>
                          <a:off x="7010400" y="3505200"/>
                          <a:ext cx="457200" cy="533400"/>
                        </a:xfrm>
                        <a:prstGeom prst="roundRect">
                          <a:avLst/>
                        </a:prstGeom>
                        <a:blipFill rotWithShape="1">
                          <a:blip r:embed="rId2"/>
                          <a:stretch>
                            <a:fillRect/>
                          </a:stretch>
                        </a:blipFill>
                        <a:ln>
                          <a:noFill/>
                        </a:ln>
                      </p:spPr>
                      <p:txBody>
                        <a:bodyPr/>
                        <a:lstStyle/>
                        <a:p>
                          <a:r>
                            <a:rPr lang="en-US">
                              <a:noFill/>
                            </a:rPr>
                            <a:t> </a:t>
                          </a:r>
                        </a:p>
                      </p:txBody>
                    </p:sp>
                  </mc:Fallback>
                </mc:AlternateContent>
              </p:grpSp>
              <p:grpSp>
                <p:nvGrpSpPr>
                  <p:cNvPr id="34" name="Group 33"/>
                  <p:cNvGrpSpPr/>
                  <p:nvPr/>
                </p:nvGrpSpPr>
                <p:grpSpPr>
                  <a:xfrm>
                    <a:off x="4305101" y="4038600"/>
                    <a:ext cx="1867099" cy="630694"/>
                    <a:chOff x="5600501" y="4038600"/>
                    <a:chExt cx="1867099" cy="630694"/>
                  </a:xfrm>
                </p:grpSpPr>
                <p:cxnSp>
                  <p:nvCxnSpPr>
                    <p:cNvPr id="39" name="Straight Arrow Connector 38"/>
                    <p:cNvCxnSpPr/>
                    <p:nvPr/>
                  </p:nvCxnSpPr>
                  <p:spPr>
                    <a:xfrm flipH="1">
                      <a:off x="5600501" y="4267200"/>
                      <a:ext cx="1409899" cy="40209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ounded Rectangle 39"/>
                        <p:cNvSpPr/>
                        <p:nvPr/>
                      </p:nvSpPr>
                      <p:spPr>
                        <a:xfrm>
                          <a:off x="7010400" y="4038600"/>
                          <a:ext cx="457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a-IR" sz="1600" b="1" i="1" smtClean="0">
                                        <a:solidFill>
                                          <a:schemeClr val="tx1"/>
                                        </a:solidFill>
                                        <a:latin typeface="Cambria Math"/>
                                        <a:cs typeface="B Roya" pitchFamily="2" charset="-78"/>
                                      </a:rPr>
                                    </m:ctrlPr>
                                  </m:sSubPr>
                                  <m:e>
                                    <m:r>
                                      <a:rPr lang="en-US" sz="1600" b="1" i="1" smtClean="0">
                                        <a:solidFill>
                                          <a:schemeClr val="tx1"/>
                                        </a:solidFill>
                                        <a:latin typeface="Cambria Math"/>
                                        <a:cs typeface="B Roya" pitchFamily="2" charset="-78"/>
                                      </a:rPr>
                                      <m:t>𝑼</m:t>
                                    </m:r>
                                  </m:e>
                                  <m:sub>
                                    <m:r>
                                      <a:rPr lang="en-US" sz="1600" b="1" i="1" smtClean="0">
                                        <a:solidFill>
                                          <a:schemeClr val="tx1"/>
                                        </a:solidFill>
                                        <a:latin typeface="Cambria Math"/>
                                        <a:cs typeface="B Roya" pitchFamily="2" charset="-78"/>
                                      </a:rPr>
                                      <m:t>𝟐</m:t>
                                    </m:r>
                                  </m:sub>
                                </m:sSub>
                              </m:oMath>
                            </m:oMathPara>
                          </a14:m>
                          <a:endParaRPr lang="fa-IR" sz="1600" b="1" dirty="0" smtClean="0">
                            <a:solidFill>
                              <a:schemeClr val="tx1"/>
                            </a:solidFill>
                            <a:cs typeface="B Roya" pitchFamily="2" charset="-78"/>
                          </a:endParaRPr>
                        </a:p>
                      </p:txBody>
                    </p:sp>
                  </mc:Choice>
                  <mc:Fallback xmlns="">
                    <p:sp>
                      <p:nvSpPr>
                        <p:cNvPr id="23" name="Rounded Rectangle 22"/>
                        <p:cNvSpPr>
                          <a:spLocks noRot="1" noChangeAspect="1" noMove="1" noResize="1" noEditPoints="1" noAdjustHandles="1" noChangeArrowheads="1" noChangeShapeType="1" noTextEdit="1"/>
                        </p:cNvSpPr>
                        <p:nvPr/>
                      </p:nvSpPr>
                      <p:spPr>
                        <a:xfrm>
                          <a:off x="7010400" y="4038600"/>
                          <a:ext cx="457200" cy="533400"/>
                        </a:xfrm>
                        <a:prstGeom prst="roundRect">
                          <a:avLst/>
                        </a:prstGeom>
                        <a:blipFill rotWithShape="1">
                          <a:blip r:embed="rId3"/>
                          <a:stretch>
                            <a:fillRect/>
                          </a:stretch>
                        </a:blipFill>
                        <a:ln>
                          <a:noFill/>
                        </a:ln>
                      </p:spPr>
                      <p:txBody>
                        <a:bodyPr/>
                        <a:lstStyle/>
                        <a:p>
                          <a:r>
                            <a:rPr lang="en-US">
                              <a:noFill/>
                            </a:rPr>
                            <a:t> </a:t>
                          </a:r>
                        </a:p>
                      </p:txBody>
                    </p:sp>
                  </mc:Fallback>
                </mc:AlternateContent>
              </p:grpSp>
              <p:grpSp>
                <p:nvGrpSpPr>
                  <p:cNvPr id="35" name="Group 34"/>
                  <p:cNvGrpSpPr/>
                  <p:nvPr/>
                </p:nvGrpSpPr>
                <p:grpSpPr>
                  <a:xfrm>
                    <a:off x="4305101" y="5562600"/>
                    <a:ext cx="1867099" cy="533400"/>
                    <a:chOff x="5600501" y="4038600"/>
                    <a:chExt cx="1867099" cy="533400"/>
                  </a:xfrm>
                </p:grpSpPr>
                <p:cxnSp>
                  <p:nvCxnSpPr>
                    <p:cNvPr id="37" name="Straight Arrow Connector 36"/>
                    <p:cNvCxnSpPr/>
                    <p:nvPr/>
                  </p:nvCxnSpPr>
                  <p:spPr>
                    <a:xfrm flipH="1" flipV="1">
                      <a:off x="5600501" y="4038600"/>
                      <a:ext cx="1409899" cy="228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ounded Rectangle 37"/>
                        <p:cNvSpPr/>
                        <p:nvPr/>
                      </p:nvSpPr>
                      <p:spPr>
                        <a:xfrm>
                          <a:off x="7010400" y="4038600"/>
                          <a:ext cx="457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a-IR" sz="1600" b="1" i="1" smtClean="0">
                                        <a:solidFill>
                                          <a:schemeClr val="tx1"/>
                                        </a:solidFill>
                                        <a:latin typeface="Cambria Math"/>
                                        <a:cs typeface="B Roya" pitchFamily="2" charset="-78"/>
                                      </a:rPr>
                                    </m:ctrlPr>
                                  </m:sSubPr>
                                  <m:e>
                                    <m:r>
                                      <a:rPr lang="en-US" sz="1600" b="1" i="1" smtClean="0">
                                        <a:solidFill>
                                          <a:schemeClr val="tx1"/>
                                        </a:solidFill>
                                        <a:latin typeface="Cambria Math"/>
                                        <a:cs typeface="B Roya" pitchFamily="2" charset="-78"/>
                                      </a:rPr>
                                      <m:t>𝑼</m:t>
                                    </m:r>
                                  </m:e>
                                  <m:sub>
                                    <m:r>
                                      <a:rPr lang="en-US" sz="1600" b="1" i="1" smtClean="0">
                                        <a:solidFill>
                                          <a:schemeClr val="tx1"/>
                                        </a:solidFill>
                                        <a:latin typeface="Cambria Math"/>
                                        <a:cs typeface="B Roya" pitchFamily="2" charset="-78"/>
                                      </a:rPr>
                                      <m:t>𝒋</m:t>
                                    </m:r>
                                  </m:sub>
                                </m:sSub>
                              </m:oMath>
                            </m:oMathPara>
                          </a14:m>
                          <a:endParaRPr lang="fa-IR" sz="1600" b="1" dirty="0" smtClean="0">
                            <a:solidFill>
                              <a:schemeClr val="tx1"/>
                            </a:solidFill>
                            <a:cs typeface="B Roya" pitchFamily="2" charset="-78"/>
                          </a:endParaRPr>
                        </a:p>
                      </p:txBody>
                    </p:sp>
                  </mc:Choice>
                  <mc:Fallback xmlns="">
                    <p:sp>
                      <p:nvSpPr>
                        <p:cNvPr id="30" name="Rounded Rectangle 29"/>
                        <p:cNvSpPr>
                          <a:spLocks noRot="1" noChangeAspect="1" noMove="1" noResize="1" noEditPoints="1" noAdjustHandles="1" noChangeArrowheads="1" noChangeShapeType="1" noTextEdit="1"/>
                        </p:cNvSpPr>
                        <p:nvPr/>
                      </p:nvSpPr>
                      <p:spPr>
                        <a:xfrm>
                          <a:off x="7010400" y="4038600"/>
                          <a:ext cx="457200" cy="533400"/>
                        </a:xfrm>
                        <a:prstGeom prst="roundRect">
                          <a:avLst/>
                        </a:prstGeom>
                        <a:blipFill rotWithShape="1">
                          <a:blip r:embed="rId5"/>
                          <a:stretch>
                            <a:fillRect/>
                          </a:stretch>
                        </a:blipFill>
                        <a:ln>
                          <a:no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Rounded Rectangle 35"/>
                      <p:cNvSpPr/>
                      <p:nvPr/>
                    </p:nvSpPr>
                    <p:spPr>
                      <a:xfrm>
                        <a:off x="5715000" y="4648200"/>
                        <a:ext cx="457200" cy="8415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a-IR" sz="1600" b="1" i="1" smtClean="0">
                                  <a:solidFill>
                                    <a:schemeClr val="tx1"/>
                                  </a:solidFill>
                                  <a:latin typeface="Cambria Math"/>
                                  <a:cs typeface="B Roya" pitchFamily="2" charset="-78"/>
                                </a:rPr>
                                <m:t>.</m:t>
                              </m:r>
                            </m:oMath>
                          </m:oMathPara>
                        </a14:m>
                        <a:endParaRPr lang="fa-IR" sz="1600" b="1" dirty="0" smtClean="0">
                          <a:solidFill>
                            <a:schemeClr val="tx1"/>
                          </a:solidFill>
                          <a:cs typeface="B Roya" pitchFamily="2" charset="-78"/>
                        </a:endParaRPr>
                      </a:p>
                      <a:p>
                        <a:pPr algn="ctr"/>
                        <a:r>
                          <a:rPr lang="fa-IR" sz="1600" b="1" dirty="0" smtClean="0">
                            <a:solidFill>
                              <a:schemeClr val="tx1"/>
                            </a:solidFill>
                            <a:cs typeface="B Roya" pitchFamily="2" charset="-78"/>
                          </a:rPr>
                          <a:t>.</a:t>
                        </a:r>
                      </a:p>
                      <a:p>
                        <a:pPr algn="ctr"/>
                        <a:r>
                          <a:rPr lang="fa-IR" sz="1600" b="1" dirty="0">
                            <a:solidFill>
                              <a:schemeClr val="tx1"/>
                            </a:solidFill>
                            <a:cs typeface="B Roya" pitchFamily="2" charset="-78"/>
                          </a:rPr>
                          <a:t>.</a:t>
                        </a:r>
                        <a:endParaRPr lang="fa-IR" sz="1600" b="1" dirty="0" smtClean="0">
                          <a:solidFill>
                            <a:schemeClr val="tx1"/>
                          </a:solidFill>
                          <a:cs typeface="B Roya" pitchFamily="2" charset="-78"/>
                        </a:endParaRPr>
                      </a:p>
                    </p:txBody>
                  </p:sp>
                </mc:Choice>
                <mc:Fallback xmlns="">
                  <p:sp>
                    <p:nvSpPr>
                      <p:cNvPr id="44" name="Rounded Rectangle 43"/>
                      <p:cNvSpPr>
                        <a:spLocks noRot="1" noChangeAspect="1" noMove="1" noResize="1" noEditPoints="1" noAdjustHandles="1" noChangeArrowheads="1" noChangeShapeType="1" noTextEdit="1"/>
                      </p:cNvSpPr>
                      <p:nvPr/>
                    </p:nvSpPr>
                    <p:spPr>
                      <a:xfrm>
                        <a:off x="5715000" y="4648200"/>
                        <a:ext cx="457200" cy="841578"/>
                      </a:xfrm>
                      <a:prstGeom prst="roundRect">
                        <a:avLst/>
                      </a:prstGeom>
                      <a:blipFill rotWithShape="1">
                        <a:blip r:embed="rId9"/>
                        <a:stretch>
                          <a:fillRect b="-7971"/>
                        </a:stretch>
                      </a:blipFill>
                      <a:ln>
                        <a:noFill/>
                      </a:ln>
                    </p:spPr>
                    <p:txBody>
                      <a:bodyPr/>
                      <a:lstStyle/>
                      <a:p>
                        <a:r>
                          <a:rPr lang="en-US">
                            <a:noFill/>
                          </a:rPr>
                          <a:t> </a:t>
                        </a:r>
                      </a:p>
                    </p:txBody>
                  </p:sp>
                </mc:Fallback>
              </mc:AlternateContent>
            </p:grpSp>
          </p:grpSp>
        </p:grpSp>
        <p:sp>
          <p:nvSpPr>
            <p:cNvPr id="26" name="Rectangle 25"/>
            <p:cNvSpPr/>
            <p:nvPr/>
          </p:nvSpPr>
          <p:spPr>
            <a:xfrm>
              <a:off x="2642460" y="3493586"/>
              <a:ext cx="3339041" cy="35451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DBMS</a:t>
              </a:r>
              <a:endParaRPr lang="en-US" b="1" dirty="0"/>
            </a:p>
          </p:txBody>
        </p:sp>
      </p:grpSp>
    </p:spTree>
    <p:extLst>
      <p:ext uri="{BB962C8B-B14F-4D97-AF65-F5344CB8AC3E}">
        <p14:creationId xmlns:p14="http://schemas.microsoft.com/office/powerpoint/2010/main" val="1166841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عناصر محیط پایگاهی – (3) کاربر (انواع)</a:t>
            </a:r>
            <a:endParaRPr lang="en-US" dirty="0"/>
          </a:p>
        </p:txBody>
      </p:sp>
      <p:sp>
        <p:nvSpPr>
          <p:cNvPr id="3" name="Content Placeholder 2"/>
          <p:cNvSpPr>
            <a:spLocks noGrp="1"/>
          </p:cNvSpPr>
          <p:nvPr>
            <p:ph idx="1"/>
          </p:nvPr>
        </p:nvSpPr>
        <p:spPr>
          <a:xfrm>
            <a:off x="0" y="1371600"/>
            <a:ext cx="8915400" cy="5257799"/>
          </a:xfrm>
        </p:spPr>
        <p:txBody>
          <a:bodyPr>
            <a:normAutofit/>
          </a:bodyPr>
          <a:lstStyle/>
          <a:p>
            <a:r>
              <a:rPr lang="fa-IR" sz="2000" dirty="0" smtClean="0"/>
              <a:t>انواع کاربر از نظر اسلوب عملیاتی:</a:t>
            </a:r>
          </a:p>
          <a:p>
            <a:pPr lvl="1"/>
            <a:r>
              <a:rPr lang="en-US" sz="1800" dirty="0" smtClean="0">
                <a:solidFill>
                  <a:srgbClr val="C00000"/>
                </a:solidFill>
              </a:rPr>
              <a:t>Batch</a:t>
            </a:r>
            <a:r>
              <a:rPr lang="fa-IR" sz="1800" dirty="0" smtClean="0">
                <a:solidFill>
                  <a:srgbClr val="C00000"/>
                </a:solidFill>
              </a:rPr>
              <a:t>- یکجا </a:t>
            </a:r>
            <a:r>
              <a:rPr lang="fa-IR" sz="1800" b="0" dirty="0"/>
              <a:t>(تعدادی برنامه یا پرس‏وجو جمع آوری می‏شود و به صورت یکجا به سیستم داده می‏شود و جواب آن بر می‏گردد.)</a:t>
            </a:r>
          </a:p>
          <a:p>
            <a:pPr lvl="1"/>
            <a:r>
              <a:rPr lang="en-US" sz="1800" dirty="0" smtClean="0">
                <a:solidFill>
                  <a:srgbClr val="C00000"/>
                </a:solidFill>
              </a:rPr>
              <a:t>Online</a:t>
            </a:r>
            <a:r>
              <a:rPr lang="fa-IR" sz="1800" dirty="0" smtClean="0">
                <a:solidFill>
                  <a:srgbClr val="C00000"/>
                </a:solidFill>
              </a:rPr>
              <a:t> – برخط – پیوسته  </a:t>
            </a:r>
            <a:r>
              <a:rPr lang="fa-IR" sz="1800" b="0" dirty="0" smtClean="0"/>
              <a:t>(یک برنامه یا پرس‏وجو به سیستم داده می‏شود، اجرا می‏شود، و جوابش برمی‏گردد.)</a:t>
            </a:r>
          </a:p>
          <a:p>
            <a:pPr lvl="1"/>
            <a:r>
              <a:rPr lang="en-US" sz="1800" dirty="0" smtClean="0">
                <a:solidFill>
                  <a:srgbClr val="C00000"/>
                </a:solidFill>
              </a:rPr>
              <a:t>Interactive</a:t>
            </a:r>
            <a:r>
              <a:rPr lang="fa-IR" sz="1800" dirty="0" smtClean="0">
                <a:solidFill>
                  <a:srgbClr val="C00000"/>
                </a:solidFill>
              </a:rPr>
              <a:t>-تعاملی – </a:t>
            </a:r>
            <a:r>
              <a:rPr lang="fa-IR" sz="1800" b="0" dirty="0" smtClean="0"/>
              <a:t>بسته به اینکه چه جوابی داده شود عمل دیگری از کامپیوتر درخواست می‏شود.</a:t>
            </a:r>
          </a:p>
          <a:p>
            <a:pPr lvl="2"/>
            <a:r>
              <a:rPr lang="en-US" sz="1600" b="0" dirty="0" smtClean="0"/>
              <a:t>Online</a:t>
            </a:r>
            <a:r>
              <a:rPr lang="fa-IR" sz="1600" b="0" dirty="0" smtClean="0"/>
              <a:t> لزوما </a:t>
            </a:r>
            <a:r>
              <a:rPr lang="en-US" sz="1600" b="0" dirty="0" smtClean="0"/>
              <a:t>Interactive</a:t>
            </a:r>
            <a:r>
              <a:rPr lang="fa-IR" sz="1600" b="0" dirty="0" smtClean="0"/>
              <a:t> نیست اما </a:t>
            </a:r>
            <a:r>
              <a:rPr lang="en-US" sz="1600" b="0" dirty="0" smtClean="0"/>
              <a:t>Interactive</a:t>
            </a:r>
            <a:r>
              <a:rPr lang="fa-IR" sz="1600" b="0" dirty="0" smtClean="0"/>
              <a:t> لزوما </a:t>
            </a:r>
            <a:r>
              <a:rPr lang="en-US" sz="1600" b="0" dirty="0" smtClean="0"/>
              <a:t>Online</a:t>
            </a:r>
            <a:r>
              <a:rPr lang="fa-IR" sz="1600" b="0" dirty="0" smtClean="0"/>
              <a:t> است.</a:t>
            </a:r>
            <a:endParaRPr lang="en-US" sz="1600" b="0" dirty="0"/>
          </a:p>
          <a:p>
            <a:endParaRPr lang="fa-IR" sz="2000" b="0" dirty="0" smtClean="0"/>
          </a:p>
          <a:p>
            <a:r>
              <a:rPr lang="fa-IR" sz="2000" b="0" dirty="0" smtClean="0"/>
              <a:t>سیستم </a:t>
            </a:r>
            <a:r>
              <a:rPr lang="fa-IR" sz="2000" b="0" dirty="0"/>
              <a:t>پایگاهی به صورت پیش فرض چند کاربره  (</a:t>
            </a:r>
            <a:r>
              <a:rPr lang="en-US" sz="2000" b="0" dirty="0"/>
              <a:t>multi-user</a:t>
            </a:r>
            <a:r>
              <a:rPr lang="fa-IR" sz="2000" b="0" dirty="0"/>
              <a:t>)</a:t>
            </a:r>
            <a:r>
              <a:rPr lang="en-US" sz="2000" b="0" dirty="0"/>
              <a:t> </a:t>
            </a:r>
            <a:r>
              <a:rPr lang="fa-IR" sz="2000" b="0" dirty="0" smtClean="0"/>
              <a:t>است</a:t>
            </a:r>
            <a:r>
              <a:rPr lang="fa-IR" sz="2000" b="0" dirty="0"/>
              <a:t>.</a:t>
            </a:r>
            <a:endParaRPr lang="en-US" sz="2000" b="0" dirty="0" smtClean="0"/>
          </a:p>
        </p:txBody>
      </p:sp>
    </p:spTree>
    <p:extLst>
      <p:ext uri="{BB962C8B-B14F-4D97-AF65-F5344CB8AC3E}">
        <p14:creationId xmlns:p14="http://schemas.microsoft.com/office/powerpoint/2010/main" val="4272959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عناصر محیط پایگاهی – (4) داده</a:t>
            </a:r>
            <a:endParaRPr lang="en-US" dirty="0"/>
          </a:p>
        </p:txBody>
      </p:sp>
      <p:sp>
        <p:nvSpPr>
          <p:cNvPr id="3" name="Content Placeholder 2"/>
          <p:cNvSpPr>
            <a:spLocks noGrp="1"/>
          </p:cNvSpPr>
          <p:nvPr>
            <p:ph idx="1"/>
          </p:nvPr>
        </p:nvSpPr>
        <p:spPr/>
        <p:txBody>
          <a:bodyPr>
            <a:normAutofit/>
          </a:bodyPr>
          <a:lstStyle/>
          <a:p>
            <a:r>
              <a:rPr lang="fa-IR" sz="2000" dirty="0" smtClean="0">
                <a:solidFill>
                  <a:srgbClr val="7030A0"/>
                </a:solidFill>
              </a:rPr>
              <a:t>داده‏های ذخیره شده </a:t>
            </a:r>
            <a:r>
              <a:rPr lang="fa-IR" sz="2000" b="0" dirty="0" smtClean="0"/>
              <a:t>در یک سیستم پایگاهی عبارتند از:</a:t>
            </a:r>
          </a:p>
          <a:p>
            <a:pPr lvl="1"/>
            <a:r>
              <a:rPr lang="fa-IR" sz="1800" b="0" dirty="0" smtClean="0"/>
              <a:t>داده‏های کاربران</a:t>
            </a:r>
          </a:p>
          <a:p>
            <a:pPr lvl="1"/>
            <a:r>
              <a:rPr lang="fa-IR" sz="1800" b="0" dirty="0" smtClean="0"/>
              <a:t>داده‏های سیستمی </a:t>
            </a:r>
          </a:p>
          <a:p>
            <a:r>
              <a:rPr lang="fa-IR" sz="2000" b="0" dirty="0" smtClean="0"/>
              <a:t>مباحث مرتبط با داده در محیط پایگاهی در ادامه درس مطرح می‏گردد.</a:t>
            </a:r>
            <a:endParaRPr lang="en-US" sz="2000" b="0" dirty="0"/>
          </a:p>
        </p:txBody>
      </p:sp>
    </p:spTree>
    <p:extLst>
      <p:ext uri="{BB962C8B-B14F-4D97-AF65-F5344CB8AC3E}">
        <p14:creationId xmlns:p14="http://schemas.microsoft.com/office/powerpoint/2010/main" val="2975961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fa-IR" sz="2800" dirty="0" smtClean="0"/>
          </a:p>
          <a:p>
            <a:pPr marL="0" indent="0" algn="ctr">
              <a:buNone/>
            </a:pPr>
            <a:endParaRPr lang="fa-IR" sz="2800" dirty="0"/>
          </a:p>
          <a:p>
            <a:pPr marL="0" indent="0" algn="ctr">
              <a:buNone/>
            </a:pPr>
            <a:r>
              <a:rPr lang="fa-IR" sz="3200" dirty="0" smtClean="0">
                <a:solidFill>
                  <a:srgbClr val="C00000"/>
                </a:solidFill>
                <a:cs typeface="B Jadid" pitchFamily="2" charset="-78"/>
              </a:rPr>
              <a:t>پرسش و پاسخ . . .</a:t>
            </a:r>
          </a:p>
          <a:p>
            <a:pPr marL="0" indent="0" algn="ctr">
              <a:buNone/>
            </a:pPr>
            <a:endParaRPr lang="fa-IR" sz="2800" dirty="0"/>
          </a:p>
          <a:p>
            <a:pPr marL="0" indent="0" algn="ctr">
              <a:buNone/>
            </a:pPr>
            <a:r>
              <a:rPr lang="en-US" sz="2400" dirty="0" smtClean="0">
                <a:latin typeface="Calibri" pitchFamily="34" charset="0"/>
              </a:rPr>
              <a:t>amini@sharif.edu</a:t>
            </a:r>
            <a:endParaRPr lang="en-US" sz="2400" dirty="0">
              <a:latin typeface="Calibri" pitchFamily="34" charset="0"/>
            </a:endParaRPr>
          </a:p>
        </p:txBody>
      </p:sp>
    </p:spTree>
    <p:extLst>
      <p:ext uri="{BB962C8B-B14F-4D97-AF65-F5344CB8AC3E}">
        <p14:creationId xmlns:p14="http://schemas.microsoft.com/office/powerpoint/2010/main" val="3911767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mn-cs"/>
              </a:rPr>
              <a:t>یادآوری: نمایه‏سازی </a:t>
            </a:r>
            <a:r>
              <a:rPr lang="fa-IR" sz="2000" dirty="0" smtClean="0">
                <a:cs typeface="+mn-cs"/>
              </a:rPr>
              <a:t>(نمونه‏ای از افزونگی تکنیکی)</a:t>
            </a:r>
            <a:endParaRPr lang="en-US" dirty="0">
              <a:cs typeface="+mn-cs"/>
            </a:endParaRPr>
          </a:p>
        </p:txBody>
      </p:sp>
      <p:sp>
        <p:nvSpPr>
          <p:cNvPr id="4" name="Content Placeholder 3"/>
          <p:cNvSpPr>
            <a:spLocks noGrp="1"/>
          </p:cNvSpPr>
          <p:nvPr>
            <p:ph idx="1"/>
          </p:nvPr>
        </p:nvSpPr>
        <p:spPr/>
        <p:txBody>
          <a:bodyPr>
            <a:normAutofit/>
          </a:bodyPr>
          <a:lstStyle/>
          <a:p>
            <a:pPr lvl="1"/>
            <a:endParaRPr lang="fa-IR" sz="2000" b="0" dirty="0" smtClean="0"/>
          </a:p>
          <a:p>
            <a:pPr lvl="1"/>
            <a:endParaRPr lang="fa-IR" sz="1100" b="0" dirty="0" smtClean="0"/>
          </a:p>
          <a:p>
            <a:pPr lvl="1"/>
            <a:r>
              <a:rPr lang="fa-IR" sz="2000" b="0" dirty="0" smtClean="0"/>
              <a:t>تشکیل شده از تعدادی درایه (مدخل-</a:t>
            </a:r>
            <a:r>
              <a:rPr lang="en-US" sz="2000" b="0" dirty="0" smtClean="0"/>
              <a:t>entry</a:t>
            </a:r>
            <a:r>
              <a:rPr lang="fa-IR" sz="2000" b="0" dirty="0" smtClean="0"/>
              <a:t>)</a:t>
            </a:r>
            <a:endParaRPr lang="en-US" sz="2000" b="0" dirty="0"/>
          </a:p>
        </p:txBody>
      </p:sp>
      <p:grpSp>
        <p:nvGrpSpPr>
          <p:cNvPr id="18" name="Group 17"/>
          <p:cNvGrpSpPr/>
          <p:nvPr/>
        </p:nvGrpSpPr>
        <p:grpSpPr>
          <a:xfrm>
            <a:off x="-76200" y="2775425"/>
            <a:ext cx="2691504" cy="1628839"/>
            <a:chOff x="2123485" y="3368066"/>
            <a:chExt cx="2259958" cy="1261618"/>
          </a:xfrm>
        </p:grpSpPr>
        <p:cxnSp>
          <p:nvCxnSpPr>
            <p:cNvPr id="13" name="Straight Arrow Connector 12"/>
            <p:cNvCxnSpPr/>
            <p:nvPr/>
          </p:nvCxnSpPr>
          <p:spPr>
            <a:xfrm>
              <a:off x="3253464" y="3368066"/>
              <a:ext cx="0" cy="94432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123485" y="4096284"/>
              <a:ext cx="2259958"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dirty="0" smtClean="0">
                  <a:solidFill>
                    <a:schemeClr val="tx1"/>
                  </a:solidFill>
                  <a:cs typeface="B Nazanin" pitchFamily="2" charset="-78"/>
                </a:rPr>
                <a:t>مقدار یک صفت (معمولا کلید)</a:t>
              </a:r>
            </a:p>
          </p:txBody>
        </p:sp>
      </p:grpSp>
      <p:grpSp>
        <p:nvGrpSpPr>
          <p:cNvPr id="30" name="Group 29"/>
          <p:cNvGrpSpPr/>
          <p:nvPr/>
        </p:nvGrpSpPr>
        <p:grpSpPr>
          <a:xfrm>
            <a:off x="4186948" y="3455939"/>
            <a:ext cx="4576052" cy="1706285"/>
            <a:chOff x="2362200" y="3505200"/>
            <a:chExt cx="3583274" cy="1706285"/>
          </a:xfrm>
        </p:grpSpPr>
        <p:sp>
          <p:nvSpPr>
            <p:cNvPr id="22" name="Rounded Rectangle 21"/>
            <p:cNvSpPr/>
            <p:nvPr/>
          </p:nvSpPr>
          <p:spPr>
            <a:xfrm>
              <a:off x="2362200" y="4038600"/>
              <a:ext cx="3583274"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dirty="0" smtClean="0">
                  <a:solidFill>
                    <a:schemeClr val="tx1"/>
                  </a:solidFill>
                  <a:cs typeface="B Nazanin" pitchFamily="2" charset="-78"/>
                </a:rPr>
                <a:t>هر مدخل اشاره دارد به                            از رکورد ها</a:t>
              </a:r>
            </a:p>
          </p:txBody>
        </p:sp>
        <p:grpSp>
          <p:nvGrpSpPr>
            <p:cNvPr id="24" name="Group 23"/>
            <p:cNvGrpSpPr/>
            <p:nvPr/>
          </p:nvGrpSpPr>
          <p:grpSpPr>
            <a:xfrm>
              <a:off x="3211797" y="3505200"/>
              <a:ext cx="1295084" cy="1706285"/>
              <a:chOff x="5421597" y="5562600"/>
              <a:chExt cx="1295084" cy="1706285"/>
            </a:xfrm>
          </p:grpSpPr>
          <p:grpSp>
            <p:nvGrpSpPr>
              <p:cNvPr id="25" name="Group 24"/>
              <p:cNvGrpSpPr/>
              <p:nvPr/>
            </p:nvGrpSpPr>
            <p:grpSpPr>
              <a:xfrm>
                <a:off x="5421597" y="5562600"/>
                <a:ext cx="1295084" cy="1706285"/>
                <a:chOff x="4789407" y="2095500"/>
                <a:chExt cx="2051216" cy="1706285"/>
              </a:xfrm>
            </p:grpSpPr>
            <p:sp>
              <p:nvSpPr>
                <p:cNvPr id="27" name="Left Brace 26"/>
                <p:cNvSpPr/>
                <p:nvPr/>
              </p:nvSpPr>
              <p:spPr>
                <a:xfrm flipH="1">
                  <a:off x="6553200" y="2533115"/>
                  <a:ext cx="149180" cy="705385"/>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28" name="Rounded Rectangle 27"/>
                <p:cNvSpPr/>
                <p:nvPr/>
              </p:nvSpPr>
              <p:spPr>
                <a:xfrm>
                  <a:off x="4789407" y="2095500"/>
                  <a:ext cx="2051216" cy="17062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rtl="1">
                    <a:lnSpc>
                      <a:spcPct val="150000"/>
                    </a:lnSpc>
                  </a:pPr>
                  <a:r>
                    <a:rPr lang="fa-IR" sz="1600" dirty="0" smtClean="0">
                      <a:solidFill>
                        <a:schemeClr val="tx1"/>
                      </a:solidFill>
                      <a:cs typeface="B Nazanin" pitchFamily="2" charset="-78"/>
                    </a:rPr>
                    <a:t>یک</a:t>
                  </a:r>
                </a:p>
                <a:p>
                  <a:pPr algn="ctr" rtl="1">
                    <a:lnSpc>
                      <a:spcPct val="150000"/>
                    </a:lnSpc>
                  </a:pPr>
                  <a:r>
                    <a:rPr lang="fa-IR" sz="1600" dirty="0" smtClean="0">
                      <a:solidFill>
                        <a:schemeClr val="tx1"/>
                      </a:solidFill>
                      <a:cs typeface="B Nazanin" pitchFamily="2" charset="-78"/>
                    </a:rPr>
                    <a:t>یا</a:t>
                  </a:r>
                </a:p>
                <a:p>
                  <a:pPr algn="ctr" rtl="1">
                    <a:lnSpc>
                      <a:spcPct val="150000"/>
                    </a:lnSpc>
                  </a:pPr>
                  <a:r>
                    <a:rPr lang="fa-IR" sz="1600" dirty="0" smtClean="0">
                      <a:solidFill>
                        <a:schemeClr val="tx1"/>
                      </a:solidFill>
                      <a:cs typeface="B Nazanin" pitchFamily="2" charset="-78"/>
                    </a:rPr>
                    <a:t>گروهی (به صورت چند سطحی) </a:t>
                  </a:r>
                </a:p>
              </p:txBody>
            </p:sp>
          </p:grpSp>
          <p:sp>
            <p:nvSpPr>
              <p:cNvPr id="26" name="Left Brace 25"/>
              <p:cNvSpPr/>
              <p:nvPr/>
            </p:nvSpPr>
            <p:spPr>
              <a:xfrm>
                <a:off x="5513619" y="6000215"/>
                <a:ext cx="94188" cy="705385"/>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grpSp>
      </p:grpSp>
      <p:grpSp>
        <p:nvGrpSpPr>
          <p:cNvPr id="31" name="Group 30"/>
          <p:cNvGrpSpPr/>
          <p:nvPr/>
        </p:nvGrpSpPr>
        <p:grpSpPr>
          <a:xfrm>
            <a:off x="5033252" y="4979939"/>
            <a:ext cx="2270391" cy="1116061"/>
            <a:chOff x="8644772" y="-2939146"/>
            <a:chExt cx="1965591" cy="1116061"/>
          </a:xfrm>
        </p:grpSpPr>
        <p:sp>
          <p:nvSpPr>
            <p:cNvPr id="32" name="Rounded Rectangle 31"/>
            <p:cNvSpPr/>
            <p:nvPr/>
          </p:nvSpPr>
          <p:spPr>
            <a:xfrm>
              <a:off x="8644772" y="-2286000"/>
              <a:ext cx="1965591" cy="46291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rtl="1">
                <a:lnSpc>
                  <a:spcPct val="150000"/>
                </a:lnSpc>
              </a:pPr>
              <a:r>
                <a:rPr lang="fa-IR" sz="1600" dirty="0" smtClean="0">
                  <a:solidFill>
                    <a:schemeClr val="tx1"/>
                  </a:solidFill>
                </a:rPr>
                <a:t>نمایه نامتراکم </a:t>
              </a:r>
              <a:r>
                <a:rPr lang="en-US" sz="1600" dirty="0" smtClean="0">
                  <a:solidFill>
                    <a:schemeClr val="tx1"/>
                  </a:solidFill>
                </a:rPr>
                <a:t>Non-dense</a:t>
              </a:r>
              <a:endParaRPr lang="fa-IR" dirty="0" smtClean="0">
                <a:solidFill>
                  <a:schemeClr val="tx1"/>
                </a:solidFill>
              </a:endParaRPr>
            </a:p>
          </p:txBody>
        </p:sp>
        <p:cxnSp>
          <p:nvCxnSpPr>
            <p:cNvPr id="33" name="Straight Arrow Connector 32"/>
            <p:cNvCxnSpPr>
              <a:endCxn id="32" idx="0"/>
            </p:cNvCxnSpPr>
            <p:nvPr/>
          </p:nvCxnSpPr>
          <p:spPr>
            <a:xfrm>
              <a:off x="9627568" y="-2939146"/>
              <a:ext cx="0" cy="65314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125061" y="2819400"/>
            <a:ext cx="1965591" cy="838200"/>
            <a:chOff x="10092572" y="-1002030"/>
            <a:chExt cx="1965591" cy="838200"/>
          </a:xfrm>
        </p:grpSpPr>
        <p:sp>
          <p:nvSpPr>
            <p:cNvPr id="36" name="Rounded Rectangle 35"/>
            <p:cNvSpPr/>
            <p:nvPr/>
          </p:nvSpPr>
          <p:spPr>
            <a:xfrm>
              <a:off x="10092572" y="-1002030"/>
              <a:ext cx="1965591" cy="46291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rtl="1">
                <a:lnSpc>
                  <a:spcPct val="150000"/>
                </a:lnSpc>
              </a:pPr>
              <a:r>
                <a:rPr lang="fa-IR" sz="1600" dirty="0" smtClean="0">
                  <a:solidFill>
                    <a:schemeClr val="tx1"/>
                  </a:solidFill>
                  <a:cs typeface="B Nazanin" pitchFamily="2" charset="-78"/>
                </a:rPr>
                <a:t>نمایه متراکم </a:t>
              </a:r>
              <a:r>
                <a:rPr lang="en-US" sz="1600" dirty="0" smtClean="0">
                  <a:solidFill>
                    <a:schemeClr val="tx1"/>
                  </a:solidFill>
                  <a:cs typeface="B Nazanin" pitchFamily="2" charset="-78"/>
                </a:rPr>
                <a:t>dense</a:t>
              </a:r>
              <a:endParaRPr lang="fa-IR" dirty="0" smtClean="0">
                <a:solidFill>
                  <a:schemeClr val="tx1"/>
                </a:solidFill>
                <a:cs typeface="B Nazanin" pitchFamily="2" charset="-78"/>
              </a:endParaRPr>
            </a:p>
          </p:txBody>
        </p:sp>
        <p:cxnSp>
          <p:nvCxnSpPr>
            <p:cNvPr id="37" name="Straight Arrow Connector 36"/>
            <p:cNvCxnSpPr>
              <a:endCxn id="36" idx="2"/>
            </p:cNvCxnSpPr>
            <p:nvPr/>
          </p:nvCxnSpPr>
          <p:spPr>
            <a:xfrm flipV="1">
              <a:off x="11075368" y="-539115"/>
              <a:ext cx="0" cy="3752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45" name="Table 44"/>
          <p:cNvGraphicFramePr>
            <a:graphicFrameLocks noGrp="1"/>
          </p:cNvGraphicFramePr>
          <p:nvPr>
            <p:extLst>
              <p:ext uri="{D42A27DB-BD31-4B8C-83A1-F6EECF244321}">
                <p14:modId xmlns:p14="http://schemas.microsoft.com/office/powerpoint/2010/main" val="3178738743"/>
              </p:ext>
            </p:extLst>
          </p:nvPr>
        </p:nvGraphicFramePr>
        <p:xfrm>
          <a:off x="883419" y="2438400"/>
          <a:ext cx="1630760" cy="370840"/>
        </p:xfrm>
        <a:graphic>
          <a:graphicData uri="http://schemas.openxmlformats.org/drawingml/2006/table">
            <a:tbl>
              <a:tblPr firstRow="1" bandRow="1">
                <a:tableStyleId>{5C22544A-7EE6-4342-B048-85BDC9FD1C3A}</a:tableStyleId>
              </a:tblPr>
              <a:tblGrid>
                <a:gridCol w="815380"/>
                <a:gridCol w="815380"/>
              </a:tblGrid>
              <a:tr h="370840">
                <a:tc>
                  <a:txBody>
                    <a:bodyPr/>
                    <a:lstStyle/>
                    <a:p>
                      <a:pPr algn="ctr"/>
                      <a:r>
                        <a:rPr lang="fa-IR" dirty="0" smtClean="0"/>
                        <a:t>مقدار</a:t>
                      </a:r>
                      <a:endParaRPr lang="en-US" dirty="0"/>
                    </a:p>
                  </a:txBody>
                  <a:tcPr/>
                </a:tc>
                <a:tc>
                  <a:txBody>
                    <a:bodyPr/>
                    <a:lstStyle/>
                    <a:p>
                      <a:pPr algn="ctr"/>
                      <a:r>
                        <a:rPr lang="fa-IR" dirty="0" smtClean="0"/>
                        <a:t>آدرس</a:t>
                      </a:r>
                      <a:endParaRPr lang="en-US" dirty="0"/>
                    </a:p>
                  </a:txBody>
                  <a:tcPr/>
                </a:tc>
              </a:tr>
            </a:tbl>
          </a:graphicData>
        </a:graphic>
      </p:graphicFrame>
      <p:grpSp>
        <p:nvGrpSpPr>
          <p:cNvPr id="50" name="Group 49"/>
          <p:cNvGrpSpPr/>
          <p:nvPr/>
        </p:nvGrpSpPr>
        <p:grpSpPr>
          <a:xfrm>
            <a:off x="1345752" y="2808514"/>
            <a:ext cx="2259958" cy="820010"/>
            <a:chOff x="1896970" y="2122714"/>
            <a:chExt cx="2259958" cy="820010"/>
          </a:xfrm>
        </p:grpSpPr>
        <p:cxnSp>
          <p:nvCxnSpPr>
            <p:cNvPr id="51" name="Straight Arrow Connector 50"/>
            <p:cNvCxnSpPr/>
            <p:nvPr/>
          </p:nvCxnSpPr>
          <p:spPr>
            <a:xfrm flipH="1">
              <a:off x="2735170" y="2122714"/>
              <a:ext cx="1" cy="4498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1896970" y="2409324"/>
              <a:ext cx="2259958"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dirty="0" smtClean="0">
                  <a:solidFill>
                    <a:schemeClr val="tx1"/>
                  </a:solidFill>
                  <a:cs typeface="B Nazanin" pitchFamily="2" charset="-78"/>
                </a:rPr>
                <a:t>تکیه گاه (</a:t>
              </a:r>
              <a:r>
                <a:rPr lang="en-US" sz="1600" dirty="0" smtClean="0">
                  <a:solidFill>
                    <a:schemeClr val="tx1"/>
                  </a:solidFill>
                  <a:cs typeface="B Nazanin" pitchFamily="2" charset="-78"/>
                </a:rPr>
                <a:t>Anchor point</a:t>
              </a:r>
              <a:r>
                <a:rPr lang="fa-IR" dirty="0" smtClean="0">
                  <a:solidFill>
                    <a:schemeClr val="tx1"/>
                  </a:solidFill>
                  <a:cs typeface="B Nazanin" pitchFamily="2" charset="-78"/>
                </a:rPr>
                <a:t>)</a:t>
              </a:r>
            </a:p>
          </p:txBody>
        </p:sp>
      </p:grpSp>
      <p:pic>
        <p:nvPicPr>
          <p:cNvPr id="29" name="Picture 2" descr="\\VBOXSVR\mahmoud\Documents\EDU\Sharif\DB\TA\slides\yadavar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2180" y="1438980"/>
            <a:ext cx="618420" cy="618420"/>
          </a:xfrm>
          <a:prstGeom prst="roundRect">
            <a:avLst>
              <a:gd name="adj" fmla="val 16667"/>
            </a:avLst>
          </a:prstGeom>
          <a:ln>
            <a:solidFill>
              <a:srgbClr val="FF000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922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62800" cy="533400"/>
          </a:xfrm>
        </p:spPr>
        <p:txBody>
          <a:bodyPr/>
          <a:lstStyle/>
          <a:p>
            <a:r>
              <a:rPr lang="fa-IR" dirty="0" smtClean="0">
                <a:cs typeface="+mn-cs"/>
              </a:rPr>
              <a:t>یادآوری: نمایه‏سازی (ادامه)</a:t>
            </a:r>
            <a:endParaRPr lang="en-US" dirty="0">
              <a:cs typeface="+mn-cs"/>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4123275656"/>
                  </p:ext>
                </p:extLst>
              </p:nvPr>
            </p:nvGraphicFramePr>
            <p:xfrm>
              <a:off x="5760720" y="1798320"/>
              <a:ext cx="3002280" cy="4754880"/>
            </p:xfrm>
            <a:graphic>
              <a:graphicData uri="http://schemas.openxmlformats.org/drawingml/2006/table">
                <a:tbl>
                  <a:tblPr firstRow="1" bandRow="1">
                    <a:tableStyleId>{5C22544A-7EE6-4342-B048-85BDC9FD1C3A}</a:tableStyleId>
                  </a:tblPr>
                  <a:tblGrid>
                    <a:gridCol w="883920"/>
                    <a:gridCol w="594360"/>
                    <a:gridCol w="990600"/>
                    <a:gridCol w="533400"/>
                  </a:tblGrid>
                  <a:tr h="225367">
                    <a:tc>
                      <a:txBody>
                        <a:bodyPr/>
                        <a:lstStyle/>
                        <a:p>
                          <a:pPr algn="ctr"/>
                          <a:r>
                            <a:rPr lang="fa-IR" dirty="0" smtClean="0"/>
                            <a:t>شماره</a:t>
                          </a:r>
                          <a:endParaRPr lang="en-US" dirty="0"/>
                        </a:p>
                      </a:txBody>
                      <a:tcPr/>
                    </a:tc>
                    <a:tc>
                      <a:txBody>
                        <a:bodyPr/>
                        <a:lstStyle/>
                        <a:p>
                          <a:pPr algn="ctr"/>
                          <a:r>
                            <a:rPr lang="fa-IR" dirty="0" smtClean="0"/>
                            <a:t>نام</a:t>
                          </a:r>
                          <a:endParaRPr lang="en-US" dirty="0"/>
                        </a:p>
                      </a:txBody>
                      <a:tcPr/>
                    </a:tc>
                    <a:tc>
                      <a:txBody>
                        <a:bodyPr/>
                        <a:lstStyle/>
                        <a:p>
                          <a:pPr algn="ctr"/>
                          <a:r>
                            <a:rPr lang="fa-IR" dirty="0" smtClean="0"/>
                            <a:t>رشته</a:t>
                          </a:r>
                          <a:endParaRPr lang="en-US" dirty="0"/>
                        </a:p>
                      </a:txBody>
                      <a:tcPr/>
                    </a:tc>
                    <a:tc>
                      <a:txBody>
                        <a:bodyPr/>
                        <a:lstStyle/>
                        <a:p>
                          <a:pPr algn="ctr"/>
                          <a:r>
                            <a:rPr lang="fa-IR" dirty="0" smtClean="0"/>
                            <a:t>...</a:t>
                          </a:r>
                          <a:endParaRPr lang="en-US" dirty="0"/>
                        </a:p>
                      </a:txBody>
                      <a:tcPr/>
                    </a:tc>
                  </a:tr>
                  <a:tr h="225367">
                    <a:tc>
                      <a:txBody>
                        <a:bodyPr/>
                        <a:lstStyle/>
                        <a:p>
                          <a:pPr algn="ctr"/>
                          <a:r>
                            <a:rPr lang="fa-IR" dirty="0" smtClean="0"/>
                            <a:t>100</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225367">
                    <a:tc>
                      <a:txBody>
                        <a:bodyPr/>
                        <a:lstStyle/>
                        <a:p>
                          <a:pPr algn="ctr"/>
                          <a:r>
                            <a:rPr lang="fa-IR" dirty="0" smtClean="0"/>
                            <a:t>101</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225367">
                    <a:tc>
                      <a:txBody>
                        <a:bodyPr/>
                        <a:lstStyle/>
                        <a:p>
                          <a:pPr algn="ctr"/>
                          <a:r>
                            <a:rPr lang="fa-IR" dirty="0" smtClean="0"/>
                            <a:t>102</a:t>
                          </a:r>
                          <a:endParaRPr lang="en-US" dirty="0"/>
                        </a:p>
                      </a:txBody>
                      <a:tcPr/>
                    </a:tc>
                    <a:tc>
                      <a:txBody>
                        <a:bodyPr/>
                        <a:lstStyle/>
                        <a:p>
                          <a:pPr algn="ctr"/>
                          <a:endParaRPr lang="en-US" dirty="0"/>
                        </a:p>
                      </a:txBody>
                      <a:tcPr/>
                    </a:tc>
                    <a:tc>
                      <a:txBody>
                        <a:bodyPr/>
                        <a:lstStyle/>
                        <a:p>
                          <a:pPr algn="ctr"/>
                          <a:r>
                            <a:rPr lang="fa-IR" dirty="0" smtClean="0"/>
                            <a:t>سخت‏افزار</a:t>
                          </a:r>
                          <a:endParaRPr lang="en-US" dirty="0"/>
                        </a:p>
                      </a:txBody>
                      <a:tcPr/>
                    </a:tc>
                    <a:tc>
                      <a:txBody>
                        <a:bodyPr/>
                        <a:lstStyle/>
                        <a:p>
                          <a:pPr algn="ctr"/>
                          <a:endParaRPr lang="en-US" dirty="0"/>
                        </a:p>
                      </a:txBody>
                      <a:tcPr/>
                    </a:tc>
                  </a:tr>
                  <a:tr h="225367">
                    <a:tc>
                      <a:txBody>
                        <a:bodyPr/>
                        <a:lstStyle/>
                        <a:p>
                          <a:pPr algn="ctr"/>
                          <a:r>
                            <a:rPr lang="fa-IR" dirty="0" smtClean="0"/>
                            <a:t>103</a:t>
                          </a:r>
                          <a:endParaRPr lang="en-US" dirty="0"/>
                        </a:p>
                      </a:txBody>
                      <a:tcPr/>
                    </a:tc>
                    <a:tc>
                      <a:txBody>
                        <a:bodyPr/>
                        <a:lstStyle/>
                        <a:p>
                          <a:pPr algn="ctr"/>
                          <a:endParaRPr lang="en-US" dirty="0"/>
                        </a:p>
                      </a:txBody>
                      <a:tcPr/>
                    </a:tc>
                    <a:tc>
                      <a:txBody>
                        <a:bodyPr/>
                        <a:lstStyle/>
                        <a:p>
                          <a:pPr algn="ctr"/>
                          <a:r>
                            <a:rPr lang="fa-IR" dirty="0" smtClean="0"/>
                            <a:t>نرم‏افزار</a:t>
                          </a:r>
                          <a:endParaRPr lang="en-US" dirty="0"/>
                        </a:p>
                      </a:txBody>
                      <a:tcPr/>
                    </a:tc>
                    <a:tc>
                      <a:txBody>
                        <a:bodyPr/>
                        <a:lstStyle/>
                        <a:p>
                          <a:pPr algn="ctr"/>
                          <a:endParaRPr lang="en-US" dirty="0"/>
                        </a:p>
                      </a:txBody>
                      <a:tcPr/>
                    </a:tc>
                  </a:tr>
                  <a:tr h="225367">
                    <a:tc>
                      <a:txBody>
                        <a:bodyPr/>
                        <a:lstStyle/>
                        <a:p>
                          <a:pPr algn="ctr"/>
                          <a:r>
                            <a:rPr lang="fa-IR" dirty="0" smtClean="0"/>
                            <a:t>104</a:t>
                          </a:r>
                          <a:endParaRPr lang="en-US" dirty="0"/>
                        </a:p>
                      </a:txBody>
                      <a:tcPr/>
                    </a:tc>
                    <a:tc>
                      <a:txBody>
                        <a:bodyPr/>
                        <a:lstStyle/>
                        <a:p>
                          <a:pPr algn="ctr"/>
                          <a:endParaRPr lang="en-US" dirty="0"/>
                        </a:p>
                      </a:txBody>
                      <a:tcPr/>
                    </a:tc>
                    <a:tc>
                      <a:txBody>
                        <a:bodyPr/>
                        <a:lstStyle/>
                        <a:p>
                          <a:pPr algn="ctr"/>
                          <a:r>
                            <a:rPr lang="fa-IR" dirty="0" smtClean="0"/>
                            <a:t>سخت‏افزار</a:t>
                          </a:r>
                          <a:endParaRPr lang="en-US" dirty="0"/>
                        </a:p>
                      </a:txBody>
                      <a:tcPr/>
                    </a:tc>
                    <a:tc>
                      <a:txBody>
                        <a:bodyPr/>
                        <a:lstStyle/>
                        <a:p>
                          <a:pPr algn="ctr"/>
                          <a:endParaRPr lang="en-US"/>
                        </a:p>
                      </a:txBody>
                      <a:tcPr/>
                    </a:tc>
                  </a:tr>
                  <a:tr h="225367">
                    <a:tc>
                      <a:txBody>
                        <a:bodyPr/>
                        <a:lstStyle/>
                        <a:p>
                          <a:pPr algn="ctr"/>
                          <a:r>
                            <a:rPr lang="fa-IR" dirty="0" smtClean="0"/>
                            <a:t>105</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a:p>
                      </a:txBody>
                      <a:tcPr/>
                    </a:tc>
                  </a:tr>
                  <a:tr h="225367">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225367">
                    <a:tc>
                      <a:txBody>
                        <a:bodyPr/>
                        <a:lstStyle/>
                        <a:p>
                          <a:pPr algn="ctr"/>
                          <a:r>
                            <a:rPr lang="en-US" i="1" dirty="0" smtClean="0"/>
                            <a:t>k</a:t>
                          </a:r>
                          <a:endParaRPr lang="en-US" i="1"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225367">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225367">
                    <a:tc>
                      <a:txBody>
                        <a:bodyPr/>
                        <a:lstStyle/>
                        <a:p>
                          <a:pPr algn="ctr"/>
                          <a:r>
                            <a:rPr lang="fa-IR" dirty="0" smtClean="0"/>
                            <a:t>997</a:t>
                          </a:r>
                          <a:endParaRPr lang="en-US" dirty="0"/>
                        </a:p>
                      </a:txBody>
                      <a:tcPr/>
                    </a:tc>
                    <a:tc>
                      <a:txBody>
                        <a:bodyPr/>
                        <a:lstStyle/>
                        <a:p>
                          <a:pPr algn="ctr"/>
                          <a:endParaRPr lang="en-US"/>
                        </a:p>
                      </a:txBody>
                      <a:tcPr/>
                    </a:tc>
                    <a:tc>
                      <a:txBody>
                        <a:bodyPr/>
                        <a:lstStyle/>
                        <a:p>
                          <a:pPr algn="ctr"/>
                          <a:r>
                            <a:rPr lang="fa-IR" dirty="0" smtClean="0"/>
                            <a:t>سخت‏افزار</a:t>
                          </a:r>
                          <a:endParaRPr lang="en-US" dirty="0"/>
                        </a:p>
                      </a:txBody>
                      <a:tcPr/>
                    </a:tc>
                    <a:tc>
                      <a:txBody>
                        <a:bodyPr/>
                        <a:lstStyle/>
                        <a:p>
                          <a:pPr algn="ctr"/>
                          <a:endParaRPr lang="en-US" dirty="0"/>
                        </a:p>
                      </a:txBody>
                      <a:tcPr/>
                    </a:tc>
                  </a:tr>
                  <a:tr h="225367">
                    <a:tc>
                      <a:txBody>
                        <a:bodyPr/>
                        <a:lstStyle/>
                        <a:p>
                          <a:pPr algn="ctr"/>
                          <a:r>
                            <a:rPr lang="fa-IR" dirty="0" smtClean="0"/>
                            <a:t>998</a:t>
                          </a:r>
                          <a:endParaRPr lang="en-US" dirty="0"/>
                        </a:p>
                      </a:txBody>
                      <a:tcPr/>
                    </a:tc>
                    <a:tc>
                      <a:txBody>
                        <a:bodyPr/>
                        <a:lstStyle/>
                        <a:p>
                          <a:pPr algn="ctr"/>
                          <a:endParaRPr lang="en-US"/>
                        </a:p>
                      </a:txBody>
                      <a:tcPr/>
                    </a:tc>
                    <a:tc>
                      <a:txBody>
                        <a:bodyPr/>
                        <a:lstStyle/>
                        <a:p>
                          <a:pPr algn="ctr"/>
                          <a:r>
                            <a:rPr lang="fa-IR" dirty="0" smtClean="0"/>
                            <a:t>سخت‏افزار</a:t>
                          </a:r>
                          <a:endParaRPr lang="en-US" dirty="0"/>
                        </a:p>
                      </a:txBody>
                      <a:tcPr/>
                    </a:tc>
                    <a:tc>
                      <a:txBody>
                        <a:bodyPr/>
                        <a:lstStyle/>
                        <a:p>
                          <a:pPr algn="ctr"/>
                          <a:endParaRPr lang="en-US" dirty="0"/>
                        </a:p>
                      </a:txBody>
                      <a:tcPr/>
                    </a:tc>
                  </a:tr>
                  <a:tr h="225367">
                    <a:tc>
                      <a:txBody>
                        <a:bodyPr/>
                        <a:lstStyle/>
                        <a:p>
                          <a:pPr algn="ctr"/>
                          <a:r>
                            <a:rPr lang="fa-IR" dirty="0" smtClean="0"/>
                            <a:t>999</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764588710"/>
                  </p:ext>
                </p:extLst>
              </p:nvPr>
            </p:nvGraphicFramePr>
            <p:xfrm>
              <a:off x="5760720" y="1798320"/>
              <a:ext cx="3002280" cy="4754880"/>
            </p:xfrm>
            <a:graphic>
              <a:graphicData uri="http://schemas.openxmlformats.org/drawingml/2006/table">
                <a:tbl>
                  <a:tblPr firstRow="1" bandRow="1">
                    <a:tableStyleId>{5C22544A-7EE6-4342-B048-85BDC9FD1C3A}</a:tableStyleId>
                  </a:tblPr>
                  <a:tblGrid>
                    <a:gridCol w="883920"/>
                    <a:gridCol w="594360"/>
                    <a:gridCol w="990600"/>
                    <a:gridCol w="533400"/>
                  </a:tblGrid>
                  <a:tr h="365760">
                    <a:tc>
                      <a:txBody>
                        <a:bodyPr/>
                        <a:lstStyle/>
                        <a:p>
                          <a:pPr algn="ctr"/>
                          <a:r>
                            <a:rPr lang="fa-IR" dirty="0" smtClean="0"/>
                            <a:t>شماره</a:t>
                          </a:r>
                          <a:endParaRPr lang="en-US" dirty="0"/>
                        </a:p>
                      </a:txBody>
                      <a:tcPr/>
                    </a:tc>
                    <a:tc>
                      <a:txBody>
                        <a:bodyPr/>
                        <a:lstStyle/>
                        <a:p>
                          <a:pPr algn="ctr"/>
                          <a:r>
                            <a:rPr lang="fa-IR" dirty="0" smtClean="0"/>
                            <a:t>نام</a:t>
                          </a:r>
                          <a:endParaRPr lang="en-US" dirty="0"/>
                        </a:p>
                      </a:txBody>
                      <a:tcPr/>
                    </a:tc>
                    <a:tc>
                      <a:txBody>
                        <a:bodyPr/>
                        <a:lstStyle/>
                        <a:p>
                          <a:pPr algn="ctr"/>
                          <a:r>
                            <a:rPr lang="fa-IR" dirty="0" smtClean="0"/>
                            <a:t>رشته</a:t>
                          </a:r>
                          <a:endParaRPr lang="en-US" dirty="0"/>
                        </a:p>
                      </a:txBody>
                      <a:tcPr/>
                    </a:tc>
                    <a:tc>
                      <a:txBody>
                        <a:bodyPr/>
                        <a:lstStyle/>
                        <a:p>
                          <a:pPr algn="ctr"/>
                          <a:r>
                            <a:rPr lang="fa-IR" dirty="0" smtClean="0"/>
                            <a:t>...</a:t>
                          </a:r>
                          <a:endParaRPr lang="en-US" dirty="0"/>
                        </a:p>
                      </a:txBody>
                      <a:tcPr/>
                    </a:tc>
                  </a:tr>
                  <a:tr h="365760">
                    <a:tc>
                      <a:txBody>
                        <a:bodyPr/>
                        <a:lstStyle/>
                        <a:p>
                          <a:pPr algn="ctr"/>
                          <a:r>
                            <a:rPr lang="fa-IR" dirty="0" smtClean="0"/>
                            <a:t>100</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365760">
                    <a:tc>
                      <a:txBody>
                        <a:bodyPr/>
                        <a:lstStyle/>
                        <a:p>
                          <a:pPr algn="ctr"/>
                          <a:r>
                            <a:rPr lang="fa-IR" dirty="0" smtClean="0"/>
                            <a:t>101</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365760">
                    <a:tc>
                      <a:txBody>
                        <a:bodyPr/>
                        <a:lstStyle/>
                        <a:p>
                          <a:pPr algn="ctr"/>
                          <a:r>
                            <a:rPr lang="fa-IR" dirty="0" smtClean="0"/>
                            <a:t>102</a:t>
                          </a:r>
                          <a:endParaRPr lang="en-US" dirty="0"/>
                        </a:p>
                      </a:txBody>
                      <a:tcPr/>
                    </a:tc>
                    <a:tc>
                      <a:txBody>
                        <a:bodyPr/>
                        <a:lstStyle/>
                        <a:p>
                          <a:pPr algn="ctr"/>
                          <a:endParaRPr lang="en-US" dirty="0"/>
                        </a:p>
                      </a:txBody>
                      <a:tcPr/>
                    </a:tc>
                    <a:tc>
                      <a:txBody>
                        <a:bodyPr/>
                        <a:lstStyle/>
                        <a:p>
                          <a:pPr algn="ctr"/>
                          <a:r>
                            <a:rPr lang="fa-IR" dirty="0" smtClean="0"/>
                            <a:t>سخت‏افزار</a:t>
                          </a:r>
                          <a:endParaRPr lang="en-US" dirty="0"/>
                        </a:p>
                      </a:txBody>
                      <a:tcPr/>
                    </a:tc>
                    <a:tc>
                      <a:txBody>
                        <a:bodyPr/>
                        <a:lstStyle/>
                        <a:p>
                          <a:pPr algn="ctr"/>
                          <a:endParaRPr lang="en-US" dirty="0"/>
                        </a:p>
                      </a:txBody>
                      <a:tcPr/>
                    </a:tc>
                  </a:tr>
                  <a:tr h="365760">
                    <a:tc>
                      <a:txBody>
                        <a:bodyPr/>
                        <a:lstStyle/>
                        <a:p>
                          <a:pPr algn="ctr"/>
                          <a:r>
                            <a:rPr lang="fa-IR" dirty="0" smtClean="0"/>
                            <a:t>103</a:t>
                          </a:r>
                          <a:endParaRPr lang="en-US" dirty="0"/>
                        </a:p>
                      </a:txBody>
                      <a:tcPr/>
                    </a:tc>
                    <a:tc>
                      <a:txBody>
                        <a:bodyPr/>
                        <a:lstStyle/>
                        <a:p>
                          <a:pPr algn="ctr"/>
                          <a:endParaRPr lang="en-US" dirty="0"/>
                        </a:p>
                      </a:txBody>
                      <a:tcPr/>
                    </a:tc>
                    <a:tc>
                      <a:txBody>
                        <a:bodyPr/>
                        <a:lstStyle/>
                        <a:p>
                          <a:pPr algn="ctr"/>
                          <a:r>
                            <a:rPr lang="fa-IR" dirty="0" smtClean="0"/>
                            <a:t>نرم‏افزار</a:t>
                          </a:r>
                          <a:endParaRPr lang="en-US" dirty="0"/>
                        </a:p>
                      </a:txBody>
                      <a:tcPr/>
                    </a:tc>
                    <a:tc>
                      <a:txBody>
                        <a:bodyPr/>
                        <a:lstStyle/>
                        <a:p>
                          <a:pPr algn="ctr"/>
                          <a:endParaRPr lang="en-US" dirty="0"/>
                        </a:p>
                      </a:txBody>
                      <a:tcPr/>
                    </a:tc>
                  </a:tr>
                  <a:tr h="365760">
                    <a:tc>
                      <a:txBody>
                        <a:bodyPr/>
                        <a:lstStyle/>
                        <a:p>
                          <a:pPr algn="ctr"/>
                          <a:r>
                            <a:rPr lang="fa-IR" dirty="0" smtClean="0"/>
                            <a:t>104</a:t>
                          </a:r>
                          <a:endParaRPr lang="en-US" dirty="0"/>
                        </a:p>
                      </a:txBody>
                      <a:tcPr/>
                    </a:tc>
                    <a:tc>
                      <a:txBody>
                        <a:bodyPr/>
                        <a:lstStyle/>
                        <a:p>
                          <a:pPr algn="ctr"/>
                          <a:endParaRPr lang="en-US" dirty="0"/>
                        </a:p>
                      </a:txBody>
                      <a:tcPr/>
                    </a:tc>
                    <a:tc>
                      <a:txBody>
                        <a:bodyPr/>
                        <a:lstStyle/>
                        <a:p>
                          <a:pPr algn="ctr"/>
                          <a:r>
                            <a:rPr lang="fa-IR" dirty="0" smtClean="0"/>
                            <a:t>سخت‏افزار</a:t>
                          </a:r>
                          <a:endParaRPr lang="en-US" dirty="0"/>
                        </a:p>
                      </a:txBody>
                      <a:tcPr/>
                    </a:tc>
                    <a:tc>
                      <a:txBody>
                        <a:bodyPr/>
                        <a:lstStyle/>
                        <a:p>
                          <a:pPr algn="ctr"/>
                          <a:endParaRPr lang="en-US"/>
                        </a:p>
                      </a:txBody>
                      <a:tcPr/>
                    </a:tc>
                  </a:tr>
                  <a:tr h="365760">
                    <a:tc>
                      <a:txBody>
                        <a:bodyPr/>
                        <a:lstStyle/>
                        <a:p>
                          <a:pPr algn="ctr"/>
                          <a:r>
                            <a:rPr lang="fa-IR" dirty="0" smtClean="0"/>
                            <a:t>105</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a:p>
                      </a:txBody>
                      <a:tcPr/>
                    </a:tc>
                  </a:tr>
                  <a:tr h="365760">
                    <a:tc>
                      <a:txBody>
                        <a:bodyPr/>
                        <a:lstStyle/>
                        <a:p>
                          <a:endParaRPr lang="en-US"/>
                        </a:p>
                      </a:txBody>
                      <a:tcPr>
                        <a:blipFill rotWithShape="1">
                          <a:blip r:embed="rId2"/>
                          <a:stretch>
                            <a:fillRect t="-703333" r="-240000" b="-531667"/>
                          </a:stretch>
                        </a:blip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365760">
                    <a:tc>
                      <a:txBody>
                        <a:bodyPr/>
                        <a:lstStyle/>
                        <a:p>
                          <a:pPr algn="ctr"/>
                          <a:r>
                            <a:rPr lang="en-US" i="1" dirty="0" smtClean="0"/>
                            <a:t>k</a:t>
                          </a:r>
                          <a:endParaRPr lang="en-US" i="1"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r h="365760">
                    <a:tc>
                      <a:txBody>
                        <a:bodyPr/>
                        <a:lstStyle/>
                        <a:p>
                          <a:endParaRPr lang="en-US"/>
                        </a:p>
                      </a:txBody>
                      <a:tcPr>
                        <a:blipFill rotWithShape="1">
                          <a:blip r:embed="rId2"/>
                          <a:stretch>
                            <a:fillRect t="-903333" r="-240000" b="-331667"/>
                          </a:stretch>
                        </a:blip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r>
                  <a:tr h="365760">
                    <a:tc>
                      <a:txBody>
                        <a:bodyPr/>
                        <a:lstStyle/>
                        <a:p>
                          <a:pPr algn="ctr"/>
                          <a:r>
                            <a:rPr lang="fa-IR" dirty="0" smtClean="0"/>
                            <a:t>997</a:t>
                          </a:r>
                          <a:endParaRPr lang="en-US" dirty="0"/>
                        </a:p>
                      </a:txBody>
                      <a:tcPr/>
                    </a:tc>
                    <a:tc>
                      <a:txBody>
                        <a:bodyPr/>
                        <a:lstStyle/>
                        <a:p>
                          <a:pPr algn="ctr"/>
                          <a:endParaRPr lang="en-US"/>
                        </a:p>
                      </a:txBody>
                      <a:tcPr/>
                    </a:tc>
                    <a:tc>
                      <a:txBody>
                        <a:bodyPr/>
                        <a:lstStyle/>
                        <a:p>
                          <a:pPr algn="ctr"/>
                          <a:r>
                            <a:rPr lang="fa-IR" dirty="0" smtClean="0"/>
                            <a:t>سخت‏افزار</a:t>
                          </a:r>
                          <a:endParaRPr lang="en-US" dirty="0"/>
                        </a:p>
                      </a:txBody>
                      <a:tcPr/>
                    </a:tc>
                    <a:tc>
                      <a:txBody>
                        <a:bodyPr/>
                        <a:lstStyle/>
                        <a:p>
                          <a:pPr algn="ctr"/>
                          <a:endParaRPr lang="en-US" dirty="0"/>
                        </a:p>
                      </a:txBody>
                      <a:tcPr/>
                    </a:tc>
                  </a:tr>
                  <a:tr h="365760">
                    <a:tc>
                      <a:txBody>
                        <a:bodyPr/>
                        <a:lstStyle/>
                        <a:p>
                          <a:pPr algn="ctr"/>
                          <a:r>
                            <a:rPr lang="fa-IR" dirty="0" smtClean="0"/>
                            <a:t>998</a:t>
                          </a:r>
                          <a:endParaRPr lang="en-US" dirty="0"/>
                        </a:p>
                      </a:txBody>
                      <a:tcPr/>
                    </a:tc>
                    <a:tc>
                      <a:txBody>
                        <a:bodyPr/>
                        <a:lstStyle/>
                        <a:p>
                          <a:pPr algn="ctr"/>
                          <a:endParaRPr lang="en-US"/>
                        </a:p>
                      </a:txBody>
                      <a:tcPr/>
                    </a:tc>
                    <a:tc>
                      <a:txBody>
                        <a:bodyPr/>
                        <a:lstStyle/>
                        <a:p>
                          <a:pPr algn="ctr"/>
                          <a:r>
                            <a:rPr lang="fa-IR" dirty="0" smtClean="0"/>
                            <a:t>سخت‏افزار</a:t>
                          </a:r>
                          <a:endParaRPr lang="en-US" dirty="0"/>
                        </a:p>
                      </a:txBody>
                      <a:tcPr/>
                    </a:tc>
                    <a:tc>
                      <a:txBody>
                        <a:bodyPr/>
                        <a:lstStyle/>
                        <a:p>
                          <a:pPr algn="ctr"/>
                          <a:endParaRPr lang="en-US" dirty="0"/>
                        </a:p>
                      </a:txBody>
                      <a:tcPr/>
                    </a:tc>
                  </a:tr>
                  <a:tr h="365760">
                    <a:tc>
                      <a:txBody>
                        <a:bodyPr/>
                        <a:lstStyle/>
                        <a:p>
                          <a:pPr algn="ctr"/>
                          <a:r>
                            <a:rPr lang="fa-IR" dirty="0" smtClean="0"/>
                            <a:t>999</a:t>
                          </a:r>
                          <a:endParaRPr lang="en-US" dirty="0"/>
                        </a:p>
                      </a:txBody>
                      <a:tcPr/>
                    </a:tc>
                    <a:tc>
                      <a:txBody>
                        <a:bodyPr/>
                        <a:lstStyle/>
                        <a:p>
                          <a:pPr algn="ctr"/>
                          <a:endParaRPr lang="en-US"/>
                        </a:p>
                      </a:txBody>
                      <a:tcPr/>
                    </a:tc>
                    <a:tc>
                      <a:txBody>
                        <a:bodyPr/>
                        <a:lstStyle/>
                        <a:p>
                          <a:pPr algn="ctr"/>
                          <a:r>
                            <a:rPr lang="fa-IR" dirty="0" smtClean="0"/>
                            <a:t>نرم‏افزار</a:t>
                          </a:r>
                          <a:endParaRPr lang="en-US" dirty="0"/>
                        </a:p>
                      </a:txBody>
                      <a:tcPr/>
                    </a:tc>
                    <a:tc>
                      <a:txBody>
                        <a:bodyPr/>
                        <a:lstStyle/>
                        <a:p>
                          <a:pPr algn="ctr"/>
                          <a:endParaRPr lang="en-US" dirty="0"/>
                        </a:p>
                      </a:txBody>
                      <a:tcPr/>
                    </a:tc>
                  </a:tr>
                </a:tbl>
              </a:graphicData>
            </a:graphic>
          </p:graphicFrame>
        </mc:Fallback>
      </mc:AlternateContent>
      <p:sp>
        <p:nvSpPr>
          <p:cNvPr id="5" name="Rounded Rectangle 4"/>
          <p:cNvSpPr/>
          <p:nvPr/>
        </p:nvSpPr>
        <p:spPr>
          <a:xfrm>
            <a:off x="6553200" y="1300915"/>
            <a:ext cx="1714604" cy="5278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400" b="1" dirty="0" smtClean="0">
                <a:solidFill>
                  <a:schemeClr val="tx1"/>
                </a:solidFill>
                <a:cs typeface="B Roya" pitchFamily="2" charset="-78"/>
              </a:rPr>
              <a:t>فایل نمایه سازی شده</a:t>
            </a:r>
          </a:p>
        </p:txBody>
      </p:sp>
      <mc:AlternateContent xmlns:mc="http://schemas.openxmlformats.org/markup-compatibility/2006" xmlns:a14="http://schemas.microsoft.com/office/drawing/2010/main">
        <mc:Choice Requires="a14">
          <p:graphicFrame>
            <p:nvGraphicFramePr>
              <p:cNvPr id="6" name="Content Placeholder 3"/>
              <p:cNvGraphicFramePr>
                <a:graphicFrameLocks/>
              </p:cNvGraphicFramePr>
              <p:nvPr>
                <p:extLst>
                  <p:ext uri="{D42A27DB-BD31-4B8C-83A1-F6EECF244321}">
                    <p14:modId xmlns:p14="http://schemas.microsoft.com/office/powerpoint/2010/main" val="4041575992"/>
                  </p:ext>
                </p:extLst>
              </p:nvPr>
            </p:nvGraphicFramePr>
            <p:xfrm>
              <a:off x="3810000" y="2164080"/>
              <a:ext cx="1250510" cy="4389120"/>
            </p:xfrm>
            <a:graphic>
              <a:graphicData uri="http://schemas.openxmlformats.org/drawingml/2006/table">
                <a:tbl>
                  <a:tblPr bandRow="1">
                    <a:tableStyleId>{5C22544A-7EE6-4342-B048-85BDC9FD1C3A}</a:tableStyleId>
                  </a:tblPr>
                  <a:tblGrid>
                    <a:gridCol w="625255"/>
                    <a:gridCol w="625255"/>
                  </a:tblGrid>
                  <a:tr h="225367">
                    <a:tc>
                      <a:txBody>
                        <a:bodyPr/>
                        <a:lstStyle/>
                        <a:p>
                          <a:pPr algn="ctr"/>
                          <a:r>
                            <a:rPr lang="fa-IR" dirty="0" smtClean="0"/>
                            <a:t>100</a:t>
                          </a:r>
                          <a:endParaRPr lang="en-US" dirty="0"/>
                        </a:p>
                      </a:txBody>
                      <a:tcPr/>
                    </a:tc>
                    <a:tc>
                      <a:txBody>
                        <a:bodyPr/>
                        <a:lstStyle/>
                        <a:p>
                          <a:pPr algn="ctr"/>
                          <a:r>
                            <a:rPr lang="fa-IR" dirty="0" smtClean="0"/>
                            <a:t>1</a:t>
                          </a:r>
                          <a:endParaRPr lang="en-US" dirty="0"/>
                        </a:p>
                      </a:txBody>
                      <a:tcPr/>
                    </a:tc>
                  </a:tr>
                  <a:tr h="225367">
                    <a:tc>
                      <a:txBody>
                        <a:bodyPr/>
                        <a:lstStyle/>
                        <a:p>
                          <a:pPr algn="ctr"/>
                          <a:r>
                            <a:rPr lang="fa-IR" dirty="0" smtClean="0"/>
                            <a:t>101</a:t>
                          </a:r>
                          <a:endParaRPr lang="en-US" dirty="0"/>
                        </a:p>
                      </a:txBody>
                      <a:tcPr/>
                    </a:tc>
                    <a:tc>
                      <a:txBody>
                        <a:bodyPr/>
                        <a:lstStyle/>
                        <a:p>
                          <a:pPr algn="ctr"/>
                          <a:r>
                            <a:rPr lang="fa-IR" dirty="0" smtClean="0"/>
                            <a:t>2</a:t>
                          </a:r>
                          <a:endParaRPr lang="en-US" dirty="0"/>
                        </a:p>
                      </a:txBody>
                      <a:tcPr/>
                    </a:tc>
                  </a:tr>
                  <a:tr h="225367">
                    <a:tc>
                      <a:txBody>
                        <a:bodyPr/>
                        <a:lstStyle/>
                        <a:p>
                          <a:pPr algn="ctr"/>
                          <a:r>
                            <a:rPr lang="fa-IR" dirty="0" smtClean="0"/>
                            <a:t>102</a:t>
                          </a:r>
                          <a:endParaRPr lang="en-US" dirty="0"/>
                        </a:p>
                      </a:txBody>
                      <a:tcPr/>
                    </a:tc>
                    <a:tc>
                      <a:txBody>
                        <a:bodyPr/>
                        <a:lstStyle/>
                        <a:p>
                          <a:pPr algn="ctr"/>
                          <a:r>
                            <a:rPr lang="fa-IR" dirty="0" smtClean="0"/>
                            <a:t>3</a:t>
                          </a:r>
                          <a:endParaRPr lang="en-US" dirty="0"/>
                        </a:p>
                      </a:txBody>
                      <a:tcPr/>
                    </a:tc>
                  </a:tr>
                  <a:tr h="225367">
                    <a:tc>
                      <a:txBody>
                        <a:bodyPr/>
                        <a:lstStyle/>
                        <a:p>
                          <a:pPr algn="ctr"/>
                          <a:r>
                            <a:rPr lang="fa-IR" dirty="0" smtClean="0"/>
                            <a:t>103</a:t>
                          </a:r>
                          <a:endParaRPr lang="en-US" dirty="0"/>
                        </a:p>
                      </a:txBody>
                      <a:tcPr/>
                    </a:tc>
                    <a:tc>
                      <a:txBody>
                        <a:bodyPr/>
                        <a:lstStyle/>
                        <a:p>
                          <a:pPr algn="ctr"/>
                          <a:r>
                            <a:rPr lang="fa-IR" dirty="0" smtClean="0"/>
                            <a:t>4</a:t>
                          </a:r>
                          <a:endParaRPr lang="en-US" dirty="0"/>
                        </a:p>
                      </a:txBody>
                      <a:tcPr/>
                    </a:tc>
                  </a:tr>
                  <a:tr h="225367">
                    <a:tc>
                      <a:txBody>
                        <a:bodyPr/>
                        <a:lstStyle/>
                        <a:p>
                          <a:pPr algn="ctr"/>
                          <a:r>
                            <a:rPr lang="fa-IR" dirty="0" smtClean="0"/>
                            <a:t>104</a:t>
                          </a:r>
                          <a:endParaRPr lang="en-US" dirty="0"/>
                        </a:p>
                      </a:txBody>
                      <a:tcPr/>
                    </a:tc>
                    <a:tc>
                      <a:txBody>
                        <a:bodyPr/>
                        <a:lstStyle/>
                        <a:p>
                          <a:pPr algn="ctr"/>
                          <a:r>
                            <a:rPr lang="fa-IR" dirty="0" smtClean="0"/>
                            <a:t>5</a:t>
                          </a:r>
                          <a:endParaRPr lang="en-US" dirty="0"/>
                        </a:p>
                      </a:txBody>
                      <a:tcPr/>
                    </a:tc>
                  </a:tr>
                  <a:tr h="225367">
                    <a:tc>
                      <a:txBody>
                        <a:bodyPr/>
                        <a:lstStyle/>
                        <a:p>
                          <a:pPr algn="ctr"/>
                          <a:r>
                            <a:rPr lang="fa-IR" dirty="0" smtClean="0"/>
                            <a:t>105</a:t>
                          </a:r>
                          <a:endParaRPr lang="en-US" dirty="0"/>
                        </a:p>
                      </a:txBody>
                      <a:tcPr/>
                    </a:tc>
                    <a:tc>
                      <a:txBody>
                        <a:bodyPr/>
                        <a:lstStyle/>
                        <a:p>
                          <a:pPr algn="ctr"/>
                          <a:r>
                            <a:rPr lang="fa-IR" dirty="0" smtClean="0"/>
                            <a:t>6</a:t>
                          </a:r>
                          <a:endParaRPr lang="en-US" dirty="0"/>
                        </a:p>
                      </a:txBody>
                      <a:tcPr/>
                    </a:tc>
                  </a:tr>
                  <a:tr h="225367">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dirty="0"/>
                        </a:p>
                      </a:txBody>
                      <a:tcPr/>
                    </a:tc>
                    <a:tc>
                      <a:txBody>
                        <a:bodyPr/>
                        <a:lstStyle/>
                        <a:p>
                          <a:pPr algn="ctr"/>
                          <a:endParaRPr lang="en-US" dirty="0"/>
                        </a:p>
                      </a:txBody>
                      <a:tcPr/>
                    </a:tc>
                  </a:tr>
                  <a:tr h="225367">
                    <a:tc>
                      <a:txBody>
                        <a:bodyPr/>
                        <a:lstStyle/>
                        <a:p>
                          <a:pPr algn="ctr"/>
                          <a:r>
                            <a:rPr lang="en-US" i="1" dirty="0" smtClean="0"/>
                            <a:t>k</a:t>
                          </a:r>
                          <a:endParaRPr lang="en-US" i="1" dirty="0"/>
                        </a:p>
                      </a:txBody>
                      <a:tcPr/>
                    </a:tc>
                    <a:tc>
                      <a:txBody>
                        <a:bodyPr/>
                        <a:lstStyle/>
                        <a:p>
                          <a:pPr algn="ctr"/>
                          <a:endParaRPr lang="en-US" dirty="0"/>
                        </a:p>
                      </a:txBody>
                      <a:tcPr/>
                    </a:tc>
                  </a:tr>
                  <a:tr h="225367">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dirty="0"/>
                        </a:p>
                      </a:txBody>
                      <a:tcPr/>
                    </a:tc>
                    <a:tc>
                      <a:txBody>
                        <a:bodyPr/>
                        <a:lstStyle/>
                        <a:p>
                          <a:pPr algn="ctr"/>
                          <a:endParaRPr lang="en-US" dirty="0"/>
                        </a:p>
                      </a:txBody>
                      <a:tcPr/>
                    </a:tc>
                  </a:tr>
                  <a:tr h="225367">
                    <a:tc>
                      <a:txBody>
                        <a:bodyPr/>
                        <a:lstStyle/>
                        <a:p>
                          <a:pPr algn="ctr"/>
                          <a:r>
                            <a:rPr lang="fa-IR" dirty="0" smtClean="0"/>
                            <a:t>997</a:t>
                          </a:r>
                          <a:endParaRPr lang="en-US" dirty="0"/>
                        </a:p>
                      </a:txBody>
                      <a:tcPr/>
                    </a:tc>
                    <a:tc>
                      <a:txBody>
                        <a:bodyPr/>
                        <a:lstStyle/>
                        <a:p>
                          <a:pPr algn="ctr"/>
                          <a:r>
                            <a:rPr lang="fa-IR" dirty="0" smtClean="0"/>
                            <a:t>898</a:t>
                          </a:r>
                          <a:endParaRPr lang="en-US" dirty="0"/>
                        </a:p>
                      </a:txBody>
                      <a:tcPr/>
                    </a:tc>
                  </a:tr>
                  <a:tr h="225367">
                    <a:tc>
                      <a:txBody>
                        <a:bodyPr/>
                        <a:lstStyle/>
                        <a:p>
                          <a:pPr algn="ctr"/>
                          <a:r>
                            <a:rPr lang="fa-IR" dirty="0" smtClean="0"/>
                            <a:t>998</a:t>
                          </a:r>
                          <a:endParaRPr lang="en-US" dirty="0"/>
                        </a:p>
                      </a:txBody>
                      <a:tcPr/>
                    </a:tc>
                    <a:tc>
                      <a:txBody>
                        <a:bodyPr/>
                        <a:lstStyle/>
                        <a:p>
                          <a:pPr algn="ctr"/>
                          <a:r>
                            <a:rPr lang="fa-IR" dirty="0" smtClean="0"/>
                            <a:t>899</a:t>
                          </a:r>
                          <a:endParaRPr lang="en-US" dirty="0"/>
                        </a:p>
                      </a:txBody>
                      <a:tcPr/>
                    </a:tc>
                  </a:tr>
                  <a:tr h="225367">
                    <a:tc>
                      <a:txBody>
                        <a:bodyPr/>
                        <a:lstStyle/>
                        <a:p>
                          <a:pPr algn="ctr"/>
                          <a:r>
                            <a:rPr lang="fa-IR" dirty="0" smtClean="0"/>
                            <a:t>999</a:t>
                          </a:r>
                          <a:endParaRPr lang="en-US" dirty="0"/>
                        </a:p>
                      </a:txBody>
                      <a:tcPr/>
                    </a:tc>
                    <a:tc>
                      <a:txBody>
                        <a:bodyPr/>
                        <a:lstStyle/>
                        <a:p>
                          <a:pPr algn="ctr"/>
                          <a:r>
                            <a:rPr lang="fa-IR" dirty="0" smtClean="0"/>
                            <a:t>900</a:t>
                          </a:r>
                          <a:endParaRPr lang="en-US" dirty="0"/>
                        </a:p>
                      </a:txBody>
                      <a:tcPr/>
                    </a:tc>
                  </a:tr>
                </a:tbl>
              </a:graphicData>
            </a:graphic>
          </p:graphicFrame>
        </mc:Choice>
        <mc:Fallback xmlns="">
          <p:graphicFrame>
            <p:nvGraphicFramePr>
              <p:cNvPr id="6" name="Content Placeholder 3"/>
              <p:cNvGraphicFramePr>
                <a:graphicFrameLocks/>
              </p:cNvGraphicFramePr>
              <p:nvPr>
                <p:extLst>
                  <p:ext uri="{D42A27DB-BD31-4B8C-83A1-F6EECF244321}">
                    <p14:modId xmlns:p14="http://schemas.microsoft.com/office/powerpoint/2010/main" val="710937393"/>
                  </p:ext>
                </p:extLst>
              </p:nvPr>
            </p:nvGraphicFramePr>
            <p:xfrm>
              <a:off x="3810000" y="2164080"/>
              <a:ext cx="1250510" cy="4389120"/>
            </p:xfrm>
            <a:graphic>
              <a:graphicData uri="http://schemas.openxmlformats.org/drawingml/2006/table">
                <a:tbl>
                  <a:tblPr bandRow="1">
                    <a:tableStyleId>{5C22544A-7EE6-4342-B048-85BDC9FD1C3A}</a:tableStyleId>
                  </a:tblPr>
                  <a:tblGrid>
                    <a:gridCol w="625255"/>
                    <a:gridCol w="625255"/>
                  </a:tblGrid>
                  <a:tr h="365760">
                    <a:tc>
                      <a:txBody>
                        <a:bodyPr/>
                        <a:lstStyle/>
                        <a:p>
                          <a:pPr algn="ctr"/>
                          <a:r>
                            <a:rPr lang="fa-IR" dirty="0" smtClean="0"/>
                            <a:t>100</a:t>
                          </a:r>
                          <a:endParaRPr lang="en-US" dirty="0"/>
                        </a:p>
                      </a:txBody>
                      <a:tcPr/>
                    </a:tc>
                    <a:tc>
                      <a:txBody>
                        <a:bodyPr/>
                        <a:lstStyle/>
                        <a:p>
                          <a:pPr algn="ctr"/>
                          <a:r>
                            <a:rPr lang="fa-IR" dirty="0" smtClean="0"/>
                            <a:t>1</a:t>
                          </a:r>
                          <a:endParaRPr lang="en-US" dirty="0"/>
                        </a:p>
                      </a:txBody>
                      <a:tcPr/>
                    </a:tc>
                  </a:tr>
                  <a:tr h="365760">
                    <a:tc>
                      <a:txBody>
                        <a:bodyPr/>
                        <a:lstStyle/>
                        <a:p>
                          <a:pPr algn="ctr"/>
                          <a:r>
                            <a:rPr lang="fa-IR" dirty="0" smtClean="0"/>
                            <a:t>101</a:t>
                          </a:r>
                          <a:endParaRPr lang="en-US" dirty="0"/>
                        </a:p>
                      </a:txBody>
                      <a:tcPr/>
                    </a:tc>
                    <a:tc>
                      <a:txBody>
                        <a:bodyPr/>
                        <a:lstStyle/>
                        <a:p>
                          <a:pPr algn="ctr"/>
                          <a:r>
                            <a:rPr lang="fa-IR" dirty="0" smtClean="0"/>
                            <a:t>2</a:t>
                          </a:r>
                          <a:endParaRPr lang="en-US" dirty="0"/>
                        </a:p>
                      </a:txBody>
                      <a:tcPr/>
                    </a:tc>
                  </a:tr>
                  <a:tr h="365760">
                    <a:tc>
                      <a:txBody>
                        <a:bodyPr/>
                        <a:lstStyle/>
                        <a:p>
                          <a:pPr algn="ctr"/>
                          <a:r>
                            <a:rPr lang="fa-IR" dirty="0" smtClean="0"/>
                            <a:t>102</a:t>
                          </a:r>
                          <a:endParaRPr lang="en-US" dirty="0"/>
                        </a:p>
                      </a:txBody>
                      <a:tcPr/>
                    </a:tc>
                    <a:tc>
                      <a:txBody>
                        <a:bodyPr/>
                        <a:lstStyle/>
                        <a:p>
                          <a:pPr algn="ctr"/>
                          <a:r>
                            <a:rPr lang="fa-IR" dirty="0" smtClean="0"/>
                            <a:t>3</a:t>
                          </a:r>
                          <a:endParaRPr lang="en-US" dirty="0"/>
                        </a:p>
                      </a:txBody>
                      <a:tcPr/>
                    </a:tc>
                  </a:tr>
                  <a:tr h="365760">
                    <a:tc>
                      <a:txBody>
                        <a:bodyPr/>
                        <a:lstStyle/>
                        <a:p>
                          <a:pPr algn="ctr"/>
                          <a:r>
                            <a:rPr lang="fa-IR" dirty="0" smtClean="0"/>
                            <a:t>103</a:t>
                          </a:r>
                          <a:endParaRPr lang="en-US" dirty="0"/>
                        </a:p>
                      </a:txBody>
                      <a:tcPr/>
                    </a:tc>
                    <a:tc>
                      <a:txBody>
                        <a:bodyPr/>
                        <a:lstStyle/>
                        <a:p>
                          <a:pPr algn="ctr"/>
                          <a:r>
                            <a:rPr lang="fa-IR" dirty="0" smtClean="0"/>
                            <a:t>4</a:t>
                          </a:r>
                          <a:endParaRPr lang="en-US" dirty="0"/>
                        </a:p>
                      </a:txBody>
                      <a:tcPr/>
                    </a:tc>
                  </a:tr>
                  <a:tr h="365760">
                    <a:tc>
                      <a:txBody>
                        <a:bodyPr/>
                        <a:lstStyle/>
                        <a:p>
                          <a:pPr algn="ctr"/>
                          <a:r>
                            <a:rPr lang="fa-IR" dirty="0" smtClean="0"/>
                            <a:t>104</a:t>
                          </a:r>
                          <a:endParaRPr lang="en-US" dirty="0"/>
                        </a:p>
                      </a:txBody>
                      <a:tcPr/>
                    </a:tc>
                    <a:tc>
                      <a:txBody>
                        <a:bodyPr/>
                        <a:lstStyle/>
                        <a:p>
                          <a:pPr algn="ctr"/>
                          <a:r>
                            <a:rPr lang="fa-IR" dirty="0" smtClean="0"/>
                            <a:t>5</a:t>
                          </a:r>
                          <a:endParaRPr lang="en-US" dirty="0"/>
                        </a:p>
                      </a:txBody>
                      <a:tcPr/>
                    </a:tc>
                  </a:tr>
                  <a:tr h="365760">
                    <a:tc>
                      <a:txBody>
                        <a:bodyPr/>
                        <a:lstStyle/>
                        <a:p>
                          <a:pPr algn="ctr"/>
                          <a:r>
                            <a:rPr lang="fa-IR" dirty="0" smtClean="0"/>
                            <a:t>105</a:t>
                          </a:r>
                          <a:endParaRPr lang="en-US" dirty="0"/>
                        </a:p>
                      </a:txBody>
                      <a:tcPr/>
                    </a:tc>
                    <a:tc>
                      <a:txBody>
                        <a:bodyPr/>
                        <a:lstStyle/>
                        <a:p>
                          <a:pPr algn="ctr"/>
                          <a:r>
                            <a:rPr lang="fa-IR" dirty="0" smtClean="0"/>
                            <a:t>6</a:t>
                          </a:r>
                          <a:endParaRPr lang="en-US" dirty="0"/>
                        </a:p>
                      </a:txBody>
                      <a:tcPr/>
                    </a:tc>
                  </a:tr>
                  <a:tr h="365760">
                    <a:tc>
                      <a:txBody>
                        <a:bodyPr/>
                        <a:lstStyle/>
                        <a:p>
                          <a:endParaRPr lang="en-US"/>
                        </a:p>
                      </a:txBody>
                      <a:tcPr>
                        <a:blipFill rotWithShape="1">
                          <a:blip r:embed="rId3"/>
                          <a:stretch>
                            <a:fillRect t="-603333" r="-100000" b="-531667"/>
                          </a:stretch>
                        </a:blipFill>
                      </a:tcPr>
                    </a:tc>
                    <a:tc>
                      <a:txBody>
                        <a:bodyPr/>
                        <a:lstStyle/>
                        <a:p>
                          <a:pPr algn="ctr"/>
                          <a:endParaRPr lang="en-US" dirty="0"/>
                        </a:p>
                      </a:txBody>
                      <a:tcPr/>
                    </a:tc>
                  </a:tr>
                  <a:tr h="365760">
                    <a:tc>
                      <a:txBody>
                        <a:bodyPr/>
                        <a:lstStyle/>
                        <a:p>
                          <a:pPr algn="ctr"/>
                          <a:r>
                            <a:rPr lang="en-US" i="1" dirty="0" smtClean="0"/>
                            <a:t>k</a:t>
                          </a:r>
                          <a:endParaRPr lang="en-US" i="1" dirty="0"/>
                        </a:p>
                      </a:txBody>
                      <a:tcPr/>
                    </a:tc>
                    <a:tc>
                      <a:txBody>
                        <a:bodyPr/>
                        <a:lstStyle/>
                        <a:p>
                          <a:pPr algn="ctr"/>
                          <a:endParaRPr lang="en-US" dirty="0"/>
                        </a:p>
                      </a:txBody>
                      <a:tcPr/>
                    </a:tc>
                  </a:tr>
                  <a:tr h="365760">
                    <a:tc>
                      <a:txBody>
                        <a:bodyPr/>
                        <a:lstStyle/>
                        <a:p>
                          <a:endParaRPr lang="en-US"/>
                        </a:p>
                      </a:txBody>
                      <a:tcPr>
                        <a:blipFill rotWithShape="1">
                          <a:blip r:embed="rId3"/>
                          <a:stretch>
                            <a:fillRect t="-803333" r="-100000" b="-331667"/>
                          </a:stretch>
                        </a:blipFill>
                      </a:tcPr>
                    </a:tc>
                    <a:tc>
                      <a:txBody>
                        <a:bodyPr/>
                        <a:lstStyle/>
                        <a:p>
                          <a:pPr algn="ctr"/>
                          <a:endParaRPr lang="en-US" dirty="0"/>
                        </a:p>
                      </a:txBody>
                      <a:tcPr/>
                    </a:tc>
                  </a:tr>
                  <a:tr h="365760">
                    <a:tc>
                      <a:txBody>
                        <a:bodyPr/>
                        <a:lstStyle/>
                        <a:p>
                          <a:pPr algn="ctr"/>
                          <a:r>
                            <a:rPr lang="fa-IR" dirty="0" smtClean="0"/>
                            <a:t>997</a:t>
                          </a:r>
                          <a:endParaRPr lang="en-US" dirty="0"/>
                        </a:p>
                      </a:txBody>
                      <a:tcPr/>
                    </a:tc>
                    <a:tc>
                      <a:txBody>
                        <a:bodyPr/>
                        <a:lstStyle/>
                        <a:p>
                          <a:pPr algn="ctr"/>
                          <a:r>
                            <a:rPr lang="fa-IR" dirty="0" smtClean="0"/>
                            <a:t>898</a:t>
                          </a:r>
                          <a:endParaRPr lang="en-US" dirty="0"/>
                        </a:p>
                      </a:txBody>
                      <a:tcPr/>
                    </a:tc>
                  </a:tr>
                  <a:tr h="365760">
                    <a:tc>
                      <a:txBody>
                        <a:bodyPr/>
                        <a:lstStyle/>
                        <a:p>
                          <a:pPr algn="ctr"/>
                          <a:r>
                            <a:rPr lang="fa-IR" dirty="0" smtClean="0"/>
                            <a:t>998</a:t>
                          </a:r>
                          <a:endParaRPr lang="en-US" dirty="0"/>
                        </a:p>
                      </a:txBody>
                      <a:tcPr/>
                    </a:tc>
                    <a:tc>
                      <a:txBody>
                        <a:bodyPr/>
                        <a:lstStyle/>
                        <a:p>
                          <a:pPr algn="ctr"/>
                          <a:r>
                            <a:rPr lang="fa-IR" dirty="0" smtClean="0"/>
                            <a:t>899</a:t>
                          </a:r>
                          <a:endParaRPr lang="en-US" dirty="0"/>
                        </a:p>
                      </a:txBody>
                      <a:tcPr/>
                    </a:tc>
                  </a:tr>
                  <a:tr h="365760">
                    <a:tc>
                      <a:txBody>
                        <a:bodyPr/>
                        <a:lstStyle/>
                        <a:p>
                          <a:pPr algn="ctr"/>
                          <a:r>
                            <a:rPr lang="fa-IR" dirty="0" smtClean="0"/>
                            <a:t>999</a:t>
                          </a:r>
                          <a:endParaRPr lang="en-US" dirty="0"/>
                        </a:p>
                      </a:txBody>
                      <a:tcPr/>
                    </a:tc>
                    <a:tc>
                      <a:txBody>
                        <a:bodyPr/>
                        <a:lstStyle/>
                        <a:p>
                          <a:pPr algn="ctr"/>
                          <a:r>
                            <a:rPr lang="fa-IR" dirty="0" smtClean="0"/>
                            <a:t>900</a:t>
                          </a:r>
                          <a:endParaRPr lang="en-US" dirty="0"/>
                        </a:p>
                      </a:txBody>
                      <a:tcPr/>
                    </a:tc>
                  </a:tr>
                </a:tbl>
              </a:graphicData>
            </a:graphic>
          </p:graphicFrame>
        </mc:Fallback>
      </mc:AlternateContent>
      <p:grpSp>
        <p:nvGrpSpPr>
          <p:cNvPr id="33" name="Group 32"/>
          <p:cNvGrpSpPr/>
          <p:nvPr/>
        </p:nvGrpSpPr>
        <p:grpSpPr>
          <a:xfrm>
            <a:off x="457200" y="2176530"/>
            <a:ext cx="3329189" cy="4376670"/>
            <a:chOff x="457200" y="2176530"/>
            <a:chExt cx="3329189" cy="4376670"/>
          </a:xfrm>
        </p:grpSpPr>
        <p:sp>
          <p:nvSpPr>
            <p:cNvPr id="9" name="Rectangle 8"/>
            <p:cNvSpPr/>
            <p:nvPr/>
          </p:nvSpPr>
          <p:spPr>
            <a:xfrm>
              <a:off x="461493" y="4077357"/>
              <a:ext cx="376707" cy="587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57837" y="3821829"/>
              <a:ext cx="376707" cy="534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57837" y="4405671"/>
              <a:ext cx="376707" cy="534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57400" y="3454758"/>
              <a:ext cx="376707" cy="534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57400" y="4697592"/>
              <a:ext cx="376707" cy="534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57400" y="4075113"/>
              <a:ext cx="376707" cy="534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463639" y="2176530"/>
              <a:ext cx="3322750" cy="1893194"/>
            </a:xfrm>
            <a:custGeom>
              <a:avLst/>
              <a:gdLst>
                <a:gd name="connsiteX0" fmla="*/ 0 w 3322750"/>
                <a:gd name="connsiteY0" fmla="*/ 1893194 h 1893194"/>
                <a:gd name="connsiteX1" fmla="*/ 1944710 w 3322750"/>
                <a:gd name="connsiteY1" fmla="*/ 1107583 h 1893194"/>
                <a:gd name="connsiteX2" fmla="*/ 3322750 w 3322750"/>
                <a:gd name="connsiteY2" fmla="*/ 0 h 1893194"/>
              </a:gdLst>
              <a:ahLst/>
              <a:cxnLst>
                <a:cxn ang="0">
                  <a:pos x="connsiteX0" y="connsiteY0"/>
                </a:cxn>
                <a:cxn ang="0">
                  <a:pos x="connsiteX1" y="connsiteY1"/>
                </a:cxn>
                <a:cxn ang="0">
                  <a:pos x="connsiteX2" y="connsiteY2"/>
                </a:cxn>
              </a:cxnLst>
              <a:rect l="l" t="t" r="r" b="b"/>
              <a:pathLst>
                <a:path w="3322750" h="1893194">
                  <a:moveTo>
                    <a:pt x="0" y="1893194"/>
                  </a:moveTo>
                  <a:cubicBezTo>
                    <a:pt x="695459" y="1658154"/>
                    <a:pt x="1390918" y="1423115"/>
                    <a:pt x="1944710" y="1107583"/>
                  </a:cubicBezTo>
                  <a:cubicBezTo>
                    <a:pt x="2498502" y="792051"/>
                    <a:pt x="2910626" y="396025"/>
                    <a:pt x="332275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flipV="1">
              <a:off x="457200" y="4660006"/>
              <a:ext cx="3322750" cy="1893194"/>
            </a:xfrm>
            <a:custGeom>
              <a:avLst/>
              <a:gdLst>
                <a:gd name="connsiteX0" fmla="*/ 0 w 3322750"/>
                <a:gd name="connsiteY0" fmla="*/ 1893194 h 1893194"/>
                <a:gd name="connsiteX1" fmla="*/ 1944710 w 3322750"/>
                <a:gd name="connsiteY1" fmla="*/ 1107583 h 1893194"/>
                <a:gd name="connsiteX2" fmla="*/ 3322750 w 3322750"/>
                <a:gd name="connsiteY2" fmla="*/ 0 h 1893194"/>
              </a:gdLst>
              <a:ahLst/>
              <a:cxnLst>
                <a:cxn ang="0">
                  <a:pos x="connsiteX0" y="connsiteY0"/>
                </a:cxn>
                <a:cxn ang="0">
                  <a:pos x="connsiteX1" y="connsiteY1"/>
                </a:cxn>
                <a:cxn ang="0">
                  <a:pos x="connsiteX2" y="connsiteY2"/>
                </a:cxn>
              </a:cxnLst>
              <a:rect l="l" t="t" r="r" b="b"/>
              <a:pathLst>
                <a:path w="3322750" h="1893194">
                  <a:moveTo>
                    <a:pt x="0" y="1893194"/>
                  </a:moveTo>
                  <a:cubicBezTo>
                    <a:pt x="695459" y="1658154"/>
                    <a:pt x="1390918" y="1423115"/>
                    <a:pt x="1944710" y="1107583"/>
                  </a:cubicBezTo>
                  <a:cubicBezTo>
                    <a:pt x="2498502" y="792051"/>
                    <a:pt x="2910626" y="396025"/>
                    <a:pt x="332275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flipV="1">
              <a:off x="2698817" y="5024255"/>
              <a:ext cx="706952" cy="370499"/>
            </a:xfrm>
            <a:custGeom>
              <a:avLst/>
              <a:gdLst>
                <a:gd name="connsiteX0" fmla="*/ 0 w 3322750"/>
                <a:gd name="connsiteY0" fmla="*/ 1893194 h 1893194"/>
                <a:gd name="connsiteX1" fmla="*/ 1944710 w 3322750"/>
                <a:gd name="connsiteY1" fmla="*/ 1107583 h 1893194"/>
                <a:gd name="connsiteX2" fmla="*/ 3322750 w 3322750"/>
                <a:gd name="connsiteY2" fmla="*/ 0 h 1893194"/>
              </a:gdLst>
              <a:ahLst/>
              <a:cxnLst>
                <a:cxn ang="0">
                  <a:pos x="connsiteX0" y="connsiteY0"/>
                </a:cxn>
                <a:cxn ang="0">
                  <a:pos x="connsiteX1" y="connsiteY1"/>
                </a:cxn>
                <a:cxn ang="0">
                  <a:pos x="connsiteX2" y="connsiteY2"/>
                </a:cxn>
              </a:cxnLst>
              <a:rect l="l" t="t" r="r" b="b"/>
              <a:pathLst>
                <a:path w="3322750" h="1893194">
                  <a:moveTo>
                    <a:pt x="0" y="1893194"/>
                  </a:moveTo>
                  <a:cubicBezTo>
                    <a:pt x="695459" y="1658154"/>
                    <a:pt x="1390918" y="1423115"/>
                    <a:pt x="1944710" y="1107583"/>
                  </a:cubicBezTo>
                  <a:cubicBezTo>
                    <a:pt x="2498502" y="792051"/>
                    <a:pt x="2910626" y="396025"/>
                    <a:pt x="3322750" y="0"/>
                  </a:cubicBezTo>
                </a:path>
              </a:pathLst>
            </a:cu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2722048" y="3352800"/>
              <a:ext cx="706952" cy="370499"/>
            </a:xfrm>
            <a:custGeom>
              <a:avLst/>
              <a:gdLst>
                <a:gd name="connsiteX0" fmla="*/ 0 w 3322750"/>
                <a:gd name="connsiteY0" fmla="*/ 1893194 h 1893194"/>
                <a:gd name="connsiteX1" fmla="*/ 1944710 w 3322750"/>
                <a:gd name="connsiteY1" fmla="*/ 1107583 h 1893194"/>
                <a:gd name="connsiteX2" fmla="*/ 3322750 w 3322750"/>
                <a:gd name="connsiteY2" fmla="*/ 0 h 1893194"/>
              </a:gdLst>
              <a:ahLst/>
              <a:cxnLst>
                <a:cxn ang="0">
                  <a:pos x="connsiteX0" y="connsiteY0"/>
                </a:cxn>
                <a:cxn ang="0">
                  <a:pos x="connsiteX1" y="connsiteY1"/>
                </a:cxn>
                <a:cxn ang="0">
                  <a:pos x="connsiteX2" y="connsiteY2"/>
                </a:cxn>
              </a:cxnLst>
              <a:rect l="l" t="t" r="r" b="b"/>
              <a:pathLst>
                <a:path w="3322750" h="1893194">
                  <a:moveTo>
                    <a:pt x="0" y="1893194"/>
                  </a:moveTo>
                  <a:cubicBezTo>
                    <a:pt x="695459" y="1658154"/>
                    <a:pt x="1390918" y="1423115"/>
                    <a:pt x="1944710" y="1107583"/>
                  </a:cubicBezTo>
                  <a:cubicBezTo>
                    <a:pt x="2498502" y="792051"/>
                    <a:pt x="2910626" y="396025"/>
                    <a:pt x="3322750" y="0"/>
                  </a:cubicBezTo>
                </a:path>
              </a:pathLst>
            </a:cu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a:off x="2722048" y="4405671"/>
              <a:ext cx="683721"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H="1">
            <a:off x="381000" y="2057400"/>
            <a:ext cx="3398950" cy="0"/>
          </a:xfrm>
          <a:prstGeom prst="straightConnector1">
            <a:avLst/>
          </a:prstGeom>
          <a:ln w="28575">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86177" y="4495800"/>
            <a:ext cx="1965591" cy="1524000"/>
            <a:chOff x="8324363" y="-2895600"/>
            <a:chExt cx="1965591" cy="1524000"/>
          </a:xfrm>
        </p:grpSpPr>
        <p:sp>
          <p:nvSpPr>
            <p:cNvPr id="30" name="Rounded Rectangle 29"/>
            <p:cNvSpPr/>
            <p:nvPr/>
          </p:nvSpPr>
          <p:spPr>
            <a:xfrm>
              <a:off x="8324363" y="-1834515"/>
              <a:ext cx="1965591" cy="4629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rtl="1">
                <a:lnSpc>
                  <a:spcPct val="150000"/>
                </a:lnSpc>
              </a:pPr>
              <a:r>
                <a:rPr lang="fa-IR" sz="1400" b="1" dirty="0" smtClean="0">
                  <a:solidFill>
                    <a:schemeClr val="tx1"/>
                  </a:solidFill>
                  <a:cs typeface="B Roya" pitchFamily="2" charset="-78"/>
                </a:rPr>
                <a:t>سرشاخص (</a:t>
              </a:r>
              <a:r>
                <a:rPr lang="en-US" sz="1400" b="1" dirty="0" smtClean="0">
                  <a:solidFill>
                    <a:schemeClr val="tx1"/>
                  </a:solidFill>
                  <a:cs typeface="B Roya" pitchFamily="2" charset="-78"/>
                </a:rPr>
                <a:t>master index</a:t>
              </a:r>
              <a:r>
                <a:rPr lang="fa-IR" sz="1400" b="1" dirty="0" smtClean="0">
                  <a:solidFill>
                    <a:schemeClr val="tx1"/>
                  </a:solidFill>
                  <a:cs typeface="B Roya" pitchFamily="2" charset="-78"/>
                </a:rPr>
                <a:t>)</a:t>
              </a:r>
              <a:endParaRPr lang="fa-IR" sz="1600" b="1" dirty="0" smtClean="0">
                <a:solidFill>
                  <a:schemeClr val="tx1"/>
                </a:solidFill>
                <a:cs typeface="B Roya" pitchFamily="2" charset="-78"/>
              </a:endParaRPr>
            </a:p>
          </p:txBody>
        </p:sp>
        <p:cxnSp>
          <p:nvCxnSpPr>
            <p:cNvPr id="31" name="Straight Arrow Connector 30"/>
            <p:cNvCxnSpPr>
              <a:endCxn id="30" idx="0"/>
            </p:cNvCxnSpPr>
            <p:nvPr/>
          </p:nvCxnSpPr>
          <p:spPr>
            <a:xfrm>
              <a:off x="8788032" y="-2895600"/>
              <a:ext cx="519127" cy="10610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p:nvPr/>
        </p:nvCxnSpPr>
        <p:spPr>
          <a:xfrm>
            <a:off x="4876800" y="2362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876800" y="2743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76800" y="3124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876800" y="3505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876800" y="3886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876800" y="42672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53000" y="56388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953000" y="60198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953000" y="6400800"/>
            <a:ext cx="838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733800" y="4648200"/>
            <a:ext cx="4976611" cy="511912"/>
          </a:xfrm>
          <a:prstGeom prst="rect">
            <a:avLst/>
          </a:prstGeom>
          <a:solidFill>
            <a:srgbClr val="1FB913">
              <a:alpha val="34000"/>
            </a:srgbClr>
          </a:solid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0" name="Group 49"/>
          <p:cNvGrpSpPr/>
          <p:nvPr/>
        </p:nvGrpSpPr>
        <p:grpSpPr>
          <a:xfrm>
            <a:off x="1295400" y="4904156"/>
            <a:ext cx="2438400" cy="1877644"/>
            <a:chOff x="8324363" y="-3249244"/>
            <a:chExt cx="2438400" cy="1877644"/>
          </a:xfrm>
        </p:grpSpPr>
        <p:sp>
          <p:nvSpPr>
            <p:cNvPr id="51" name="Rounded Rectangle 50"/>
            <p:cNvSpPr/>
            <p:nvPr/>
          </p:nvSpPr>
          <p:spPr>
            <a:xfrm>
              <a:off x="8324363" y="-1834515"/>
              <a:ext cx="1965591" cy="4629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rtl="1">
                <a:lnSpc>
                  <a:spcPct val="150000"/>
                </a:lnSpc>
              </a:pPr>
              <a:r>
                <a:rPr lang="fa-IR" sz="1400" b="1" dirty="0" smtClean="0">
                  <a:solidFill>
                    <a:schemeClr val="tx1"/>
                  </a:solidFill>
                  <a:cs typeface="B Roya" pitchFamily="2" charset="-78"/>
                </a:rPr>
                <a:t>داده هدف (</a:t>
              </a:r>
              <a:r>
                <a:rPr lang="en-US" sz="1400" b="1" dirty="0" smtClean="0">
                  <a:solidFill>
                    <a:schemeClr val="tx1"/>
                  </a:solidFill>
                  <a:cs typeface="B Roya" pitchFamily="2" charset="-78"/>
                </a:rPr>
                <a:t>goal data</a:t>
              </a:r>
              <a:r>
                <a:rPr lang="fa-IR" sz="1400" b="1" dirty="0" smtClean="0">
                  <a:solidFill>
                    <a:schemeClr val="tx1"/>
                  </a:solidFill>
                  <a:cs typeface="B Roya" pitchFamily="2" charset="-78"/>
                </a:rPr>
                <a:t>)</a:t>
              </a:r>
              <a:endParaRPr lang="fa-IR" sz="1600" b="1" dirty="0" smtClean="0">
                <a:solidFill>
                  <a:schemeClr val="tx1"/>
                </a:solidFill>
                <a:cs typeface="B Roya" pitchFamily="2" charset="-78"/>
              </a:endParaRPr>
            </a:p>
          </p:txBody>
        </p:sp>
        <p:cxnSp>
          <p:nvCxnSpPr>
            <p:cNvPr id="52" name="Straight Arrow Connector 51"/>
            <p:cNvCxnSpPr>
              <a:stCxn id="49" idx="1"/>
              <a:endCxn id="51" idx="0"/>
            </p:cNvCxnSpPr>
            <p:nvPr/>
          </p:nvCxnSpPr>
          <p:spPr>
            <a:xfrm flipH="1">
              <a:off x="9307159" y="-3249244"/>
              <a:ext cx="1455604" cy="14147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9" name="Rounded Rectangle 38"/>
          <p:cNvSpPr/>
          <p:nvPr/>
        </p:nvSpPr>
        <p:spPr>
          <a:xfrm>
            <a:off x="3733800" y="1371600"/>
            <a:ext cx="1628297" cy="5278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600" b="1" dirty="0" smtClean="0">
                <a:solidFill>
                  <a:schemeClr val="tx1"/>
                </a:solidFill>
                <a:cs typeface="B Nazanin" pitchFamily="2" charset="-78"/>
              </a:rPr>
              <a:t>نمایه متراکم</a:t>
            </a:r>
          </a:p>
          <a:p>
            <a:pPr algn="ctr" rtl="1">
              <a:lnSpc>
                <a:spcPct val="150000"/>
              </a:lnSpc>
            </a:pPr>
            <a:r>
              <a:rPr lang="fa-IR" sz="1400" b="1" dirty="0" smtClean="0">
                <a:solidFill>
                  <a:schemeClr val="tx1"/>
                </a:solidFill>
                <a:cs typeface="B Nazanin" pitchFamily="2" charset="-78"/>
              </a:rPr>
              <a:t>(زمان جستجو بالاست)</a:t>
            </a:r>
          </a:p>
        </p:txBody>
      </p:sp>
      <p:sp>
        <p:nvSpPr>
          <p:cNvPr id="40" name="Rounded Rectangle 39"/>
          <p:cNvSpPr/>
          <p:nvPr/>
        </p:nvSpPr>
        <p:spPr>
          <a:xfrm>
            <a:off x="0" y="1341772"/>
            <a:ext cx="4062651" cy="5278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600" b="1" dirty="0" smtClean="0">
                <a:solidFill>
                  <a:schemeClr val="tx1"/>
                </a:solidFill>
              </a:rPr>
              <a:t>نمایه نامتراکم </a:t>
            </a:r>
          </a:p>
          <a:p>
            <a:pPr algn="ctr" rtl="1">
              <a:lnSpc>
                <a:spcPct val="150000"/>
              </a:lnSpc>
            </a:pPr>
            <a:r>
              <a:rPr lang="fa-IR" sz="1400" b="1" dirty="0" smtClean="0">
                <a:solidFill>
                  <a:schemeClr val="tx1"/>
                </a:solidFill>
              </a:rPr>
              <a:t>(چندسطحی معمولا با ساختار </a:t>
            </a:r>
            <a:r>
              <a:rPr lang="en-US" sz="1400" b="1" dirty="0" smtClean="0">
                <a:solidFill>
                  <a:schemeClr val="tx1"/>
                </a:solidFill>
              </a:rPr>
              <a:t>B-Tree</a:t>
            </a:r>
            <a:r>
              <a:rPr lang="fa-IR" sz="1400" b="1" dirty="0" smtClean="0">
                <a:solidFill>
                  <a:schemeClr val="tx1"/>
                </a:solidFill>
              </a:rPr>
              <a:t> یا </a:t>
            </a:r>
            <a:r>
              <a:rPr lang="en-US" sz="1400" b="1" dirty="0" smtClean="0">
                <a:solidFill>
                  <a:schemeClr val="tx1"/>
                </a:solidFill>
              </a:rPr>
              <a:t>B</a:t>
            </a:r>
            <a:r>
              <a:rPr lang="en-US" sz="1400" b="1" baseline="30000" dirty="0" smtClean="0">
                <a:solidFill>
                  <a:schemeClr val="tx1"/>
                </a:solidFill>
              </a:rPr>
              <a:t>+</a:t>
            </a:r>
            <a:r>
              <a:rPr lang="en-US" sz="1400" b="1" dirty="0" smtClean="0">
                <a:solidFill>
                  <a:schemeClr val="tx1"/>
                </a:solidFill>
              </a:rPr>
              <a:t>-Tree</a:t>
            </a:r>
            <a:r>
              <a:rPr lang="fa-IR" sz="1400" b="1" dirty="0" smtClean="0">
                <a:solidFill>
                  <a:schemeClr val="tx1"/>
                </a:solidFill>
              </a:rPr>
              <a:t> )</a:t>
            </a:r>
          </a:p>
        </p:txBody>
      </p:sp>
    </p:spTree>
    <p:extLst>
      <p:ext uri="{BB962C8B-B14F-4D97-AF65-F5344CB8AC3E}">
        <p14:creationId xmlns:p14="http://schemas.microsoft.com/office/powerpoint/2010/main" val="1144083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fa-IR" i="0" u="none" dirty="0" smtClean="0">
                <a:cs typeface="+mj-cs"/>
              </a:rPr>
              <a:t>سیستم واسط ذ.ب.ا.</a:t>
            </a:r>
            <a:endParaRPr lang="en-US" i="0" u="none" dirty="0">
              <a:cs typeface="+mj-cs"/>
            </a:endParaRPr>
          </a:p>
        </p:txBody>
      </p:sp>
      <p:sp>
        <p:nvSpPr>
          <p:cNvPr id="3" name="Content Placeholder 2"/>
          <p:cNvSpPr>
            <a:spLocks noGrp="1"/>
          </p:cNvSpPr>
          <p:nvPr>
            <p:ph idx="1"/>
          </p:nvPr>
        </p:nvSpPr>
        <p:spPr/>
        <p:txBody>
          <a:bodyPr/>
          <a:lstStyle/>
          <a:p>
            <a:endParaRPr lang="fa-IR" dirty="0" smtClean="0">
              <a:cs typeface="+mn-cs"/>
            </a:endParaRPr>
          </a:p>
          <a:p>
            <a:endParaRPr lang="fa-IR" dirty="0">
              <a:cs typeface="+mn-cs"/>
            </a:endParaRPr>
          </a:p>
          <a:p>
            <a:endParaRPr lang="fa-IR" dirty="0" smtClean="0">
              <a:cs typeface="+mn-cs"/>
            </a:endParaRPr>
          </a:p>
          <a:p>
            <a:endParaRPr lang="fa-IR" dirty="0">
              <a:cs typeface="+mn-cs"/>
            </a:endParaRPr>
          </a:p>
          <a:p>
            <a:endParaRPr lang="fa-IR" dirty="0" smtClean="0">
              <a:cs typeface="+mn-cs"/>
            </a:endParaRPr>
          </a:p>
          <a:p>
            <a:endParaRPr lang="fa-IR" dirty="0">
              <a:cs typeface="+mn-cs"/>
            </a:endParaRPr>
          </a:p>
          <a:p>
            <a:endParaRPr lang="fa-IR" dirty="0" smtClean="0">
              <a:cs typeface="+mn-cs"/>
            </a:endParaRPr>
          </a:p>
          <a:p>
            <a:endParaRPr lang="fa-IR" dirty="0">
              <a:cs typeface="+mn-cs"/>
            </a:endParaRPr>
          </a:p>
          <a:p>
            <a:pPr marL="0" indent="0">
              <a:buNone/>
            </a:pPr>
            <a:endParaRPr lang="fa-IR" dirty="0" smtClean="0">
              <a:cs typeface="+mn-cs"/>
            </a:endParaRPr>
          </a:p>
        </p:txBody>
      </p:sp>
      <p:sp>
        <p:nvSpPr>
          <p:cNvPr id="13" name="Rectangle 12"/>
          <p:cNvSpPr/>
          <p:nvPr/>
        </p:nvSpPr>
        <p:spPr>
          <a:xfrm>
            <a:off x="4419600" y="1524000"/>
            <a:ext cx="14478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398579" y="1600200"/>
            <a:ext cx="1545021" cy="338554"/>
          </a:xfrm>
          <a:prstGeom prst="rect">
            <a:avLst/>
          </a:prstGeom>
          <a:noFill/>
        </p:spPr>
        <p:txBody>
          <a:bodyPr wrap="square" rtlCol="0">
            <a:spAutoFit/>
          </a:bodyPr>
          <a:lstStyle/>
          <a:p>
            <a:pPr algn="ctr" rtl="1"/>
            <a:r>
              <a:rPr lang="en-US" sz="1600" b="1" dirty="0" smtClean="0"/>
              <a:t>OS</a:t>
            </a:r>
            <a:endParaRPr lang="en-US" sz="1200" b="1" dirty="0">
              <a:solidFill>
                <a:srgbClr val="FF0000"/>
              </a:solidFill>
            </a:endParaRPr>
          </a:p>
        </p:txBody>
      </p:sp>
      <p:sp>
        <p:nvSpPr>
          <p:cNvPr id="15" name="Rectangle 14"/>
          <p:cNvSpPr/>
          <p:nvPr/>
        </p:nvSpPr>
        <p:spPr>
          <a:xfrm>
            <a:off x="4751989" y="2310016"/>
            <a:ext cx="838200" cy="18830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rot="16200000">
            <a:off x="4414518" y="3048253"/>
            <a:ext cx="1531188" cy="338554"/>
          </a:xfrm>
          <a:prstGeom prst="rect">
            <a:avLst/>
          </a:prstGeom>
          <a:noFill/>
        </p:spPr>
        <p:txBody>
          <a:bodyPr wrap="none" rtlCol="0">
            <a:spAutoFit/>
          </a:bodyPr>
          <a:lstStyle/>
          <a:p>
            <a:pPr algn="ctr" rtl="1"/>
            <a:r>
              <a:rPr lang="fa-IR" sz="1600" b="1" dirty="0" smtClean="0"/>
              <a:t>سیستم واسط </a:t>
            </a:r>
            <a:r>
              <a:rPr lang="en-US" sz="1600" b="1" dirty="0" smtClean="0"/>
              <a:t>ISR</a:t>
            </a:r>
            <a:endParaRPr lang="en-US" sz="1600" b="1" dirty="0"/>
          </a:p>
        </p:txBody>
      </p:sp>
      <p:sp>
        <p:nvSpPr>
          <p:cNvPr id="18" name="Freeform 17"/>
          <p:cNvSpPr/>
          <p:nvPr/>
        </p:nvSpPr>
        <p:spPr>
          <a:xfrm>
            <a:off x="6168594" y="1300766"/>
            <a:ext cx="605693" cy="3863662"/>
          </a:xfrm>
          <a:custGeom>
            <a:avLst/>
            <a:gdLst>
              <a:gd name="connsiteX0" fmla="*/ 605693 w 605693"/>
              <a:gd name="connsiteY0" fmla="*/ 0 h 3863662"/>
              <a:gd name="connsiteX1" fmla="*/ 386 w 605693"/>
              <a:gd name="connsiteY1" fmla="*/ 1712890 h 3863662"/>
              <a:gd name="connsiteX2" fmla="*/ 515541 w 605693"/>
              <a:gd name="connsiteY2" fmla="*/ 3863662 h 3863662"/>
            </a:gdLst>
            <a:ahLst/>
            <a:cxnLst>
              <a:cxn ang="0">
                <a:pos x="connsiteX0" y="connsiteY0"/>
              </a:cxn>
              <a:cxn ang="0">
                <a:pos x="connsiteX1" y="connsiteY1"/>
              </a:cxn>
              <a:cxn ang="0">
                <a:pos x="connsiteX2" y="connsiteY2"/>
              </a:cxn>
            </a:cxnLst>
            <a:rect l="l" t="t" r="r" b="b"/>
            <a:pathLst>
              <a:path w="605693" h="3863662">
                <a:moveTo>
                  <a:pt x="605693" y="0"/>
                </a:moveTo>
                <a:cubicBezTo>
                  <a:pt x="310552" y="534473"/>
                  <a:pt x="15411" y="1068946"/>
                  <a:pt x="386" y="1712890"/>
                </a:cubicBezTo>
                <a:cubicBezTo>
                  <a:pt x="-14639" y="2356834"/>
                  <a:pt x="412510" y="3449392"/>
                  <a:pt x="515541" y="3863662"/>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flipH="1">
            <a:off x="3581400" y="1295400"/>
            <a:ext cx="605693" cy="3863662"/>
          </a:xfrm>
          <a:custGeom>
            <a:avLst/>
            <a:gdLst>
              <a:gd name="connsiteX0" fmla="*/ 605693 w 605693"/>
              <a:gd name="connsiteY0" fmla="*/ 0 h 3863662"/>
              <a:gd name="connsiteX1" fmla="*/ 386 w 605693"/>
              <a:gd name="connsiteY1" fmla="*/ 1712890 h 3863662"/>
              <a:gd name="connsiteX2" fmla="*/ 515541 w 605693"/>
              <a:gd name="connsiteY2" fmla="*/ 3863662 h 3863662"/>
            </a:gdLst>
            <a:ahLst/>
            <a:cxnLst>
              <a:cxn ang="0">
                <a:pos x="connsiteX0" y="connsiteY0"/>
              </a:cxn>
              <a:cxn ang="0">
                <a:pos x="connsiteX1" y="connsiteY1"/>
              </a:cxn>
              <a:cxn ang="0">
                <a:pos x="connsiteX2" y="connsiteY2"/>
              </a:cxn>
            </a:cxnLst>
            <a:rect l="l" t="t" r="r" b="b"/>
            <a:pathLst>
              <a:path w="605693" h="3863662">
                <a:moveTo>
                  <a:pt x="605693" y="0"/>
                </a:moveTo>
                <a:cubicBezTo>
                  <a:pt x="310552" y="534473"/>
                  <a:pt x="15411" y="1068946"/>
                  <a:pt x="386" y="1712890"/>
                </a:cubicBezTo>
                <a:cubicBezTo>
                  <a:pt x="-14639" y="2356834"/>
                  <a:pt x="412510" y="3449392"/>
                  <a:pt x="515541" y="3863662"/>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p:cNvCxnSpPr/>
          <p:nvPr/>
        </p:nvCxnSpPr>
        <p:spPr>
          <a:xfrm>
            <a:off x="990600" y="1676400"/>
            <a:ext cx="2209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200400" y="1676400"/>
            <a:ext cx="0" cy="3276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90600" y="4953000"/>
            <a:ext cx="2209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1200" y="1676400"/>
            <a:ext cx="0" cy="32766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746268" y="1295400"/>
            <a:ext cx="527709" cy="338554"/>
          </a:xfrm>
          <a:prstGeom prst="rect">
            <a:avLst/>
          </a:prstGeom>
          <a:noFill/>
        </p:spPr>
        <p:txBody>
          <a:bodyPr wrap="none" rtlCol="0">
            <a:spAutoFit/>
          </a:bodyPr>
          <a:lstStyle/>
          <a:p>
            <a:pPr algn="ctr" rtl="1"/>
            <a:r>
              <a:rPr lang="fa-IR" sz="1600" b="1" dirty="0" smtClean="0"/>
              <a:t>کاربر</a:t>
            </a:r>
            <a:endParaRPr lang="en-US" sz="1600" b="1" dirty="0"/>
          </a:p>
        </p:txBody>
      </p:sp>
      <p:sp>
        <p:nvSpPr>
          <p:cNvPr id="38" name="TextBox 37"/>
          <p:cNvSpPr txBox="1"/>
          <p:nvPr/>
        </p:nvSpPr>
        <p:spPr>
          <a:xfrm>
            <a:off x="2201098" y="1718846"/>
            <a:ext cx="873957" cy="338554"/>
          </a:xfrm>
          <a:prstGeom prst="rect">
            <a:avLst/>
          </a:prstGeom>
          <a:noFill/>
        </p:spPr>
        <p:txBody>
          <a:bodyPr wrap="none" rtlCol="0">
            <a:spAutoFit/>
          </a:bodyPr>
          <a:lstStyle/>
          <a:p>
            <a:pPr algn="ctr" rtl="1"/>
            <a:r>
              <a:rPr lang="fa-IR" sz="1600" b="1" dirty="0" smtClean="0"/>
              <a:t>برنامه ساز</a:t>
            </a:r>
            <a:endParaRPr lang="en-US" sz="1600" b="1" dirty="0"/>
          </a:p>
        </p:txBody>
      </p:sp>
      <p:sp>
        <p:nvSpPr>
          <p:cNvPr id="40" name="Left Brace 39"/>
          <p:cNvSpPr/>
          <p:nvPr/>
        </p:nvSpPr>
        <p:spPr>
          <a:xfrm rot="5400000">
            <a:off x="2580924" y="1710873"/>
            <a:ext cx="114301" cy="731151"/>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42" name="TextBox 41"/>
          <p:cNvSpPr txBox="1"/>
          <p:nvPr/>
        </p:nvSpPr>
        <p:spPr>
          <a:xfrm>
            <a:off x="1984582" y="2819400"/>
            <a:ext cx="1324402" cy="461665"/>
          </a:xfrm>
          <a:prstGeom prst="rect">
            <a:avLst/>
          </a:prstGeom>
          <a:noFill/>
        </p:spPr>
        <p:txBody>
          <a:bodyPr wrap="none" rtlCol="0">
            <a:spAutoFit/>
          </a:bodyPr>
          <a:lstStyle/>
          <a:p>
            <a:pPr algn="ctr"/>
            <a:r>
              <a:rPr lang="en-US" sz="1200" b="1" dirty="0" smtClean="0"/>
              <a:t>App (Application</a:t>
            </a:r>
          </a:p>
          <a:p>
            <a:pPr algn="ctr"/>
            <a:r>
              <a:rPr lang="en-US" sz="1200" b="1" dirty="0" smtClean="0"/>
              <a:t>Program)</a:t>
            </a:r>
          </a:p>
        </p:txBody>
      </p:sp>
      <p:sp>
        <p:nvSpPr>
          <p:cNvPr id="43" name="Freeform 42"/>
          <p:cNvSpPr/>
          <p:nvPr/>
        </p:nvSpPr>
        <p:spPr>
          <a:xfrm>
            <a:off x="2018374" y="2451326"/>
            <a:ext cx="1201344" cy="1165011"/>
          </a:xfrm>
          <a:custGeom>
            <a:avLst/>
            <a:gdLst>
              <a:gd name="connsiteX0" fmla="*/ 68003 w 1201344"/>
              <a:gd name="connsiteY0" fmla="*/ 652482 h 1165011"/>
              <a:gd name="connsiteX1" fmla="*/ 42246 w 1201344"/>
              <a:gd name="connsiteY1" fmla="*/ 214601 h 1165011"/>
              <a:gd name="connsiteX2" fmla="*/ 570280 w 1201344"/>
              <a:gd name="connsiteY2" fmla="*/ 343389 h 1165011"/>
              <a:gd name="connsiteX3" fmla="*/ 827857 w 1201344"/>
              <a:gd name="connsiteY3" fmla="*/ 47175 h 1165011"/>
              <a:gd name="connsiteX4" fmla="*/ 995282 w 1201344"/>
              <a:gd name="connsiteY4" fmla="*/ 47175 h 1165011"/>
              <a:gd name="connsiteX5" fmla="*/ 1201344 w 1201344"/>
              <a:gd name="connsiteY5" fmla="*/ 497936 h 1165011"/>
              <a:gd name="connsiteX6" fmla="*/ 995282 w 1201344"/>
              <a:gd name="connsiteY6" fmla="*/ 1154759 h 1165011"/>
              <a:gd name="connsiteX7" fmla="*/ 647553 w 1201344"/>
              <a:gd name="connsiteY7" fmla="*/ 910060 h 1165011"/>
              <a:gd name="connsiteX8" fmla="*/ 351339 w 1201344"/>
              <a:gd name="connsiteY8" fmla="*/ 1064606 h 1165011"/>
              <a:gd name="connsiteX9" fmla="*/ 68003 w 1201344"/>
              <a:gd name="connsiteY9" fmla="*/ 652482 h 116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1344" h="1165011">
                <a:moveTo>
                  <a:pt x="68003" y="652482"/>
                </a:moveTo>
                <a:cubicBezTo>
                  <a:pt x="16488" y="510815"/>
                  <a:pt x="-41467" y="266116"/>
                  <a:pt x="42246" y="214601"/>
                </a:cubicBezTo>
                <a:cubicBezTo>
                  <a:pt x="125959" y="163086"/>
                  <a:pt x="439345" y="371293"/>
                  <a:pt x="570280" y="343389"/>
                </a:cubicBezTo>
                <a:cubicBezTo>
                  <a:pt x="701215" y="315485"/>
                  <a:pt x="757023" y="96544"/>
                  <a:pt x="827857" y="47175"/>
                </a:cubicBezTo>
                <a:cubicBezTo>
                  <a:pt x="898691" y="-2194"/>
                  <a:pt x="933034" y="-27952"/>
                  <a:pt x="995282" y="47175"/>
                </a:cubicBezTo>
                <a:cubicBezTo>
                  <a:pt x="1057530" y="122302"/>
                  <a:pt x="1201344" y="313339"/>
                  <a:pt x="1201344" y="497936"/>
                </a:cubicBezTo>
                <a:cubicBezTo>
                  <a:pt x="1201344" y="682533"/>
                  <a:pt x="1087581" y="1086072"/>
                  <a:pt x="995282" y="1154759"/>
                </a:cubicBezTo>
                <a:cubicBezTo>
                  <a:pt x="902983" y="1223446"/>
                  <a:pt x="754877" y="925085"/>
                  <a:pt x="647553" y="910060"/>
                </a:cubicBezTo>
                <a:cubicBezTo>
                  <a:pt x="540229" y="895035"/>
                  <a:pt x="445784" y="1107536"/>
                  <a:pt x="351339" y="1064606"/>
                </a:cubicBezTo>
                <a:cubicBezTo>
                  <a:pt x="256894" y="1021676"/>
                  <a:pt x="119518" y="794149"/>
                  <a:pt x="68003" y="652482"/>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933961" y="3834824"/>
            <a:ext cx="1309974" cy="830997"/>
          </a:xfrm>
          <a:prstGeom prst="rect">
            <a:avLst/>
          </a:prstGeom>
          <a:noFill/>
        </p:spPr>
        <p:txBody>
          <a:bodyPr wrap="none" rtlCol="0">
            <a:spAutoFit/>
          </a:bodyPr>
          <a:lstStyle/>
          <a:p>
            <a:pPr algn="ctr" rtl="1"/>
            <a:r>
              <a:rPr lang="fa-IR" sz="1200" dirty="0" smtClean="0"/>
              <a:t>وقتی سیستم واسط نبود</a:t>
            </a:r>
          </a:p>
          <a:p>
            <a:pPr algn="ctr" rtl="1"/>
            <a:r>
              <a:rPr lang="fa-IR" sz="1200" dirty="0" smtClean="0"/>
              <a:t>این برنامه عهده دار </a:t>
            </a:r>
          </a:p>
          <a:p>
            <a:pPr algn="ctr" rtl="1"/>
            <a:r>
              <a:rPr lang="fa-IR" sz="1200" dirty="0" smtClean="0"/>
              <a:t>مدیریت و بهره بردای</a:t>
            </a:r>
          </a:p>
          <a:p>
            <a:pPr algn="ctr" rtl="1"/>
            <a:r>
              <a:rPr lang="fa-IR" sz="1200" dirty="0" smtClean="0"/>
              <a:t>بود.</a:t>
            </a:r>
            <a:endParaRPr lang="en-US" sz="1200" dirty="0" smtClean="0"/>
          </a:p>
        </p:txBody>
      </p:sp>
      <p:cxnSp>
        <p:nvCxnSpPr>
          <p:cNvPr id="45" name="Straight Arrow Connector 44"/>
          <p:cNvCxnSpPr>
            <a:stCxn id="43" idx="7"/>
            <a:endCxn id="44" idx="0"/>
          </p:cNvCxnSpPr>
          <p:nvPr/>
        </p:nvCxnSpPr>
        <p:spPr>
          <a:xfrm flipH="1">
            <a:off x="2588948" y="3361386"/>
            <a:ext cx="76979" cy="47343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9" name="Left Brace 48"/>
          <p:cNvSpPr/>
          <p:nvPr/>
        </p:nvSpPr>
        <p:spPr>
          <a:xfrm rot="16200000" flipV="1">
            <a:off x="2523185" y="4487213"/>
            <a:ext cx="135229" cy="1219199"/>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50" name="TextBox 49"/>
          <p:cNvSpPr txBox="1"/>
          <p:nvPr/>
        </p:nvSpPr>
        <p:spPr>
          <a:xfrm>
            <a:off x="1897096" y="5257800"/>
            <a:ext cx="1383713" cy="307777"/>
          </a:xfrm>
          <a:prstGeom prst="rect">
            <a:avLst/>
          </a:prstGeom>
          <a:noFill/>
        </p:spPr>
        <p:txBody>
          <a:bodyPr wrap="none" rtlCol="0">
            <a:spAutoFit/>
          </a:bodyPr>
          <a:lstStyle/>
          <a:p>
            <a:pPr algn="ctr" rtl="1"/>
            <a:r>
              <a:rPr lang="fa-IR" sz="1400" b="1" dirty="0" smtClean="0"/>
              <a:t>محیط منطقی برنامه</a:t>
            </a:r>
            <a:endParaRPr lang="en-US" sz="1400" b="1" dirty="0"/>
          </a:p>
        </p:txBody>
      </p:sp>
      <p:sp>
        <p:nvSpPr>
          <p:cNvPr id="51" name="TextBox 50"/>
          <p:cNvSpPr txBox="1"/>
          <p:nvPr/>
        </p:nvSpPr>
        <p:spPr>
          <a:xfrm>
            <a:off x="1348357" y="2819400"/>
            <a:ext cx="332143" cy="830997"/>
          </a:xfrm>
          <a:prstGeom prst="rect">
            <a:avLst/>
          </a:prstGeom>
          <a:noFill/>
        </p:spPr>
        <p:txBody>
          <a:bodyPr wrap="none" rtlCol="0">
            <a:spAutoFit/>
          </a:bodyPr>
          <a:lstStyle/>
          <a:p>
            <a:pPr algn="ctr"/>
            <a:r>
              <a:rPr lang="en-US" sz="1600" b="1" dirty="0" smtClean="0"/>
              <a:t>U</a:t>
            </a:r>
          </a:p>
          <a:p>
            <a:pPr algn="ctr"/>
            <a:r>
              <a:rPr lang="en-US" sz="1600" b="1" dirty="0" smtClean="0"/>
              <a:t>F</a:t>
            </a:r>
          </a:p>
          <a:p>
            <a:pPr algn="ctr"/>
            <a:r>
              <a:rPr lang="en-US" sz="1600" b="1" dirty="0"/>
              <a:t>I</a:t>
            </a:r>
            <a:endParaRPr lang="fa-IR" sz="1600" b="1" dirty="0" smtClean="0"/>
          </a:p>
        </p:txBody>
      </p:sp>
      <p:sp>
        <p:nvSpPr>
          <p:cNvPr id="52" name="Freeform 51"/>
          <p:cNvSpPr/>
          <p:nvPr/>
        </p:nvSpPr>
        <p:spPr>
          <a:xfrm>
            <a:off x="1120213" y="1661375"/>
            <a:ext cx="850255" cy="3284112"/>
          </a:xfrm>
          <a:custGeom>
            <a:avLst/>
            <a:gdLst>
              <a:gd name="connsiteX0" fmla="*/ 850255 w 850255"/>
              <a:gd name="connsiteY0" fmla="*/ 3284112 h 3284112"/>
              <a:gd name="connsiteX1" fmla="*/ 154795 w 850255"/>
              <a:gd name="connsiteY1" fmla="*/ 2472743 h 3284112"/>
              <a:gd name="connsiteX2" fmla="*/ 180553 w 850255"/>
              <a:gd name="connsiteY2" fmla="*/ 2112135 h 3284112"/>
              <a:gd name="connsiteX3" fmla="*/ 90401 w 850255"/>
              <a:gd name="connsiteY3" fmla="*/ 1983346 h 3284112"/>
              <a:gd name="connsiteX4" fmla="*/ 129038 w 850255"/>
              <a:gd name="connsiteY4" fmla="*/ 1751526 h 3284112"/>
              <a:gd name="connsiteX5" fmla="*/ 249 w 850255"/>
              <a:gd name="connsiteY5" fmla="*/ 1609859 h 3284112"/>
              <a:gd name="connsiteX6" fmla="*/ 167674 w 850255"/>
              <a:gd name="connsiteY6" fmla="*/ 1442433 h 3284112"/>
              <a:gd name="connsiteX7" fmla="*/ 249 w 850255"/>
              <a:gd name="connsiteY7" fmla="*/ 1326524 h 3284112"/>
              <a:gd name="connsiteX8" fmla="*/ 193432 w 850255"/>
              <a:gd name="connsiteY8" fmla="*/ 1107583 h 3284112"/>
              <a:gd name="connsiteX9" fmla="*/ 77522 w 850255"/>
              <a:gd name="connsiteY9" fmla="*/ 927279 h 3284112"/>
              <a:gd name="connsiteX10" fmla="*/ 850255 w 850255"/>
              <a:gd name="connsiteY10" fmla="*/ 0 h 328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255" h="3284112">
                <a:moveTo>
                  <a:pt x="850255" y="3284112"/>
                </a:moveTo>
                <a:cubicBezTo>
                  <a:pt x="558333" y="2976092"/>
                  <a:pt x="266412" y="2668072"/>
                  <a:pt x="154795" y="2472743"/>
                </a:cubicBezTo>
                <a:cubicBezTo>
                  <a:pt x="43178" y="2277414"/>
                  <a:pt x="191285" y="2193701"/>
                  <a:pt x="180553" y="2112135"/>
                </a:cubicBezTo>
                <a:cubicBezTo>
                  <a:pt x="169821" y="2030569"/>
                  <a:pt x="98987" y="2043447"/>
                  <a:pt x="90401" y="1983346"/>
                </a:cubicBezTo>
                <a:cubicBezTo>
                  <a:pt x="81815" y="1923245"/>
                  <a:pt x="144063" y="1813774"/>
                  <a:pt x="129038" y="1751526"/>
                </a:cubicBezTo>
                <a:cubicBezTo>
                  <a:pt x="114013" y="1689278"/>
                  <a:pt x="-6190" y="1661374"/>
                  <a:pt x="249" y="1609859"/>
                </a:cubicBezTo>
                <a:cubicBezTo>
                  <a:pt x="6688" y="1558343"/>
                  <a:pt x="167674" y="1489655"/>
                  <a:pt x="167674" y="1442433"/>
                </a:cubicBezTo>
                <a:cubicBezTo>
                  <a:pt x="167674" y="1395211"/>
                  <a:pt x="-4044" y="1382332"/>
                  <a:pt x="249" y="1326524"/>
                </a:cubicBezTo>
                <a:cubicBezTo>
                  <a:pt x="4542" y="1270716"/>
                  <a:pt x="180553" y="1174124"/>
                  <a:pt x="193432" y="1107583"/>
                </a:cubicBezTo>
                <a:cubicBezTo>
                  <a:pt x="206311" y="1041042"/>
                  <a:pt x="-31948" y="1111876"/>
                  <a:pt x="77522" y="927279"/>
                </a:cubicBezTo>
                <a:cubicBezTo>
                  <a:pt x="186992" y="742682"/>
                  <a:pt x="518623" y="371341"/>
                  <a:pt x="850255" y="0"/>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2" name="Group 61"/>
          <p:cNvGrpSpPr/>
          <p:nvPr/>
        </p:nvGrpSpPr>
        <p:grpSpPr>
          <a:xfrm>
            <a:off x="304800" y="3048000"/>
            <a:ext cx="685799" cy="251691"/>
            <a:chOff x="304800" y="3048000"/>
            <a:chExt cx="685799" cy="251691"/>
          </a:xfrm>
        </p:grpSpPr>
        <p:cxnSp>
          <p:nvCxnSpPr>
            <p:cNvPr id="53" name="Straight Arrow Connector 52"/>
            <p:cNvCxnSpPr/>
            <p:nvPr/>
          </p:nvCxnSpPr>
          <p:spPr>
            <a:xfrm>
              <a:off x="305580" y="3048000"/>
              <a:ext cx="68501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304800" y="3299691"/>
              <a:ext cx="68501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3276602" y="2895600"/>
            <a:ext cx="1475388" cy="251691"/>
            <a:chOff x="3276602" y="2895600"/>
            <a:chExt cx="1475388" cy="251691"/>
          </a:xfrm>
        </p:grpSpPr>
        <p:cxnSp>
          <p:nvCxnSpPr>
            <p:cNvPr id="56" name="Straight Arrow Connector 55"/>
            <p:cNvCxnSpPr/>
            <p:nvPr/>
          </p:nvCxnSpPr>
          <p:spPr>
            <a:xfrm>
              <a:off x="3277381" y="2895600"/>
              <a:ext cx="1474608" cy="150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3276602" y="3147291"/>
              <a:ext cx="147538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5611212" y="2895600"/>
            <a:ext cx="1291182" cy="251691"/>
            <a:chOff x="3276602" y="2895600"/>
            <a:chExt cx="1475388" cy="251691"/>
          </a:xfrm>
        </p:grpSpPr>
        <p:cxnSp>
          <p:nvCxnSpPr>
            <p:cNvPr id="65" name="Straight Arrow Connector 64"/>
            <p:cNvCxnSpPr/>
            <p:nvPr/>
          </p:nvCxnSpPr>
          <p:spPr>
            <a:xfrm>
              <a:off x="3277381" y="2895600"/>
              <a:ext cx="1474608" cy="150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3276602" y="3147291"/>
              <a:ext cx="147538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p:cNvCxnSpPr>
            <a:stCxn id="15" idx="2"/>
            <a:endCxn id="70" idx="0"/>
          </p:cNvCxnSpPr>
          <p:nvPr/>
        </p:nvCxnSpPr>
        <p:spPr>
          <a:xfrm>
            <a:off x="5171089" y="4193115"/>
            <a:ext cx="81687" cy="188972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1798366" y="5791200"/>
            <a:ext cx="5516834" cy="1200329"/>
            <a:chOff x="1798366" y="5877579"/>
            <a:chExt cx="5516834" cy="1200329"/>
          </a:xfrm>
        </p:grpSpPr>
        <p:sp>
          <p:nvSpPr>
            <p:cNvPr id="70" name="TextBox 69"/>
            <p:cNvSpPr txBox="1"/>
            <p:nvPr/>
          </p:nvSpPr>
          <p:spPr>
            <a:xfrm>
              <a:off x="3190352" y="6169223"/>
              <a:ext cx="4124848" cy="369332"/>
            </a:xfrm>
            <a:prstGeom prst="rect">
              <a:avLst/>
            </a:prstGeom>
            <a:noFill/>
          </p:spPr>
          <p:txBody>
            <a:bodyPr wrap="none" rtlCol="0">
              <a:spAutoFit/>
            </a:bodyPr>
            <a:lstStyle/>
            <a:p>
              <a:pPr algn="ctr" rtl="1"/>
              <a:r>
                <a:rPr lang="fa-IR" dirty="0" smtClean="0"/>
                <a:t>این سیستم این امکان را می‏دهد تا کاربر داده‏های خود را</a:t>
              </a:r>
              <a:endParaRPr lang="en-US" dirty="0"/>
            </a:p>
          </p:txBody>
        </p:sp>
        <p:sp>
          <p:nvSpPr>
            <p:cNvPr id="77" name="Left Brace 76"/>
            <p:cNvSpPr/>
            <p:nvPr/>
          </p:nvSpPr>
          <p:spPr>
            <a:xfrm flipH="1">
              <a:off x="3080247" y="5943600"/>
              <a:ext cx="120153" cy="838200"/>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chemeClr val="bg1">
                    <a:lumMod val="85000"/>
                  </a:schemeClr>
                </a:solidFill>
              </a:endParaRPr>
            </a:p>
          </p:txBody>
        </p:sp>
        <p:sp>
          <p:nvSpPr>
            <p:cNvPr id="78" name="TextBox 77"/>
            <p:cNvSpPr txBox="1"/>
            <p:nvPr/>
          </p:nvSpPr>
          <p:spPr>
            <a:xfrm>
              <a:off x="2362200" y="5877579"/>
              <a:ext cx="772928" cy="1200329"/>
            </a:xfrm>
            <a:prstGeom prst="rect">
              <a:avLst/>
            </a:prstGeom>
            <a:noFill/>
          </p:spPr>
          <p:txBody>
            <a:bodyPr wrap="square" rtlCol="0">
              <a:spAutoFit/>
            </a:bodyPr>
            <a:lstStyle/>
            <a:p>
              <a:pPr algn="r" rtl="1"/>
              <a:r>
                <a:rPr lang="fa-IR" dirty="0" smtClean="0"/>
                <a:t>ذخیره</a:t>
              </a:r>
            </a:p>
            <a:p>
              <a:pPr algn="r" rtl="1"/>
              <a:r>
                <a:rPr lang="fa-IR" dirty="0" smtClean="0"/>
                <a:t>بازیابی</a:t>
              </a:r>
            </a:p>
            <a:p>
              <a:pPr algn="r" rtl="1"/>
              <a:r>
                <a:rPr lang="fa-IR" dirty="0" smtClean="0"/>
                <a:t>پردازش</a:t>
              </a:r>
            </a:p>
            <a:p>
              <a:pPr algn="r" rtl="1"/>
              <a:r>
                <a:rPr lang="fa-IR" dirty="0" smtClean="0"/>
                <a:t>...</a:t>
              </a:r>
            </a:p>
          </p:txBody>
        </p:sp>
        <p:sp>
          <p:nvSpPr>
            <p:cNvPr id="80" name="Left Brace 79"/>
            <p:cNvSpPr/>
            <p:nvPr/>
          </p:nvSpPr>
          <p:spPr>
            <a:xfrm>
              <a:off x="2303196" y="5943600"/>
              <a:ext cx="135204" cy="838200"/>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chemeClr val="bg1">
                    <a:lumMod val="85000"/>
                  </a:schemeClr>
                </a:solidFill>
              </a:endParaRPr>
            </a:p>
          </p:txBody>
        </p:sp>
        <p:sp>
          <p:nvSpPr>
            <p:cNvPr id="81" name="TextBox 80"/>
            <p:cNvSpPr txBox="1"/>
            <p:nvPr/>
          </p:nvSpPr>
          <p:spPr>
            <a:xfrm>
              <a:off x="1798366" y="6169223"/>
              <a:ext cx="487634" cy="369332"/>
            </a:xfrm>
            <a:prstGeom prst="rect">
              <a:avLst/>
            </a:prstGeom>
            <a:noFill/>
          </p:spPr>
          <p:txBody>
            <a:bodyPr wrap="none" rtlCol="0">
              <a:spAutoFit/>
            </a:bodyPr>
            <a:lstStyle/>
            <a:p>
              <a:pPr algn="ctr" rtl="1"/>
              <a:r>
                <a:rPr lang="fa-IR" dirty="0" smtClean="0"/>
                <a:t>کند.</a:t>
              </a:r>
              <a:endParaRPr lang="en-US" dirty="0"/>
            </a:p>
          </p:txBody>
        </p:sp>
      </p:grpSp>
      <p:sp>
        <p:nvSpPr>
          <p:cNvPr id="39" name="TextBox 38"/>
          <p:cNvSpPr txBox="1"/>
          <p:nvPr/>
        </p:nvSpPr>
        <p:spPr>
          <a:xfrm>
            <a:off x="838200" y="1718846"/>
            <a:ext cx="968534" cy="338554"/>
          </a:xfrm>
          <a:prstGeom prst="rect">
            <a:avLst/>
          </a:prstGeom>
          <a:noFill/>
        </p:spPr>
        <p:txBody>
          <a:bodyPr wrap="none" rtlCol="0">
            <a:spAutoFit/>
          </a:bodyPr>
          <a:lstStyle/>
          <a:p>
            <a:pPr algn="ctr" rtl="1"/>
            <a:r>
              <a:rPr lang="fa-IR" sz="1600" b="1" dirty="0" smtClean="0"/>
              <a:t>نابرنامه ساز</a:t>
            </a:r>
            <a:endParaRPr lang="en-US" sz="1600" b="1" dirty="0"/>
          </a:p>
        </p:txBody>
      </p:sp>
      <p:sp>
        <p:nvSpPr>
          <p:cNvPr id="41" name="Left Brace 40"/>
          <p:cNvSpPr/>
          <p:nvPr/>
        </p:nvSpPr>
        <p:spPr>
          <a:xfrm rot="5400000">
            <a:off x="1375224" y="1710874"/>
            <a:ext cx="114301" cy="731151"/>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grpSp>
        <p:nvGrpSpPr>
          <p:cNvPr id="16" name="Group 15"/>
          <p:cNvGrpSpPr/>
          <p:nvPr/>
        </p:nvGrpSpPr>
        <p:grpSpPr>
          <a:xfrm>
            <a:off x="6668037" y="1410237"/>
            <a:ext cx="2133600" cy="3255584"/>
            <a:chOff x="6668037" y="1410237"/>
            <a:chExt cx="2133600" cy="3255584"/>
          </a:xfrm>
        </p:grpSpPr>
        <p:grpSp>
          <p:nvGrpSpPr>
            <p:cNvPr id="4" name="Group 3"/>
            <p:cNvGrpSpPr/>
            <p:nvPr/>
          </p:nvGrpSpPr>
          <p:grpSpPr>
            <a:xfrm>
              <a:off x="6934200" y="1431547"/>
              <a:ext cx="1600200" cy="3234274"/>
              <a:chOff x="685800" y="3283438"/>
              <a:chExt cx="2209800" cy="3234274"/>
            </a:xfrm>
          </p:grpSpPr>
          <p:sp>
            <p:nvSpPr>
              <p:cNvPr id="5" name="Can 4"/>
              <p:cNvSpPr/>
              <p:nvPr/>
            </p:nvSpPr>
            <p:spPr>
              <a:xfrm>
                <a:off x="685800" y="3283438"/>
                <a:ext cx="2209800" cy="321665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36047" y="5932937"/>
                <a:ext cx="2133600" cy="584775"/>
              </a:xfrm>
              <a:prstGeom prst="rect">
                <a:avLst/>
              </a:prstGeom>
              <a:noFill/>
            </p:spPr>
            <p:txBody>
              <a:bodyPr wrap="square" rtlCol="0">
                <a:spAutoFit/>
              </a:bodyPr>
              <a:lstStyle/>
              <a:p>
                <a:pPr algn="ctr" rtl="1"/>
                <a:r>
                  <a:rPr lang="fa-IR" sz="1600" b="1" dirty="0" smtClean="0"/>
                  <a:t>محیط فیزیکی ذ.ب.ا.</a:t>
                </a:r>
                <a:endParaRPr lang="en-US" sz="1200" b="1" dirty="0">
                  <a:solidFill>
                    <a:srgbClr val="FF0000"/>
                  </a:solidFill>
                </a:endParaRPr>
              </a:p>
            </p:txBody>
          </p:sp>
          <p:grpSp>
            <p:nvGrpSpPr>
              <p:cNvPr id="7" name="Group 6"/>
              <p:cNvGrpSpPr/>
              <p:nvPr/>
            </p:nvGrpSpPr>
            <p:grpSpPr>
              <a:xfrm>
                <a:off x="914400" y="4038600"/>
                <a:ext cx="1828800" cy="1600200"/>
                <a:chOff x="914400" y="4038600"/>
                <a:chExt cx="1828800" cy="1600200"/>
              </a:xfrm>
            </p:grpSpPr>
            <p:sp>
              <p:nvSpPr>
                <p:cNvPr id="9" name="Rectangle 8"/>
                <p:cNvSpPr/>
                <p:nvPr/>
              </p:nvSpPr>
              <p:spPr>
                <a:xfrm>
                  <a:off x="914400" y="4038600"/>
                  <a:ext cx="1676400" cy="381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286000" y="4191000"/>
                  <a:ext cx="457200" cy="1143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90600" y="4572000"/>
                  <a:ext cx="1676400" cy="381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981200" y="4495800"/>
                  <a:ext cx="457200" cy="1143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p:cNvSpPr txBox="1"/>
              <p:nvPr/>
            </p:nvSpPr>
            <p:spPr>
              <a:xfrm rot="2691053">
                <a:off x="736049" y="4537502"/>
                <a:ext cx="2133600" cy="830997"/>
              </a:xfrm>
              <a:prstGeom prst="rect">
                <a:avLst/>
              </a:prstGeom>
              <a:noFill/>
            </p:spPr>
            <p:txBody>
              <a:bodyPr wrap="square" rtlCol="0">
                <a:spAutoFit/>
              </a:bodyPr>
              <a:lstStyle/>
              <a:p>
                <a:pPr algn="ctr"/>
                <a:r>
                  <a:rPr lang="en-US" sz="2400" b="1" dirty="0" smtClean="0"/>
                  <a:t>STORED </a:t>
                </a:r>
              </a:p>
              <a:p>
                <a:pPr algn="ctr"/>
                <a:r>
                  <a:rPr lang="en-US" sz="2400" b="1" dirty="0" smtClean="0"/>
                  <a:t>DATA</a:t>
                </a:r>
                <a:endParaRPr lang="en-US" sz="2400" b="1" dirty="0">
                  <a:solidFill>
                    <a:srgbClr val="FF0000"/>
                  </a:solidFill>
                </a:endParaRPr>
              </a:p>
            </p:txBody>
          </p:sp>
        </p:grpSp>
        <p:sp>
          <p:nvSpPr>
            <p:cNvPr id="54" name="TextBox 53"/>
            <p:cNvSpPr txBox="1"/>
            <p:nvPr/>
          </p:nvSpPr>
          <p:spPr>
            <a:xfrm>
              <a:off x="6668037" y="1410237"/>
              <a:ext cx="2133600" cy="400110"/>
            </a:xfrm>
            <a:prstGeom prst="rect">
              <a:avLst/>
            </a:prstGeom>
            <a:noFill/>
          </p:spPr>
          <p:txBody>
            <a:bodyPr wrap="square" rtlCol="0">
              <a:spAutoFit/>
            </a:bodyPr>
            <a:lstStyle/>
            <a:p>
              <a:pPr algn="ctr"/>
              <a:r>
                <a:rPr lang="en-US" sz="2000" b="1" dirty="0" smtClean="0"/>
                <a:t>Files</a:t>
              </a:r>
              <a:endParaRPr lang="en-US" sz="1600" b="1" dirty="0">
                <a:solidFill>
                  <a:srgbClr val="FF0000"/>
                </a:solidFill>
              </a:endParaRPr>
            </a:p>
          </p:txBody>
        </p:sp>
      </p:grpSp>
    </p:spTree>
    <p:extLst>
      <p:ext uri="{BB962C8B-B14F-4D97-AF65-F5344CB8AC3E}">
        <p14:creationId xmlns:p14="http://schemas.microsoft.com/office/powerpoint/2010/main" val="267109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fa-IR" i="0" u="none" dirty="0" smtClean="0">
                <a:cs typeface="+mj-cs"/>
              </a:rPr>
              <a:t>سیر تحول سیستم ذ.ب.ا.  </a:t>
            </a:r>
            <a:r>
              <a:rPr lang="fa-IR" sz="2000" i="0" u="none" dirty="0" smtClean="0">
                <a:cs typeface="+mj-cs"/>
              </a:rPr>
              <a:t>(1)</a:t>
            </a:r>
            <a:endParaRPr lang="en-US" i="0" u="none" dirty="0">
              <a:cs typeface="+mj-cs"/>
            </a:endParaRPr>
          </a:p>
        </p:txBody>
      </p:sp>
      <p:sp>
        <p:nvSpPr>
          <p:cNvPr id="3" name="Content Placeholder 2"/>
          <p:cNvSpPr>
            <a:spLocks noGrp="1"/>
          </p:cNvSpPr>
          <p:nvPr>
            <p:ph idx="1"/>
          </p:nvPr>
        </p:nvSpPr>
        <p:spPr/>
        <p:txBody>
          <a:bodyPr/>
          <a:lstStyle/>
          <a:p>
            <a:endParaRPr lang="fa-IR" dirty="0" smtClean="0">
              <a:cs typeface="+mn-cs"/>
            </a:endParaRPr>
          </a:p>
          <a:p>
            <a:r>
              <a:rPr lang="fa-IR" dirty="0" smtClean="0">
                <a:cs typeface="+mn-cs"/>
              </a:rPr>
              <a:t>سیستم واسط </a:t>
            </a:r>
            <a:r>
              <a:rPr lang="en-US" dirty="0" smtClean="0">
                <a:cs typeface="+mn-cs"/>
              </a:rPr>
              <a:t>“ISR”</a:t>
            </a:r>
            <a:r>
              <a:rPr lang="fa-IR" dirty="0" smtClean="0">
                <a:cs typeface="+mn-cs"/>
              </a:rPr>
              <a:t> سیر تحول خاص خود را دارد :</a:t>
            </a:r>
          </a:p>
          <a:p>
            <a:pPr lvl="1"/>
            <a:r>
              <a:rPr lang="fa-IR" sz="2000" b="0" dirty="0" smtClean="0">
                <a:cs typeface="+mn-cs"/>
              </a:rPr>
              <a:t>6 نسل تکنولوژیک قابل بازیابی است (به طور کلی) </a:t>
            </a:r>
            <a:r>
              <a:rPr lang="en-US" sz="2000" b="0" dirty="0" smtClean="0">
                <a:cs typeface="+mn-cs"/>
              </a:rPr>
              <a:t>]</a:t>
            </a:r>
            <a:r>
              <a:rPr lang="fa-IR" sz="2000" b="0" dirty="0" smtClean="0">
                <a:cs typeface="+mn-cs"/>
              </a:rPr>
              <a:t>دیدگاه نرم‏افزاری</a:t>
            </a:r>
            <a:r>
              <a:rPr lang="en-US" sz="2000" b="0" dirty="0" smtClean="0">
                <a:cs typeface="+mn-cs"/>
              </a:rPr>
              <a:t>[</a:t>
            </a:r>
            <a:endParaRPr lang="en-US" sz="2000" b="0" dirty="0">
              <a:cs typeface="+mn-cs"/>
            </a:endParaRPr>
          </a:p>
        </p:txBody>
      </p:sp>
      <p:sp>
        <p:nvSpPr>
          <p:cNvPr id="4" name="TextBox 3"/>
          <p:cNvSpPr txBox="1"/>
          <p:nvPr/>
        </p:nvSpPr>
        <p:spPr>
          <a:xfrm>
            <a:off x="2628900" y="1371600"/>
            <a:ext cx="6277404" cy="430887"/>
          </a:xfrm>
          <a:prstGeom prst="rect">
            <a:avLst/>
          </a:prstGeom>
          <a:noFill/>
        </p:spPr>
        <p:txBody>
          <a:bodyPr wrap="square" rtlCol="0">
            <a:spAutoFit/>
          </a:bodyPr>
          <a:lstStyle/>
          <a:p>
            <a:pPr algn="r" rtl="1">
              <a:lnSpc>
                <a:spcPct val="150000"/>
              </a:lnSpc>
            </a:pPr>
            <a:r>
              <a:rPr lang="fa-IR" sz="1600" dirty="0" smtClean="0">
                <a:solidFill>
                  <a:srgbClr val="00B0F0"/>
                </a:solidFill>
              </a:rPr>
              <a:t>کنجکاوی</a:t>
            </a:r>
            <a:r>
              <a:rPr lang="fa-IR" sz="1600" dirty="0" smtClean="0"/>
              <a:t>: رده بندی از مفهوم کاربر ارایه کنید؟  به بیان دیگر گونه های دیگر کاربر کدامند؟</a:t>
            </a:r>
          </a:p>
        </p:txBody>
      </p:sp>
      <p:sp>
        <p:nvSpPr>
          <p:cNvPr id="5" name="Rounded Rectangle 4"/>
          <p:cNvSpPr/>
          <p:nvPr/>
        </p:nvSpPr>
        <p:spPr>
          <a:xfrm>
            <a:off x="3962400" y="2971800"/>
            <a:ext cx="1219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سیستم ذ.ب.ا.</a:t>
            </a:r>
            <a:endParaRPr lang="en-US" sz="1400" b="1" dirty="0">
              <a:solidFill>
                <a:schemeClr val="tx1"/>
              </a:solidFill>
            </a:endParaRPr>
          </a:p>
        </p:txBody>
      </p:sp>
      <p:cxnSp>
        <p:nvCxnSpPr>
          <p:cNvPr id="7" name="Straight Connector 6"/>
          <p:cNvCxnSpPr/>
          <p:nvPr/>
        </p:nvCxnSpPr>
        <p:spPr>
          <a:xfrm>
            <a:off x="5181600" y="3581400"/>
            <a:ext cx="3099515" cy="23686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2"/>
          </p:cNvCxnSpPr>
          <p:nvPr/>
        </p:nvCxnSpPr>
        <p:spPr>
          <a:xfrm>
            <a:off x="4572000" y="3581400"/>
            <a:ext cx="0" cy="28194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943600" y="4838700"/>
            <a:ext cx="1066800" cy="1714500"/>
            <a:chOff x="5943600" y="4838700"/>
            <a:chExt cx="1066800" cy="1714500"/>
          </a:xfrm>
        </p:grpSpPr>
        <p:grpSp>
          <p:nvGrpSpPr>
            <p:cNvPr id="16" name="Group 15"/>
            <p:cNvGrpSpPr/>
            <p:nvPr/>
          </p:nvGrpSpPr>
          <p:grpSpPr>
            <a:xfrm>
              <a:off x="5943600" y="4838700"/>
              <a:ext cx="1066800" cy="1028700"/>
              <a:chOff x="6782873" y="3657600"/>
              <a:chExt cx="1066800" cy="1028700"/>
            </a:xfrm>
          </p:grpSpPr>
          <p:sp>
            <p:nvSpPr>
              <p:cNvPr id="17" name="Rounded Rectangle 16"/>
              <p:cNvSpPr/>
              <p:nvPr/>
            </p:nvSpPr>
            <p:spPr>
              <a:xfrm>
                <a:off x="6782873" y="3657600"/>
                <a:ext cx="1066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نسل یک</a:t>
                </a:r>
              </a:p>
            </p:txBody>
          </p:sp>
          <p:sp>
            <p:nvSpPr>
              <p:cNvPr id="18" name="Rounded Rectangle 17"/>
              <p:cNvSpPr/>
              <p:nvPr/>
            </p:nvSpPr>
            <p:spPr>
              <a:xfrm>
                <a:off x="6782873" y="415290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نسل </a:t>
                </a:r>
                <a:r>
                  <a:rPr lang="en-US" sz="1400" b="1" dirty="0" smtClean="0">
                    <a:solidFill>
                      <a:schemeClr val="tx1"/>
                    </a:solidFill>
                  </a:rPr>
                  <a:t>FS</a:t>
                </a:r>
                <a:r>
                  <a:rPr lang="fa-IR" sz="1400" b="1" dirty="0" smtClean="0">
                    <a:solidFill>
                      <a:schemeClr val="tx1"/>
                    </a:solidFill>
                  </a:rPr>
                  <a:t> ها</a:t>
                </a:r>
              </a:p>
            </p:txBody>
          </p:sp>
        </p:grpSp>
        <p:sp>
          <p:nvSpPr>
            <p:cNvPr id="22" name="Rounded Rectangle 21"/>
            <p:cNvSpPr/>
            <p:nvPr/>
          </p:nvSpPr>
          <p:spPr>
            <a:xfrm>
              <a:off x="5943600" y="6019800"/>
              <a:ext cx="1066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اواخر 1940 با ظهور </a:t>
              </a:r>
              <a:r>
                <a:rPr lang="en-US" sz="1400" b="1" dirty="0" smtClean="0">
                  <a:solidFill>
                    <a:schemeClr val="tx1"/>
                  </a:solidFill>
                </a:rPr>
                <a:t>OS</a:t>
              </a:r>
              <a:r>
                <a:rPr lang="fa-IR" sz="1400" b="1" dirty="0" smtClean="0">
                  <a:solidFill>
                    <a:schemeClr val="tx1"/>
                  </a:solidFill>
                </a:rPr>
                <a:t> ها</a:t>
              </a:r>
            </a:p>
          </p:txBody>
        </p:sp>
      </p:grpSp>
      <p:grpSp>
        <p:nvGrpSpPr>
          <p:cNvPr id="25" name="Group 24"/>
          <p:cNvGrpSpPr/>
          <p:nvPr/>
        </p:nvGrpSpPr>
        <p:grpSpPr>
          <a:xfrm>
            <a:off x="4724400" y="4800600"/>
            <a:ext cx="1066800" cy="1752600"/>
            <a:chOff x="4724400" y="4800600"/>
            <a:chExt cx="1066800" cy="1752600"/>
          </a:xfrm>
        </p:grpSpPr>
        <p:grpSp>
          <p:nvGrpSpPr>
            <p:cNvPr id="19" name="Group 18"/>
            <p:cNvGrpSpPr/>
            <p:nvPr/>
          </p:nvGrpSpPr>
          <p:grpSpPr>
            <a:xfrm>
              <a:off x="4724400" y="4800600"/>
              <a:ext cx="1066800" cy="1028700"/>
              <a:chOff x="6782873" y="3657600"/>
              <a:chExt cx="1066800" cy="1028700"/>
            </a:xfrm>
          </p:grpSpPr>
          <p:sp>
            <p:nvSpPr>
              <p:cNvPr id="20" name="Rounded Rectangle 19"/>
              <p:cNvSpPr/>
              <p:nvPr/>
            </p:nvSpPr>
            <p:spPr>
              <a:xfrm>
                <a:off x="6782873" y="3657600"/>
                <a:ext cx="1066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نسل دو</a:t>
                </a:r>
              </a:p>
            </p:txBody>
          </p:sp>
          <p:sp>
            <p:nvSpPr>
              <p:cNvPr id="21" name="Rounded Rectangle 20"/>
              <p:cNvSpPr/>
              <p:nvPr/>
            </p:nvSpPr>
            <p:spPr>
              <a:xfrm>
                <a:off x="6782873" y="4152900"/>
                <a:ext cx="1066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نسل </a:t>
                </a:r>
                <a:r>
                  <a:rPr lang="en-US" sz="1400" b="1" dirty="0" smtClean="0">
                    <a:solidFill>
                      <a:schemeClr val="tx1"/>
                    </a:solidFill>
                  </a:rPr>
                  <a:t>DMS</a:t>
                </a:r>
                <a:r>
                  <a:rPr lang="fa-IR" sz="1400" b="1" dirty="0" smtClean="0">
                    <a:solidFill>
                      <a:schemeClr val="tx1"/>
                    </a:solidFill>
                  </a:rPr>
                  <a:t> ها</a:t>
                </a:r>
              </a:p>
            </p:txBody>
          </p:sp>
        </p:grpSp>
        <p:sp>
          <p:nvSpPr>
            <p:cNvPr id="24" name="Rounded Rectangle 23"/>
            <p:cNvSpPr/>
            <p:nvPr/>
          </p:nvSpPr>
          <p:spPr>
            <a:xfrm>
              <a:off x="4724400" y="5867400"/>
              <a:ext cx="1066800" cy="685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اواسط 1950 </a:t>
              </a:r>
              <a:r>
                <a:rPr lang="en-US" sz="1400" b="1" dirty="0" smtClean="0">
                  <a:solidFill>
                    <a:schemeClr val="tx1"/>
                  </a:solidFill>
                </a:rPr>
                <a:t>FS</a:t>
              </a:r>
              <a:r>
                <a:rPr lang="fa-IR" sz="1400" b="1" dirty="0" smtClean="0">
                  <a:solidFill>
                    <a:schemeClr val="tx1"/>
                  </a:solidFill>
                </a:rPr>
                <a:t>های پیشرفته</a:t>
              </a:r>
            </a:p>
          </p:txBody>
        </p:sp>
      </p:grpSp>
      <p:grpSp>
        <p:nvGrpSpPr>
          <p:cNvPr id="27" name="Group 26"/>
          <p:cNvGrpSpPr/>
          <p:nvPr/>
        </p:nvGrpSpPr>
        <p:grpSpPr>
          <a:xfrm>
            <a:off x="3048000" y="4800600"/>
            <a:ext cx="1371600" cy="1752600"/>
            <a:chOff x="4572000" y="4800600"/>
            <a:chExt cx="1371600" cy="1752600"/>
          </a:xfrm>
        </p:grpSpPr>
        <p:grpSp>
          <p:nvGrpSpPr>
            <p:cNvPr id="28" name="Group 27"/>
            <p:cNvGrpSpPr/>
            <p:nvPr/>
          </p:nvGrpSpPr>
          <p:grpSpPr>
            <a:xfrm>
              <a:off x="4724400" y="4800600"/>
              <a:ext cx="1143000" cy="1028700"/>
              <a:chOff x="6782873" y="3657600"/>
              <a:chExt cx="1143000" cy="1028700"/>
            </a:xfrm>
          </p:grpSpPr>
          <p:sp>
            <p:nvSpPr>
              <p:cNvPr id="30" name="Rounded Rectangle 29"/>
              <p:cNvSpPr/>
              <p:nvPr/>
            </p:nvSpPr>
            <p:spPr>
              <a:xfrm>
                <a:off x="6782873" y="3657600"/>
                <a:ext cx="1066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نسل سه</a:t>
                </a:r>
              </a:p>
            </p:txBody>
          </p:sp>
          <p:sp>
            <p:nvSpPr>
              <p:cNvPr id="31" name="Rounded Rectangle 30"/>
              <p:cNvSpPr/>
              <p:nvPr/>
            </p:nvSpPr>
            <p:spPr>
              <a:xfrm>
                <a:off x="6782873" y="4152900"/>
                <a:ext cx="1143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نسل </a:t>
                </a:r>
                <a:r>
                  <a:rPr lang="en-US" sz="1400" b="1" dirty="0" smtClean="0">
                    <a:solidFill>
                      <a:schemeClr val="tx1"/>
                    </a:solidFill>
                  </a:rPr>
                  <a:t>DBMS</a:t>
                </a:r>
                <a:r>
                  <a:rPr lang="fa-IR" sz="1400" b="1" dirty="0" smtClean="0">
                    <a:solidFill>
                      <a:schemeClr val="tx1"/>
                    </a:solidFill>
                  </a:rPr>
                  <a:t> ها</a:t>
                </a:r>
              </a:p>
            </p:txBody>
          </p:sp>
        </p:grpSp>
        <p:sp>
          <p:nvSpPr>
            <p:cNvPr id="29" name="Rounded Rectangle 28"/>
            <p:cNvSpPr/>
            <p:nvPr/>
          </p:nvSpPr>
          <p:spPr>
            <a:xfrm>
              <a:off x="4572000" y="5867400"/>
              <a:ext cx="1371600" cy="685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از 1965</a:t>
              </a:r>
            </a:p>
            <a:p>
              <a:pPr algn="ctr" rtl="1"/>
              <a:r>
                <a:rPr lang="fa-IR" sz="1400" b="1" dirty="0" smtClean="0">
                  <a:solidFill>
                    <a:schemeClr val="tx1"/>
                  </a:solidFill>
                </a:rPr>
                <a:t>رده بندی درون نسلی خود را دارد</a:t>
              </a:r>
            </a:p>
          </p:txBody>
        </p:sp>
      </p:grpSp>
      <p:grpSp>
        <p:nvGrpSpPr>
          <p:cNvPr id="34" name="Group 33"/>
          <p:cNvGrpSpPr/>
          <p:nvPr/>
        </p:nvGrpSpPr>
        <p:grpSpPr>
          <a:xfrm>
            <a:off x="7162800" y="3429000"/>
            <a:ext cx="1447800" cy="1676400"/>
            <a:chOff x="5867400" y="4838700"/>
            <a:chExt cx="1447800" cy="1676400"/>
          </a:xfrm>
        </p:grpSpPr>
        <p:grpSp>
          <p:nvGrpSpPr>
            <p:cNvPr id="35" name="Group 34"/>
            <p:cNvGrpSpPr/>
            <p:nvPr/>
          </p:nvGrpSpPr>
          <p:grpSpPr>
            <a:xfrm>
              <a:off x="5943600" y="4838700"/>
              <a:ext cx="1219200" cy="1028700"/>
              <a:chOff x="6782873" y="3657600"/>
              <a:chExt cx="1219200" cy="1028700"/>
            </a:xfrm>
          </p:grpSpPr>
          <p:sp>
            <p:nvSpPr>
              <p:cNvPr id="37" name="Rounded Rectangle 36"/>
              <p:cNvSpPr/>
              <p:nvPr/>
            </p:nvSpPr>
            <p:spPr>
              <a:xfrm>
                <a:off x="6782873" y="3657600"/>
                <a:ext cx="1066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نسل صفر</a:t>
                </a:r>
              </a:p>
            </p:txBody>
          </p:sp>
          <p:sp>
            <p:nvSpPr>
              <p:cNvPr id="38" name="Rounded Rectangle 37"/>
              <p:cNvSpPr/>
              <p:nvPr/>
            </p:nvSpPr>
            <p:spPr>
              <a:xfrm>
                <a:off x="6782873" y="4152900"/>
                <a:ext cx="12192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نسل بدون واسط</a:t>
                </a:r>
              </a:p>
            </p:txBody>
          </p:sp>
        </p:grpSp>
        <p:sp>
          <p:nvSpPr>
            <p:cNvPr id="36" name="Rounded Rectangle 35"/>
            <p:cNvSpPr/>
            <p:nvPr/>
          </p:nvSpPr>
          <p:spPr>
            <a:xfrm>
              <a:off x="5867400" y="5867400"/>
              <a:ext cx="1447800" cy="647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زمانی که اساسا </a:t>
              </a:r>
              <a:r>
                <a:rPr lang="en-US" sz="1400" b="1" dirty="0" smtClean="0">
                  <a:solidFill>
                    <a:schemeClr val="tx1"/>
                  </a:solidFill>
                </a:rPr>
                <a:t>O</a:t>
              </a:r>
              <a:r>
                <a:rPr lang="en-US" sz="1400" b="1" dirty="0">
                  <a:solidFill>
                    <a:schemeClr val="tx1"/>
                  </a:solidFill>
                </a:rPr>
                <a:t>S</a:t>
              </a:r>
              <a:r>
                <a:rPr lang="fa-IR" sz="1400" b="1" dirty="0" smtClean="0">
                  <a:solidFill>
                    <a:schemeClr val="tx1"/>
                  </a:solidFill>
                </a:rPr>
                <a:t>ها وجود نداشتند</a:t>
              </a:r>
            </a:p>
          </p:txBody>
        </p:sp>
      </p:grpSp>
      <p:sp>
        <p:nvSpPr>
          <p:cNvPr id="33" name="Left Brace 32"/>
          <p:cNvSpPr/>
          <p:nvPr/>
        </p:nvSpPr>
        <p:spPr>
          <a:xfrm flipH="1">
            <a:off x="2438401" y="4533900"/>
            <a:ext cx="380999" cy="1790700"/>
          </a:xfrm>
          <a:prstGeom prst="leftBrace">
            <a:avLst>
              <a:gd name="adj1" fmla="val 4261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40" name="Rounded Rectangle 39"/>
          <p:cNvSpPr/>
          <p:nvPr/>
        </p:nvSpPr>
        <p:spPr>
          <a:xfrm>
            <a:off x="-152400" y="4533900"/>
            <a:ext cx="2743200" cy="1790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en-US" sz="1400" b="1" dirty="0" smtClean="0">
                <a:solidFill>
                  <a:schemeClr val="tx1"/>
                </a:solidFill>
              </a:rPr>
              <a:t>HDBMS</a:t>
            </a:r>
            <a:r>
              <a:rPr lang="fa-IR" sz="1400" b="1" dirty="0">
                <a:solidFill>
                  <a:schemeClr val="tx1"/>
                </a:solidFill>
              </a:rPr>
              <a:t> </a:t>
            </a:r>
            <a:r>
              <a:rPr lang="fa-IR" sz="1400" b="1" dirty="0" smtClean="0">
                <a:solidFill>
                  <a:schemeClr val="tx1"/>
                </a:solidFill>
              </a:rPr>
              <a:t>(</a:t>
            </a:r>
            <a:r>
              <a:rPr lang="en-US" sz="1400" b="1" dirty="0" smtClean="0">
                <a:solidFill>
                  <a:schemeClr val="tx1"/>
                </a:solidFill>
              </a:rPr>
              <a:t>Hierarchical</a:t>
            </a:r>
            <a:r>
              <a:rPr lang="fa-IR" sz="1400" b="1" dirty="0" smtClean="0">
                <a:solidFill>
                  <a:schemeClr val="tx1"/>
                </a:solidFill>
              </a:rPr>
              <a:t>) از </a:t>
            </a:r>
            <a:r>
              <a:rPr lang="en-US" sz="1400" b="1" dirty="0" smtClean="0">
                <a:solidFill>
                  <a:schemeClr val="tx1"/>
                </a:solidFill>
              </a:rPr>
              <a:t> </a:t>
            </a:r>
            <a:r>
              <a:rPr lang="fa-IR" sz="1400" b="1" dirty="0" smtClean="0">
                <a:solidFill>
                  <a:schemeClr val="tx1"/>
                </a:solidFill>
              </a:rPr>
              <a:t>1965</a:t>
            </a:r>
            <a:endParaRPr lang="en-US" sz="1400" b="1" dirty="0">
              <a:solidFill>
                <a:schemeClr val="tx1"/>
              </a:solidFill>
            </a:endParaRPr>
          </a:p>
          <a:p>
            <a:pPr algn="r" rtl="1">
              <a:lnSpc>
                <a:spcPct val="150000"/>
              </a:lnSpc>
            </a:pPr>
            <a:r>
              <a:rPr lang="en-US" sz="1400" b="1" dirty="0" smtClean="0">
                <a:solidFill>
                  <a:schemeClr val="tx1"/>
                </a:solidFill>
              </a:rPr>
              <a:t>NDBMS</a:t>
            </a:r>
            <a:r>
              <a:rPr lang="fa-IR" sz="1400" b="1" dirty="0" smtClean="0">
                <a:solidFill>
                  <a:schemeClr val="tx1"/>
                </a:solidFill>
              </a:rPr>
              <a:t> (</a:t>
            </a:r>
            <a:r>
              <a:rPr lang="en-US" sz="1400" b="1" dirty="0" smtClean="0">
                <a:solidFill>
                  <a:schemeClr val="tx1"/>
                </a:solidFill>
              </a:rPr>
              <a:t>Network</a:t>
            </a:r>
            <a:r>
              <a:rPr lang="fa-IR" sz="1400" b="1" dirty="0" smtClean="0">
                <a:solidFill>
                  <a:schemeClr val="tx1"/>
                </a:solidFill>
              </a:rPr>
              <a:t>)</a:t>
            </a:r>
            <a:r>
              <a:rPr lang="fa-IR" sz="1400" b="1" dirty="0">
                <a:solidFill>
                  <a:schemeClr val="tx1"/>
                </a:solidFill>
              </a:rPr>
              <a:t> </a:t>
            </a:r>
            <a:r>
              <a:rPr lang="fa-IR" sz="1400" b="1" dirty="0" smtClean="0">
                <a:solidFill>
                  <a:schemeClr val="tx1"/>
                </a:solidFill>
              </a:rPr>
              <a:t>اوایل 1975</a:t>
            </a:r>
            <a:endParaRPr lang="en-US" sz="1400" b="1" dirty="0" smtClean="0">
              <a:solidFill>
                <a:schemeClr val="tx1"/>
              </a:solidFill>
            </a:endParaRPr>
          </a:p>
          <a:p>
            <a:pPr algn="r" rtl="1">
              <a:lnSpc>
                <a:spcPct val="150000"/>
              </a:lnSpc>
            </a:pPr>
            <a:r>
              <a:rPr lang="en-US" sz="1400" b="1" dirty="0" smtClean="0">
                <a:solidFill>
                  <a:srgbClr val="000099"/>
                </a:solidFill>
              </a:rPr>
              <a:t>RDBMS</a:t>
            </a:r>
            <a:r>
              <a:rPr lang="fa-IR" sz="1400" b="1" dirty="0" smtClean="0">
                <a:solidFill>
                  <a:srgbClr val="000099"/>
                </a:solidFill>
              </a:rPr>
              <a:t> (</a:t>
            </a:r>
            <a:r>
              <a:rPr lang="en-US" sz="1400" b="1" dirty="0" smtClean="0">
                <a:solidFill>
                  <a:srgbClr val="000099"/>
                </a:solidFill>
              </a:rPr>
              <a:t>Relational</a:t>
            </a:r>
            <a:r>
              <a:rPr lang="fa-IR" sz="1400" b="1" dirty="0" smtClean="0">
                <a:solidFill>
                  <a:srgbClr val="000099"/>
                </a:solidFill>
              </a:rPr>
              <a:t>) تئوری 70 </a:t>
            </a:r>
            <a:r>
              <a:rPr lang="fa-IR" sz="1400" b="1" dirty="0" smtClean="0">
                <a:solidFill>
                  <a:schemeClr val="tx1"/>
                </a:solidFill>
              </a:rPr>
              <a:t>پیاده سازی 80</a:t>
            </a:r>
            <a:endParaRPr lang="en-US" sz="1400" b="1" dirty="0" smtClean="0">
              <a:solidFill>
                <a:schemeClr val="tx1"/>
              </a:solidFill>
            </a:endParaRPr>
          </a:p>
          <a:p>
            <a:pPr algn="r" rtl="1">
              <a:lnSpc>
                <a:spcPct val="150000"/>
              </a:lnSpc>
            </a:pPr>
            <a:r>
              <a:rPr lang="en-US" sz="1400" b="1" dirty="0" smtClean="0">
                <a:solidFill>
                  <a:schemeClr val="tx1"/>
                </a:solidFill>
              </a:rPr>
              <a:t>OODBMS</a:t>
            </a:r>
            <a:r>
              <a:rPr lang="fa-IR" sz="1400" b="1" dirty="0" smtClean="0">
                <a:solidFill>
                  <a:schemeClr val="tx1"/>
                </a:solidFill>
              </a:rPr>
              <a:t> (</a:t>
            </a:r>
            <a:r>
              <a:rPr lang="en-US" sz="1400" b="1" dirty="0" smtClean="0">
                <a:solidFill>
                  <a:schemeClr val="tx1"/>
                </a:solidFill>
              </a:rPr>
              <a:t>Obj. </a:t>
            </a:r>
            <a:r>
              <a:rPr lang="en-US" sz="1400" b="1" dirty="0" err="1" smtClean="0">
                <a:solidFill>
                  <a:schemeClr val="tx1"/>
                </a:solidFill>
              </a:rPr>
              <a:t>Ori</a:t>
            </a:r>
            <a:r>
              <a:rPr lang="en-US" sz="1400" b="1" dirty="0" smtClean="0">
                <a:solidFill>
                  <a:schemeClr val="tx1"/>
                </a:solidFill>
              </a:rPr>
              <a:t>.</a:t>
            </a:r>
            <a:r>
              <a:rPr lang="fa-IR" sz="1400" b="1" dirty="0" smtClean="0">
                <a:solidFill>
                  <a:schemeClr val="tx1"/>
                </a:solidFill>
              </a:rPr>
              <a:t>) اواسط 80</a:t>
            </a:r>
            <a:endParaRPr lang="en-US" sz="1400" b="1" dirty="0" smtClean="0">
              <a:solidFill>
                <a:schemeClr val="tx1"/>
              </a:solidFill>
            </a:endParaRPr>
          </a:p>
          <a:p>
            <a:pPr algn="r" rtl="1">
              <a:lnSpc>
                <a:spcPct val="150000"/>
              </a:lnSpc>
            </a:pPr>
            <a:r>
              <a:rPr lang="en-US" sz="1400" b="1" dirty="0" smtClean="0">
                <a:solidFill>
                  <a:schemeClr val="tx1"/>
                </a:solidFill>
              </a:rPr>
              <a:t>ORDBMS</a:t>
            </a:r>
            <a:r>
              <a:rPr lang="fa-IR" sz="1400" b="1" dirty="0" smtClean="0">
                <a:solidFill>
                  <a:schemeClr val="tx1"/>
                </a:solidFill>
              </a:rPr>
              <a:t> (</a:t>
            </a:r>
            <a:r>
              <a:rPr lang="en-US" sz="1400" b="1" dirty="0" smtClean="0">
                <a:solidFill>
                  <a:schemeClr val="tx1"/>
                </a:solidFill>
              </a:rPr>
              <a:t>Obj. Rel.</a:t>
            </a:r>
            <a:r>
              <a:rPr lang="fa-IR" sz="1400" b="1" dirty="0" smtClean="0">
                <a:solidFill>
                  <a:schemeClr val="tx1"/>
                </a:solidFill>
              </a:rPr>
              <a:t>) 2000 به بعد</a:t>
            </a:r>
          </a:p>
          <a:p>
            <a:pPr algn="r" rtl="1">
              <a:lnSpc>
                <a:spcPct val="150000"/>
              </a:lnSpc>
            </a:pPr>
            <a:r>
              <a:rPr lang="en-US" sz="1400" b="1" dirty="0" err="1" smtClean="0">
                <a:solidFill>
                  <a:schemeClr val="tx1"/>
                </a:solidFill>
              </a:rPr>
              <a:t>NoSQL</a:t>
            </a:r>
            <a:r>
              <a:rPr lang="en-US" sz="1400" b="1" dirty="0" smtClean="0">
                <a:solidFill>
                  <a:schemeClr val="tx1"/>
                </a:solidFill>
              </a:rPr>
              <a:t> DBMS</a:t>
            </a:r>
            <a:r>
              <a:rPr lang="fa-IR" sz="1400" b="1" dirty="0" smtClean="0">
                <a:solidFill>
                  <a:schemeClr val="tx1"/>
                </a:solidFill>
              </a:rPr>
              <a:t>  2009 به بعد</a:t>
            </a:r>
          </a:p>
        </p:txBody>
      </p:sp>
      <p:grpSp>
        <p:nvGrpSpPr>
          <p:cNvPr id="9" name="Group 8"/>
          <p:cNvGrpSpPr/>
          <p:nvPr/>
        </p:nvGrpSpPr>
        <p:grpSpPr>
          <a:xfrm>
            <a:off x="2438401" y="4343400"/>
            <a:ext cx="2666999" cy="609600"/>
            <a:chOff x="2438401" y="4343400"/>
            <a:chExt cx="2666999" cy="609600"/>
          </a:xfrm>
        </p:grpSpPr>
        <p:grpSp>
          <p:nvGrpSpPr>
            <p:cNvPr id="6" name="Group 5"/>
            <p:cNvGrpSpPr/>
            <p:nvPr/>
          </p:nvGrpSpPr>
          <p:grpSpPr>
            <a:xfrm>
              <a:off x="2438401" y="4537388"/>
              <a:ext cx="761999" cy="415612"/>
              <a:chOff x="2209801" y="4537388"/>
              <a:chExt cx="761999" cy="415612"/>
            </a:xfrm>
          </p:grpSpPr>
          <p:cxnSp>
            <p:nvCxnSpPr>
              <p:cNvPr id="41" name="Straight Arrow Connector 40"/>
              <p:cNvCxnSpPr/>
              <p:nvPr/>
            </p:nvCxnSpPr>
            <p:spPr>
              <a:xfrm flipV="1">
                <a:off x="2209801" y="4537388"/>
                <a:ext cx="723899" cy="727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1" y="4678847"/>
                <a:ext cx="761999" cy="27415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3124200" y="4343400"/>
              <a:ext cx="1981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Pre Relational DBMS</a:t>
              </a:r>
              <a:endParaRPr lang="fa-IR" sz="1400" b="1" dirty="0" smtClean="0">
                <a:solidFill>
                  <a:schemeClr val="tx1"/>
                </a:solidFill>
              </a:endParaRPr>
            </a:p>
          </p:txBody>
        </p:sp>
      </p:grpSp>
      <p:grpSp>
        <p:nvGrpSpPr>
          <p:cNvPr id="10" name="Group 9"/>
          <p:cNvGrpSpPr/>
          <p:nvPr/>
        </p:nvGrpSpPr>
        <p:grpSpPr>
          <a:xfrm>
            <a:off x="0" y="3581400"/>
            <a:ext cx="2438400" cy="2971800"/>
            <a:chOff x="0" y="3886200"/>
            <a:chExt cx="2438400" cy="2971800"/>
          </a:xfrm>
        </p:grpSpPr>
        <p:sp>
          <p:nvSpPr>
            <p:cNvPr id="26" name="Rounded Rectangle 25"/>
            <p:cNvSpPr/>
            <p:nvPr/>
          </p:nvSpPr>
          <p:spPr>
            <a:xfrm>
              <a:off x="0" y="5943600"/>
              <a:ext cx="2438400" cy="914400"/>
            </a:xfrm>
            <a:prstGeom prst="roundRect">
              <a:avLst/>
            </a:prstGeom>
            <a:solidFill>
              <a:srgbClr val="0070C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26" idx="0"/>
            </p:cNvCxnSpPr>
            <p:nvPr/>
          </p:nvCxnSpPr>
          <p:spPr>
            <a:xfrm flipV="1">
              <a:off x="1219200" y="4229100"/>
              <a:ext cx="0" cy="17145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228600" y="3886200"/>
              <a:ext cx="19812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Post Relational DBMS</a:t>
              </a:r>
              <a:endParaRPr lang="fa-IR" sz="1400" b="1" dirty="0" smtClean="0">
                <a:solidFill>
                  <a:schemeClr val="tx1"/>
                </a:solidFill>
              </a:endParaRPr>
            </a:p>
          </p:txBody>
        </p:sp>
      </p:grpSp>
    </p:spTree>
    <p:extLst>
      <p:ext uri="{BB962C8B-B14F-4D97-AF65-F5344CB8AC3E}">
        <p14:creationId xmlns:p14="http://schemas.microsoft.com/office/powerpoint/2010/main" val="394798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right)">
                                      <p:cBhvr>
                                        <p:cTn id="11" dur="500"/>
                                        <p:tgtEl>
                                          <p:spTgt spid="3">
                                            <p:txEl>
                                              <p:pRg st="1" end="1"/>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right)">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down)">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3"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fa-IR" i="0" u="none" dirty="0" smtClean="0"/>
              <a:t>سیر تحول سیستم ذ.ب.ا.  </a:t>
            </a:r>
            <a:r>
              <a:rPr lang="fa-IR" sz="2000" i="0" u="none" dirty="0" smtClean="0"/>
              <a:t>(2)</a:t>
            </a:r>
            <a:endParaRPr lang="en-US" i="0" u="none" dirty="0"/>
          </a:p>
        </p:txBody>
      </p:sp>
      <p:sp>
        <p:nvSpPr>
          <p:cNvPr id="3" name="Content Placeholder 2"/>
          <p:cNvSpPr>
            <a:spLocks noGrp="1"/>
          </p:cNvSpPr>
          <p:nvPr>
            <p:ph idx="1"/>
          </p:nvPr>
        </p:nvSpPr>
        <p:spPr>
          <a:xfrm>
            <a:off x="228600" y="1371600"/>
            <a:ext cx="8686800" cy="5486400"/>
          </a:xfrm>
        </p:spPr>
        <p:txBody>
          <a:bodyPr>
            <a:normAutofit fontScale="85000" lnSpcReduction="10000"/>
          </a:bodyPr>
          <a:lstStyle/>
          <a:p>
            <a:endParaRPr lang="en-US" b="0" dirty="0" smtClean="0">
              <a:cs typeface="+mn-cs"/>
            </a:endParaRPr>
          </a:p>
          <a:p>
            <a:endParaRPr lang="en-US" b="0" dirty="0">
              <a:cs typeface="+mn-cs"/>
            </a:endParaRPr>
          </a:p>
          <a:p>
            <a:endParaRPr lang="en-US" b="0" dirty="0" smtClean="0">
              <a:cs typeface="+mn-cs"/>
            </a:endParaRPr>
          </a:p>
          <a:p>
            <a:endParaRPr lang="en-US" b="0" dirty="0">
              <a:cs typeface="+mn-cs"/>
            </a:endParaRPr>
          </a:p>
          <a:p>
            <a:endParaRPr lang="fa-IR" b="0" dirty="0" smtClean="0">
              <a:cs typeface="+mn-cs"/>
            </a:endParaRPr>
          </a:p>
          <a:p>
            <a:endParaRPr lang="en-US" b="0" dirty="0" smtClean="0">
              <a:cs typeface="+mn-cs"/>
            </a:endParaRPr>
          </a:p>
          <a:p>
            <a:endParaRPr lang="en-US" b="0" dirty="0">
              <a:cs typeface="+mn-cs"/>
            </a:endParaRPr>
          </a:p>
          <a:p>
            <a:endParaRPr lang="fa-IR" sz="2200" b="0" dirty="0" smtClean="0">
              <a:cs typeface="+mn-cs"/>
            </a:endParaRPr>
          </a:p>
          <a:p>
            <a:pPr algn="r"/>
            <a:r>
              <a:rPr lang="en-US" b="0" dirty="0" smtClean="0">
                <a:cs typeface="+mn-cs"/>
              </a:rPr>
              <a:t>FS</a:t>
            </a:r>
            <a:r>
              <a:rPr lang="fa-IR" b="0" dirty="0" smtClean="0">
                <a:cs typeface="+mn-cs"/>
              </a:rPr>
              <a:t>: سیستم فایل (</a:t>
            </a:r>
            <a:r>
              <a:rPr lang="en-US" sz="1600" b="0" dirty="0" smtClean="0">
                <a:cs typeface="+mn-cs"/>
              </a:rPr>
              <a:t>File System</a:t>
            </a:r>
            <a:r>
              <a:rPr lang="fa-IR" b="0" dirty="0" smtClean="0">
                <a:cs typeface="+mn-cs"/>
              </a:rPr>
              <a:t>)</a:t>
            </a:r>
          </a:p>
          <a:p>
            <a:pPr algn="r"/>
            <a:r>
              <a:rPr lang="en-US" b="0" dirty="0" smtClean="0">
                <a:cs typeface="+mn-cs"/>
              </a:rPr>
              <a:t>DMS</a:t>
            </a:r>
            <a:r>
              <a:rPr lang="fa-IR" b="0" dirty="0" smtClean="0">
                <a:cs typeface="+mn-cs"/>
              </a:rPr>
              <a:t>: سیستم مدیریت داده‏ها (</a:t>
            </a:r>
            <a:r>
              <a:rPr lang="en-US" sz="1600" b="0" dirty="0" smtClean="0">
                <a:cs typeface="+mn-cs"/>
              </a:rPr>
              <a:t>Data Management System</a:t>
            </a:r>
            <a:r>
              <a:rPr lang="fa-IR" b="0" dirty="0" smtClean="0">
                <a:cs typeface="+mn-cs"/>
              </a:rPr>
              <a:t>)</a:t>
            </a:r>
          </a:p>
          <a:p>
            <a:pPr algn="r"/>
            <a:r>
              <a:rPr lang="en-US" b="0" dirty="0" smtClean="0">
                <a:cs typeface="+mn-cs"/>
              </a:rPr>
              <a:t>DBMS</a:t>
            </a:r>
            <a:r>
              <a:rPr lang="fa-IR" b="0" dirty="0" smtClean="0">
                <a:cs typeface="+mn-cs"/>
              </a:rPr>
              <a:t>: سیستم مدیریت پایگاه داده‏ها (</a:t>
            </a:r>
            <a:r>
              <a:rPr lang="en-US" sz="1600" b="0" dirty="0" err="1" smtClean="0">
                <a:cs typeface="+mn-cs"/>
              </a:rPr>
              <a:t>DataBase</a:t>
            </a:r>
            <a:r>
              <a:rPr lang="en-US" sz="1600" b="0" dirty="0" smtClean="0">
                <a:cs typeface="+mn-cs"/>
              </a:rPr>
              <a:t> Management System</a:t>
            </a:r>
            <a:r>
              <a:rPr lang="fa-IR" sz="1600" b="0" dirty="0" smtClean="0">
                <a:cs typeface="+mn-cs"/>
              </a:rPr>
              <a:t>)</a:t>
            </a:r>
          </a:p>
          <a:p>
            <a:pPr algn="r"/>
            <a:r>
              <a:rPr lang="en-US" b="0" dirty="0" smtClean="0">
                <a:cs typeface="+mn-cs"/>
              </a:rPr>
              <a:t>KBMS</a:t>
            </a:r>
            <a:r>
              <a:rPr lang="fa-IR" b="0" dirty="0" smtClean="0">
                <a:cs typeface="+mn-cs"/>
              </a:rPr>
              <a:t>: سیستم مدیریت پایگاه دانش (</a:t>
            </a:r>
            <a:r>
              <a:rPr lang="en-US" sz="1600" b="0" dirty="0" smtClean="0">
                <a:cs typeface="+mn-cs"/>
              </a:rPr>
              <a:t>Knowledge Base Management System</a:t>
            </a:r>
            <a:r>
              <a:rPr lang="fa-IR" b="0" dirty="0" smtClean="0">
                <a:cs typeface="+mn-cs"/>
              </a:rPr>
              <a:t>)</a:t>
            </a:r>
          </a:p>
          <a:p>
            <a:pPr algn="r"/>
            <a:r>
              <a:rPr lang="en-US" b="0" dirty="0" smtClean="0">
                <a:cs typeface="+mn-cs"/>
              </a:rPr>
              <a:t>DM</a:t>
            </a:r>
            <a:r>
              <a:rPr lang="fa-IR" b="0" dirty="0" smtClean="0">
                <a:cs typeface="+mn-cs"/>
              </a:rPr>
              <a:t>: سیستم داده‏کاوی (</a:t>
            </a:r>
            <a:r>
              <a:rPr lang="en-US" sz="1600" b="0" dirty="0" smtClean="0">
                <a:cs typeface="+mn-cs"/>
              </a:rPr>
              <a:t>Data Mining System</a:t>
            </a:r>
            <a:r>
              <a:rPr lang="fa-IR" b="0" dirty="0" smtClean="0">
                <a:cs typeface="+mn-cs"/>
              </a:rPr>
              <a:t>)</a:t>
            </a:r>
          </a:p>
          <a:p>
            <a:pPr algn="r"/>
            <a:r>
              <a:rPr lang="en-US" b="0" dirty="0" smtClean="0">
                <a:cs typeface="+mn-cs"/>
              </a:rPr>
              <a:t>KDS</a:t>
            </a:r>
            <a:r>
              <a:rPr lang="fa-IR" b="0" dirty="0" smtClean="0">
                <a:cs typeface="+mn-cs"/>
              </a:rPr>
              <a:t>: سیستم کشف دانش (</a:t>
            </a:r>
            <a:r>
              <a:rPr lang="en-US" sz="1600" b="0" dirty="0" smtClean="0">
                <a:cs typeface="+mn-cs"/>
              </a:rPr>
              <a:t>Knowledge Discovery System</a:t>
            </a:r>
            <a:r>
              <a:rPr lang="fa-IR" b="0" dirty="0" smtClean="0">
                <a:cs typeface="+mn-cs"/>
              </a:rPr>
              <a:t>)</a:t>
            </a:r>
          </a:p>
          <a:p>
            <a:pPr algn="r"/>
            <a:endParaRPr lang="fa-IR" b="0" dirty="0" smtClean="0">
              <a:cs typeface="+mn-cs"/>
            </a:endParaRPr>
          </a:p>
          <a:p>
            <a:pPr algn="r"/>
            <a:endParaRPr lang="en-US" b="0" dirty="0" smtClean="0">
              <a:cs typeface="+mn-cs"/>
            </a:endParaRPr>
          </a:p>
        </p:txBody>
      </p:sp>
      <p:sp>
        <p:nvSpPr>
          <p:cNvPr id="4" name="Rounded Rectangle 3"/>
          <p:cNvSpPr/>
          <p:nvPr/>
        </p:nvSpPr>
        <p:spPr>
          <a:xfrm>
            <a:off x="5562600" y="1295400"/>
            <a:ext cx="1219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سیستم ذ.ب.ا.</a:t>
            </a:r>
            <a:endParaRPr lang="en-US" sz="1400" b="1" dirty="0">
              <a:solidFill>
                <a:schemeClr val="tx1"/>
              </a:solidFill>
            </a:endParaRPr>
          </a:p>
        </p:txBody>
      </p:sp>
      <p:cxnSp>
        <p:nvCxnSpPr>
          <p:cNvPr id="5" name="Straight Connector 4"/>
          <p:cNvCxnSpPr/>
          <p:nvPr/>
        </p:nvCxnSpPr>
        <p:spPr>
          <a:xfrm flipH="1">
            <a:off x="5105400" y="1905000"/>
            <a:ext cx="685800" cy="264795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657600" y="3200400"/>
            <a:ext cx="1447800" cy="1676400"/>
            <a:chOff x="5867400" y="4838700"/>
            <a:chExt cx="1447800" cy="1676400"/>
          </a:xfrm>
        </p:grpSpPr>
        <p:grpSp>
          <p:nvGrpSpPr>
            <p:cNvPr id="7" name="Group 6"/>
            <p:cNvGrpSpPr/>
            <p:nvPr/>
          </p:nvGrpSpPr>
          <p:grpSpPr>
            <a:xfrm>
              <a:off x="5943600" y="4838700"/>
              <a:ext cx="1219200" cy="1028700"/>
              <a:chOff x="6782873" y="3657600"/>
              <a:chExt cx="1219200" cy="1028700"/>
            </a:xfrm>
          </p:grpSpPr>
          <p:sp>
            <p:nvSpPr>
              <p:cNvPr id="9" name="Rounded Rectangle 8"/>
              <p:cNvSpPr/>
              <p:nvPr/>
            </p:nvSpPr>
            <p:spPr>
              <a:xfrm>
                <a:off x="6782873" y="3657600"/>
                <a:ext cx="1066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نسل چهارم</a:t>
                </a:r>
              </a:p>
            </p:txBody>
          </p:sp>
          <p:sp>
            <p:nvSpPr>
              <p:cNvPr id="10" name="Rounded Rectangle 9"/>
              <p:cNvSpPr/>
              <p:nvPr/>
            </p:nvSpPr>
            <p:spPr>
              <a:xfrm>
                <a:off x="6782873" y="4152900"/>
                <a:ext cx="12192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smtClean="0">
                    <a:solidFill>
                      <a:schemeClr val="tx1"/>
                    </a:solidFill>
                  </a:rPr>
                  <a:t>KBMS </a:t>
                </a:r>
                <a:r>
                  <a:rPr lang="fa-IR" sz="1400" b="1" dirty="0" smtClean="0">
                    <a:solidFill>
                      <a:schemeClr val="tx1"/>
                    </a:solidFill>
                  </a:rPr>
                  <a:t>ها</a:t>
                </a:r>
              </a:p>
            </p:txBody>
          </p:sp>
        </p:grpSp>
        <p:sp>
          <p:nvSpPr>
            <p:cNvPr id="8" name="Rounded Rectangle 7"/>
            <p:cNvSpPr/>
            <p:nvPr/>
          </p:nvSpPr>
          <p:spPr>
            <a:xfrm>
              <a:off x="5867400" y="5867400"/>
              <a:ext cx="1447800" cy="647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smtClean="0">
                  <a:solidFill>
                    <a:schemeClr val="tx1"/>
                  </a:solidFill>
                </a:rPr>
                <a:t>Knowledge Base</a:t>
              </a:r>
              <a:endParaRPr lang="fa-IR" sz="1400" b="1" dirty="0" smtClean="0">
                <a:solidFill>
                  <a:schemeClr val="tx1"/>
                </a:solidFill>
              </a:endParaRPr>
            </a:p>
          </p:txBody>
        </p:sp>
      </p:grpSp>
      <p:grpSp>
        <p:nvGrpSpPr>
          <p:cNvPr id="17" name="Group 16"/>
          <p:cNvGrpSpPr/>
          <p:nvPr/>
        </p:nvGrpSpPr>
        <p:grpSpPr>
          <a:xfrm>
            <a:off x="2057400" y="2819400"/>
            <a:ext cx="1447800" cy="1676400"/>
            <a:chOff x="5867400" y="4838700"/>
            <a:chExt cx="1447800" cy="1676400"/>
          </a:xfrm>
        </p:grpSpPr>
        <p:grpSp>
          <p:nvGrpSpPr>
            <p:cNvPr id="18" name="Group 17"/>
            <p:cNvGrpSpPr/>
            <p:nvPr/>
          </p:nvGrpSpPr>
          <p:grpSpPr>
            <a:xfrm>
              <a:off x="5943600" y="4838700"/>
              <a:ext cx="1219200" cy="1028700"/>
              <a:chOff x="6782873" y="3657600"/>
              <a:chExt cx="1219200" cy="1028700"/>
            </a:xfrm>
          </p:grpSpPr>
          <p:sp>
            <p:nvSpPr>
              <p:cNvPr id="20" name="Rounded Rectangle 19"/>
              <p:cNvSpPr/>
              <p:nvPr/>
            </p:nvSpPr>
            <p:spPr>
              <a:xfrm>
                <a:off x="6782873" y="3657600"/>
                <a:ext cx="1066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نسل پنجم</a:t>
                </a:r>
              </a:p>
            </p:txBody>
          </p:sp>
          <p:sp>
            <p:nvSpPr>
              <p:cNvPr id="21" name="Rounded Rectangle 20"/>
              <p:cNvSpPr/>
              <p:nvPr/>
            </p:nvSpPr>
            <p:spPr>
              <a:xfrm>
                <a:off x="6782873" y="4152900"/>
                <a:ext cx="12192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smtClean="0">
                    <a:solidFill>
                      <a:schemeClr val="tx1"/>
                    </a:solidFill>
                  </a:rPr>
                  <a:t>DM </a:t>
                </a:r>
                <a:r>
                  <a:rPr lang="fa-IR" sz="1400" b="1" dirty="0" smtClean="0">
                    <a:solidFill>
                      <a:schemeClr val="tx1"/>
                    </a:solidFill>
                  </a:rPr>
                  <a:t>ها</a:t>
                </a:r>
              </a:p>
            </p:txBody>
          </p:sp>
        </p:grpSp>
        <p:sp>
          <p:nvSpPr>
            <p:cNvPr id="19" name="Rounded Rectangle 18"/>
            <p:cNvSpPr/>
            <p:nvPr/>
          </p:nvSpPr>
          <p:spPr>
            <a:xfrm>
              <a:off x="5867400" y="5867400"/>
              <a:ext cx="1447800" cy="647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fa-IR" sz="1400" b="1" dirty="0" smtClean="0">
                <a:solidFill>
                  <a:schemeClr val="tx1"/>
                </a:solidFill>
              </a:endParaRPr>
            </a:p>
          </p:txBody>
        </p:sp>
      </p:grpSp>
      <p:grpSp>
        <p:nvGrpSpPr>
          <p:cNvPr id="23" name="Group 22"/>
          <p:cNvGrpSpPr/>
          <p:nvPr/>
        </p:nvGrpSpPr>
        <p:grpSpPr>
          <a:xfrm>
            <a:off x="381000" y="2362200"/>
            <a:ext cx="1447800" cy="1676400"/>
            <a:chOff x="5867400" y="4838700"/>
            <a:chExt cx="1447800" cy="1676400"/>
          </a:xfrm>
        </p:grpSpPr>
        <p:grpSp>
          <p:nvGrpSpPr>
            <p:cNvPr id="24" name="Group 23"/>
            <p:cNvGrpSpPr/>
            <p:nvPr/>
          </p:nvGrpSpPr>
          <p:grpSpPr>
            <a:xfrm>
              <a:off x="5943600" y="4838700"/>
              <a:ext cx="1219200" cy="1028700"/>
              <a:chOff x="6782873" y="3657600"/>
              <a:chExt cx="1219200" cy="1028700"/>
            </a:xfrm>
          </p:grpSpPr>
          <p:sp>
            <p:nvSpPr>
              <p:cNvPr id="26" name="Rounded Rectangle 25"/>
              <p:cNvSpPr/>
              <p:nvPr/>
            </p:nvSpPr>
            <p:spPr>
              <a:xfrm>
                <a:off x="6782873" y="3657600"/>
                <a:ext cx="1066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smtClean="0">
                    <a:solidFill>
                      <a:schemeClr val="tx1"/>
                    </a:solidFill>
                  </a:rPr>
                  <a:t>نسل ششم</a:t>
                </a:r>
              </a:p>
            </p:txBody>
          </p:sp>
          <p:sp>
            <p:nvSpPr>
              <p:cNvPr id="27" name="Rounded Rectangle 26"/>
              <p:cNvSpPr/>
              <p:nvPr/>
            </p:nvSpPr>
            <p:spPr>
              <a:xfrm>
                <a:off x="6782873" y="4152900"/>
                <a:ext cx="12192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smtClean="0">
                    <a:solidFill>
                      <a:schemeClr val="tx1"/>
                    </a:solidFill>
                  </a:rPr>
                  <a:t>KDS</a:t>
                </a:r>
                <a:r>
                  <a:rPr lang="fa-IR" sz="1400" b="1" dirty="0" smtClean="0">
                    <a:solidFill>
                      <a:schemeClr val="tx1"/>
                    </a:solidFill>
                  </a:rPr>
                  <a:t>ها</a:t>
                </a:r>
              </a:p>
            </p:txBody>
          </p:sp>
        </p:grpSp>
        <p:sp>
          <p:nvSpPr>
            <p:cNvPr id="25" name="Rounded Rectangle 24"/>
            <p:cNvSpPr/>
            <p:nvPr/>
          </p:nvSpPr>
          <p:spPr>
            <a:xfrm>
              <a:off x="5867400" y="5867400"/>
              <a:ext cx="1447800" cy="647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fa-IR" sz="1400" b="1" dirty="0" smtClean="0">
                <a:solidFill>
                  <a:schemeClr val="tx1"/>
                </a:solidFill>
              </a:endParaRPr>
            </a:p>
          </p:txBody>
        </p:sp>
      </p:grpSp>
      <p:cxnSp>
        <p:nvCxnSpPr>
          <p:cNvPr id="28" name="Straight Connector 27"/>
          <p:cNvCxnSpPr/>
          <p:nvPr/>
        </p:nvCxnSpPr>
        <p:spPr>
          <a:xfrm>
            <a:off x="6732430" y="1905000"/>
            <a:ext cx="1116170" cy="23241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316549" y="1931831"/>
            <a:ext cx="177085" cy="256396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303949" y="3635330"/>
            <a:ext cx="1066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smtClean="0">
                <a:solidFill>
                  <a:schemeClr val="tx1"/>
                </a:solidFill>
              </a:rPr>
              <a:t>……</a:t>
            </a:r>
            <a:endParaRPr lang="fa-IR" sz="1400" b="1" dirty="0" smtClean="0">
              <a:solidFill>
                <a:schemeClr val="tx1"/>
              </a:solidFill>
            </a:endParaRPr>
          </a:p>
        </p:txBody>
      </p:sp>
      <p:sp>
        <p:nvSpPr>
          <p:cNvPr id="35" name="Rounded Rectangle 34"/>
          <p:cNvSpPr/>
          <p:nvPr/>
        </p:nvSpPr>
        <p:spPr>
          <a:xfrm>
            <a:off x="6477000" y="3657600"/>
            <a:ext cx="1066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smtClean="0">
                <a:solidFill>
                  <a:schemeClr val="tx1"/>
                </a:solidFill>
              </a:rPr>
              <a:t>……</a:t>
            </a:r>
            <a:endParaRPr lang="fa-IR" sz="1400" b="1" dirty="0" smtClean="0">
              <a:solidFill>
                <a:schemeClr val="tx1"/>
              </a:solidFill>
            </a:endParaRPr>
          </a:p>
        </p:txBody>
      </p:sp>
      <p:sp>
        <p:nvSpPr>
          <p:cNvPr id="36" name="Rounded Rectangle 35"/>
          <p:cNvSpPr/>
          <p:nvPr/>
        </p:nvSpPr>
        <p:spPr>
          <a:xfrm>
            <a:off x="7620000" y="3505200"/>
            <a:ext cx="1066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smtClean="0">
                <a:solidFill>
                  <a:schemeClr val="tx1"/>
                </a:solidFill>
              </a:rPr>
              <a:t>……</a:t>
            </a:r>
            <a:endParaRPr lang="fa-IR" sz="1400" b="1" dirty="0" smtClean="0">
              <a:solidFill>
                <a:schemeClr val="tx1"/>
              </a:solidFill>
            </a:endParaRPr>
          </a:p>
        </p:txBody>
      </p:sp>
    </p:spTree>
    <p:extLst>
      <p:ext uri="{BB962C8B-B14F-4D97-AF65-F5344CB8AC3E}">
        <p14:creationId xmlns:p14="http://schemas.microsoft.com/office/powerpoint/2010/main" val="90524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سیر تحول سیستم ذ.ب.ا.  (3)</a:t>
            </a:r>
            <a:endParaRPr lang="en-US" dirty="0"/>
          </a:p>
        </p:txBody>
      </p:sp>
      <p:sp>
        <p:nvSpPr>
          <p:cNvPr id="3" name="Content Placeholder 2"/>
          <p:cNvSpPr>
            <a:spLocks noGrp="1"/>
          </p:cNvSpPr>
          <p:nvPr>
            <p:ph idx="1"/>
          </p:nvPr>
        </p:nvSpPr>
        <p:spPr/>
        <p:txBody>
          <a:bodyPr>
            <a:normAutofit/>
          </a:bodyPr>
          <a:lstStyle/>
          <a:p>
            <a:pPr algn="r"/>
            <a:r>
              <a:rPr lang="fa-IR" sz="2000" b="0" dirty="0" smtClean="0"/>
              <a:t>در این نسل‏بندی، نسل بعدی نسل قبلی را منسوخ نمی‏کند. نسل بعدی نسل قبلی را تکمیل می‏کند و از آن استفاده می‏کند.</a:t>
            </a:r>
          </a:p>
          <a:p>
            <a:r>
              <a:rPr lang="fa-IR" sz="2000" b="0" dirty="0" smtClean="0"/>
              <a:t>انواع نیازهای پردازشی، کنترلی، و عملیاتی سبب ایجاد نسل‏های سیستم «ذ.ب.ا.»  شد.</a:t>
            </a:r>
          </a:p>
        </p:txBody>
      </p:sp>
    </p:spTree>
    <p:extLst>
      <p:ext uri="{BB962C8B-B14F-4D97-AF65-F5344CB8AC3E}">
        <p14:creationId xmlns:p14="http://schemas.microsoft.com/office/powerpoint/2010/main" val="2182893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i="0" u="none" dirty="0" smtClean="0"/>
              <a:t>داده - اطلاع - دانش</a:t>
            </a:r>
            <a:endParaRPr lang="en-US" dirty="0"/>
          </a:p>
        </p:txBody>
      </p:sp>
      <p:sp>
        <p:nvSpPr>
          <p:cNvPr id="3" name="Content Placeholder 2"/>
          <p:cNvSpPr>
            <a:spLocks noGrp="1"/>
          </p:cNvSpPr>
          <p:nvPr>
            <p:ph idx="1"/>
          </p:nvPr>
        </p:nvSpPr>
        <p:spPr>
          <a:xfrm>
            <a:off x="228600" y="1371600"/>
            <a:ext cx="8686800" cy="5486400"/>
          </a:xfrm>
        </p:spPr>
        <p:txBody>
          <a:bodyPr>
            <a:normAutofit/>
          </a:bodyPr>
          <a:lstStyle/>
          <a:p>
            <a:r>
              <a:rPr lang="fa-IR" dirty="0" smtClean="0">
                <a:solidFill>
                  <a:srgbClr val="7030A0"/>
                </a:solidFill>
              </a:rPr>
              <a:t>داده (</a:t>
            </a:r>
            <a:r>
              <a:rPr lang="en-US" dirty="0" smtClean="0">
                <a:solidFill>
                  <a:srgbClr val="7030A0"/>
                </a:solidFill>
              </a:rPr>
              <a:t>Data</a:t>
            </a:r>
            <a:r>
              <a:rPr lang="fa-IR" dirty="0" smtClean="0">
                <a:solidFill>
                  <a:srgbClr val="7030A0"/>
                </a:solidFill>
              </a:rPr>
              <a:t>)</a:t>
            </a:r>
            <a:endParaRPr lang="fa-IR" dirty="0">
              <a:solidFill>
                <a:srgbClr val="7030A0"/>
              </a:solidFill>
            </a:endParaRPr>
          </a:p>
          <a:p>
            <a:pPr lvl="1"/>
            <a:r>
              <a:rPr lang="fa-IR" sz="1800" b="0" u="sng" dirty="0" smtClean="0">
                <a:solidFill>
                  <a:srgbClr val="C00000"/>
                </a:solidFill>
              </a:rPr>
              <a:t>تعریف اول </a:t>
            </a:r>
            <a:r>
              <a:rPr lang="en-US" sz="1800" b="0" u="sng" dirty="0" smtClean="0">
                <a:solidFill>
                  <a:srgbClr val="C00000"/>
                </a:solidFill>
              </a:rPr>
              <a:t>ANSI</a:t>
            </a:r>
            <a:r>
              <a:rPr lang="fa-IR" sz="1800" b="0" u="sng" dirty="0" smtClean="0">
                <a:solidFill>
                  <a:srgbClr val="C00000"/>
                </a:solidFill>
              </a:rPr>
              <a:t>:</a:t>
            </a:r>
            <a:r>
              <a:rPr lang="fa-IR" sz="1800" b="0" dirty="0" smtClean="0"/>
              <a:t> </a:t>
            </a:r>
            <a:r>
              <a:rPr lang="fa-IR" sz="1800" b="0" dirty="0" smtClean="0">
                <a:solidFill>
                  <a:srgbClr val="0033CC"/>
                </a:solidFill>
              </a:rPr>
              <a:t>نمایش</a:t>
            </a:r>
            <a:r>
              <a:rPr lang="fa-IR" sz="1800" b="0" dirty="0" smtClean="0"/>
              <a:t> بوده‏ها، پدیده‏ها، مفاهیم یا شناخته‏ها به طرزی صوری و مناسب برای برقراری ارتباط، تفسیر یا پردازش توسط انسان یا هر امکان خودکار</a:t>
            </a:r>
          </a:p>
          <a:p>
            <a:pPr lvl="1"/>
            <a:r>
              <a:rPr lang="fa-IR" sz="1800" b="0" u="sng" dirty="0" smtClean="0">
                <a:solidFill>
                  <a:srgbClr val="C00000"/>
                </a:solidFill>
              </a:rPr>
              <a:t>تعریف دوم </a:t>
            </a:r>
            <a:r>
              <a:rPr lang="en-US" sz="1800" b="0" u="sng" dirty="0" smtClean="0">
                <a:solidFill>
                  <a:srgbClr val="C00000"/>
                </a:solidFill>
              </a:rPr>
              <a:t>ANSI</a:t>
            </a:r>
            <a:r>
              <a:rPr lang="fa-IR" sz="1800" b="0" u="sng" dirty="0" smtClean="0">
                <a:solidFill>
                  <a:srgbClr val="C00000"/>
                </a:solidFill>
              </a:rPr>
              <a:t>:</a:t>
            </a:r>
            <a:r>
              <a:rPr lang="fa-IR" sz="1800" b="0" dirty="0" smtClean="0">
                <a:solidFill>
                  <a:srgbClr val="C00000"/>
                </a:solidFill>
              </a:rPr>
              <a:t> </a:t>
            </a:r>
            <a:r>
              <a:rPr lang="fa-IR" sz="1800" b="0" dirty="0" smtClean="0"/>
              <a:t>هر </a:t>
            </a:r>
            <a:r>
              <a:rPr lang="fa-IR" sz="1800" b="0" dirty="0" smtClean="0">
                <a:solidFill>
                  <a:srgbClr val="0033CC"/>
                </a:solidFill>
              </a:rPr>
              <a:t>نمایشی</a:t>
            </a:r>
            <a:r>
              <a:rPr lang="fa-IR" sz="1800" b="0" dirty="0" smtClean="0"/>
              <a:t> اعم از کاراکتری (نویسه‏ای) یا کمیت‏های قیاسی که معنایی به آن قابل انتساب باشد (توسط انسان یا یک مکانیسم خودکار)</a:t>
            </a:r>
          </a:p>
          <a:p>
            <a:r>
              <a:rPr lang="fa-IR" dirty="0" smtClean="0">
                <a:solidFill>
                  <a:srgbClr val="7030A0"/>
                </a:solidFill>
              </a:rPr>
              <a:t>اطلاع (</a:t>
            </a:r>
            <a:r>
              <a:rPr lang="en-US" dirty="0" smtClean="0">
                <a:solidFill>
                  <a:srgbClr val="7030A0"/>
                </a:solidFill>
              </a:rPr>
              <a:t>Information</a:t>
            </a:r>
            <a:r>
              <a:rPr lang="fa-IR" dirty="0" smtClean="0">
                <a:solidFill>
                  <a:srgbClr val="7030A0"/>
                </a:solidFill>
              </a:rPr>
              <a:t>)</a:t>
            </a:r>
          </a:p>
          <a:p>
            <a:pPr lvl="1"/>
            <a:r>
              <a:rPr lang="fa-IR" sz="1800" b="0" dirty="0" smtClean="0"/>
              <a:t>تعریف دقیق و جامعی از مفهوم اطلاع وجود ندارد.</a:t>
            </a:r>
          </a:p>
          <a:p>
            <a:pPr lvl="1"/>
            <a:r>
              <a:rPr lang="fa-IR" sz="1800" b="0" u="sng" dirty="0" smtClean="0">
                <a:solidFill>
                  <a:srgbClr val="C00000"/>
                </a:solidFill>
              </a:rPr>
              <a:t>تعریف اول [</a:t>
            </a:r>
            <a:r>
              <a:rPr lang="en-US" sz="1800" b="0" u="sng" dirty="0" smtClean="0">
                <a:solidFill>
                  <a:srgbClr val="C00000"/>
                </a:solidFill>
              </a:rPr>
              <a:t>LIPS92</a:t>
            </a:r>
            <a:r>
              <a:rPr lang="fa-IR" sz="1800" b="0" u="sng" dirty="0" smtClean="0">
                <a:solidFill>
                  <a:srgbClr val="C00000"/>
                </a:solidFill>
              </a:rPr>
              <a:t>]: </a:t>
            </a:r>
            <a:r>
              <a:rPr lang="fa-IR" sz="1800" b="0" dirty="0" smtClean="0"/>
              <a:t>اطلاع، داده پردازش شده است.</a:t>
            </a:r>
          </a:p>
          <a:p>
            <a:pPr lvl="1"/>
            <a:r>
              <a:rPr lang="fa-IR" sz="1800" b="0" u="sng" dirty="0" smtClean="0">
                <a:solidFill>
                  <a:srgbClr val="C00000"/>
                </a:solidFill>
              </a:rPr>
              <a:t>تعریف دوم [روحا 78-الف]: </a:t>
            </a:r>
            <a:r>
              <a:rPr lang="fa-IR" sz="1800" b="0" dirty="0" smtClean="0"/>
              <a:t>معنایی که انسان به داده منتسب می‏کند، از طریق قراردادهای شناخته شده‏ای که در نمایش داده به کار می‏روند.</a:t>
            </a:r>
          </a:p>
          <a:p>
            <a:pPr lvl="1"/>
            <a:r>
              <a:rPr lang="fa-IR" sz="1800" b="0" dirty="0" smtClean="0"/>
              <a:t>برخی داده را همان مقدار واقعا ذخیره شده و اطلاع را معنای آن می‏دانند. بنابراین اطلاع دارای خاصیت اطلاع‏دهندگی و ارتباط‏دهندگی است، در حالیکه داده مجرد این خاصیت را ندارد.</a:t>
            </a:r>
            <a:endParaRPr lang="fa-IR" sz="1800" dirty="0" smtClean="0"/>
          </a:p>
        </p:txBody>
      </p:sp>
    </p:spTree>
    <p:extLst>
      <p:ext uri="{BB962C8B-B14F-4D97-AF65-F5344CB8AC3E}">
        <p14:creationId xmlns:p14="http://schemas.microsoft.com/office/powerpoint/2010/main" val="199893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i="0" u="none" dirty="0" smtClean="0"/>
              <a:t>داده - اطلاع - دانش</a:t>
            </a:r>
            <a:endParaRPr lang="en-US" dirty="0"/>
          </a:p>
        </p:txBody>
      </p:sp>
      <p:sp>
        <p:nvSpPr>
          <p:cNvPr id="3" name="Content Placeholder 2"/>
          <p:cNvSpPr>
            <a:spLocks noGrp="1"/>
          </p:cNvSpPr>
          <p:nvPr>
            <p:ph idx="1"/>
          </p:nvPr>
        </p:nvSpPr>
        <p:spPr/>
        <p:txBody>
          <a:bodyPr>
            <a:normAutofit/>
          </a:bodyPr>
          <a:lstStyle/>
          <a:p>
            <a:r>
              <a:rPr lang="fa-IR" dirty="0" smtClean="0">
                <a:solidFill>
                  <a:srgbClr val="7030A0"/>
                </a:solidFill>
              </a:rPr>
              <a:t>دانش (</a:t>
            </a:r>
            <a:r>
              <a:rPr lang="en-US" dirty="0" smtClean="0">
                <a:solidFill>
                  <a:srgbClr val="7030A0"/>
                </a:solidFill>
              </a:rPr>
              <a:t>Knowledge</a:t>
            </a:r>
            <a:r>
              <a:rPr lang="fa-IR" dirty="0" smtClean="0">
                <a:solidFill>
                  <a:srgbClr val="7030A0"/>
                </a:solidFill>
              </a:rPr>
              <a:t>)</a:t>
            </a:r>
          </a:p>
          <a:p>
            <a:pPr lvl="1"/>
            <a:r>
              <a:rPr lang="fa-IR" sz="1800" b="0" u="sng" dirty="0">
                <a:solidFill>
                  <a:srgbClr val="C00000"/>
                </a:solidFill>
              </a:rPr>
              <a:t>تعریف [</a:t>
            </a:r>
            <a:r>
              <a:rPr lang="en-US" sz="1800" b="0" u="sng" dirty="0">
                <a:solidFill>
                  <a:srgbClr val="C00000"/>
                </a:solidFill>
              </a:rPr>
              <a:t>FROS87</a:t>
            </a:r>
            <a:r>
              <a:rPr lang="fa-IR" sz="1800" b="0" u="sng" dirty="0">
                <a:solidFill>
                  <a:srgbClr val="C00000"/>
                </a:solidFill>
              </a:rPr>
              <a:t>]: </a:t>
            </a:r>
            <a:r>
              <a:rPr lang="fa-IR" sz="1800" b="0" dirty="0" smtClean="0"/>
              <a:t>دانش عبارت است از نمایش نمادین جنبه‏هایی از بخشی از جهان واقع (جهان موردنظر یا محیط مطرح)</a:t>
            </a:r>
          </a:p>
          <a:p>
            <a:pPr lvl="2"/>
            <a:r>
              <a:rPr lang="fa-IR" sz="1600" b="0" dirty="0" smtClean="0"/>
              <a:t>مثال: شنبه هوا بارانی است.     حسن فرزند علی است.</a:t>
            </a:r>
          </a:p>
          <a:p>
            <a:pPr lvl="1"/>
            <a:r>
              <a:rPr lang="fa-IR" sz="1800" b="0" u="sng" dirty="0">
                <a:solidFill>
                  <a:srgbClr val="C00000"/>
                </a:solidFill>
              </a:rPr>
              <a:t>تعریف دوم [روحا </a:t>
            </a:r>
            <a:r>
              <a:rPr lang="fa-IR" sz="1800" b="0" u="sng" dirty="0" smtClean="0">
                <a:solidFill>
                  <a:srgbClr val="C00000"/>
                </a:solidFill>
              </a:rPr>
              <a:t>91]: </a:t>
            </a:r>
            <a:r>
              <a:rPr lang="fa-IR" sz="1800" b="0" dirty="0"/>
              <a:t>دانش منطقی نوعی شناخت است که از یک مجموعه از اطلاعات بر اساس یک مجموعه از قواعد مشخص، معمولا با روش استقراء حاصل می‏شود. حصول این شناخت می‏تواند توسط انسان یا یک سیستم خودکار انجام شود.</a:t>
            </a:r>
          </a:p>
          <a:p>
            <a:pPr marL="0" indent="0">
              <a:buNone/>
            </a:pPr>
            <a:endParaRPr lang="fa-IR" dirty="0" smtClean="0"/>
          </a:p>
        </p:txBody>
      </p:sp>
    </p:spTree>
    <p:extLst>
      <p:ext uri="{BB962C8B-B14F-4D97-AF65-F5344CB8AC3E}">
        <p14:creationId xmlns:p14="http://schemas.microsoft.com/office/powerpoint/2010/main" val="18480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B Titr"/>
      </a:majorFont>
      <a:minorFont>
        <a:latin typeface="Times New Roman"/>
        <a:ea typeface=""/>
        <a:cs typeface="B Nazani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54351</TotalTime>
  <Words>3520</Words>
  <Application>Microsoft Office PowerPoint</Application>
  <PresentationFormat>On-screen Show (4:3)</PresentationFormat>
  <Paragraphs>664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به نام آنکه جان را فکرت آموخت</vt:lpstr>
      <vt:lpstr>مقدمه</vt:lpstr>
      <vt:lpstr>محیط فیزیکی «ذ.ب.ا»</vt:lpstr>
      <vt:lpstr>سیستم واسط ذ.ب.ا.</vt:lpstr>
      <vt:lpstr>سیر تحول سیستم ذ.ب.ا.  (1)</vt:lpstr>
      <vt:lpstr>سیر تحول سیستم ذ.ب.ا.  (2)</vt:lpstr>
      <vt:lpstr>سیر تحول سیستم ذ.ب.ا.  (3)</vt:lpstr>
      <vt:lpstr>داده - اطلاع - دانش</vt:lpstr>
      <vt:lpstr>داده - اطلاع - دانش</vt:lpstr>
      <vt:lpstr>پایگاه داده</vt:lpstr>
      <vt:lpstr>پایگاه داده – مثال مقدماتی</vt:lpstr>
      <vt:lpstr>مثال مقدماتی</vt:lpstr>
      <vt:lpstr>ادامه مثال مقدماتی (مشی فایلینگ)</vt:lpstr>
      <vt:lpstr>طراحی فایل</vt:lpstr>
      <vt:lpstr>مثال مقدماتی (مشی فایلینگ)</vt:lpstr>
      <vt:lpstr>نمایش شماتیک مشی فایلینگ</vt:lpstr>
      <vt:lpstr>معایب مشی فایلینگ</vt:lpstr>
      <vt:lpstr>افزونگی</vt:lpstr>
      <vt:lpstr>افزونگی (ادامه)</vt:lpstr>
      <vt:lpstr>افزونگی (ادامه)</vt:lpstr>
      <vt:lpstr>افزونگی (ادامه)</vt:lpstr>
      <vt:lpstr>مثال مقدماتی : اما در مشی پایگاهی</vt:lpstr>
      <vt:lpstr>ادامه مثال مقدماتی (مشی پایگاهی)</vt:lpstr>
      <vt:lpstr>ادامه مثال مقدماتی (مشی پایگاهی)</vt:lpstr>
      <vt:lpstr>ادامه مثال مقدماتی (مشی پایگاهی)</vt:lpstr>
      <vt:lpstr>تراکنش</vt:lpstr>
      <vt:lpstr>خواص تراکنش در پایگاه داده‏های رابطه‏ای</vt:lpstr>
      <vt:lpstr>عناصر محیط پایگاهی</vt:lpstr>
      <vt:lpstr>عناصر محیط پایگاهی – (1) سخت‏افزار</vt:lpstr>
      <vt:lpstr>عناصر محیط پایگاهی – (2) نرم افزار</vt:lpstr>
      <vt:lpstr>عناصر محیط پایگاهی – (3) کاربر</vt:lpstr>
      <vt:lpstr>عناصر محیط پایگاهی – (3) کاربر (انواع)</vt:lpstr>
      <vt:lpstr>عناصر محیط پایگاهی – (4) داده</vt:lpstr>
      <vt:lpstr>PowerPoint Presentation</vt:lpstr>
      <vt:lpstr>یادآوری: نمایه‏سازی (نمونه‏ای از افزونگی تکنیکی)</vt:lpstr>
      <vt:lpstr>یادآوری: نمایه‏سازی (ادامه)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Morteza Amini</dc:creator>
  <dc:description>Using the slides without reference to the authors is forbidden!</dc:description>
  <cp:lastModifiedBy>Windows User</cp:lastModifiedBy>
  <cp:revision>92</cp:revision>
  <dcterms:created xsi:type="dcterms:W3CDTF">2012-08-03T07:41:40Z</dcterms:created>
  <dcterms:modified xsi:type="dcterms:W3CDTF">2018-09-17T16:12:30Z</dcterms:modified>
  <cp:version>92-93-1</cp:version>
</cp:coreProperties>
</file>