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329" r:id="rId2"/>
    <p:sldId id="560" r:id="rId3"/>
    <p:sldId id="502" r:id="rId4"/>
    <p:sldId id="503" r:id="rId5"/>
    <p:sldId id="504" r:id="rId6"/>
    <p:sldId id="532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84" r:id="rId16"/>
    <p:sldId id="587" r:id="rId17"/>
    <p:sldId id="543" r:id="rId18"/>
    <p:sldId id="544" r:id="rId19"/>
    <p:sldId id="545" r:id="rId20"/>
    <p:sldId id="586" r:id="rId21"/>
    <p:sldId id="546" r:id="rId22"/>
    <p:sldId id="547" r:id="rId23"/>
    <p:sldId id="548" r:id="rId24"/>
    <p:sldId id="549" r:id="rId25"/>
    <p:sldId id="550" r:id="rId26"/>
    <p:sldId id="551" r:id="rId27"/>
    <p:sldId id="552" r:id="rId28"/>
    <p:sldId id="554" r:id="rId29"/>
    <p:sldId id="555" r:id="rId30"/>
    <p:sldId id="556" r:id="rId31"/>
    <p:sldId id="553" r:id="rId32"/>
    <p:sldId id="557" r:id="rId33"/>
    <p:sldId id="588" r:id="rId34"/>
    <p:sldId id="558" r:id="rId35"/>
    <p:sldId id="559" r:id="rId36"/>
    <p:sldId id="561" r:id="rId37"/>
    <p:sldId id="562" r:id="rId38"/>
    <p:sldId id="563" r:id="rId39"/>
    <p:sldId id="564" r:id="rId40"/>
    <p:sldId id="565" r:id="rId41"/>
    <p:sldId id="592" r:id="rId42"/>
    <p:sldId id="566" r:id="rId43"/>
    <p:sldId id="567" r:id="rId44"/>
    <p:sldId id="568" r:id="rId45"/>
    <p:sldId id="569" r:id="rId46"/>
    <p:sldId id="570" r:id="rId47"/>
    <p:sldId id="571" r:id="rId48"/>
    <p:sldId id="572" r:id="rId49"/>
    <p:sldId id="573" r:id="rId50"/>
    <p:sldId id="574" r:id="rId51"/>
    <p:sldId id="575" r:id="rId52"/>
    <p:sldId id="576" r:id="rId53"/>
    <p:sldId id="577" r:id="rId54"/>
    <p:sldId id="578" r:id="rId55"/>
    <p:sldId id="590" r:id="rId56"/>
    <p:sldId id="591" r:id="rId57"/>
    <p:sldId id="579" r:id="rId58"/>
    <p:sldId id="580" r:id="rId59"/>
    <p:sldId id="581" r:id="rId60"/>
    <p:sldId id="582" r:id="rId61"/>
    <p:sldId id="583" r:id="rId62"/>
    <p:sldId id="39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560"/>
            <p14:sldId id="502"/>
            <p14:sldId id="503"/>
            <p14:sldId id="504"/>
            <p14:sldId id="532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84"/>
            <p14:sldId id="587"/>
            <p14:sldId id="543"/>
            <p14:sldId id="544"/>
            <p14:sldId id="545"/>
            <p14:sldId id="586"/>
            <p14:sldId id="546"/>
            <p14:sldId id="547"/>
            <p14:sldId id="548"/>
            <p14:sldId id="549"/>
            <p14:sldId id="550"/>
            <p14:sldId id="551"/>
            <p14:sldId id="552"/>
            <p14:sldId id="554"/>
            <p14:sldId id="555"/>
            <p14:sldId id="556"/>
            <p14:sldId id="553"/>
            <p14:sldId id="557"/>
            <p14:sldId id="588"/>
            <p14:sldId id="558"/>
            <p14:sldId id="559"/>
            <p14:sldId id="561"/>
            <p14:sldId id="562"/>
            <p14:sldId id="563"/>
            <p14:sldId id="564"/>
            <p14:sldId id="565"/>
            <p14:sldId id="592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90"/>
            <p14:sldId id="591"/>
            <p14:sldId id="579"/>
            <p14:sldId id="580"/>
            <p14:sldId id="581"/>
            <p14:sldId id="582"/>
            <p14:sldId id="583"/>
            <p14:sldId id="3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FFD5D5"/>
    <a:srgbClr val="D4ECBA"/>
    <a:srgbClr val="FFFFC5"/>
    <a:srgbClr val="DCDCDC"/>
    <a:srgbClr val="E1E1E1"/>
    <a:srgbClr val="E6E6E6"/>
    <a:srgbClr val="EBEBEB"/>
    <a:srgbClr val="F0F0F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>
        <p:scale>
          <a:sx n="80" d="100"/>
          <a:sy n="80" d="100"/>
        </p:scale>
        <p:origin x="-1209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6" d="100"/>
          <a:sy n="36" d="100"/>
        </p:scale>
        <p:origin x="-21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دهم: طراحی پایگاه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دهم:</a:t>
            </a:r>
          </a:p>
          <a:p>
            <a:pPr algn="r" rtl="1"/>
            <a:r>
              <a:rPr lang="fa-IR" sz="3600" dirty="0" smtClean="0">
                <a:cs typeface="+mj-cs"/>
              </a:rPr>
              <a:t>نرمال‌ترسازی </a:t>
            </a:r>
            <a:r>
              <a:rPr lang="fa-IR" sz="3600" dirty="0" smtClean="0">
                <a:cs typeface="+mj-cs"/>
              </a:rPr>
              <a:t>پایگاه داده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</a:t>
            </a:r>
            <a:r>
              <a:rPr lang="fa-IR" dirty="0" smtClean="0">
                <a:cs typeface="B Nazanin" pitchFamily="2" charset="-78"/>
              </a:rPr>
              <a:t>9۷-9۸</a:t>
            </a:r>
            <a:endParaRPr lang="fa-IR" dirty="0" smtClean="0">
              <a:cs typeface="B Nazanin" pitchFamily="2" charset="-78"/>
            </a:endParaRP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b="1" dirty="0" smtClean="0"/>
              <a:t>            </a:t>
            </a:r>
            <a:r>
              <a:rPr lang="fa-IR" b="1" dirty="0" smtClean="0">
                <a:solidFill>
                  <a:srgbClr val="0919AF"/>
                </a:solidFill>
              </a:rPr>
              <a:t>وابستگی تابعی (</a:t>
            </a:r>
            <a:r>
              <a:rPr lang="en-US" b="1" dirty="0" smtClean="0">
                <a:solidFill>
                  <a:srgbClr val="0919AF"/>
                </a:solidFill>
              </a:rPr>
              <a:t>FD</a:t>
            </a:r>
            <a:r>
              <a:rPr lang="fa-IR" b="1" dirty="0" smtClean="0">
                <a:solidFill>
                  <a:srgbClr val="0919AF"/>
                </a:solidFill>
              </a:rPr>
              <a:t>): </a:t>
            </a:r>
            <a:r>
              <a:rPr lang="fa-IR" dirty="0" smtClean="0"/>
              <a:t>صفت </a:t>
            </a:r>
            <a:r>
              <a:rPr lang="en-US" sz="1800" dirty="0" smtClean="0"/>
              <a:t>R.B</a:t>
            </a:r>
            <a:r>
              <a:rPr lang="fa-IR" dirty="0" smtClean="0"/>
              <a:t> به صفت </a:t>
            </a:r>
            <a:r>
              <a:rPr lang="en-US" sz="1800" dirty="0" smtClean="0"/>
              <a:t>R.A</a:t>
            </a:r>
            <a:r>
              <a:rPr lang="fa-IR" dirty="0" smtClean="0"/>
              <a:t> وابستگی تابعی دارد اگر و فقط اگر به ازای یک مقدار از </a:t>
            </a:r>
            <a:r>
              <a:rPr lang="en-US" sz="1800" dirty="0" smtClean="0"/>
              <a:t>A</a:t>
            </a:r>
            <a:r>
              <a:rPr lang="fa-IR" dirty="0" smtClean="0"/>
              <a:t> یک مقدار از </a:t>
            </a:r>
            <a:r>
              <a:rPr lang="en-US" sz="1800" dirty="0" smtClean="0"/>
              <a:t>B</a:t>
            </a:r>
            <a:r>
              <a:rPr lang="fa-IR" dirty="0" smtClean="0"/>
              <a:t> متناظر باشد. به عبارت دیگر اگر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1</a:t>
            </a:r>
            <a:r>
              <a:rPr lang="fa-IR" dirty="0" smtClean="0"/>
              <a:t> و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دو تاپل از </a:t>
            </a:r>
            <a:r>
              <a:rPr lang="en-US" sz="1800" dirty="0" smtClean="0"/>
              <a:t>R</a:t>
            </a:r>
            <a:r>
              <a:rPr lang="fa-IR" dirty="0" smtClean="0"/>
              <a:t> باشند، در این صورت:</a:t>
            </a:r>
          </a:p>
          <a:p>
            <a:pPr marL="0" indent="0" algn="ctr">
              <a:buNone/>
            </a:pPr>
            <a:r>
              <a:rPr lang="en-US" sz="1800" dirty="0" smtClean="0"/>
              <a:t>IF   t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.A = t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.A   THEN   t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.B = t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.B</a:t>
            </a:r>
            <a:endParaRPr lang="fa-IR" sz="1800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r>
              <a:rPr lang="fa-IR" dirty="0" smtClean="0"/>
              <a:t>         با فرض اینکه </a:t>
            </a:r>
            <a:r>
              <a:rPr lang="fa-IR" u="sng" dirty="0" smtClean="0"/>
              <a:t>کل تاپلهای رابطه </a:t>
            </a:r>
            <a:r>
              <a:rPr lang="fa-IR" dirty="0" smtClean="0"/>
              <a:t>به صورت زیر باشد، آیا داریم:</a:t>
            </a:r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     </a:t>
            </a:r>
            <a:r>
              <a:rPr lang="en-US" dirty="0" smtClean="0"/>
              <a:t>A</a:t>
            </a:r>
            <a:r>
              <a:rPr lang="en-US" dirty="0" smtClean="0">
                <a:sym typeface="Symbol"/>
              </a:rPr>
              <a:t>B</a:t>
            </a:r>
            <a:r>
              <a:rPr lang="fa-IR" dirty="0" smtClean="0">
                <a:sym typeface="Symbol"/>
              </a:rPr>
              <a:t>؟  بله</a:t>
            </a: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/>
              <a:t>A</a:t>
            </a:r>
            <a:r>
              <a:rPr lang="en-US" dirty="0" smtClean="0">
                <a:sym typeface="Symbol"/>
              </a:rPr>
              <a:t>C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 smtClean="0"/>
              <a:t>B</a:t>
            </a:r>
            <a:r>
              <a:rPr lang="en-US" dirty="0" smtClean="0">
                <a:sym typeface="Symbol"/>
              </a:rPr>
              <a:t>A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 smtClean="0"/>
              <a:t>B</a:t>
            </a:r>
            <a:r>
              <a:rPr lang="en-US" dirty="0" smtClean="0">
                <a:sym typeface="Symbol"/>
              </a:rPr>
              <a:t>C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endParaRPr lang="fa-IR" dirty="0"/>
          </a:p>
          <a:p>
            <a:endParaRPr lang="fa-IR" dirty="0" smtClean="0"/>
          </a:p>
          <a:p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1524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7" name="Group 26"/>
          <p:cNvGrpSpPr/>
          <p:nvPr/>
        </p:nvGrpSpPr>
        <p:grpSpPr>
          <a:xfrm>
            <a:off x="879103" y="3974068"/>
            <a:ext cx="3588987" cy="2045732"/>
            <a:chOff x="700314" y="3276600"/>
            <a:chExt cx="3947886" cy="2045732"/>
          </a:xfrm>
        </p:grpSpPr>
        <p:sp>
          <p:nvSpPr>
            <p:cNvPr id="7" name="TextBox 6"/>
            <p:cNvSpPr txBox="1"/>
            <p:nvPr/>
          </p:nvSpPr>
          <p:spPr>
            <a:xfrm>
              <a:off x="700314" y="3276600"/>
              <a:ext cx="165942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 </a:t>
              </a:r>
              <a:r>
                <a:rPr lang="en-US" dirty="0" smtClean="0"/>
                <a:t>(A,    B,     C)</a:t>
              </a:r>
            </a:p>
          </p:txBody>
        </p:sp>
        <p:graphicFrame>
          <p:nvGraphicFramePr>
            <p:cNvPr id="8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7890130"/>
                </p:ext>
              </p:extLst>
            </p:nvPr>
          </p:nvGraphicFramePr>
          <p:xfrm>
            <a:off x="974310" y="3645932"/>
            <a:ext cx="1653673" cy="16764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473490"/>
                  <a:gridCol w="456278"/>
                  <a:gridCol w="573571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074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4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733800" y="3505200"/>
              <a:ext cx="862608" cy="115441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200000"/>
                </a:lnSpc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>
                  <a:sym typeface="Symbol"/>
                </a:rPr>
                <a:t>1</a:t>
              </a:r>
              <a:endParaRPr lang="en-US" dirty="0" smtClean="0">
                <a:sym typeface="Symbol"/>
              </a:endParaRPr>
            </a:p>
            <a:p>
              <a:pPr>
                <a:lnSpc>
                  <a:spcPct val="200000"/>
                </a:lnSpc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a</a:t>
              </a:r>
              <a:r>
                <a:rPr lang="en-US" baseline="-25000" dirty="0" smtClean="0">
                  <a:sym typeface="Symbol"/>
                </a:rPr>
                <a:t>1</a:t>
              </a:r>
              <a:endParaRPr lang="en-US" baseline="-25000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98" y="4115797"/>
              <a:ext cx="364202" cy="68480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c</a:t>
              </a:r>
              <a:r>
                <a:rPr lang="en-US" baseline="-25000" dirty="0" smtClean="0">
                  <a:sym typeface="Symbol"/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c</a:t>
              </a:r>
              <a:r>
                <a:rPr lang="en-US" baseline="-25000" dirty="0" smtClean="0">
                  <a:sym typeface="Symbol"/>
                </a:rPr>
                <a:t>2</a:t>
              </a:r>
              <a:endParaRPr lang="en-US" baseline="-25000" dirty="0" smtClean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4024086" y="4354286"/>
              <a:ext cx="286657" cy="127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024086" y="4539342"/>
              <a:ext cx="272143" cy="76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166" y="3353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2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/>
              <a:t> </a:t>
            </a:r>
            <a:r>
              <a:rPr lang="fa-IR" dirty="0"/>
              <a:t>صفات طرفین </a:t>
            </a:r>
            <a:r>
              <a:rPr lang="en-US" sz="1800" dirty="0"/>
              <a:t>FD </a:t>
            </a:r>
            <a:r>
              <a:rPr lang="fa-IR" sz="1800" dirty="0"/>
              <a:t> </a:t>
            </a:r>
            <a:r>
              <a:rPr lang="fa-IR" dirty="0"/>
              <a:t>می‏توانند ساده یا مرکب باشند.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/>
              <a:t> </a:t>
            </a:r>
            <a:r>
              <a:rPr lang="fa-IR" dirty="0"/>
              <a:t>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>
                <a:sym typeface="Euclid Symbol"/>
              </a:rPr>
              <a:t>B</a:t>
            </a:r>
            <a:r>
              <a:rPr lang="fa-IR" dirty="0">
                <a:sym typeface="Euclid Symbol"/>
              </a:rPr>
              <a:t>، لزوماً نداریم: </a:t>
            </a:r>
            <a:r>
              <a:rPr lang="en-US" sz="1800" dirty="0">
                <a:sym typeface="Euclid Symbol"/>
              </a:rPr>
              <a:t>B</a:t>
            </a:r>
            <a:r>
              <a:rPr lang="en-US" sz="1800" dirty="0">
                <a:sym typeface="Symbol"/>
              </a:rPr>
              <a:t>A</a:t>
            </a:r>
            <a:r>
              <a:rPr lang="fa-IR" dirty="0">
                <a:sym typeface="Symbol"/>
              </a:rPr>
              <a:t>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(3)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>
                <a:sym typeface="Symbol"/>
              </a:rPr>
              <a:t>BA</a:t>
            </a:r>
            <a:r>
              <a:rPr lang="fa-IR" dirty="0">
                <a:sym typeface="Symbol"/>
              </a:rPr>
              <a:t>، به </a:t>
            </a:r>
            <a:r>
              <a:rPr lang="en-US" sz="1800" dirty="0">
                <a:sym typeface="Symbol"/>
              </a:rPr>
              <a:t>AB</a:t>
            </a:r>
            <a:r>
              <a:rPr lang="fa-IR" dirty="0">
                <a:sym typeface="Symbol"/>
              </a:rPr>
              <a:t>، </a:t>
            </a:r>
            <a:r>
              <a:rPr lang="en-US" sz="1800" dirty="0">
                <a:sym typeface="Symbol"/>
              </a:rPr>
              <a:t>FD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نامهم یا بدیهی (</a:t>
            </a:r>
            <a:r>
              <a:rPr lang="en-US" sz="1800" dirty="0">
                <a:sym typeface="Symbol"/>
              </a:rPr>
              <a:t>Trivial</a:t>
            </a:r>
            <a:r>
              <a:rPr lang="fa-IR" dirty="0">
                <a:sym typeface="Symbol"/>
              </a:rPr>
              <a:t>) گوییم.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(4)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K</a:t>
            </a:r>
            <a:r>
              <a:rPr lang="fa-IR" dirty="0" smtClean="0">
                <a:sym typeface="Symbol"/>
              </a:rPr>
              <a:t> در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یا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 و </a:t>
            </a:r>
            <a:r>
              <a:rPr lang="en-US" sz="1800" dirty="0" smtClean="0">
                <a:sym typeface="Symbol"/>
              </a:rPr>
              <a:t>GH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 آنگاه داریم:</a:t>
            </a:r>
            <a:r>
              <a:rPr lang="fa-IR" dirty="0" smtClean="0">
                <a:sym typeface="Symbol"/>
              </a:rPr>
              <a:t>  </a:t>
            </a:r>
            <a:r>
              <a:rPr lang="en-US" sz="1800" dirty="0" smtClean="0">
                <a:sym typeface="Symbol"/>
              </a:rPr>
              <a:t>KG</a:t>
            </a:r>
            <a:r>
              <a:rPr lang="fa-IR" dirty="0" smtClean="0">
                <a:sym typeface="Symbol"/>
              </a:rPr>
              <a:t>.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(5) </a:t>
            </a:r>
            <a:r>
              <a:rPr lang="fa-IR" dirty="0" smtClean="0"/>
              <a:t>نمایش </a:t>
            </a:r>
            <a:r>
              <a:rPr lang="en-US" sz="1800" dirty="0" smtClean="0"/>
              <a:t>FD</a:t>
            </a:r>
            <a:r>
              <a:rPr lang="fa-IR" dirty="0" smtClean="0"/>
              <a:t>های رابطه </a:t>
            </a:r>
            <a:r>
              <a:rPr lang="en-US" sz="1800" dirty="0" smtClean="0"/>
              <a:t>R</a:t>
            </a:r>
            <a:r>
              <a:rPr lang="fa-IR" sz="1800" dirty="0" smtClean="0"/>
              <a:t> به روشهای مختلف: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به صورت یک مجموعه: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	- با نمودار </a:t>
            </a:r>
            <a:r>
              <a:rPr lang="en-US" sz="1800" dirty="0" smtClean="0"/>
              <a:t>FD</a:t>
            </a:r>
            <a:r>
              <a:rPr lang="fa-IR" dirty="0" smtClean="0"/>
              <a:t>ها: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روی خود عنوان رابطه با استفاده از فلش‏هایی: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590800"/>
            <a:ext cx="26421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F</a:t>
            </a:r>
            <a:r>
              <a:rPr lang="en-US" dirty="0" smtClean="0"/>
              <a:t>={A</a:t>
            </a:r>
            <a:r>
              <a:rPr lang="en-US" dirty="0" smtClean="0">
                <a:sym typeface="Symbol"/>
              </a:rPr>
              <a:t>B,  BC,  AD}</a:t>
            </a:r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1828800" y="3848100"/>
            <a:ext cx="2346446" cy="876300"/>
            <a:chOff x="914400" y="3810000"/>
            <a:chExt cx="2346446" cy="876300"/>
          </a:xfrm>
        </p:grpSpPr>
        <p:sp>
          <p:nvSpPr>
            <p:cNvPr id="6" name="Rectangle 5"/>
            <p:cNvSpPr/>
            <p:nvPr/>
          </p:nvSpPr>
          <p:spPr>
            <a:xfrm>
              <a:off x="9144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1290532" y="4000500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909868" y="43053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84714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270246" y="3993243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102466" y="4506684"/>
              <a:ext cx="80253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09104" y="4191000"/>
              <a:ext cx="0" cy="32294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905000" y="5515428"/>
            <a:ext cx="1838965" cy="580572"/>
            <a:chOff x="1905000" y="5210628"/>
            <a:chExt cx="1838965" cy="580572"/>
          </a:xfrm>
        </p:grpSpPr>
        <p:sp>
          <p:nvSpPr>
            <p:cNvPr id="19" name="TextBox 18"/>
            <p:cNvSpPr txBox="1"/>
            <p:nvPr/>
          </p:nvSpPr>
          <p:spPr>
            <a:xfrm>
              <a:off x="1905000" y="5421868"/>
              <a:ext cx="183896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 </a:t>
              </a:r>
              <a:r>
                <a:rPr lang="en-US" dirty="0" smtClean="0"/>
                <a:t>(A,  B,   C,   D)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353128" y="5319486"/>
              <a:ext cx="313872" cy="180711"/>
              <a:chOff x="2705100" y="5053895"/>
              <a:chExt cx="313872" cy="180711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743201" y="5330376"/>
              <a:ext cx="313872" cy="180711"/>
              <a:chOff x="2705100" y="5053895"/>
              <a:chExt cx="313872" cy="180711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62195" y="5210628"/>
              <a:ext cx="1108616" cy="300459"/>
              <a:chOff x="2717921" y="5053895"/>
              <a:chExt cx="286537" cy="18071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717921" y="5054604"/>
                <a:ext cx="286537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(6) تفسیر </a:t>
            </a:r>
            <a:r>
              <a:rPr lang="en-US" sz="1800" b="1" dirty="0" smtClean="0">
                <a:solidFill>
                  <a:srgbClr val="C00000"/>
                </a:solidFill>
              </a:rPr>
              <a:t>FD</a:t>
            </a:r>
            <a:r>
              <a:rPr lang="fa-IR" b="1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نمایشگر یک قاعده معنایی از محیط است: نوعی قاعده جامعیتی (که باید به نحوی به سیستم داده شود. خواهیم دید که در بحث طراحی، از طریق طراحی خوب به سیستم می‏دهیم).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در رابطه </a:t>
            </a:r>
            <a:r>
              <a:rPr lang="en-US" sz="1800" dirty="0" smtClean="0"/>
              <a:t>R(X, Y, Z)</a:t>
            </a:r>
            <a:r>
              <a:rPr lang="fa-IR" dirty="0" smtClean="0"/>
              <a:t>، یک اِظهار بنویسید که قاعده معنایی </a:t>
            </a:r>
            <a:r>
              <a:rPr lang="en-US" sz="1800" dirty="0" smtClean="0"/>
              <a:t>X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 را پیاده‏سازی نماید.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(به طور مثال می‏توان از </a:t>
            </a:r>
            <a:r>
              <a:rPr lang="en-US" sz="1800" dirty="0" smtClean="0">
                <a:sym typeface="Symbol"/>
              </a:rPr>
              <a:t>EXISTS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استفاده کرد)</a:t>
            </a:r>
          </a:p>
          <a:p>
            <a:pPr marL="6350" lvl="1" indent="0" algn="l" rtl="0">
              <a:buNone/>
            </a:pPr>
            <a:r>
              <a:rPr lang="en-US" sz="1500" b="1" dirty="0" smtClean="0">
                <a:sym typeface="Symbol"/>
              </a:rPr>
              <a:t>CREATE ASSERTION  </a:t>
            </a:r>
            <a:r>
              <a:rPr lang="en-US" sz="1500" dirty="0" smtClean="0">
                <a:sym typeface="Symbol"/>
              </a:rPr>
              <a:t>XTOYFD </a:t>
            </a:r>
          </a:p>
          <a:p>
            <a:pPr marL="0" lvl="1" indent="0" algn="l" rtl="0">
              <a:buNone/>
            </a:pPr>
            <a:r>
              <a:rPr lang="en-US" sz="1500" dirty="0" smtClean="0">
                <a:sym typeface="Symbol"/>
              </a:rPr>
              <a:t>       </a:t>
            </a:r>
            <a:r>
              <a:rPr lang="en-US" sz="1500" b="1" dirty="0" smtClean="0">
                <a:sym typeface="Symbol"/>
              </a:rPr>
              <a:t>CHECK</a:t>
            </a:r>
            <a:r>
              <a:rPr lang="en-US" sz="1500" dirty="0" smtClean="0">
                <a:sym typeface="Symbol"/>
              </a:rPr>
              <a:t> ( </a:t>
            </a:r>
            <a:r>
              <a:rPr lang="en-US" sz="1500" b="1" dirty="0" smtClean="0">
                <a:sym typeface="Symbol"/>
              </a:rPr>
              <a:t>NOT EXISTS </a:t>
            </a:r>
            <a:r>
              <a:rPr lang="en-US" sz="1500" dirty="0" smtClean="0">
                <a:sym typeface="Symbol"/>
              </a:rPr>
              <a:t>(</a:t>
            </a:r>
            <a:r>
              <a:rPr lang="en-US" sz="1500" b="1" dirty="0" smtClean="0">
                <a:sym typeface="Symbol"/>
              </a:rPr>
              <a:t>SELECT</a:t>
            </a:r>
            <a:r>
              <a:rPr lang="en-US" sz="1500" dirty="0" smtClean="0">
                <a:sym typeface="Symbol"/>
              </a:rPr>
              <a:t> X </a:t>
            </a:r>
            <a:r>
              <a:rPr lang="en-US" sz="1500" b="1" dirty="0" smtClean="0">
                <a:sym typeface="Symbol"/>
              </a:rPr>
              <a:t>FROM</a:t>
            </a:r>
            <a:r>
              <a:rPr lang="en-US" sz="1500" dirty="0" smtClean="0">
                <a:sym typeface="Symbol"/>
              </a:rPr>
              <a:t> R </a:t>
            </a:r>
            <a:r>
              <a:rPr lang="en-US" sz="1500" b="1" dirty="0" smtClean="0">
                <a:sym typeface="Symbol"/>
              </a:rPr>
              <a:t>GROUP BY </a:t>
            </a:r>
            <a:r>
              <a:rPr lang="en-US" sz="1500" dirty="0" smtClean="0">
                <a:sym typeface="Symbol"/>
              </a:rPr>
              <a:t>X </a:t>
            </a:r>
            <a:r>
              <a:rPr lang="en-US" sz="1500" b="1" dirty="0" smtClean="0">
                <a:sym typeface="Symbol"/>
              </a:rPr>
              <a:t>HAVING</a:t>
            </a:r>
            <a:r>
              <a:rPr lang="en-US" sz="1500" dirty="0" smtClean="0">
                <a:sym typeface="Symbol"/>
              </a:rPr>
              <a:t> </a:t>
            </a:r>
            <a:r>
              <a:rPr lang="en-US" sz="1500" b="1" dirty="0" smtClean="0">
                <a:sym typeface="Symbol"/>
              </a:rPr>
              <a:t>MAX</a:t>
            </a:r>
            <a:r>
              <a:rPr lang="en-US" sz="1500" dirty="0" smtClean="0">
                <a:sym typeface="Symbol"/>
              </a:rPr>
              <a:t>(Y)!=</a:t>
            </a:r>
            <a:r>
              <a:rPr lang="en-US" sz="1500" b="1" dirty="0" smtClean="0">
                <a:sym typeface="Symbol"/>
              </a:rPr>
              <a:t>MIN</a:t>
            </a:r>
            <a:r>
              <a:rPr lang="en-US" sz="1500" dirty="0" smtClean="0">
                <a:sym typeface="Symbol"/>
              </a:rPr>
              <a:t>(Y)))</a:t>
            </a:r>
            <a:endParaRPr lang="fa-IR" sz="1500" dirty="0" smtClean="0">
              <a:sym typeface="Symbol"/>
            </a:endParaRPr>
          </a:p>
          <a:p>
            <a:pPr marL="0" lvl="1" indent="0" algn="l">
              <a:buNone/>
            </a:pPr>
            <a:r>
              <a:rPr lang="fa-IR" sz="1600" dirty="0" smtClean="0"/>
              <a:t>حساب رابطه‏ای:  </a:t>
            </a:r>
            <a:r>
              <a:rPr lang="en-US" sz="1500" b="1" dirty="0" smtClean="0"/>
              <a:t>CONSTRAINT</a:t>
            </a:r>
            <a:r>
              <a:rPr lang="en-US" sz="1500" dirty="0" smtClean="0"/>
              <a:t> </a:t>
            </a:r>
            <a:r>
              <a:rPr lang="en-US" sz="1500" dirty="0"/>
              <a:t>XTOYFD</a:t>
            </a:r>
            <a:r>
              <a:rPr lang="en-US" sz="1500" b="1" dirty="0"/>
              <a:t>  FORALL </a:t>
            </a:r>
            <a:r>
              <a:rPr lang="en-US" sz="1500" dirty="0" smtClean="0"/>
              <a:t>R1 </a:t>
            </a:r>
            <a:r>
              <a:rPr lang="en-US" sz="1500" b="1" dirty="0" smtClean="0"/>
              <a:t>(</a:t>
            </a:r>
            <a:r>
              <a:rPr lang="en-US" sz="1500" b="1" dirty="0"/>
              <a:t>FORALL </a:t>
            </a:r>
            <a:r>
              <a:rPr lang="en-US" sz="1500" dirty="0"/>
              <a:t>R2</a:t>
            </a:r>
            <a:r>
              <a:rPr lang="en-US" sz="1500" b="1" dirty="0"/>
              <a:t> IF </a:t>
            </a:r>
            <a:r>
              <a:rPr lang="en-US" sz="1500" dirty="0"/>
              <a:t>R1.X=R2.X</a:t>
            </a:r>
            <a:r>
              <a:rPr lang="en-US" sz="1500" b="1" dirty="0"/>
              <a:t> THEN </a:t>
            </a:r>
            <a:r>
              <a:rPr lang="en-US" sz="1500" dirty="0"/>
              <a:t>R1.Y=R2.Y</a:t>
            </a:r>
            <a:r>
              <a:rPr lang="en-US" sz="1500" b="1" dirty="0" smtClean="0"/>
              <a:t>)</a:t>
            </a:r>
            <a:endParaRPr lang="fa-IR" sz="1500" b="1" dirty="0"/>
          </a:p>
          <a:p>
            <a:pPr marL="457200" lvl="1" indent="0">
              <a:buNone/>
            </a:pPr>
            <a:endParaRPr lang="fa-IR" sz="1000" dirty="0" smtClean="0"/>
          </a:p>
          <a:p>
            <a:pPr marL="457200" lvl="1" indent="0">
              <a:buNone/>
            </a:pPr>
            <a:r>
              <a:rPr lang="en-US" sz="1800" dirty="0" smtClean="0"/>
              <a:t>STID</a:t>
            </a:r>
            <a:r>
              <a:rPr lang="en-US" sz="1800" dirty="0" smtClean="0">
                <a:sym typeface="Symbol"/>
              </a:rPr>
              <a:t>STJ</a:t>
            </a:r>
            <a:r>
              <a:rPr lang="fa-IR" dirty="0" smtClean="0">
                <a:sym typeface="Symbol"/>
              </a:rPr>
              <a:t>: یک دانشجو فقط می‏تواند در یک رشته تحصیل کند.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STJSTD</a:t>
            </a:r>
            <a:r>
              <a:rPr lang="fa-IR" dirty="0" smtClean="0">
                <a:sym typeface="Symbol"/>
              </a:rPr>
              <a:t>: یک رشته فقط در یک دانشکده ارائه می‏شود.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STIDSTD</a:t>
            </a:r>
            <a:r>
              <a:rPr lang="fa-IR" dirty="0" smtClean="0">
                <a:sym typeface="Symbol"/>
              </a:rPr>
              <a:t>: یک دانشجو فقط در یک دانشکده تحصیل می‏کند.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80" y="4800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تابعی- قواعد آرمسترانگ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قواعد استنتاج آرمسترانگ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/>
              <a:t>1- if  B</a:t>
            </a:r>
            <a:r>
              <a:rPr lang="en-US" sz="1800" dirty="0" smtClean="0">
                <a:sym typeface="Symbol"/>
              </a:rPr>
              <a:t>A then  AB           AA 		(</a:t>
            </a:r>
            <a:r>
              <a:rPr lang="fa-IR" dirty="0" smtClean="0">
                <a:sym typeface="Symbol"/>
              </a:rPr>
              <a:t>قاعده انعکاسی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2- if  AB  and  BC  then  AC  		(</a:t>
            </a:r>
            <a:r>
              <a:rPr lang="fa-IR" dirty="0" smtClean="0">
                <a:sym typeface="Symbol"/>
              </a:rPr>
              <a:t>قاعده تعدی یا تراگذاری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3- if  AB  then  (A,C)(B,C)  			(</a:t>
            </a:r>
            <a:r>
              <a:rPr lang="fa-IR" dirty="0" smtClean="0">
                <a:sym typeface="Symbol"/>
              </a:rPr>
              <a:t>قاعده افزایش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4- if  A(B,C)  then  AB  and  AC 		(</a:t>
            </a:r>
            <a:r>
              <a:rPr lang="fa-IR" dirty="0" smtClean="0">
                <a:sym typeface="Symbol"/>
              </a:rPr>
              <a:t>قاعده تجزیه</a:t>
            </a:r>
            <a:r>
              <a:rPr lang="en-US" sz="1800" dirty="0" smtClean="0">
                <a:sym typeface="Symbol"/>
              </a:rPr>
              <a:t>)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5- if  AB  and  CD  then  (A,C)(B,D)  	(</a:t>
            </a:r>
            <a:r>
              <a:rPr lang="fa-IR" dirty="0" smtClean="0">
                <a:sym typeface="Symbol"/>
              </a:rPr>
              <a:t>قاعده ترکیب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6- if  AB  and  AC  then  A(B,C)   		(</a:t>
            </a:r>
            <a:r>
              <a:rPr lang="fa-IR" dirty="0" smtClean="0">
                <a:sym typeface="Symbol"/>
              </a:rPr>
              <a:t>قاعده اجتماع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7- if  AB  and  (B,C)D  then  (A,C)D   	(</a:t>
            </a:r>
            <a:r>
              <a:rPr lang="fa-IR" dirty="0" smtClean="0">
                <a:sym typeface="Symbol"/>
              </a:rPr>
              <a:t>قاعده شبه‏تعدی</a:t>
            </a:r>
            <a:r>
              <a:rPr lang="en-US" sz="1800" dirty="0" smtClean="0">
                <a:sym typeface="Symbol"/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810000"/>
            <a:ext cx="73152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fa-IR" dirty="0"/>
              <a:t>سه قاعده </a:t>
            </a:r>
            <a:r>
              <a:rPr lang="fa-IR" dirty="0" smtClean="0"/>
              <a:t>اول </a:t>
            </a:r>
            <a:r>
              <a:rPr lang="fa-IR" dirty="0" smtClean="0">
                <a:solidFill>
                  <a:srgbClr val="0919AF"/>
                </a:solidFill>
              </a:rPr>
              <a:t>درست </a:t>
            </a:r>
            <a:r>
              <a:rPr lang="fa-IR" dirty="0" smtClean="0"/>
              <a:t>و </a:t>
            </a:r>
            <a:r>
              <a:rPr lang="fa-IR" dirty="0">
                <a:solidFill>
                  <a:srgbClr val="0919AF"/>
                </a:solidFill>
              </a:rPr>
              <a:t>کامل </a:t>
            </a:r>
            <a:r>
              <a:rPr lang="fa-IR" dirty="0"/>
              <a:t>هستند، بدین معنا که با داشتن یک مجموعه از وابستگی‏های تابعی </a:t>
            </a:r>
            <a:r>
              <a:rPr lang="en-US" sz="1800" dirty="0"/>
              <a:t>F</a:t>
            </a:r>
            <a:r>
              <a:rPr lang="fa-IR" dirty="0"/>
              <a:t>، تمام وابستگی‏های تابعی منطقاً قابل استنتاج از </a:t>
            </a:r>
            <a:r>
              <a:rPr lang="en-US" sz="1800" dirty="0"/>
              <a:t>F</a:t>
            </a:r>
            <a:r>
              <a:rPr lang="fa-IR" dirty="0"/>
              <a:t>، با همین سه قاعده به دست می‏آیند و هیچ وابستگی تابعی دیگر (که از </a:t>
            </a:r>
            <a:r>
              <a:rPr lang="en-US" sz="1800" dirty="0"/>
              <a:t>F</a:t>
            </a:r>
            <a:r>
              <a:rPr lang="fa-IR" dirty="0"/>
              <a:t> قابل استنتاج </a:t>
            </a:r>
            <a:r>
              <a:rPr lang="fa-IR" dirty="0" smtClean="0"/>
              <a:t>نباشد</a:t>
            </a:r>
            <a:r>
              <a:rPr lang="fa-IR" dirty="0"/>
              <a:t>) نیز به دست نمی‏</a:t>
            </a:r>
            <a:r>
              <a:rPr lang="fa-IR" dirty="0" smtClean="0"/>
              <a:t>آید</a:t>
            </a:r>
            <a:r>
              <a:rPr lang="fa-IR" dirty="0"/>
              <a:t>.</a:t>
            </a:r>
          </a:p>
          <a:p>
            <a:pPr lvl="1">
              <a:lnSpc>
                <a:spcPct val="200000"/>
              </a:lnSpc>
            </a:pPr>
            <a:r>
              <a:rPr lang="fa-IR" b="1" dirty="0">
                <a:solidFill>
                  <a:srgbClr val="C00000"/>
                </a:solidFill>
              </a:rPr>
              <a:t>توجه: </a:t>
            </a:r>
            <a:r>
              <a:rPr lang="fa-IR" dirty="0"/>
              <a:t>درستی سه قاعده اول به آسانی قابل اثبات‏ </a:t>
            </a:r>
            <a:r>
              <a:rPr lang="fa-IR" dirty="0" smtClean="0"/>
              <a:t>است و </a:t>
            </a:r>
            <a:r>
              <a:rPr lang="fa-IR" dirty="0"/>
              <a:t>قواعد دیگر از روی همانها اثبات می‏شوند.</a:t>
            </a:r>
            <a:endParaRPr lang="en-US" dirty="0"/>
          </a:p>
          <a:p>
            <a:pPr marL="457200" lvl="1" indent="0">
              <a:buNone/>
            </a:pPr>
            <a:endParaRPr lang="fa-IR" dirty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5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قاعده 2 را اثبات کنید (با استفاده از برهان خلف).</a:t>
            </a:r>
          </a:p>
          <a:p>
            <a:pPr lvl="1"/>
            <a:r>
              <a:rPr lang="fa-IR" u="sng" dirty="0">
                <a:solidFill>
                  <a:schemeClr val="bg2">
                    <a:lumMod val="25000"/>
                  </a:schemeClr>
                </a:solidFill>
              </a:rPr>
              <a:t>اثبات:</a:t>
            </a:r>
            <a:r>
              <a:rPr lang="fa-I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a-IR" dirty="0"/>
              <a:t>فرض خلف: گیریم که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C</a:t>
            </a:r>
            <a:r>
              <a:rPr lang="fa-IR" dirty="0">
                <a:sym typeface="Symbol"/>
              </a:rPr>
              <a:t>. در این صورت در رابطه </a:t>
            </a:r>
            <a:r>
              <a:rPr lang="en-US" sz="1800" dirty="0">
                <a:sym typeface="Symbol"/>
              </a:rPr>
              <a:t>R</a:t>
            </a:r>
            <a:r>
              <a:rPr lang="fa-IR" dirty="0">
                <a:sym typeface="Symbol"/>
              </a:rPr>
              <a:t> در حداقل دو تاپل، به ازای یک مقدار </a:t>
            </a:r>
            <a:r>
              <a:rPr lang="en-US" sz="1800" dirty="0">
                <a:sym typeface="Symbol"/>
              </a:rPr>
              <a:t>A</a:t>
            </a:r>
            <a:r>
              <a:rPr lang="fa-IR" dirty="0">
                <a:sym typeface="Symbol"/>
              </a:rPr>
              <a:t>، دو مقدار متمایز از </a:t>
            </a:r>
            <a:r>
              <a:rPr lang="en-US" sz="1800" dirty="0">
                <a:sym typeface="Symbol"/>
              </a:rPr>
              <a:t>C</a:t>
            </a:r>
            <a:r>
              <a:rPr lang="fa-IR" dirty="0">
                <a:sym typeface="Symbol"/>
              </a:rPr>
              <a:t> داریم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اما به ازای دومقدار متمایز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، مقدار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ممکن است دو مقدار متمایز با یک مقدار باشد.</a:t>
            </a: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endParaRPr lang="fa-IR" dirty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r>
              <a:rPr lang="fa-IR" dirty="0" smtClean="0">
                <a:sym typeface="Symbol"/>
              </a:rPr>
              <a:t>در حالت اول، فرض </a:t>
            </a:r>
            <a:r>
              <a:rPr lang="en-US" sz="1800" dirty="0" smtClean="0">
                <a:sym typeface="Symbol"/>
              </a:rPr>
              <a:t>AB</a:t>
            </a:r>
            <a:r>
              <a:rPr lang="fa-IR" dirty="0" smtClean="0">
                <a:sym typeface="Symbol"/>
              </a:rPr>
              <a:t> و در حالت دوم، فرض </a:t>
            </a:r>
            <a:r>
              <a:rPr lang="en-US" sz="1800" dirty="0" smtClean="0">
                <a:sym typeface="Symbol"/>
              </a:rPr>
              <a:t>B</a:t>
            </a:r>
            <a:r>
              <a:rPr lang="fa-IR" sz="1800" dirty="0" smtClean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نقض می‏شود. پس فرض خلف باطل است و حکم برقرار است.</a:t>
            </a:r>
            <a:endParaRPr lang="fa-IR" dirty="0">
              <a:sym typeface="Symbol"/>
            </a:endParaRP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018" y="3733800"/>
            <a:ext cx="5811982" cy="1192634"/>
            <a:chOff x="1122218" y="3453037"/>
            <a:chExt cx="5811982" cy="1192634"/>
          </a:xfrm>
        </p:grpSpPr>
        <p:sp>
          <p:nvSpPr>
            <p:cNvPr id="8" name="TextBox 7"/>
            <p:cNvSpPr txBox="1"/>
            <p:nvPr/>
          </p:nvSpPr>
          <p:spPr>
            <a:xfrm>
              <a:off x="1122218" y="3453037"/>
              <a:ext cx="5811982" cy="119263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R (A,   B,   C)                    R </a:t>
              </a:r>
              <a:r>
                <a:rPr lang="en-US" sz="1600" b="1" dirty="0"/>
                <a:t>(A,   B,   C</a:t>
              </a:r>
              <a:r>
                <a:rPr lang="en-US" sz="1600" b="1" dirty="0" smtClean="0"/>
                <a:t>)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                 R </a:t>
              </a:r>
              <a:r>
                <a:rPr lang="en-US" sz="1600" b="1" dirty="0"/>
                <a:t>(A,   B,   C)</a:t>
              </a:r>
              <a:r>
                <a:rPr lang="en-US" sz="1600" dirty="0" smtClean="0"/>
                <a:t>            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.  .  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78973" y="3758045"/>
              <a:ext cx="1" cy="84879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602182" y="3714953"/>
              <a:ext cx="103586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657600" y="3754582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69973" y="3709221"/>
              <a:ext cx="105670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735782" y="3763296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2788227" y="3962400"/>
              <a:ext cx="228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96000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دوم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17818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اول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5227" y="20262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قواعد آرمسترانگ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0919AF"/>
                </a:solidFill>
              </a:rPr>
              <a:t>محاسبه بستار صفت </a:t>
            </a:r>
            <a:r>
              <a:rPr lang="en-US" sz="1800" dirty="0" smtClean="0"/>
              <a:t>A</a:t>
            </a:r>
            <a:r>
              <a:rPr lang="fa-IR" dirty="0" smtClean="0"/>
              <a:t>: 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fa-IR" sz="1800" baseline="30000" dirty="0"/>
              <a:t>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صفاتی که با </a:t>
            </a:r>
            <a:r>
              <a:rPr lang="en-US" sz="1800" dirty="0" smtClean="0"/>
              <a:t>A</a:t>
            </a:r>
            <a:r>
              <a:rPr lang="fa-IR" dirty="0" smtClean="0"/>
              <a:t>، وابستگی تابعی دارند.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نکته: اگر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=H</a:t>
            </a:r>
            <a:r>
              <a:rPr lang="en-US" sz="1800" baseline="-25000" dirty="0" smtClean="0"/>
              <a:t>R</a:t>
            </a:r>
            <a:r>
              <a:rPr lang="fa-IR" sz="1800" baseline="-25000" dirty="0" smtClean="0"/>
              <a:t> </a:t>
            </a:r>
            <a:r>
              <a:rPr lang="fa-IR" sz="1800" dirty="0" smtClean="0"/>
              <a:t>  </a:t>
            </a:r>
            <a:r>
              <a:rPr lang="fa-IR" dirty="0" smtClean="0">
                <a:sym typeface="Symbol"/>
              </a:rPr>
              <a:t> </a:t>
            </a:r>
            <a:r>
              <a:rPr lang="en-US" sz="1800" dirty="0" smtClean="0">
                <a:sym typeface="Symbol"/>
              </a:rPr>
              <a:t>A</a:t>
            </a:r>
            <a:r>
              <a:rPr lang="fa-IR" dirty="0" smtClean="0">
                <a:sym typeface="Symbol"/>
              </a:rPr>
              <a:t> سوپرکلید (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الگوریتم تشخیص سوپرکلید </a:t>
            </a:r>
            <a:r>
              <a:rPr lang="fa-IR" dirty="0" smtClean="0">
                <a:sym typeface="Symbol"/>
              </a:rPr>
              <a:t>و نه کلید کاندید)</a:t>
            </a:r>
            <a:endParaRPr lang="fa-IR" baseline="-25000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</a:t>
            </a:r>
            <a:r>
              <a:rPr lang="fa-IR" dirty="0" smtClean="0">
                <a:solidFill>
                  <a:srgbClr val="0919AF"/>
                </a:solidFill>
              </a:rPr>
              <a:t>محاسبه بستار مجموعه وابستگی‏های تابعی </a:t>
            </a:r>
            <a:r>
              <a:rPr lang="fa-IR" dirty="0" smtClean="0"/>
              <a:t>یک رابطه: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fa-IR" baseline="30000" dirty="0"/>
              <a:t> </a:t>
            </a:r>
            <a:r>
              <a:rPr lang="fa-IR" dirty="0"/>
              <a:t> </a:t>
            </a:r>
            <a:r>
              <a:rPr lang="fa-IR" dirty="0" smtClean="0"/>
              <a:t>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</a:t>
            </a:r>
            <a:r>
              <a:rPr lang="en-US" sz="1800" dirty="0" smtClean="0"/>
              <a:t>FD</a:t>
            </a:r>
            <a:r>
              <a:rPr lang="fa-IR" dirty="0" smtClean="0"/>
              <a:t>هایی که از </a:t>
            </a:r>
            <a:r>
              <a:rPr lang="en-US" sz="1800" dirty="0" smtClean="0"/>
              <a:t>F</a:t>
            </a:r>
            <a:r>
              <a:rPr lang="fa-IR" dirty="0" smtClean="0"/>
              <a:t> منطقاً استنتاج می‏شوند:</a:t>
            </a:r>
          </a:p>
          <a:p>
            <a:pPr marL="457200" lvl="1" indent="0" algn="l" rtl="0">
              <a:lnSpc>
                <a:spcPct val="200000"/>
              </a:lnSpc>
              <a:buNone/>
            </a:pPr>
            <a:r>
              <a:rPr lang="en-US" sz="1800" dirty="0" smtClean="0"/>
              <a:t>F={A</a:t>
            </a:r>
            <a:r>
              <a:rPr lang="en-US" sz="1800" dirty="0" smtClean="0">
                <a:sym typeface="Symbol"/>
              </a:rPr>
              <a:t>B,  BC}     </a:t>
            </a:r>
            <a:r>
              <a:rPr lang="en-US" dirty="0" smtClean="0">
                <a:sym typeface="Symbol"/>
              </a:rPr>
              <a:t>    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={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B,  B</a:t>
            </a:r>
            <a:r>
              <a:rPr lang="en-US" sz="1800" dirty="0" smtClean="0">
                <a:sym typeface="Symbol"/>
              </a:rPr>
              <a:t>C,  AC, (A,C)(B,C), …}</a:t>
            </a:r>
            <a:endParaRPr lang="fa-IR" sz="1800" dirty="0" smtClean="0">
              <a:sym typeface="Symbol"/>
            </a:endParaRPr>
          </a:p>
          <a:p>
            <a:pPr marL="457200" lvl="1" indent="0" algn="r">
              <a:buNone/>
            </a:pPr>
            <a:endParaRPr lang="fa-IR" sz="1800" dirty="0" smtClean="0"/>
          </a:p>
        </p:txBody>
      </p:sp>
    </p:spTree>
    <p:extLst>
      <p:ext uri="{BB962C8B-B14F-4D97-AF65-F5344CB8AC3E}">
        <p14:creationId xmlns:p14="http://schemas.microsoft.com/office/powerpoint/2010/main" val="34860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مهم </a:t>
            </a:r>
            <a:r>
              <a:rPr lang="en-US" sz="1800" b="1" dirty="0" smtClean="0">
                <a:solidFill>
                  <a:srgbClr val="C00000"/>
                </a:solidFill>
              </a:rPr>
              <a:t>F</a:t>
            </a:r>
            <a:r>
              <a:rPr lang="en-US" sz="1800" b="1" baseline="30000" dirty="0" smtClean="0">
                <a:solidFill>
                  <a:srgbClr val="C00000"/>
                </a:solidFill>
              </a:rPr>
              <a:t>+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0919AF"/>
                </a:solidFill>
              </a:rPr>
              <a:t>تشخیص معادل بودن </a:t>
            </a:r>
            <a:r>
              <a:rPr lang="fa-IR" dirty="0" smtClean="0"/>
              <a:t>دو مجموعه از </a:t>
            </a:r>
            <a:r>
              <a:rPr lang="en-US" sz="1800" dirty="0" smtClean="0"/>
              <a:t>FD</a:t>
            </a:r>
            <a:r>
              <a:rPr lang="fa-IR" dirty="0" smtClean="0"/>
              <a:t>های رابطه‏ای </a:t>
            </a:r>
            <a:r>
              <a:rPr lang="en-US" sz="1800" dirty="0" smtClean="0"/>
              <a:t>R</a:t>
            </a:r>
            <a:r>
              <a:rPr lang="fa-IR" dirty="0" smtClean="0"/>
              <a:t>: به طور نمونه </a:t>
            </a:r>
            <a:r>
              <a:rPr lang="en-US" sz="1800" dirty="0" smtClean="0"/>
              <a:t>F</a:t>
            </a:r>
            <a:r>
              <a:rPr lang="fa-IR" dirty="0" smtClean="0"/>
              <a:t> و </a:t>
            </a:r>
            <a:r>
              <a:rPr lang="en-US" sz="1800" dirty="0" smtClean="0"/>
              <a:t>G</a:t>
            </a:r>
            <a:endParaRPr lang="fa-IR" sz="1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معادل بودن: 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=G</a:t>
            </a:r>
            <a:r>
              <a:rPr lang="en-US" sz="1800" baseline="30000" dirty="0" smtClean="0"/>
              <a:t>+</a:t>
            </a:r>
            <a:r>
              <a:rPr lang="fa-IR" sz="1800" baseline="30000" dirty="0" smtClean="0"/>
              <a:t>  </a:t>
            </a:r>
            <a:r>
              <a:rPr lang="fa-IR" sz="1800" dirty="0" smtClean="0"/>
              <a:t> </a:t>
            </a:r>
            <a:r>
              <a:rPr lang="fa-IR" sz="1800" baseline="30000" dirty="0" smtClean="0"/>
              <a:t> </a:t>
            </a:r>
            <a:r>
              <a:rPr lang="fa-IR" sz="1800" dirty="0" smtClean="0"/>
              <a:t> 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که از </a:t>
            </a:r>
            <a:r>
              <a:rPr lang="en-US" sz="1800" dirty="0" smtClean="0"/>
              <a:t>F</a:t>
            </a:r>
            <a:r>
              <a:rPr lang="fa-IR" dirty="0" smtClean="0"/>
              <a:t> به دست آید، از </a:t>
            </a:r>
            <a:r>
              <a:rPr lang="en-US" sz="1800" dirty="0" smtClean="0"/>
              <a:t>G</a:t>
            </a:r>
            <a:r>
              <a:rPr lang="fa-IR" dirty="0" smtClean="0"/>
              <a:t> هم به دست می‏آید.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0919AF"/>
                </a:solidFill>
              </a:rPr>
              <a:t>تشخیص </a:t>
            </a:r>
            <a:r>
              <a:rPr lang="en-US" sz="1800" dirty="0" smtClean="0">
                <a:solidFill>
                  <a:srgbClr val="0919AF"/>
                </a:solidFill>
              </a:rPr>
              <a:t>FD</a:t>
            </a:r>
            <a:r>
              <a:rPr lang="fa-IR" sz="1800" dirty="0" smtClean="0">
                <a:solidFill>
                  <a:srgbClr val="0919AF"/>
                </a:solidFill>
              </a:rPr>
              <a:t> </a:t>
            </a:r>
            <a:r>
              <a:rPr lang="fa-IR" dirty="0" smtClean="0">
                <a:solidFill>
                  <a:srgbClr val="0919AF"/>
                </a:solidFill>
              </a:rPr>
              <a:t>افزونه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ضابطه تشخیص: وابستگی تابعی </a:t>
            </a:r>
            <a:r>
              <a:rPr lang="en-US" sz="1800" dirty="0" err="1" smtClean="0"/>
              <a:t>f</a:t>
            </a:r>
            <a:r>
              <a:rPr lang="en-US" sz="1800" dirty="0" err="1" smtClean="0">
                <a:sym typeface="Symbol"/>
              </a:rPr>
              <a:t>F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افزونه گوییم، هرگاه:  </a:t>
            </a:r>
            <a:r>
              <a:rPr lang="en-US" sz="1800" dirty="0" smtClean="0">
                <a:sym typeface="Symbol"/>
              </a:rPr>
              <a:t>(F-f)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=F</a:t>
            </a:r>
            <a:r>
              <a:rPr lang="en-US" sz="1800" baseline="30000" dirty="0" smtClean="0">
                <a:sym typeface="Symbol"/>
              </a:rPr>
              <a:t>+</a:t>
            </a:r>
            <a:endParaRPr lang="fa-IR" sz="1800" baseline="30000" dirty="0" smtClean="0">
              <a:sym typeface="Symbol"/>
            </a:endParaRPr>
          </a:p>
          <a:p>
            <a:pPr lvl="1">
              <a:lnSpc>
                <a:spcPct val="200000"/>
              </a:lnSpc>
            </a:pPr>
            <a:r>
              <a:rPr lang="fa-IR" dirty="0" smtClean="0">
                <a:sym typeface="Symbol"/>
              </a:rPr>
              <a:t>یعنی بود و نبود </a:t>
            </a:r>
            <a:r>
              <a:rPr lang="en-US" sz="1800" dirty="0" smtClean="0">
                <a:sym typeface="Symbol"/>
              </a:rPr>
              <a:t>f</a:t>
            </a:r>
            <a:r>
              <a:rPr lang="fa-IR" dirty="0" smtClean="0">
                <a:sym typeface="Symbol"/>
              </a:rPr>
              <a:t> در محاسبه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fa-IR" dirty="0" smtClean="0">
                <a:sym typeface="Symbol"/>
              </a:rPr>
              <a:t> تاثیری نداشته باشد.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5531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3- </a:t>
            </a:r>
            <a:r>
              <a:rPr lang="fa-IR" dirty="0" smtClean="0">
                <a:solidFill>
                  <a:srgbClr val="0919AF"/>
                </a:solidFill>
              </a:rPr>
              <a:t>محاسبه مجموعه کاهش‏ناپذیر </a:t>
            </a:r>
            <a:r>
              <a:rPr lang="en-US" sz="1800" dirty="0" smtClean="0"/>
              <a:t>FD</a:t>
            </a:r>
            <a:r>
              <a:rPr lang="fa-IR" dirty="0" smtClean="0"/>
              <a:t>های یک رابطه</a:t>
            </a:r>
          </a:p>
          <a:p>
            <a:pPr marL="457200" lvl="1" indent="0">
              <a:buNone/>
            </a:pPr>
            <a:r>
              <a:rPr lang="fa-IR" dirty="0" smtClean="0"/>
              <a:t>سه شرط دارد: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1-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در آن افزونه نباشد.</a:t>
            </a:r>
          </a:p>
          <a:p>
            <a:pPr marL="457200" lvl="1" indent="0">
              <a:buNone/>
            </a:pPr>
            <a:r>
              <a:rPr lang="fa-IR" dirty="0" smtClean="0"/>
              <a:t>	2- سمت </a:t>
            </a:r>
            <a:r>
              <a:rPr lang="fa-IR" u="sng" dirty="0" smtClean="0"/>
              <a:t>راست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صفت </a:t>
            </a:r>
            <a:r>
              <a:rPr lang="fa-IR" u="sng" dirty="0" smtClean="0"/>
              <a:t>ساده</a:t>
            </a:r>
            <a:r>
              <a:rPr lang="fa-IR" dirty="0" smtClean="0"/>
              <a:t> باشد.</a:t>
            </a:r>
          </a:p>
          <a:p>
            <a:pPr marL="457200" lvl="1" indent="0">
              <a:buNone/>
            </a:pPr>
            <a:r>
              <a:rPr lang="fa-IR" dirty="0" smtClean="0"/>
              <a:t>	3- سمت </a:t>
            </a:r>
            <a:r>
              <a:rPr lang="fa-IR" u="sng" dirty="0" smtClean="0"/>
              <a:t>چپ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خود کاهش‏ناپذیر باشد: در وابستگی تابعی </a:t>
            </a:r>
            <a:r>
              <a:rPr lang="en-US" sz="1800" dirty="0" smtClean="0"/>
              <a:t>X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کاهش‏ناپذیر (و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dirty="0" smtClean="0">
                <a:sym typeface="Symbol"/>
              </a:rPr>
              <a:t> 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کامل</a:t>
            </a:r>
            <a:r>
              <a:rPr lang="fa-IR" dirty="0">
                <a:sym typeface="Symbol"/>
              </a:rPr>
              <a:t>) </a:t>
            </a:r>
            <a:r>
              <a:rPr lang="fa-IR" dirty="0" smtClean="0">
                <a:sym typeface="Symbol"/>
              </a:rPr>
              <a:t>گوییم، هرگاه  </a:t>
            </a:r>
            <a:r>
              <a:rPr lang="en-US" sz="1800" dirty="0" smtClean="0">
                <a:sym typeface="Symbol"/>
              </a:rPr>
              <a:t>Y</a:t>
            </a:r>
            <a:r>
              <a:rPr lang="fa-IR" dirty="0" smtClean="0">
                <a:sym typeface="Symbol"/>
              </a:rPr>
              <a:t> با هیچ زیرمجموعه از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(غیر از خود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)،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نداشته باشد. در غیر اینصورت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را کاهش‏پذیر گوییم 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ناکامل</a:t>
            </a:r>
            <a:r>
              <a:rPr lang="fa-IR" dirty="0" smtClean="0">
                <a:sym typeface="Symbol"/>
              </a:rPr>
              <a:t> گوییم.</a:t>
            </a:r>
          </a:p>
          <a:p>
            <a:pPr marL="457200" lvl="1" indent="0">
              <a:buNone/>
            </a:pPr>
            <a:endParaRPr lang="fa-IR" dirty="0">
              <a:sym typeface="Symbol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-228600" y="4901471"/>
            <a:ext cx="5029199" cy="1727929"/>
            <a:chOff x="1761846" y="4614935"/>
            <a:chExt cx="5029199" cy="1727929"/>
          </a:xfrm>
        </p:grpSpPr>
        <p:grpSp>
          <p:nvGrpSpPr>
            <p:cNvPr id="4" name="Group 3"/>
            <p:cNvGrpSpPr/>
            <p:nvPr/>
          </p:nvGrpSpPr>
          <p:grpSpPr>
            <a:xfrm>
              <a:off x="2590800" y="5136462"/>
              <a:ext cx="2209800" cy="1206402"/>
              <a:chOff x="5334000" y="5239425"/>
              <a:chExt cx="2209800" cy="12064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334000" y="5239425"/>
                <a:ext cx="2209800" cy="1206402"/>
                <a:chOff x="5791200" y="5088741"/>
                <a:chExt cx="2209800" cy="120640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941166" y="5210079"/>
                  <a:ext cx="2059834" cy="968372"/>
                  <a:chOff x="1597766" y="3717928"/>
                  <a:chExt cx="2059834" cy="968372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1597766" y="4305300"/>
                    <a:ext cx="68823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597766" y="3717928"/>
                    <a:ext cx="68336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3037114" y="4022728"/>
                    <a:ext cx="62048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Straight Arrow Connector 20"/>
                  <p:cNvCxnSpPr>
                    <a:endCxn id="20" idx="1"/>
                  </p:cNvCxnSpPr>
                  <p:nvPr/>
                </p:nvCxnSpPr>
                <p:spPr>
                  <a:xfrm>
                    <a:off x="2438400" y="4213228"/>
                    <a:ext cx="598714" cy="0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5791200" y="5088741"/>
                  <a:ext cx="978209" cy="1206402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" name="Curved Connector 7"/>
              <p:cNvCxnSpPr/>
              <p:nvPr/>
            </p:nvCxnSpPr>
            <p:spPr>
              <a:xfrm>
                <a:off x="6167332" y="5452835"/>
                <a:ext cx="755982" cy="212728"/>
              </a:xfrm>
              <a:prstGeom prst="curved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ounded Rectangle 27"/>
            <p:cNvSpPr/>
            <p:nvPr/>
          </p:nvSpPr>
          <p:spPr>
            <a:xfrm>
              <a:off x="1761846" y="4614935"/>
              <a:ext cx="5029199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اگر وجود داشته باشد، آنگاه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 کاهش‏پذیر و 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Y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یک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ناکامل است.</a:t>
              </a:r>
              <a:endParaRPr lang="en-US" dirty="0" smtClean="0">
                <a:solidFill>
                  <a:srgbClr val="FF0000"/>
                </a:solidFill>
                <a:cs typeface="B Nazanin" pitchFamily="2" charset="-78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3880757" y="5011701"/>
              <a:ext cx="2529289" cy="49375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783281" y="5506182"/>
            <a:ext cx="3581400" cy="791781"/>
            <a:chOff x="685800" y="3652533"/>
            <a:chExt cx="3581400" cy="791781"/>
          </a:xfrm>
        </p:grpSpPr>
        <p:sp>
          <p:nvSpPr>
            <p:cNvPr id="53" name="Right Brace 52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(A, B)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 Y</a:t>
              </a: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	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    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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ناکامل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</a:t>
              </a:r>
              <a:endParaRPr lang="en-US" dirty="0">
                <a:solidFill>
                  <a:schemeClr val="tx1"/>
                </a:solidFill>
                <a:cs typeface="B Nazanin" pitchFamily="2" charset="-78"/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A  Y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94565" y="5078248"/>
            <a:ext cx="588817" cy="418543"/>
            <a:chOff x="-110835" y="3765381"/>
            <a:chExt cx="588817" cy="418543"/>
          </a:xfrm>
        </p:grpSpPr>
        <p:sp>
          <p:nvSpPr>
            <p:cNvPr id="56" name="Right Brace 55"/>
            <p:cNvSpPr/>
            <p:nvPr/>
          </p:nvSpPr>
          <p:spPr>
            <a:xfrm rot="16200000">
              <a:off x="66979" y="3901074"/>
              <a:ext cx="105036" cy="460664"/>
            </a:xfrm>
            <a:prstGeom prst="rightBrac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55418" y="3765381"/>
              <a:ext cx="533400" cy="38353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3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پایگاه داده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در </a:t>
            </a:r>
            <a:r>
              <a:rPr lang="fa-IR" b="1" dirty="0" smtClean="0">
                <a:solidFill>
                  <a:srgbClr val="0919AF"/>
                </a:solidFill>
              </a:rPr>
              <a:t>طراحی پایگاه داده‏های </a:t>
            </a:r>
            <a:r>
              <a:rPr lang="fa-IR" b="1" dirty="0">
                <a:solidFill>
                  <a:srgbClr val="0919AF"/>
                </a:solidFill>
              </a:rPr>
              <a:t>رابطه‏ای </a:t>
            </a:r>
            <a:r>
              <a:rPr lang="fa-IR" dirty="0" smtClean="0"/>
              <a:t>باید موارد زیر را مشخص نمود:</a:t>
            </a:r>
          </a:p>
          <a:p>
            <a:pPr lvl="1"/>
            <a:r>
              <a:rPr lang="fa-IR" dirty="0" smtClean="0"/>
              <a:t>مجموعه‏ای از رابطه‏ها</a:t>
            </a:r>
          </a:p>
          <a:p>
            <a:pPr lvl="1"/>
            <a:r>
              <a:rPr lang="fa-IR" dirty="0" smtClean="0"/>
              <a:t>کلید(های) کاندید هر رابطه</a:t>
            </a:r>
          </a:p>
          <a:p>
            <a:pPr lvl="1"/>
            <a:r>
              <a:rPr lang="fa-IR" dirty="0" smtClean="0"/>
              <a:t>کلید اصلی هر رابطه</a:t>
            </a:r>
          </a:p>
          <a:p>
            <a:pPr lvl="1"/>
            <a:r>
              <a:rPr lang="fa-IR" dirty="0" smtClean="0"/>
              <a:t>کلیدهای خارجی هر رابطه (در صورت وجود)</a:t>
            </a:r>
          </a:p>
          <a:p>
            <a:pPr lvl="1"/>
            <a:r>
              <a:rPr lang="fa-IR" dirty="0" smtClean="0"/>
              <a:t>محدودیت‏های جامعیتی ناظر بر هر رابطه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		طراحی با روش بالا به پایین (</a:t>
            </a:r>
            <a:r>
              <a:rPr lang="en-US" sz="1800" dirty="0"/>
              <a:t>Top-Down</a:t>
            </a:r>
            <a:r>
              <a:rPr lang="fa-IR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fa-IR" b="1" dirty="0">
                <a:solidFill>
                  <a:srgbClr val="0919AF"/>
                </a:solidFill>
              </a:rPr>
              <a:t>روشهای طراحی </a:t>
            </a:r>
            <a:r>
              <a:rPr lang="en-US" sz="1800" b="1" dirty="0">
                <a:solidFill>
                  <a:srgbClr val="0919AF"/>
                </a:solidFill>
              </a:rPr>
              <a:t>RDB</a:t>
            </a:r>
            <a:r>
              <a:rPr lang="fa-IR" b="1" dirty="0">
                <a:solidFill>
                  <a:srgbClr val="0919AF"/>
                </a:solidFill>
              </a:rPr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a-IR" dirty="0"/>
              <a:t>			طراحی با روش سنتز [نرمال‏ترسازی رابطه‏ها]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6096000" y="5437976"/>
            <a:ext cx="166698" cy="853966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23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</a:t>
            </a:r>
            <a:r>
              <a:rPr lang="fa-IR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اگر یک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کامل به صورت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 داشته باشیم، آنگاه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</a:t>
            </a:r>
            <a:r>
              <a:rPr lang="en-US" sz="1800" dirty="0" smtClean="0">
                <a:sym typeface="Symbol"/>
              </a:rPr>
              <a:t>(A,B)Y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از آن قابل استنتاج است.</a:t>
            </a:r>
          </a:p>
          <a:p>
            <a:pPr lvl="1"/>
            <a:r>
              <a:rPr lang="fa-IR" u="sng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اثبات:</a:t>
            </a:r>
            <a:r>
              <a:rPr lang="fa-I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استفاده از قاعده افزایش از </a:t>
            </a:r>
            <a:r>
              <a:rPr lang="en-US" sz="1800" dirty="0" smtClean="0">
                <a:sym typeface="Symbol"/>
              </a:rPr>
              <a:t>AY</a:t>
            </a:r>
            <a:r>
              <a:rPr lang="fa-IR" dirty="0" smtClean="0">
                <a:sym typeface="Symbol"/>
              </a:rPr>
              <a:t> نتیجه می‏گیریم </a:t>
            </a:r>
            <a:r>
              <a:rPr lang="en-US" sz="1800" dirty="0" smtClean="0">
                <a:sym typeface="Symbol"/>
              </a:rPr>
              <a:t>(A,B)(Y,B)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            با استفاده از قاعده تجزیه داریم: </a:t>
            </a:r>
            <a:r>
              <a:rPr lang="en-US" sz="1800" dirty="0" smtClean="0">
                <a:sym typeface="Symbol"/>
              </a:rPr>
              <a:t>(A,B)B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که یک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است و </a:t>
            </a:r>
            <a:r>
              <a:rPr lang="en-US" sz="1800" dirty="0" smtClean="0">
                <a:sym typeface="Symbol"/>
              </a:rPr>
              <a:t>(A,B)Y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که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            همان حکم است.</a:t>
            </a: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مجموعه کاهش‏ناپذیر چه کاربردی دارد؟</a:t>
            </a:r>
          </a:p>
          <a:p>
            <a:pPr marL="0" indent="0">
              <a:buNone/>
            </a:pPr>
            <a:endParaRPr lang="fa-IR" sz="1600" dirty="0" smtClean="0">
              <a:sym typeface="Symbol"/>
            </a:endParaRP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</a:t>
            </a:r>
            <a:r>
              <a:rPr lang="fa-IR" b="1" dirty="0" smtClean="0">
                <a:solidFill>
                  <a:srgbClr val="0919AF"/>
                </a:solidFill>
                <a:sym typeface="Symbol"/>
              </a:rPr>
              <a:t>وابستگی تابعی با واسطه (</a:t>
            </a:r>
            <a:r>
              <a:rPr lang="en-US" sz="1800" b="1" dirty="0" smtClean="0">
                <a:solidFill>
                  <a:srgbClr val="0919AF"/>
                </a:solidFill>
                <a:sym typeface="Symbol"/>
              </a:rPr>
              <a:t>TFD</a:t>
            </a:r>
            <a:r>
              <a:rPr lang="fa-IR" b="1" dirty="0" smtClean="0">
                <a:solidFill>
                  <a:srgbClr val="0919AF"/>
                </a:solidFill>
                <a:sym typeface="Symbol"/>
              </a:rPr>
              <a:t>): </a:t>
            </a:r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AB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BC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BA</a:t>
            </a:r>
            <a:r>
              <a:rPr lang="fa-IR" dirty="0" smtClean="0">
                <a:sym typeface="Symbol"/>
              </a:rPr>
              <a:t>، می‏گوییم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با </a:t>
            </a:r>
            <a:r>
              <a:rPr lang="en-US" sz="1800" dirty="0" smtClean="0">
                <a:sym typeface="Symbol"/>
              </a:rPr>
              <a:t>A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واسطه از طریق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دارد. 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BA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برقرار باشد، آنگاه آن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واسطه،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بدیهی (نامهم)</a:t>
            </a:r>
            <a:r>
              <a:rPr lang="fa-IR" dirty="0" smtClean="0">
                <a:sym typeface="Symbol"/>
              </a:rPr>
              <a:t> است.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8555" y="48988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/</a:t>
            </a:r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218" y="488591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68" y="396400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982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 کلاسیک کادی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در سه فرم کلاسیک کادی، فقط با مفهوم کلید اصلی (</a:t>
            </a:r>
            <a:r>
              <a:rPr lang="en-US" sz="1800" dirty="0" smtClean="0"/>
              <a:t>PK</a:t>
            </a:r>
            <a:r>
              <a:rPr lang="fa-IR" dirty="0" smtClean="0"/>
              <a:t>) کار می‏کنیم و نه هر </a:t>
            </a:r>
            <a:r>
              <a:rPr lang="en-US" sz="1800" dirty="0" smtClean="0"/>
              <a:t>CK</a:t>
            </a:r>
            <a:r>
              <a:rPr lang="fa-IR" dirty="0" smtClean="0"/>
              <a:t>.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1NF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صفات آن تک‏مقداری باشد.</a:t>
            </a:r>
          </a:p>
          <a:p>
            <a:pPr lvl="1"/>
            <a:r>
              <a:rPr lang="fa-IR" dirty="0" smtClean="0"/>
              <a:t>این تعریف می‏گوید هر رابطه </a:t>
            </a:r>
            <a:r>
              <a:rPr lang="fa-IR" u="sng" dirty="0" smtClean="0"/>
              <a:t>نرمال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2NF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(که خود </a:t>
            </a:r>
            <a:r>
              <a:rPr lang="en-US" sz="1800" dirty="0" smtClean="0"/>
              <a:t>PK</a:t>
            </a:r>
            <a:r>
              <a:rPr lang="fa-IR" sz="1800" dirty="0" smtClean="0"/>
              <a:t> یا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نباشد و جزء </a:t>
            </a:r>
            <a:r>
              <a:rPr lang="en-US" sz="1800" dirty="0" smtClean="0"/>
              <a:t>PK</a:t>
            </a:r>
            <a:r>
              <a:rPr lang="fa-IR" sz="1800" dirty="0" smtClean="0"/>
              <a:t> یا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هم نباشد) در آن،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</a:t>
            </a:r>
            <a:r>
              <a:rPr lang="en-US" sz="1800" u="sng" dirty="0" smtClean="0"/>
              <a:t>FD</a:t>
            </a:r>
            <a:r>
              <a:rPr lang="fa-IR" sz="1800" u="sng" dirty="0" smtClean="0"/>
              <a:t> </a:t>
            </a:r>
            <a:r>
              <a:rPr lang="fa-IR" u="sng" dirty="0" smtClean="0"/>
              <a:t>کامل </a:t>
            </a:r>
            <a:r>
              <a:rPr lang="fa-IR" dirty="0" smtClean="0"/>
              <a:t>داشته باشد.</a:t>
            </a:r>
          </a:p>
          <a:p>
            <a:pPr lvl="1"/>
            <a:r>
              <a:rPr lang="fa-IR" dirty="0" smtClean="0"/>
              <a:t>به بیان دیگر در این رابطه </a:t>
            </a:r>
            <a:r>
              <a:rPr lang="en-US" sz="1800" dirty="0" smtClean="0"/>
              <a:t>FD</a:t>
            </a:r>
            <a:r>
              <a:rPr lang="fa-IR" dirty="0" smtClean="0"/>
              <a:t> ناکامل با کلید اصلی نداشته باشیم.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2NF</a:t>
            </a:r>
            <a:r>
              <a:rPr lang="fa-IR" dirty="0" smtClean="0"/>
              <a:t>: حذف </a:t>
            </a:r>
            <a:r>
              <a:rPr lang="en-US" sz="1800" u="sng" dirty="0" smtClean="0"/>
              <a:t>FD</a:t>
            </a:r>
            <a:r>
              <a:rPr lang="fa-IR" u="sng" dirty="0" smtClean="0"/>
              <a:t>های ناکامل</a:t>
            </a:r>
            <a:r>
              <a:rPr lang="fa-IR" dirty="0" smtClean="0"/>
              <a:t> از طریق تجزیه عمودی رابطه به طور مناسب.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3NF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</a:t>
            </a:r>
            <a:r>
              <a:rPr lang="fa-IR" sz="1800" dirty="0" smtClean="0"/>
              <a:t> </a:t>
            </a:r>
            <a:r>
              <a:rPr lang="en-US" sz="1800" dirty="0" smtClean="0"/>
              <a:t>2NF</a:t>
            </a:r>
            <a:r>
              <a:rPr lang="fa-IR" dirty="0" smtClean="0"/>
              <a:t> 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فقط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باواسطه نداشته باشد).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3NF</a:t>
            </a:r>
            <a:r>
              <a:rPr lang="fa-IR" dirty="0" smtClean="0"/>
              <a:t>: حذف </a:t>
            </a:r>
            <a:r>
              <a:rPr lang="en-US" sz="1800" dirty="0" smtClean="0"/>
              <a:t>FD</a:t>
            </a:r>
            <a:r>
              <a:rPr lang="fa-IR" dirty="0" smtClean="0"/>
              <a:t>های با واسطه.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1968923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3102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5159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0627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</a:t>
            </a:r>
            <a:r>
              <a:rPr lang="fa-IR" dirty="0" smtClean="0"/>
              <a:t>کادی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مثالی قید می‏کنیم و در آن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پیش می‏رویم.</a:t>
            </a:r>
          </a:p>
          <a:p>
            <a:r>
              <a:rPr lang="fa-IR" dirty="0" smtClean="0"/>
              <a:t>در حالت کلی، تمام صفات دانشجو، درس و انتخاب در یک رابطه می‏توانند باشند.</a:t>
            </a:r>
          </a:p>
          <a:p>
            <a:r>
              <a:rPr lang="fa-IR" dirty="0" smtClean="0"/>
              <a:t>قواعد محیط:</a:t>
            </a:r>
          </a:p>
          <a:p>
            <a:pPr marL="457200" lvl="1" indent="0">
              <a:buNone/>
            </a:pPr>
            <a:r>
              <a:rPr lang="fa-IR" dirty="0" smtClean="0"/>
              <a:t>1- یک دانشجو در یک رشته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2- یک دانشجو در یک دانشکده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3- یک رشته در یک دانشکده ارائه می‏شود.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8600" y="2717899"/>
            <a:ext cx="3361818" cy="2616101"/>
            <a:chOff x="584450" y="3124200"/>
            <a:chExt cx="3361818" cy="2616101"/>
          </a:xfrm>
        </p:grpSpPr>
        <p:sp>
          <p:nvSpPr>
            <p:cNvPr id="4" name="TextBox 3"/>
            <p:cNvSpPr txBox="1"/>
            <p:nvPr/>
          </p:nvSpPr>
          <p:spPr>
            <a:xfrm>
              <a:off x="584450" y="3124200"/>
              <a:ext cx="3361818" cy="261610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/>
                <a:t>R</a:t>
              </a:r>
              <a:r>
                <a:rPr lang="en-US" sz="1600" dirty="0"/>
                <a:t> </a:t>
              </a:r>
              <a:r>
                <a:rPr lang="en-US" sz="1600" b="1" dirty="0"/>
                <a:t>(</a:t>
              </a:r>
              <a:r>
                <a:rPr lang="en-US" sz="1600" b="1" u="sng" dirty="0"/>
                <a:t>STID,  COID</a:t>
              </a:r>
              <a:r>
                <a:rPr lang="en-US" sz="1600" b="1" dirty="0"/>
                <a:t>,  </a:t>
              </a:r>
              <a:r>
                <a:rPr lang="en-US" sz="1600" b="1" dirty="0" smtClean="0"/>
                <a:t> STJ</a:t>
              </a:r>
              <a:r>
                <a:rPr lang="en-US" sz="1600" b="1" dirty="0"/>
                <a:t>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STD,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GR)</a:t>
              </a:r>
              <a:endParaRPr lang="fa-IR" sz="1600" b="1" dirty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19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CO3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CO1     Math    D12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CO2     Math    D12    18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444      CO1     Math    D12    13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14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12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990600" y="3458934"/>
              <a:ext cx="1" cy="2179866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191000" y="4556234"/>
            <a:ext cx="4365037" cy="1996966"/>
            <a:chOff x="4191000" y="4556234"/>
            <a:chExt cx="4365037" cy="1996966"/>
          </a:xfrm>
        </p:grpSpPr>
        <p:sp>
          <p:nvSpPr>
            <p:cNvPr id="19" name="Rounded Rectangle 18"/>
            <p:cNvSpPr/>
            <p:nvPr/>
          </p:nvSpPr>
          <p:spPr>
            <a:xfrm>
              <a:off x="5334000" y="4556234"/>
              <a:ext cx="3222037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sz="1600" dirty="0" smtClean="0">
                  <a:solidFill>
                    <a:srgbClr val="FF0000"/>
                  </a:solidFill>
                  <a:cs typeface="B Nazanin" pitchFamily="2" charset="-78"/>
                </a:rPr>
                <a:t>FD</a:t>
              </a:r>
              <a:r>
                <a:rPr lang="fa-IR" dirty="0" smtClean="0">
                  <a:solidFill>
                    <a:srgbClr val="FF0000"/>
                  </a:solidFill>
                  <a:cs typeface="B Nazanin" pitchFamily="2" charset="-78"/>
                </a:rPr>
                <a:t>های ناشی از </a:t>
              </a:r>
              <a:r>
                <a:rPr lang="en-US" sz="1600" dirty="0" smtClean="0">
                  <a:solidFill>
                    <a:srgbClr val="FF0000"/>
                  </a:solidFill>
                  <a:cs typeface="B Nazanin" pitchFamily="2" charset="-78"/>
                </a:rPr>
                <a:t>PK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 </a:t>
              </a:r>
              <a:r>
                <a:rPr lang="fa-IR" dirty="0" smtClean="0">
                  <a:solidFill>
                    <a:srgbClr val="FF0000"/>
                  </a:solidFill>
                  <a:cs typeface="B Nazanin" pitchFamily="2" charset="-78"/>
                </a:rPr>
                <a:t>(سمت چپ </a:t>
              </a:r>
              <a:r>
                <a:rPr lang="en-US" sz="1600" dirty="0" smtClean="0">
                  <a:solidFill>
                    <a:srgbClr val="FF0000"/>
                  </a:solidFill>
                  <a:cs typeface="B Nazanin" pitchFamily="2" charset="-78"/>
                </a:rPr>
                <a:t>PK</a:t>
              </a:r>
              <a:r>
                <a:rPr lang="fa-IR" dirty="0" smtClean="0">
                  <a:solidFill>
                    <a:srgbClr val="FF0000"/>
                  </a:solidFill>
                  <a:cs typeface="B Nazanin" pitchFamily="2" charset="-78"/>
                </a:rPr>
                <a:t>)</a:t>
              </a:r>
              <a:endParaRPr lang="en-US" dirty="0" smtClean="0">
                <a:solidFill>
                  <a:srgbClr val="FF0000"/>
                </a:solidFill>
                <a:cs typeface="B Nazanin" pitchFamily="2" charset="-78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191000" y="4953000"/>
              <a:ext cx="3363686" cy="1600200"/>
              <a:chOff x="4191000" y="4953000"/>
              <a:chExt cx="3363686" cy="16002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191000" y="5257800"/>
                <a:ext cx="3363686" cy="1295400"/>
                <a:chOff x="4648200" y="5107116"/>
                <a:chExt cx="3363686" cy="1295400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648200" y="5107116"/>
                  <a:ext cx="3352800" cy="1104900"/>
                  <a:chOff x="304800" y="3614965"/>
                  <a:chExt cx="3352800" cy="1104900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304800" y="4041421"/>
                    <a:ext cx="528532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GR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" name="Straight Arrow Connector 8"/>
                  <p:cNvCxnSpPr>
                    <a:stCxn id="17" idx="1"/>
                    <a:endCxn id="8" idx="3"/>
                  </p:cNvCxnSpPr>
                  <p:nvPr/>
                </p:nvCxnSpPr>
                <p:spPr>
                  <a:xfrm flipH="1">
                    <a:off x="833332" y="4230964"/>
                    <a:ext cx="614468" cy="957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Rectangle 9"/>
                  <p:cNvSpPr/>
                  <p:nvPr/>
                </p:nvSpPr>
                <p:spPr>
                  <a:xfrm>
                    <a:off x="1597766" y="4305300"/>
                    <a:ext cx="68823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COID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1597766" y="3810000"/>
                    <a:ext cx="68336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3037114" y="3614965"/>
                    <a:ext cx="62048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STJ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" name="Straight Arrow Connector 12"/>
                  <p:cNvCxnSpPr>
                    <a:endCxn id="12" idx="1"/>
                  </p:cNvCxnSpPr>
                  <p:nvPr/>
                </p:nvCxnSpPr>
                <p:spPr>
                  <a:xfrm>
                    <a:off x="2438400" y="3805465"/>
                    <a:ext cx="598714" cy="0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2434772" y="4719865"/>
                    <a:ext cx="598714" cy="0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5791200" y="5119914"/>
                  <a:ext cx="978209" cy="1206402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7391400" y="6021516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Arrow Connector 19"/>
              <p:cNvCxnSpPr/>
              <p:nvPr/>
            </p:nvCxnSpPr>
            <p:spPr>
              <a:xfrm flipV="1">
                <a:off x="6642536" y="4953000"/>
                <a:ext cx="80266" cy="49530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>
                <a:stCxn id="11" idx="3"/>
              </p:cNvCxnSpPr>
              <p:nvPr/>
            </p:nvCxnSpPr>
            <p:spPr>
              <a:xfrm flipV="1">
                <a:off x="6167332" y="5638800"/>
                <a:ext cx="755982" cy="4535"/>
              </a:xfrm>
              <a:prstGeom prst="curved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urved Connector 27"/>
              <p:cNvCxnSpPr/>
              <p:nvPr/>
            </p:nvCxnSpPr>
            <p:spPr>
              <a:xfrm>
                <a:off x="6167332" y="5738585"/>
                <a:ext cx="755982" cy="433615"/>
              </a:xfrm>
              <a:prstGeom prst="curved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urved Connector 39"/>
              <p:cNvCxnSpPr>
                <a:stCxn id="12" idx="2"/>
                <a:endCxn id="18" idx="0"/>
              </p:cNvCxnSpPr>
              <p:nvPr/>
            </p:nvCxnSpPr>
            <p:spPr>
              <a:xfrm rot="16200000" flipH="1">
                <a:off x="6972300" y="5900057"/>
                <a:ext cx="533400" cy="10886"/>
              </a:xfrm>
              <a:prstGeom prst="curved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6494202" y="5541734"/>
                <a:ext cx="228600" cy="21680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1</a:t>
                </a:r>
                <a:endParaRPr lang="en-US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532302" y="5959927"/>
                <a:ext cx="228600" cy="21680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2</a:t>
                </a:r>
                <a:endParaRPr lang="en-US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133772" y="5729514"/>
                <a:ext cx="228600" cy="216807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58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3</a:t>
                </a:r>
                <a:endParaRPr lang="en-US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pic>
        <p:nvPicPr>
          <p:cNvPr id="27" name="Picture 2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77" y="141514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27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dirty="0" smtClean="0"/>
              <a:t>رابطه </a:t>
            </a:r>
            <a:r>
              <a:rPr lang="en-US" sz="1800" b="1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dirty="0" smtClean="0"/>
              <a:t> است (چون همه صفات تک مقداری هستند) ولی آنومالی دارد و باید نرمال‏تر شود.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رابطه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درج کن این فقره اطلاع درمورد یک دانشجو را: </a:t>
            </a:r>
            <a:r>
              <a:rPr lang="en-US" sz="1800" dirty="0" smtClean="0">
                <a:sym typeface="Symbol"/>
              </a:rPr>
              <a:t></a:t>
            </a:r>
            <a:r>
              <a:rPr lang="en-US" sz="1800" dirty="0" smtClean="0"/>
              <a:t>‘666’, ‘</a:t>
            </a:r>
            <a:r>
              <a:rPr lang="en-US" sz="1800" dirty="0" err="1" smtClean="0"/>
              <a:t>chem</a:t>
            </a:r>
            <a:r>
              <a:rPr lang="en-US" sz="1800" dirty="0" smtClean="0"/>
              <a:t>’, ‘D16’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	درج ناممکن: تا ندانیم حداقل یک درسی که گرفته شده چیست.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حذف: 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فرض می‏کنیم </a:t>
            </a:r>
            <a:r>
              <a:rPr lang="en-US" sz="1800" dirty="0" smtClean="0">
                <a:sym typeface="Symbol"/>
              </a:rPr>
              <a:t>‘444’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این لحظه فقط همین تک درس را داشته باشد.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کن فقط این اطلاع را: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انجام می‏شود اما اطلاع ناخواسته هم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sz="1900" b="1" dirty="0">
                <a:solidFill>
                  <a:schemeClr val="bg2">
                    <a:lumMod val="25000"/>
                  </a:schemeClr>
                </a:solidFill>
                <a:sym typeface="Symbol"/>
              </a:rPr>
              <a:t>	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تغییر رشته تحصیلی دانشجو با شماره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777</a:t>
            </a:r>
            <a:r>
              <a:rPr lang="fa-IR" sz="17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به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Chem</a:t>
            </a:r>
            <a:r>
              <a:rPr lang="fa-IR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.</a:t>
            </a:r>
            <a:endParaRPr lang="fa-IR" sz="1800" b="1" dirty="0" smtClean="0">
              <a:solidFill>
                <a:schemeClr val="bg2">
                  <a:lumMod val="25000"/>
                </a:schemeClr>
              </a:solidFill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برای انجام </a:t>
            </a:r>
            <a:r>
              <a:rPr lang="fa-IR" dirty="0" smtClean="0">
                <a:sym typeface="Symbol"/>
              </a:rPr>
              <a:t>آن فزونکاری داریم؛ بهنگام‏سازی منتشرشونده (</a:t>
            </a:r>
            <a:r>
              <a:rPr lang="en-US" sz="1800" dirty="0" smtClean="0">
                <a:sym typeface="Symbol"/>
              </a:rPr>
              <a:t>Propagating Update</a:t>
            </a:r>
            <a:r>
              <a:rPr lang="fa-IR" dirty="0" smtClean="0">
                <a:sym typeface="Symbol"/>
              </a:rPr>
              <a:t>).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 رابطه </a:t>
            </a:r>
            <a:r>
              <a:rPr lang="en-US" sz="1800" b="1" dirty="0" smtClean="0">
                <a:solidFill>
                  <a:srgbClr val="0919AF"/>
                </a:solidFill>
              </a:rPr>
              <a:t>R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از دیدگاه عملی: پدیده اختلاط اطلاعات، یعنی اطلاعات در مورد خود موجودیت دانشجو با اطلاعات در مورد انتخاب درس مخلوط شده است.</a:t>
            </a:r>
          </a:p>
          <a:p>
            <a:pPr lvl="1"/>
            <a:r>
              <a:rPr lang="fa-IR" dirty="0" smtClean="0"/>
              <a:t>از دیدگاه تئوری:</a:t>
            </a:r>
            <a:r>
              <a:rPr lang="fa-IR" dirty="0"/>
              <a:t> </a:t>
            </a:r>
            <a:r>
              <a:rPr lang="fa-IR" dirty="0" smtClean="0"/>
              <a:t>وجود </a:t>
            </a:r>
            <a:r>
              <a:rPr lang="en-US" sz="1800" dirty="0" smtClean="0"/>
              <a:t>FD</a:t>
            </a:r>
            <a:r>
              <a:rPr lang="fa-IR" dirty="0" smtClean="0"/>
              <a:t>های ناکامل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dirty="0" smtClean="0"/>
              <a:t>های ناکامل باید از بین بروند. برای این منظور رابطه </a:t>
            </a:r>
            <a:r>
              <a:rPr lang="en-US" sz="1800" b="1" dirty="0" smtClean="0"/>
              <a:t>R</a:t>
            </a:r>
            <a:r>
              <a:rPr lang="fa-IR" dirty="0" smtClean="0"/>
              <a:t> را باید چنان تجزیه عمودی کنیم که در رابطه‏های حاصل،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نباشد.</a:t>
            </a:r>
          </a:p>
          <a:p>
            <a:pPr lvl="1"/>
            <a:r>
              <a:rPr lang="fa-IR" dirty="0" smtClean="0"/>
              <a:t>برای این کار از عملگر </a:t>
            </a:r>
            <a:r>
              <a:rPr lang="fa-IR" dirty="0" smtClean="0">
                <a:solidFill>
                  <a:srgbClr val="0919AF"/>
                </a:solidFill>
              </a:rPr>
              <a:t>پرتو</a:t>
            </a:r>
            <a:r>
              <a:rPr lang="fa-IR" dirty="0" smtClean="0"/>
              <a:t> استفاده می‏کنیم. پرتوی که منجر به یک </a:t>
            </a:r>
            <a:r>
              <a:rPr lang="fa-IR" u="sng" dirty="0" smtClean="0">
                <a:solidFill>
                  <a:srgbClr val="C00000"/>
                </a:solidFill>
              </a:rPr>
              <a:t>تجزیه خوب </a:t>
            </a:r>
            <a:r>
              <a:rPr lang="fa-IR" dirty="0" smtClean="0"/>
              <a:t>شود.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219310" y="3694572"/>
            <a:ext cx="3581400" cy="791781"/>
            <a:chOff x="685800" y="3652533"/>
            <a:chExt cx="3581400" cy="791781"/>
          </a:xfrm>
        </p:grpSpPr>
        <p:sp>
          <p:nvSpPr>
            <p:cNvPr id="4" name="Right Brace 3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STJ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STJ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5800" y="3704019"/>
            <a:ext cx="3581400" cy="791781"/>
            <a:chOff x="685800" y="3652533"/>
            <a:chExt cx="3581400" cy="791781"/>
          </a:xfrm>
        </p:grpSpPr>
        <p:sp>
          <p:nvSpPr>
            <p:cNvPr id="8" name="Right Brace 7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STD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1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416874" y="4910145"/>
            <a:ext cx="2674012" cy="1707101"/>
          </a:xfrm>
          <a:custGeom>
            <a:avLst/>
            <a:gdLst>
              <a:gd name="connsiteX0" fmla="*/ 183276 w 2674012"/>
              <a:gd name="connsiteY0" fmla="*/ 624207 h 1707101"/>
              <a:gd name="connsiteX1" fmla="*/ 1649219 w 2674012"/>
              <a:gd name="connsiteY1" fmla="*/ 58150 h 1707101"/>
              <a:gd name="connsiteX2" fmla="*/ 2534590 w 2674012"/>
              <a:gd name="connsiteY2" fmla="*/ 174264 h 1707101"/>
              <a:gd name="connsiteX3" fmla="*/ 2636190 w 2674012"/>
              <a:gd name="connsiteY3" fmla="*/ 1437007 h 1707101"/>
              <a:gd name="connsiteX4" fmla="*/ 2171733 w 2674012"/>
              <a:gd name="connsiteY4" fmla="*/ 1698264 h 1707101"/>
              <a:gd name="connsiteX5" fmla="*/ 1054133 w 2674012"/>
              <a:gd name="connsiteY5" fmla="*/ 1611178 h 1707101"/>
              <a:gd name="connsiteX6" fmla="*/ 197790 w 2674012"/>
              <a:gd name="connsiteY6" fmla="*/ 1277350 h 1707101"/>
              <a:gd name="connsiteX7" fmla="*/ 23619 w 2674012"/>
              <a:gd name="connsiteY7" fmla="*/ 929007 h 1707101"/>
              <a:gd name="connsiteX8" fmla="*/ 183276 w 2674012"/>
              <a:gd name="connsiteY8" fmla="*/ 624207 h 170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4012" h="1707101">
                <a:moveTo>
                  <a:pt x="183276" y="624207"/>
                </a:moveTo>
                <a:cubicBezTo>
                  <a:pt x="454209" y="479064"/>
                  <a:pt x="1257333" y="133140"/>
                  <a:pt x="1649219" y="58150"/>
                </a:cubicBezTo>
                <a:cubicBezTo>
                  <a:pt x="2041105" y="-16841"/>
                  <a:pt x="2370095" y="-55546"/>
                  <a:pt x="2534590" y="174264"/>
                </a:cubicBezTo>
                <a:cubicBezTo>
                  <a:pt x="2699085" y="404073"/>
                  <a:pt x="2696666" y="1183007"/>
                  <a:pt x="2636190" y="1437007"/>
                </a:cubicBezTo>
                <a:cubicBezTo>
                  <a:pt x="2575714" y="1691007"/>
                  <a:pt x="2435409" y="1669236"/>
                  <a:pt x="2171733" y="1698264"/>
                </a:cubicBezTo>
                <a:cubicBezTo>
                  <a:pt x="1908057" y="1727292"/>
                  <a:pt x="1383123" y="1681330"/>
                  <a:pt x="1054133" y="1611178"/>
                </a:cubicBezTo>
                <a:cubicBezTo>
                  <a:pt x="725143" y="1541026"/>
                  <a:pt x="369542" y="1391045"/>
                  <a:pt x="197790" y="1277350"/>
                </a:cubicBezTo>
                <a:cubicBezTo>
                  <a:pt x="26038" y="1163655"/>
                  <a:pt x="26038" y="1040283"/>
                  <a:pt x="23619" y="929007"/>
                </a:cubicBezTo>
                <a:cubicBezTo>
                  <a:pt x="21200" y="817731"/>
                  <a:pt x="-87657" y="769350"/>
                  <a:pt x="183276" y="624207"/>
                </a:cubicBezTo>
                <a:close/>
              </a:path>
            </a:pathLst>
          </a:custGeom>
          <a:solidFill>
            <a:srgbClr val="FFD5D5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768670" y="4941740"/>
            <a:ext cx="2565280" cy="1811032"/>
          </a:xfrm>
          <a:custGeom>
            <a:avLst/>
            <a:gdLst>
              <a:gd name="connsiteX0" fmla="*/ 2046124 w 2478196"/>
              <a:gd name="connsiteY0" fmla="*/ 150339 h 1561744"/>
              <a:gd name="connsiteX1" fmla="*/ 304410 w 2478196"/>
              <a:gd name="connsiteY1" fmla="*/ 34225 h 1561744"/>
              <a:gd name="connsiteX2" fmla="*/ 72181 w 2478196"/>
              <a:gd name="connsiteY2" fmla="*/ 687368 h 1561744"/>
              <a:gd name="connsiteX3" fmla="*/ 1102695 w 2478196"/>
              <a:gd name="connsiteY3" fmla="*/ 788968 h 1561744"/>
              <a:gd name="connsiteX4" fmla="*/ 1625210 w 2478196"/>
              <a:gd name="connsiteY4" fmla="*/ 1456625 h 1561744"/>
              <a:gd name="connsiteX5" fmla="*/ 2379953 w 2478196"/>
              <a:gd name="connsiteY5" fmla="*/ 1442111 h 1561744"/>
              <a:gd name="connsiteX6" fmla="*/ 2423495 w 2478196"/>
              <a:gd name="connsiteY6" fmla="*/ 324511 h 1561744"/>
              <a:gd name="connsiteX7" fmla="*/ 1959038 w 2478196"/>
              <a:gd name="connsiteY7" fmla="*/ 135825 h 1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8196" h="1561744">
                <a:moveTo>
                  <a:pt x="2046124" y="150339"/>
                </a:moveTo>
                <a:cubicBezTo>
                  <a:pt x="1339762" y="47529"/>
                  <a:pt x="633401" y="-55280"/>
                  <a:pt x="304410" y="34225"/>
                </a:cubicBezTo>
                <a:cubicBezTo>
                  <a:pt x="-24581" y="123730"/>
                  <a:pt x="-60866" y="561578"/>
                  <a:pt x="72181" y="687368"/>
                </a:cubicBezTo>
                <a:cubicBezTo>
                  <a:pt x="205228" y="813158"/>
                  <a:pt x="843857" y="660759"/>
                  <a:pt x="1102695" y="788968"/>
                </a:cubicBezTo>
                <a:cubicBezTo>
                  <a:pt x="1361533" y="917177"/>
                  <a:pt x="1412334" y="1347768"/>
                  <a:pt x="1625210" y="1456625"/>
                </a:cubicBezTo>
                <a:cubicBezTo>
                  <a:pt x="1838086" y="1565482"/>
                  <a:pt x="2246906" y="1630797"/>
                  <a:pt x="2379953" y="1442111"/>
                </a:cubicBezTo>
                <a:cubicBezTo>
                  <a:pt x="2513000" y="1253425"/>
                  <a:pt x="2493647" y="542225"/>
                  <a:pt x="2423495" y="324511"/>
                </a:cubicBezTo>
                <a:cubicBezTo>
                  <a:pt x="2353343" y="106797"/>
                  <a:pt x="2156190" y="121311"/>
                  <a:pt x="1959038" y="135825"/>
                </a:cubicBezTo>
              </a:path>
            </a:pathLst>
          </a:custGeom>
          <a:solidFill>
            <a:srgbClr val="FFFFC5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76400" y="1410454"/>
            <a:ext cx="5219634" cy="3237746"/>
            <a:chOff x="1676400" y="1410454"/>
            <a:chExt cx="5219634" cy="3237746"/>
          </a:xfrm>
        </p:grpSpPr>
        <p:grpSp>
          <p:nvGrpSpPr>
            <p:cNvPr id="9" name="Group 8"/>
            <p:cNvGrpSpPr/>
            <p:nvPr/>
          </p:nvGrpSpPr>
          <p:grpSpPr>
            <a:xfrm>
              <a:off x="1676400" y="1410454"/>
              <a:ext cx="5219634" cy="3237746"/>
              <a:chOff x="1066800" y="2616398"/>
              <a:chExt cx="5219634" cy="323774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66800" y="2616398"/>
                <a:ext cx="5219634" cy="3237746"/>
                <a:chOff x="584450" y="3124200"/>
                <a:chExt cx="5219634" cy="32377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14:m>
                        <m:oMath xmlns:m="http://schemas.openxmlformats.org/officeDocument/2006/math">
                          <m:r>
                            <a:rPr lang="en-US" b="0" i="0" smtClean="0">
                              <a:latin typeface="Cambria Math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COID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GR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)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        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STJ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STD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/>
                            </a:rPr>
                            <m:t>R</m:t>
                          </m:r>
                          <m:r>
                            <a:rPr lang="en-US" b="0">
                              <a:latin typeface="Cambria Math"/>
                            </a:rPr>
                            <m:t>)</m:t>
                          </m:r>
                        </m:oMath>
                      </a14:m>
                      <a:endParaRPr lang="en-US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sz="1600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b="1" dirty="0" smtClean="0"/>
                        <a:t>SCG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u="sng" dirty="0"/>
                        <a:t>,  COID</a:t>
                      </a:r>
                      <a:r>
                        <a:rPr lang="en-US" sz="1600" b="1" dirty="0"/>
                        <a:t>,  </a:t>
                      </a:r>
                      <a:r>
                        <a:rPr lang="en-US" sz="1600" b="1" dirty="0" smtClean="0"/>
                        <a:t> GR)    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و</a:t>
                      </a:r>
                      <a:r>
                        <a:rPr lang="en-US" sz="1600" b="1" dirty="0" smtClean="0"/>
                        <a:t>      SSD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dirty="0" smtClean="0"/>
                        <a:t>,  STJ,  STD)</a:t>
                      </a:r>
                      <a:endParaRPr lang="fa-IR" sz="1600" b="1" dirty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CO1     19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CO2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 smtClean="0"/>
                        <a:t>             777      CO3     11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CO1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CO2     18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444      CO1     13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CO1     14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CO2     12</a:t>
                      </a:r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l="-584"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Straight Connector 5"/>
                <p:cNvCxnSpPr/>
                <p:nvPr/>
              </p:nvCxnSpPr>
              <p:spPr>
                <a:xfrm>
                  <a:off x="1270249" y="4071058"/>
                  <a:ext cx="1" cy="2179866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4088450" y="3429000"/>
                <a:ext cx="2159950" cy="119263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777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888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444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555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 D11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481285" y="3505200"/>
                <a:ext cx="1" cy="1089933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Down Arrow 10"/>
            <p:cNvSpPr/>
            <p:nvPr/>
          </p:nvSpPr>
          <p:spPr>
            <a:xfrm>
              <a:off x="2754939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490307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7364" y="5164865"/>
            <a:ext cx="3363686" cy="1295400"/>
            <a:chOff x="4191000" y="5257800"/>
            <a:chExt cx="3363686" cy="1295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191000" y="5257800"/>
              <a:ext cx="3363686" cy="1295400"/>
              <a:chOff x="4648200" y="5107116"/>
              <a:chExt cx="3363686" cy="12954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4648200" y="5107116"/>
                <a:ext cx="3352800" cy="1104900"/>
                <a:chOff x="304800" y="3614965"/>
                <a:chExt cx="3352800" cy="11049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304800" y="4041421"/>
                  <a:ext cx="528532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Arrow Connector 43"/>
                <p:cNvCxnSpPr>
                  <a:stCxn id="41" idx="1"/>
                  <a:endCxn id="43" idx="3"/>
                </p:cNvCxnSpPr>
                <p:nvPr/>
              </p:nvCxnSpPr>
              <p:spPr>
                <a:xfrm flipH="1">
                  <a:off x="833332" y="4230964"/>
                  <a:ext cx="614468" cy="95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/>
                <p:cNvSpPr/>
                <p:nvPr/>
              </p:nvSpPr>
              <p:spPr>
                <a:xfrm>
                  <a:off x="1597766" y="4305300"/>
                  <a:ext cx="688234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COID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>
                  <a:endCxn id="47" idx="1"/>
                </p:cNvCxnSpPr>
                <p:nvPr/>
              </p:nvCxnSpPr>
              <p:spPr>
                <a:xfrm>
                  <a:off x="2438400" y="38054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2434772" y="47198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5791200" y="5119914"/>
                <a:ext cx="978209" cy="1206402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46" idx="3"/>
            </p:cNvCxnSpPr>
            <p:nvPr/>
          </p:nvCxnSpPr>
          <p:spPr>
            <a:xfrm flipV="1">
              <a:off x="6167332" y="5638800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47" idx="2"/>
              <a:endCxn id="42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5648150" y="47244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76350" y="4939266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/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رابطه‏های جدید آنومالی‏های </a:t>
            </a:r>
            <a:r>
              <a:rPr lang="en-US" sz="1800" dirty="0" smtClean="0"/>
              <a:t>R</a:t>
            </a:r>
            <a:r>
              <a:rPr lang="fa-IR" dirty="0" smtClean="0"/>
              <a:t> را ندارند: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C00000"/>
                </a:solidFill>
              </a:rPr>
              <a:t>درج کن: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 smtClean="0">
                <a:solidFill>
                  <a:srgbClr val="C00000"/>
                </a:solidFill>
              </a:rPr>
              <a:t> 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’, ‘D16’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درج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حذف کن: 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از </a:t>
            </a:r>
            <a:r>
              <a:rPr lang="en-US" sz="1800" dirty="0" smtClean="0">
                <a:sym typeface="Symbol"/>
              </a:rPr>
              <a:t>SCG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بهنگام‏سازی کن</a:t>
            </a:r>
            <a:r>
              <a:rPr lang="fa-IR" dirty="0" smtClean="0">
                <a:sym typeface="Symbol"/>
              </a:rPr>
              <a:t>: تغییر رشته دانشجوی </a:t>
            </a:r>
            <a:r>
              <a:rPr lang="en-US" sz="1800" dirty="0" smtClean="0">
                <a:sym typeface="Symbol"/>
              </a:rPr>
              <a:t>777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به </a:t>
            </a:r>
            <a:r>
              <a:rPr lang="en-US" sz="1800" dirty="0" err="1" smtClean="0">
                <a:sym typeface="Symbol"/>
              </a:rPr>
              <a:t>Chem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بروز می‏شود.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2835" y="1963254"/>
            <a:ext cx="2121209" cy="1206402"/>
            <a:chOff x="4648200" y="5119914"/>
            <a:chExt cx="2121209" cy="1206402"/>
          </a:xfrm>
        </p:grpSpPr>
        <p:grpSp>
          <p:nvGrpSpPr>
            <p:cNvPr id="13" name="Group 12"/>
            <p:cNvGrpSpPr/>
            <p:nvPr/>
          </p:nvGrpSpPr>
          <p:grpSpPr>
            <a:xfrm>
              <a:off x="4648200" y="5302151"/>
              <a:ext cx="1981200" cy="876300"/>
              <a:chOff x="304800" y="3810000"/>
              <a:chExt cx="1981200" cy="8763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04800" y="4041421"/>
                <a:ext cx="528532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3"/>
              </p:cNvCxnSpPr>
              <p:nvPr/>
            </p:nvCxnSpPr>
            <p:spPr>
              <a:xfrm flipH="1">
                <a:off x="833332" y="4230964"/>
                <a:ext cx="614468" cy="9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1597766" y="4305300"/>
                <a:ext cx="68823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97766" y="3810000"/>
                <a:ext cx="68336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791200" y="5119914"/>
              <a:ext cx="978209" cy="1206402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5800" y="4129314"/>
            <a:ext cx="2070720" cy="1295400"/>
            <a:chOff x="5483966" y="5257800"/>
            <a:chExt cx="2070720" cy="1295400"/>
          </a:xfrm>
        </p:grpSpPr>
        <p:grpSp>
          <p:nvGrpSpPr>
            <p:cNvPr id="24" name="Group 23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Curved Connector 24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38" idx="2"/>
              <a:endCxn id="3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447800" y="37338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1600" y="15091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9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طراحی جدید، </a:t>
                </a:r>
                <a:r>
                  <a:rPr lang="en-US" sz="1800" dirty="0" smtClean="0"/>
                  <a:t>FD</a:t>
                </a:r>
                <a:r>
                  <a:rPr lang="fa-IR" dirty="0" smtClean="0"/>
                  <a:t>های ناکامل از بین رفتند. بنابراین </a:t>
                </a:r>
                <a:r>
                  <a:rPr lang="en-US" sz="1800" dirty="0" smtClean="0"/>
                  <a:t>SSD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SCG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هستند.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تاکید: </a:t>
                </a: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 هرگاه اولاً در </a:t>
                </a:r>
                <a:r>
                  <a:rPr lang="en-US" sz="1800" dirty="0" smtClean="0"/>
                  <a:t>1NF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باشد و ثانیاً هر صفت ناکلید با کلید اصلی،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کامل داشته باشد (رابطه،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ناکامل نداشته باشد).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تمرین: </a:t>
                </a:r>
                <a:r>
                  <a:rPr lang="fa-IR" dirty="0"/>
                  <a:t>بررسی شود که آیا در این تجزیه همه </a:t>
                </a:r>
                <a:r>
                  <a:rPr lang="en-US" sz="1800" dirty="0"/>
                  <a:t>FD</a:t>
                </a:r>
                <a:r>
                  <a:rPr lang="fa-IR" dirty="0"/>
                  <a:t>ها محفوظ می‏مانند؟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نکته: </a:t>
                </a:r>
                <a:r>
                  <a:rPr lang="fa-IR" dirty="0"/>
                  <a:t>باید توجه کنیم که در تجزیه، </a:t>
                </a:r>
                <a:r>
                  <a:rPr lang="en-US" sz="1800" dirty="0"/>
                  <a:t>FD</a:t>
                </a:r>
                <a:r>
                  <a:rPr lang="fa-IR" dirty="0"/>
                  <a:t>ای از دست نرود، چون هر </a:t>
                </a:r>
                <a:r>
                  <a:rPr lang="en-US" sz="1800" dirty="0"/>
                  <a:t>FD</a:t>
                </a:r>
                <a:r>
                  <a:rPr lang="fa-IR" sz="1800" dirty="0"/>
                  <a:t> </a:t>
                </a:r>
                <a:r>
                  <a:rPr lang="fa-IR" dirty="0"/>
                  <a:t>یک قاعده جامعیت در محیط است</a:t>
                </a:r>
                <a:r>
                  <a:rPr lang="fa-IR" dirty="0" smtClean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dirty="0"/>
                  <a:t>توجه داشته باشید که در این تجزیه هیچ اطلاعی از دست نمی‏رود. یعنی اگر کاربر رابطه اصلی را به هر دلیلی </a:t>
                </a:r>
                <a:r>
                  <a:rPr lang="fa-IR" dirty="0" smtClean="0"/>
                  <a:t>بخواهد، </a:t>
                </a:r>
                <a:r>
                  <a:rPr lang="fa-IR" dirty="0"/>
                  <a:t>با پیوند دو رابطه جدید به دست می‏آید.                    </a:t>
                </a:r>
                <a14:m>
                  <m:oMath xmlns:m="http://schemas.openxmlformats.org/officeDocument/2006/math">
                    <m:r>
                      <a:rPr lang="fa-IR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R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SCG</m:t>
                    </m:r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  <a:ea typeface="Cambria Math"/>
                      </a:rPr>
                      <m:t>SSD</m:t>
                    </m:r>
                  </m:oMath>
                </a14:m>
                <a:endParaRPr lang="fa-IR" sz="1800" dirty="0">
                  <a:ea typeface="Cambria Math"/>
                </a:endParaRPr>
              </a:p>
              <a:p>
                <a:pPr>
                  <a:lnSpc>
                    <a:spcPct val="200000"/>
                  </a:lnSpc>
                </a:pP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  <a:blipFill rotWithShape="1">
                <a:blip r:embed="rId2"/>
                <a:stretch>
                  <a:fillRect l="-35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dirty="0"/>
              <a:t>آیا رابطه‏های جدید (</a:t>
            </a:r>
            <a:r>
              <a:rPr lang="en-US" sz="1800" dirty="0"/>
              <a:t>SSD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SCG</a:t>
            </a:r>
            <a:r>
              <a:rPr lang="fa-IR" dirty="0"/>
              <a:t>) آنومالی ندارند؟</a:t>
            </a: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</a:t>
            </a:r>
            <a:r>
              <a:rPr lang="en-US" sz="1800" b="1" dirty="0" smtClean="0">
                <a:solidFill>
                  <a:srgbClr val="C00000"/>
                </a:solidFill>
              </a:rPr>
              <a:t>SSD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 </a:t>
            </a:r>
          </a:p>
          <a:p>
            <a:pPr marL="457200" lvl="1" indent="0">
              <a:buNone/>
            </a:pPr>
            <a:r>
              <a:rPr lang="fa-IR" dirty="0" smtClean="0"/>
              <a:t>اطلاع: «رشته </a:t>
            </a:r>
            <a:r>
              <a:rPr lang="en-US" sz="1800" dirty="0" smtClean="0"/>
              <a:t>IT</a:t>
            </a:r>
            <a:r>
              <a:rPr lang="fa-IR" sz="1800" dirty="0" smtClean="0"/>
              <a:t> </a:t>
            </a:r>
            <a:r>
              <a:rPr lang="fa-IR" dirty="0" smtClean="0"/>
              <a:t>در دانشکده </a:t>
            </a:r>
            <a:r>
              <a:rPr lang="en-US" sz="1800" dirty="0" smtClean="0"/>
              <a:t>D20</a:t>
            </a:r>
            <a:r>
              <a:rPr lang="fa-IR" sz="1800" dirty="0" smtClean="0"/>
              <a:t> </a:t>
            </a:r>
            <a:r>
              <a:rPr lang="fa-IR" dirty="0" smtClean="0"/>
              <a:t>ارائه می‏شود.» 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3، این اطلاع منطقاً باید قابل درج باشد، اما درج ناممکن است. چون کلید ندارد، باید حداقل یک دانشجوی این رشته را بشناسیم.</a:t>
            </a:r>
          </a:p>
          <a:p>
            <a:pPr marL="457200" lvl="1" indent="0">
              <a:buNone/>
            </a:pPr>
            <a:r>
              <a:rPr lang="fa-IR" dirty="0" smtClean="0"/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حذف:</a:t>
            </a:r>
          </a:p>
          <a:p>
            <a:pPr marL="457200" lvl="1" indent="0">
              <a:buNone/>
            </a:pPr>
            <a:r>
              <a:rPr lang="fa-IR" dirty="0" smtClean="0"/>
              <a:t>حذف کن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’</a:t>
            </a:r>
            <a:r>
              <a:rPr lang="fa-IR" sz="1800" dirty="0" smtClean="0">
                <a:sym typeface="Symbol"/>
              </a:rPr>
              <a:t> و با فرض اینکه تنها یک دانشجو در رشته 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fa-IR" sz="1800" dirty="0" smtClean="0">
                <a:sym typeface="Symbol"/>
              </a:rPr>
              <a:t> ثبت شده است.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حذف انجام می‏شود ولی اطلاع «رشته شیمی در </a:t>
            </a:r>
            <a:r>
              <a:rPr lang="en-US" sz="1800" dirty="0" smtClean="0">
                <a:sym typeface="Symbol"/>
              </a:rPr>
              <a:t>D16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ارائه می‏شود»، ناخواسته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«شماره دانشکده رشته فیزیک را عوض کنید». به تعداد تمام دانشجویان این رشته باید بهنگام‏سازی شود.</a:t>
            </a:r>
          </a:p>
          <a:p>
            <a:pPr marL="0" indent="0">
              <a:buNone/>
            </a:pPr>
            <a:r>
              <a:rPr lang="fa-IR" sz="1700" b="1" dirty="0">
                <a:sym typeface="Symbol"/>
              </a:rPr>
              <a:t> </a:t>
            </a:r>
            <a:r>
              <a:rPr lang="fa-IR" sz="1700" b="1" dirty="0" smtClean="0">
                <a:sym typeface="Symbol"/>
              </a:rPr>
              <a:t>         </a:t>
            </a:r>
            <a:r>
              <a:rPr lang="en-US" sz="1700" b="1" dirty="0" smtClean="0">
                <a:sym typeface="Symbol"/>
              </a:rPr>
              <a:t>SSD</a:t>
            </a:r>
            <a:r>
              <a:rPr lang="fa-IR" sz="1900" b="1" dirty="0" smtClean="0">
                <a:sym typeface="Symbol"/>
              </a:rPr>
              <a:t> باید نرمال‏تر شود.</a:t>
            </a:r>
            <a:endParaRPr lang="en-US" sz="1900" b="1" dirty="0"/>
          </a:p>
        </p:txBody>
      </p:sp>
      <p:sp>
        <p:nvSpPr>
          <p:cNvPr id="4" name="Left Arrow 3"/>
          <p:cNvSpPr/>
          <p:nvPr/>
        </p:nvSpPr>
        <p:spPr>
          <a:xfrm>
            <a:off x="8443686" y="6201228"/>
            <a:ext cx="304800" cy="5334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0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en-US" sz="1800" b="1" dirty="0" smtClean="0">
                <a:solidFill>
                  <a:srgbClr val="0919AF"/>
                </a:solidFill>
              </a:rPr>
              <a:t>SSD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دلیل آنومالی‏های </a:t>
            </a:r>
            <a:r>
              <a:rPr lang="en-US" sz="1800" dirty="0" smtClean="0"/>
              <a:t>SSD</a:t>
            </a:r>
            <a:r>
              <a:rPr lang="fa-IR" dirty="0" smtClean="0"/>
              <a:t>، وجود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بین صفت ناکلید با کلید اصلی است (به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3).</a:t>
            </a:r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باید از بین برود.</a:t>
            </a:r>
          </a:p>
          <a:p>
            <a:pPr lvl="1"/>
            <a:endParaRPr lang="fa-IR" sz="2400" dirty="0" smtClean="0"/>
          </a:p>
          <a:p>
            <a:pPr lvl="1"/>
            <a:r>
              <a:rPr lang="fa-IR" dirty="0" smtClean="0"/>
              <a:t>فرض کنید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به صورت زیر تجزیه کنیم: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3200" dirty="0"/>
          </a:p>
          <a:p>
            <a:pPr lvl="1"/>
            <a:r>
              <a:rPr lang="fa-IR" dirty="0" smtClean="0"/>
              <a:t>افزونگی کم شد!</a:t>
            </a:r>
          </a:p>
          <a:p>
            <a:pPr lvl="1"/>
            <a:r>
              <a:rPr lang="fa-IR" dirty="0" smtClean="0"/>
              <a:t>تمرین: بررسی شود که رابطه‏های جدید آنومالی‏های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ندارند.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680" y="2485572"/>
            <a:ext cx="2070720" cy="1295400"/>
            <a:chOff x="5483966" y="5257800"/>
            <a:chExt cx="2070720" cy="1295400"/>
          </a:xfrm>
        </p:grpSpPr>
        <p:grpSp>
          <p:nvGrpSpPr>
            <p:cNvPr id="5" name="Group 4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5" idx="2"/>
              <a:endCxn id="1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2636345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SSD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28600" y="4267200"/>
            <a:ext cx="3674403" cy="1561319"/>
            <a:chOff x="1329528" y="4419600"/>
            <a:chExt cx="3674403" cy="156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329528" y="4419600"/>
              <a:ext cx="3674403" cy="1514475"/>
              <a:chOff x="1066800" y="2616398"/>
              <a:chExt cx="3674403" cy="151447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66800" y="2616398"/>
                <a:ext cx="3674403" cy="1514475"/>
                <a:chOff x="584450" y="3124200"/>
                <a:chExt cx="3674403" cy="1514475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584450" y="3124200"/>
                  <a:ext cx="3674403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SJ (</a:t>
                  </a:r>
                  <a:r>
                    <a:rPr lang="en-US" sz="1600" b="1" u="sng" dirty="0" smtClean="0"/>
                    <a:t>STID</a:t>
                  </a:r>
                  <a:r>
                    <a:rPr lang="en-US" sz="1600" b="1" dirty="0"/>
                    <a:t>, </a:t>
                  </a:r>
                  <a:r>
                    <a:rPr lang="en-US" sz="1600" b="1" dirty="0" smtClean="0"/>
                    <a:t>  STJ)    </a:t>
                  </a:r>
                  <a:r>
                    <a:rPr lang="fa-IR" sz="1600" b="1" dirty="0" smtClean="0">
                      <a:cs typeface="B Nazanin" pitchFamily="2" charset="-78"/>
                    </a:rPr>
                    <a:t>و</a:t>
                  </a:r>
                  <a:r>
                    <a:rPr lang="en-US" sz="1600" b="1" dirty="0" smtClean="0"/>
                    <a:t>      SD (</a:t>
                  </a:r>
                  <a:r>
                    <a:rPr lang="en-US" sz="1600" b="1" u="sng" dirty="0" smtClean="0"/>
                    <a:t>STJ</a:t>
                  </a:r>
                  <a:r>
                    <a:rPr lang="en-US" sz="1600" b="1" dirty="0" smtClean="0"/>
                    <a:t>,    STD)</a:t>
                  </a:r>
                  <a:endParaRPr lang="fa-IR" sz="1600" b="1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03825" y="3548742"/>
                  <a:ext cx="8336" cy="1089933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080347" y="2918736"/>
                <a:ext cx="1535998" cy="62324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Math    D12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471071" y="2997398"/>
                <a:ext cx="0" cy="544586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2426594" y="4675976"/>
              <a:ext cx="36648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59321" y="4788285"/>
              <a:ext cx="1593705" cy="119263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444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885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پایگاه داده رابطه‏ای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بالا به پایین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مدلسازی داده‏ها را (با روش </a:t>
            </a:r>
            <a:r>
              <a:rPr lang="en-US" sz="1800" dirty="0" smtClean="0"/>
              <a:t>[E]ER</a:t>
            </a:r>
            <a:r>
              <a:rPr lang="fa-IR" dirty="0" smtClean="0"/>
              <a:t> یا </a:t>
            </a:r>
            <a:r>
              <a:rPr lang="en-US" sz="1800" dirty="0" smtClean="0"/>
              <a:t>UML</a:t>
            </a:r>
            <a:r>
              <a:rPr lang="fa-IR" dirty="0" smtClean="0"/>
              <a:t>) انجام می‏دهیم و سپس مدلسازی را به مجموعه‏ای از رابطه‏ها تبدیل می‏کنیم.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سنتز رابطه‏ای (نرمال‏ترسازی)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مجموعه صفات خرد جهان واقع را مشخص می‏کنیم. سپس با تحلیل قواعد و محدودیت‏های ناظر به صفات و تشخیص وابستگی‏های بین آنها، صفات را متناسباً با هم سنتز می‏کنیم (نوعی گروه‏بندی) تا به مجموعه‏ای از رابطه‏های نرمال دست یابیم.</a:t>
            </a:r>
          </a:p>
          <a:p>
            <a:pPr>
              <a:lnSpc>
                <a:spcPct val="200000"/>
              </a:lnSpc>
            </a:pPr>
            <a:r>
              <a:rPr lang="fa-IR" b="1" dirty="0">
                <a:solidFill>
                  <a:srgbClr val="0919AF"/>
                </a:solidFill>
              </a:rPr>
              <a:t>در عمل </a:t>
            </a:r>
            <a:r>
              <a:rPr lang="fa-IR" u="sng" dirty="0"/>
              <a:t>روش ترکیبی </a:t>
            </a:r>
            <a:r>
              <a:rPr lang="fa-IR" dirty="0"/>
              <a:t>استفاده می‏شود، یعنی ابتدا روش بالا به پایین، سپس نرمال‏ترسازی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593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5" y="1295400"/>
            <a:ext cx="8686800" cy="52577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این رابطه‏ها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ثانیاً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نداریم.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بررسی شود که در این تجزیه هیچ اطلاعی از دست نمی‏رود و </a:t>
            </a:r>
            <a:r>
              <a:rPr lang="en-US" sz="1800" dirty="0" smtClean="0"/>
              <a:t>FD</a:t>
            </a:r>
            <a:r>
              <a:rPr lang="fa-IR" dirty="0" smtClean="0"/>
              <a:t>ها هم حفظ می‏شوند.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تاکید: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باشد و ثانیاً هر صفت ناکلید با کلید اصلی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(تمام </a:t>
            </a:r>
            <a:r>
              <a:rPr lang="en-US" sz="1800" dirty="0" smtClean="0"/>
              <a:t>FD</a:t>
            </a:r>
            <a:r>
              <a:rPr lang="fa-IR" dirty="0" smtClean="0"/>
              <a:t>ها مستقیماً ناشی از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نتیجه: </a:t>
            </a:r>
            <a:r>
              <a:rPr lang="en-US" sz="1800" dirty="0" smtClean="0"/>
              <a:t>FD</a:t>
            </a:r>
            <a:r>
              <a:rPr lang="fa-IR" dirty="0" smtClean="0"/>
              <a:t>های ناکامل و باواسطه مزاحم هستند و باید از بین بروند.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عمل رابطه‏ها باید حداقل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نرمال شوند و خواهیم دید حتی‏الامکان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یا بیشتر باشند.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رابطه </a:t>
            </a:r>
            <a:r>
              <a:rPr lang="en-US" sz="1800" dirty="0" smtClean="0"/>
              <a:t>3NF</a:t>
            </a:r>
            <a:r>
              <a:rPr lang="fa-IR" sz="1700" dirty="0" smtClean="0"/>
              <a:t> </a:t>
            </a:r>
            <a:r>
              <a:rPr lang="fa-IR" dirty="0" smtClean="0"/>
              <a:t>داریم که «یک بوده (واقعیت)</a:t>
            </a:r>
            <a:r>
              <a:rPr lang="fa-IR" b="1" dirty="0" smtClean="0"/>
              <a:t> : </a:t>
            </a:r>
            <a:r>
              <a:rPr lang="fa-IR" dirty="0" smtClean="0"/>
              <a:t>یک رابطه» و یا «یک شیئ</a:t>
            </a:r>
            <a:r>
              <a:rPr lang="fa-IR" b="1" dirty="0" smtClean="0"/>
              <a:t> : </a:t>
            </a:r>
            <a:r>
              <a:rPr lang="fa-IR" dirty="0" smtClean="0"/>
              <a:t>یک رابطه».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7138" y="1981200"/>
            <a:ext cx="2614662" cy="986744"/>
            <a:chOff x="217714" y="2223407"/>
            <a:chExt cx="2614662" cy="986744"/>
          </a:xfrm>
        </p:grpSpPr>
        <p:grpSp>
          <p:nvGrpSpPr>
            <p:cNvPr id="5" name="Group 4"/>
            <p:cNvGrpSpPr/>
            <p:nvPr/>
          </p:nvGrpSpPr>
          <p:grpSpPr>
            <a:xfrm>
              <a:off x="761656" y="2223407"/>
              <a:ext cx="2070720" cy="984253"/>
              <a:chOff x="5941166" y="5302151"/>
              <a:chExt cx="2070720" cy="98425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1656" y="2829151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4" idx="3"/>
              <a:endCxn id="15" idx="1"/>
            </p:cNvCxnSpPr>
            <p:nvPr/>
          </p:nvCxnSpPr>
          <p:spPr>
            <a:xfrm>
              <a:off x="1445022" y="2413907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3"/>
              <a:endCxn id="13" idx="1"/>
            </p:cNvCxnSpPr>
            <p:nvPr/>
          </p:nvCxnSpPr>
          <p:spPr>
            <a:xfrm flipV="1">
              <a:off x="1447800" y="3017160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17714" y="22497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7714" y="2786742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2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[بحث تکمیلی] تجزیه خوب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</a:t>
                </a:r>
                <a:r>
                  <a:rPr lang="fa-IR" dirty="0"/>
                  <a:t>حالت کلی اگر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dirty="0"/>
                  <a:t>،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dirty="0"/>
                  <a:t>، .... و 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n</a:t>
                </a:r>
                <a:r>
                  <a:rPr lang="fa-IR" dirty="0"/>
                  <a:t> پرتوهای دلخواه از </a:t>
                </a:r>
                <a:r>
                  <a:rPr lang="en-US" sz="1800" dirty="0"/>
                  <a:t>R</a:t>
                </a:r>
                <a:r>
                  <a:rPr lang="fa-IR" dirty="0"/>
                  <a:t> باشند</a:t>
                </a:r>
                <a:r>
                  <a:rPr lang="fa-IR" dirty="0" smtClean="0"/>
                  <a:t>، به شرط عدم وجود هیچمقدار داریم (ممکن </a:t>
                </a:r>
                <a:r>
                  <a:rPr lang="fa-IR" dirty="0"/>
                  <a:t>است تاپل‏های افزونه بروز </a:t>
                </a:r>
                <a:r>
                  <a:rPr lang="fa-IR" dirty="0" smtClean="0"/>
                  <a:t>کند):</a:t>
                </a:r>
                <a:endParaRPr lang="fa-IR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R</m:t>
                      </m:r>
                      <m:r>
                        <a:rPr lang="en-US" sz="1800">
                          <a:latin typeface="Cambria Math"/>
                        </a:rPr>
                        <m:t>⊆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⋈…⋈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0919AF"/>
                    </a:solidFill>
                  </a:rPr>
                  <a:t>تجزیه بی‏حذف: </a:t>
                </a:r>
                <a:r>
                  <a:rPr lang="fa-IR" dirty="0" smtClean="0"/>
                  <a:t>شرطش این است که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در صفات پیوند هیچمقدار (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Null Value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) </a:t>
                </a:r>
                <a:r>
                  <a:rPr lang="fa-IR" dirty="0" smtClean="0"/>
                  <a:t>نداشته باشیم.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اگر در صفات پیوند هیچمقدار داشته باشیم، چه پیش می‏آید؟</a:t>
                </a:r>
              </a:p>
              <a:p>
                <a:pPr marL="457200" lvl="1" indent="0" algn="l">
                  <a:lnSpc>
                    <a:spcPct val="200000"/>
                  </a:lnSpc>
                  <a:buNone/>
                </a:pPr>
                <a:r>
                  <a:rPr lang="en-US" sz="1800" dirty="0" smtClean="0"/>
                  <a:t>   T(</a:t>
                </a:r>
                <a:r>
                  <a:rPr lang="en-US" sz="1800" u="sng" dirty="0" smtClean="0"/>
                  <a:t>A</a:t>
                </a:r>
                <a:r>
                  <a:rPr lang="en-US" sz="1800" dirty="0" smtClean="0"/>
                  <a:t>,  B,  C,  D,  E)  </a:t>
                </a:r>
                <a:r>
                  <a:rPr lang="en-US" sz="1800" dirty="0" smtClean="0">
                    <a:sym typeface="Symbol"/>
                  </a:rPr>
                  <a:t>    </a:t>
                </a:r>
                <a:r>
                  <a:rPr lang="en-US" sz="1800" dirty="0" smtClean="0"/>
                  <a:t>   T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(A, B)     T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(B,  C,  D,  E)</a:t>
                </a:r>
                <a:endParaRPr lang="fa-IR" sz="1800" dirty="0" smtClean="0"/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تاپل‏هایی در پیوند از دست می‏روند. به این تاپل‏ها، تاپل‏های آونگان [معلق] (</a:t>
                </a:r>
                <a:r>
                  <a:rPr lang="en-US" sz="1800" dirty="0" smtClean="0"/>
                  <a:t>Dangling</a:t>
                </a:r>
                <a:r>
                  <a:rPr lang="fa-IR" dirty="0" smtClean="0"/>
                  <a:t>) گوییم.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در مباحث نرمالترسازی معمولا فرض بر این است که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صفت (صفات) پیوند هیچمقدار ندارند</a:t>
                </a:r>
                <a:r>
                  <a:rPr lang="fa-IR" dirty="0" smtClean="0"/>
                  <a:t>.</a:t>
                </a:r>
              </a:p>
              <a:p>
                <a:pPr lvl="1">
                  <a:lnSpc>
                    <a:spcPct val="200000"/>
                  </a:lnSpc>
                </a:pPr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70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تجزیه خوب (</a:t>
                </a:r>
                <a:r>
                  <a:rPr lang="en-US" sz="1900" b="1" dirty="0" err="1" smtClean="0">
                    <a:solidFill>
                      <a:srgbClr val="0919AF"/>
                    </a:solidFill>
                  </a:rPr>
                  <a:t>Nonloss</a:t>
                </a:r>
                <a:r>
                  <a:rPr lang="en-US" sz="1900" b="1" dirty="0" smtClean="0">
                    <a:solidFill>
                      <a:srgbClr val="0919AF"/>
                    </a:solidFill>
                  </a:rPr>
                  <a:t>/</a:t>
                </a:r>
                <a:r>
                  <a:rPr lang="en-US" sz="1900" b="1" dirty="0" err="1" smtClean="0">
                    <a:solidFill>
                      <a:srgbClr val="0919AF"/>
                    </a:solidFill>
                  </a:rPr>
                  <a:t>Lossness</a:t>
                </a:r>
                <a:r>
                  <a:rPr lang="en-US" sz="1900" b="1" dirty="0" smtClean="0">
                    <a:solidFill>
                      <a:srgbClr val="0919AF"/>
                    </a:solidFill>
                  </a:rPr>
                  <a:t> Decomposition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1- بی‏حشو: در پیوند پرتوها، تاپل حشو [افزونه] بروز نکند.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2- حافظ </a:t>
                </a:r>
                <a:r>
                  <a:rPr lang="en-US" sz="1800" dirty="0" smtClean="0"/>
                  <a:t>FD</a:t>
                </a:r>
                <a:r>
                  <a:rPr lang="fa-IR" dirty="0" smtClean="0"/>
                  <a:t>ها: هیچ  </a:t>
                </a:r>
                <a:r>
                  <a:rPr lang="en-US" sz="1800" dirty="0" smtClean="0"/>
                  <a:t>FD</a:t>
                </a:r>
                <a:r>
                  <a:rPr lang="fa-IR" dirty="0" smtClean="0"/>
                  <a:t>ای در اثر تجزیه از دست نرود و همه </a:t>
                </a:r>
                <a:r>
                  <a:rPr lang="en-US" sz="1800" dirty="0" smtClean="0"/>
                  <a:t>FD</a:t>
                </a:r>
                <a:r>
                  <a:rPr lang="fa-IR" dirty="0" smtClean="0"/>
                  <a:t>های رابطه اصلی حفظ شوند.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3- بی‏حذف: در پیوند پرتوها هیچ تاپلی حذف نشود (صفت یا صفات پیوند هیچمقدار نباشند).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4- حافظ صفات: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fa-I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a:rPr lang="en-US" b="0" i="0" smtClean="0">
                            <a:latin typeface="Cambria Math"/>
                          </a:rPr>
                          <m:t>∈{</m:t>
                        </m:r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  <m:r>
                          <a:rPr lang="en-US" b="0" i="0" smtClean="0">
                            <a:latin typeface="Cambria Math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  <m:r>
                          <a:rPr lang="en-US" b="0" i="0" smtClean="0">
                            <a:latin typeface="Cambria Math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sub>
                        </m:sSub>
                      </m:e>
                    </m:nary>
                  </m:oMath>
                </a14:m>
                <a:endParaRPr lang="fa-IR" dirty="0" smtClean="0"/>
              </a:p>
              <a:p>
                <a:endParaRPr lang="fa-IR" dirty="0" smtClean="0"/>
              </a:p>
              <a:p>
                <a:r>
                  <a:rPr lang="fa-IR" dirty="0" smtClean="0"/>
                  <a:t>در بیشتر متون کلاسیک،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تجزیه بی‏حشو </a:t>
                </a:r>
                <a:r>
                  <a:rPr lang="fa-IR" dirty="0" smtClean="0"/>
                  <a:t>تحت عنوان 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تجزیه بی‏کاست یا بی‏گمشدگی </a:t>
                </a:r>
                <a:r>
                  <a:rPr lang="fa-IR" dirty="0" smtClean="0"/>
                  <a:t>(</a:t>
                </a:r>
                <a:r>
                  <a:rPr lang="en-US" sz="1800" dirty="0" err="1" smtClean="0"/>
                  <a:t>Nonloss</a:t>
                </a:r>
                <a:r>
                  <a:rPr lang="en-US" sz="1800" dirty="0" smtClean="0"/>
                  <a:t>/Lossless Decomposition</a:t>
                </a:r>
                <a:r>
                  <a:rPr lang="fa-IR" dirty="0" smtClean="0"/>
                  <a:t>) مطرح شده است که به همراه خاصیت حفظ وابستگی‏های تابعی، تجزیه خوب را شکل می‏دهد (دو ویژگی دیگر تجزیه خوب را پیش‏فرض تجزیه خوب می‏دانیم).</a:t>
                </a:r>
              </a:p>
              <a:p>
                <a:pPr lvl="1"/>
                <a:r>
                  <a:rPr lang="fa-IR" dirty="0" smtClean="0"/>
                  <a:t>در واقع تاپلهای افزونه باعث از دست رفتن بخشی از اطلاعات می‏شوند.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  <a:blipFill rotWithShape="1">
                <a:blip r:embed="rId2"/>
                <a:stretch>
                  <a:fillRect l="-982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200" y="2971800"/>
            <a:ext cx="777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>
            <a:off x="8411029" y="3124200"/>
            <a:ext cx="123371" cy="762000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7957066" y="347293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پیش‏فرض یا بدیهی</a:t>
            </a:r>
            <a:endParaRPr lang="en-US" dirty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251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قضیه ریسانِن (</a:t>
            </a:r>
            <a:r>
              <a:rPr lang="en-US" sz="1800" b="1" dirty="0" err="1" smtClean="0">
                <a:solidFill>
                  <a:srgbClr val="0919AF"/>
                </a:solidFill>
              </a:rPr>
              <a:t>Rissanen</a:t>
            </a:r>
            <a:r>
              <a:rPr lang="fa-IR" b="1" dirty="0" smtClean="0">
                <a:solidFill>
                  <a:srgbClr val="0919AF"/>
                </a:solidFill>
              </a:rPr>
              <a:t>):</a:t>
            </a:r>
          </a:p>
          <a:p>
            <a:pPr lvl="1"/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900" dirty="0" smtClean="0"/>
              <a:t> </a:t>
            </a:r>
            <a:r>
              <a:rPr lang="fa-IR" dirty="0" smtClean="0"/>
              <a:t>به دو پرتوش (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) </a:t>
            </a:r>
            <a:r>
              <a:rPr lang="fa-IR" b="1" dirty="0" smtClean="0">
                <a:solidFill>
                  <a:srgbClr val="C00000"/>
                </a:solidFill>
              </a:rPr>
              <a:t>تجزیه خوب </a:t>
            </a:r>
            <a:r>
              <a:rPr lang="fa-IR" dirty="0" smtClean="0"/>
              <a:t>می‏شود، 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از یکدیگر مستقل باشند.</a:t>
            </a:r>
          </a:p>
          <a:p>
            <a:pPr lvl="1"/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b="1" dirty="0" smtClean="0">
                <a:solidFill>
                  <a:srgbClr val="C00000"/>
                </a:solidFill>
              </a:rPr>
              <a:t>مستقل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از یکدیگرند اگر و فقط اگر:</a:t>
            </a:r>
          </a:p>
          <a:p>
            <a:pPr marL="457200" lvl="1" indent="0">
              <a:buNone/>
            </a:pPr>
            <a:r>
              <a:rPr lang="fa-IR" dirty="0" smtClean="0"/>
              <a:t>    - صفت مشترک، حداقل در یکی از آنها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 بی‏حشو بودن</a:t>
            </a:r>
          </a:p>
          <a:p>
            <a:pPr marL="457200" lvl="1" indent="0">
              <a:buNone/>
            </a:pPr>
            <a:r>
              <a:rPr lang="fa-IR" dirty="0" smtClean="0"/>
              <a:t>    - تمام </a:t>
            </a:r>
            <a:r>
              <a:rPr lang="en-US" sz="1800" dirty="0" smtClean="0"/>
              <a:t>FD</a:t>
            </a:r>
            <a:r>
              <a:rPr lang="fa-IR" dirty="0" smtClean="0"/>
              <a:t>های رابطه اصلی یا در مجموعه </a:t>
            </a:r>
            <a:r>
              <a:rPr lang="en-US" sz="1800" dirty="0" smtClean="0"/>
              <a:t>FD</a:t>
            </a:r>
            <a:r>
              <a:rPr lang="fa-IR" dirty="0" smtClean="0"/>
              <a:t>های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وجود داشته باشند یا از آنها منطقاً استنتاج شوند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حافظ </a:t>
            </a:r>
            <a:r>
              <a:rPr lang="en-US" sz="1800" dirty="0" smtClean="0"/>
              <a:t>FD</a:t>
            </a:r>
            <a:r>
              <a:rPr lang="fa-IR" dirty="0" smtClean="0"/>
              <a:t>ها</a:t>
            </a:r>
          </a:p>
          <a:p>
            <a:pPr marL="457200" lvl="1" indent="0">
              <a:buNone/>
            </a:pPr>
            <a:endParaRPr lang="fa-IR" sz="1050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بر اساس ضوابط ریسانن، اگر در رابطه </a:t>
            </a:r>
            <a:r>
              <a:rPr lang="en-US" sz="1800" dirty="0" smtClean="0"/>
              <a:t>R(A, B, C)</a:t>
            </a:r>
            <a:r>
              <a:rPr lang="fa-IR" dirty="0" smtClean="0"/>
              <a:t>، وابستگی‏های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،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BC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AC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برقرار باشد، در اینصورت تجزیه خوب چنین است: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(</a:t>
            </a:r>
            <a:r>
              <a:rPr lang="en-US" sz="1800" u="sng" dirty="0" smtClean="0">
                <a:sym typeface="Symbol"/>
              </a:rPr>
              <a:t>A</a:t>
            </a:r>
            <a:r>
              <a:rPr lang="en-US" sz="1800" dirty="0" smtClean="0">
                <a:sym typeface="Symbol"/>
              </a:rPr>
              <a:t>, B)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(</a:t>
            </a:r>
            <a:r>
              <a:rPr lang="en-US" sz="1800" u="sng" dirty="0" smtClean="0">
                <a:sym typeface="Symbol"/>
              </a:rPr>
              <a:t>B</a:t>
            </a:r>
            <a:r>
              <a:rPr lang="en-US" sz="1800" dirty="0" smtClean="0">
                <a:sym typeface="Symbol"/>
              </a:rPr>
              <a:t>, C)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در اینجا صفت مشترک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در رابطه دوم کلید کاندید است، چون همه صفات به آن وابستگی تابعی دارند و کاهش‏پذیر هم نیست.</a:t>
            </a:r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442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[بحث تکمیلی] تجزیه </a:t>
            </a:r>
            <a:r>
              <a:rPr lang="fa-IR" dirty="0" smtClean="0"/>
              <a:t>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مثال: رابطه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 این رابطه به سه شکل به پرتوهای دوگانی قابل تجزیه است.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        SJ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endParaRPr lang="fa-IR" dirty="0" smtClean="0"/>
          </a:p>
          <a:p>
            <a:pPr lvl="1"/>
            <a:r>
              <a:rPr lang="fa-IR" dirty="0" smtClean="0"/>
              <a:t>تجزیه</a:t>
            </a:r>
            <a:r>
              <a:rPr lang="fa-IR" sz="1800" dirty="0" smtClean="0"/>
              <a:t> </a:t>
            </a:r>
            <a:r>
              <a:rPr lang="en-US" sz="18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خوب است، چون هر دو شرط ریسانِن را دارد.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تجزیه </a:t>
            </a:r>
            <a:r>
              <a:rPr lang="en-US" sz="1800" dirty="0" smtClean="0"/>
              <a:t>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می‏دهد.</a:t>
            </a:r>
          </a:p>
          <a:p>
            <a:pPr lvl="1"/>
            <a:r>
              <a:rPr lang="fa-IR" dirty="0" smtClean="0"/>
              <a:t>تحزیه </a:t>
            </a:r>
            <a:r>
              <a:rPr lang="en-US" sz="1800" dirty="0" smtClean="0"/>
              <a:t>III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/>
              <a:t>FD</a:t>
            </a:r>
            <a:r>
              <a:rPr lang="fa-IR" sz="1800" dirty="0"/>
              <a:t> </a:t>
            </a:r>
            <a:r>
              <a:rPr lang="fa-IR" dirty="0"/>
              <a:t>از دست می‏</a:t>
            </a:r>
            <a:r>
              <a:rPr lang="fa-IR" dirty="0" smtClean="0"/>
              <a:t>دهد.</a:t>
            </a:r>
            <a:endParaRPr lang="fa-IR" dirty="0"/>
          </a:p>
        </p:txBody>
      </p:sp>
      <p:sp>
        <p:nvSpPr>
          <p:cNvPr id="4" name="Oval 3"/>
          <p:cNvSpPr/>
          <p:nvPr/>
        </p:nvSpPr>
        <p:spPr>
          <a:xfrm>
            <a:off x="381000" y="1995714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</a:t>
            </a:r>
            <a:endParaRPr lang="en-US" sz="1600" b="1" dirty="0"/>
          </a:p>
        </p:txBody>
      </p:sp>
      <p:sp>
        <p:nvSpPr>
          <p:cNvPr id="5" name="Oval 4"/>
          <p:cNvSpPr/>
          <p:nvPr/>
        </p:nvSpPr>
        <p:spPr>
          <a:xfrm>
            <a:off x="381000" y="24384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</a:t>
            </a:r>
            <a:endParaRPr lang="en-US" sz="1600" b="1" dirty="0"/>
          </a:p>
        </p:txBody>
      </p:sp>
      <p:sp>
        <p:nvSpPr>
          <p:cNvPr id="6" name="Oval 5"/>
          <p:cNvSpPr/>
          <p:nvPr/>
        </p:nvSpPr>
        <p:spPr>
          <a:xfrm>
            <a:off x="381000" y="28956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III</a:t>
            </a:r>
            <a:endParaRPr lang="en-US" sz="1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4114800"/>
            <a:ext cx="3333997" cy="911211"/>
            <a:chOff x="564243" y="4267200"/>
            <a:chExt cx="3333997" cy="911211"/>
          </a:xfrm>
        </p:grpSpPr>
        <p:sp>
          <p:nvSpPr>
            <p:cNvPr id="7" name="TextBox 6"/>
            <p:cNvSpPr txBox="1"/>
            <p:nvPr/>
          </p:nvSpPr>
          <p:spPr>
            <a:xfrm>
              <a:off x="564243" y="4267200"/>
              <a:ext cx="1495922" cy="91121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STID </a:t>
              </a:r>
              <a:r>
                <a:rPr lang="en-US" dirty="0" smtClean="0">
                  <a:sym typeface="Symbol"/>
                </a:rPr>
                <a:t> STJ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STJ     STD</a:t>
              </a:r>
              <a:endParaRPr lang="en-US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0803" y="4554640"/>
              <a:ext cx="187743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  STID  STD</a:t>
              </a:r>
              <a:endParaRPr lang="en-US" dirty="0" smtClean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1946069" y="4419600"/>
              <a:ext cx="123371" cy="65441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BCNF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اصطلاح: </a:t>
            </a:r>
            <a:r>
              <a:rPr lang="fa-IR" dirty="0" smtClean="0"/>
              <a:t>در وابستگی تابعی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(</a:t>
            </a:r>
            <a:r>
              <a:rPr lang="en-US" sz="1800" dirty="0" smtClean="0">
                <a:sym typeface="Symbol"/>
              </a:rPr>
              <a:t>A Determines B</a:t>
            </a:r>
            <a:r>
              <a:rPr lang="fa-IR" dirty="0" smtClean="0">
                <a:sym typeface="Symbol"/>
              </a:rPr>
              <a:t>) به </a:t>
            </a:r>
            <a:r>
              <a:rPr lang="en-US" sz="1800" dirty="0" smtClean="0">
                <a:sym typeface="Symbol"/>
              </a:rPr>
              <a:t>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دترمینان گویند.</a:t>
            </a:r>
            <a:endParaRPr lang="fa-IR" dirty="0" smtClean="0"/>
          </a:p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BCNF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آن دترمینان هر </a:t>
            </a:r>
            <a:r>
              <a:rPr lang="en-US" dirty="0" smtClean="0"/>
              <a:t>FD</a:t>
            </a:r>
            <a:r>
              <a:rPr lang="fa-IR" dirty="0" smtClean="0"/>
              <a:t> مهم و کاهش‏ناپذیر،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dirty="0" smtClean="0"/>
              <a:t>، تنها باید دترمینان رابطه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چون رابطه می‏تواند بیش از یک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داشته باشد،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</a:t>
            </a:r>
          </a:p>
          <a:p>
            <a:pPr marL="0" indent="0">
              <a:buNone/>
            </a:pPr>
            <a:endParaRPr lang="fa-IR" sz="800" dirty="0" smtClean="0"/>
          </a:p>
          <a:p>
            <a:pPr marL="0" indent="0">
              <a:buNone/>
            </a:pPr>
            <a:r>
              <a:rPr lang="fa-IR" dirty="0" smtClean="0"/>
              <a:t>         رابطه‏های زیر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97365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8" y="3686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4267200"/>
            <a:ext cx="3108543" cy="16850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endParaRPr lang="en-US" sz="1600" b="1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	SCG(</a:t>
            </a:r>
            <a:r>
              <a:rPr lang="en-US" sz="1600" b="1" u="sng" dirty="0" smtClean="0"/>
              <a:t>SID,  COID</a:t>
            </a:r>
            <a:r>
              <a:rPr lang="en-US" sz="1600" b="1" dirty="0" smtClean="0"/>
              <a:t>, GR)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SCGJD	SJ (</a:t>
            </a:r>
            <a:r>
              <a:rPr lang="en-US" sz="1600" b="1" u="sng" dirty="0" smtClean="0"/>
              <a:t>STID</a:t>
            </a:r>
            <a:r>
              <a:rPr lang="en-US" sz="1600" b="1" dirty="0" smtClean="0"/>
              <a:t>,  STJ)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	SD (</a:t>
            </a:r>
            <a:r>
              <a:rPr lang="en-US" sz="1600" b="1" u="sng" dirty="0" smtClean="0"/>
              <a:t>STJ</a:t>
            </a:r>
            <a:r>
              <a:rPr lang="en-US" sz="1600" b="1" dirty="0" smtClean="0"/>
              <a:t>,  STD)</a:t>
            </a:r>
            <a:endParaRPr lang="fa-IR" sz="1600" b="1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1066799" y="4800600"/>
            <a:ext cx="123372" cy="9906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38600" y="4273547"/>
            <a:ext cx="2789005" cy="2355853"/>
            <a:chOff x="4038600" y="4419600"/>
            <a:chExt cx="2789005" cy="2355853"/>
          </a:xfrm>
        </p:grpSpPr>
        <p:grpSp>
          <p:nvGrpSpPr>
            <p:cNvPr id="9" name="Group 8"/>
            <p:cNvGrpSpPr/>
            <p:nvPr/>
          </p:nvGrpSpPr>
          <p:grpSpPr>
            <a:xfrm>
              <a:off x="4734942" y="4419600"/>
              <a:ext cx="2070720" cy="984253"/>
              <a:chOff x="5941166" y="5302151"/>
              <a:chExt cx="2070720" cy="984253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734942" y="5025344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7" idx="3"/>
              <a:endCxn id="18" idx="1"/>
            </p:cNvCxnSpPr>
            <p:nvPr/>
          </p:nvCxnSpPr>
          <p:spPr>
            <a:xfrm>
              <a:off x="5418308" y="4610100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3"/>
              <a:endCxn id="16" idx="1"/>
            </p:cNvCxnSpPr>
            <p:nvPr/>
          </p:nvCxnSpPr>
          <p:spPr>
            <a:xfrm flipV="1">
              <a:off x="5421086" y="5213353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191000" y="4445907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91000" y="4982935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650013" y="5638800"/>
              <a:ext cx="2177592" cy="1136653"/>
              <a:chOff x="5823408" y="5149751"/>
              <a:chExt cx="2177592" cy="113665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941166" y="5302151"/>
                <a:ext cx="2059834" cy="609600"/>
                <a:chOff x="1597766" y="3810000"/>
                <a:chExt cx="2059834" cy="60960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037114" y="4038600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5823408" y="5149751"/>
                <a:ext cx="923472" cy="1136653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767771" y="6262009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COID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1" idx="3"/>
              <a:endCxn id="23" idx="1"/>
            </p:cNvCxnSpPr>
            <p:nvPr/>
          </p:nvCxnSpPr>
          <p:spPr>
            <a:xfrm>
              <a:off x="5573485" y="6207127"/>
              <a:ext cx="633634" cy="317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38600" y="5943600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SCG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876800" y="65383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C.K.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BCNF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است.‏  </a:t>
            </a:r>
            <a:r>
              <a:rPr lang="fa-IR" dirty="0" smtClean="0">
                <a:sym typeface="Symbol"/>
              </a:rPr>
              <a:t>  رابطه می‏تواند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اما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نباشد.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فقط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باشد.‏ 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 (مثال دیده شده).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بیش از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1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مجزا باشند (صفت مشترک نداشته باشند).  ‏ 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2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هم‏پوشا باشند. ‏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لزوماً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pPr marL="0" indent="0">
              <a:buNone/>
            </a:pP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9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1</a:t>
            </a:r>
            <a:endParaRPr lang="fa-IR" sz="1800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دو دترمینان، هر دو هم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2</a:t>
            </a:r>
            <a:endParaRPr lang="fa-IR" sz="1800" dirty="0" smtClean="0"/>
          </a:p>
          <a:p>
            <a:pPr marL="0" indent="0">
              <a:buNone/>
            </a:pPr>
            <a:r>
              <a:rPr lang="fa-IR" sz="1800" dirty="0"/>
              <a:t> </a:t>
            </a:r>
            <a:r>
              <a:rPr lang="fa-IR" sz="1800" dirty="0" smtClean="0"/>
              <a:t>         (</a:t>
            </a:r>
            <a:r>
              <a:rPr lang="fa-IR" sz="1800" dirty="0" smtClean="0">
                <a:solidFill>
                  <a:srgbClr val="C00000"/>
                </a:solidFill>
              </a:rPr>
              <a:t>فرض: </a:t>
            </a:r>
            <a:r>
              <a:rPr lang="fa-IR" sz="1800" dirty="0" smtClean="0"/>
              <a:t>هیچ دو دانشجویی نام یکسان ندارند.)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457200" y="1676400"/>
            <a:ext cx="4180440" cy="639004"/>
            <a:chOff x="609600" y="1676400"/>
            <a:chExt cx="4180440" cy="639004"/>
          </a:xfrm>
        </p:grpSpPr>
        <p:sp>
          <p:nvSpPr>
            <p:cNvPr id="4" name="TextBox 3"/>
            <p:cNvSpPr txBox="1"/>
            <p:nvPr/>
          </p:nvSpPr>
          <p:spPr>
            <a:xfrm>
              <a:off x="609600" y="1676400"/>
              <a:ext cx="4180440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ST (</a:t>
              </a:r>
              <a:r>
                <a:rPr lang="en-US" sz="1600" b="1" u="sng" dirty="0" smtClean="0"/>
                <a:t>STID</a:t>
              </a:r>
              <a:r>
                <a:rPr lang="en-US" sz="1600" b="1" dirty="0" smtClean="0"/>
                <a:t>,  STNAME,  </a:t>
              </a:r>
              <a:r>
                <a:rPr lang="en-US" sz="1600" b="1" u="sng" dirty="0" smtClean="0"/>
                <a:t>STNC</a:t>
              </a:r>
              <a:r>
                <a:rPr lang="en-US" sz="1600" b="1" dirty="0" smtClean="0"/>
                <a:t>,  STJ,  STL, …)</a:t>
              </a:r>
              <a:endParaRPr lang="fa-IR" sz="16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66800" y="1916098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6028" y="19195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09600" y="2516178"/>
            <a:ext cx="3266683" cy="1674822"/>
            <a:chOff x="1457717" y="2516178"/>
            <a:chExt cx="3266683" cy="1674822"/>
          </a:xfrm>
        </p:grpSpPr>
        <p:grpSp>
          <p:nvGrpSpPr>
            <p:cNvPr id="5" name="Group 4"/>
            <p:cNvGrpSpPr/>
            <p:nvPr/>
          </p:nvGrpSpPr>
          <p:grpSpPr>
            <a:xfrm>
              <a:off x="1457717" y="2516178"/>
              <a:ext cx="3266683" cy="1674822"/>
              <a:chOff x="4191000" y="4419600"/>
              <a:chExt cx="3266683" cy="167482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650013" y="4419600"/>
                <a:ext cx="2807670" cy="984253"/>
                <a:chOff x="5856237" y="5302151"/>
                <a:chExt cx="2807670" cy="98425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5856237" y="5302151"/>
                  <a:ext cx="2807670" cy="381907"/>
                  <a:chOff x="1512837" y="3810000"/>
                  <a:chExt cx="2807670" cy="381907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u="sng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u="sn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315393" y="3810907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7647907" y="5905404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4650013" y="57134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 smtClean="0">
                    <a:solidFill>
                      <a:schemeClr val="tx1"/>
                    </a:solidFill>
                  </a:rPr>
                  <a:t>STNC</a:t>
                </a:r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22" idx="3"/>
                <a:endCxn id="23" idx="1"/>
              </p:cNvCxnSpPr>
              <p:nvPr/>
            </p:nvCxnSpPr>
            <p:spPr>
              <a:xfrm>
                <a:off x="5418308" y="4610100"/>
                <a:ext cx="1034261" cy="90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7" idx="3"/>
                <a:endCxn id="21" idx="1"/>
              </p:cNvCxnSpPr>
              <p:nvPr/>
            </p:nvCxnSpPr>
            <p:spPr>
              <a:xfrm flipV="1">
                <a:off x="5421086" y="5213353"/>
                <a:ext cx="1020597" cy="69056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452569" y="5713422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STL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7" idx="3"/>
                <a:endCxn id="19" idx="1"/>
              </p:cNvCxnSpPr>
              <p:nvPr/>
            </p:nvCxnSpPr>
            <p:spPr>
              <a:xfrm>
                <a:off x="5421086" y="5903922"/>
                <a:ext cx="1031483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>
              <a:stCxn id="7" idx="3"/>
              <a:endCxn id="23" idx="1"/>
            </p:cNvCxnSpPr>
            <p:nvPr/>
          </p:nvCxnSpPr>
          <p:spPr>
            <a:xfrm flipV="1">
              <a:off x="2687803" y="2707585"/>
              <a:ext cx="1031483" cy="12929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3"/>
              <a:endCxn id="21" idx="1"/>
            </p:cNvCxnSpPr>
            <p:nvPr/>
          </p:nvCxnSpPr>
          <p:spPr>
            <a:xfrm>
              <a:off x="2685025" y="2706678"/>
              <a:ext cx="1023375" cy="6032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2" idx="3"/>
              <a:endCxn id="19" idx="1"/>
            </p:cNvCxnSpPr>
            <p:nvPr/>
          </p:nvCxnSpPr>
          <p:spPr>
            <a:xfrm>
              <a:off x="2685025" y="2706678"/>
              <a:ext cx="1034261" cy="1293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40641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2162628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4495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/>
          <p:cNvGrpSpPr/>
          <p:nvPr/>
        </p:nvGrpSpPr>
        <p:grpSpPr>
          <a:xfrm>
            <a:off x="706277" y="5257800"/>
            <a:ext cx="3179923" cy="1386114"/>
            <a:chOff x="1610117" y="5410200"/>
            <a:chExt cx="3179923" cy="1386114"/>
          </a:xfrm>
        </p:grpSpPr>
        <p:grpSp>
          <p:nvGrpSpPr>
            <p:cNvPr id="57" name="Group 56"/>
            <p:cNvGrpSpPr/>
            <p:nvPr/>
          </p:nvGrpSpPr>
          <p:grpSpPr>
            <a:xfrm>
              <a:off x="1610117" y="5410200"/>
              <a:ext cx="3111001" cy="1295400"/>
              <a:chOff x="4191000" y="4341822"/>
              <a:chExt cx="3111001" cy="129540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650013" y="4341822"/>
                <a:ext cx="2651988" cy="1219200"/>
                <a:chOff x="5856237" y="5224373"/>
                <a:chExt cx="2651988" cy="1219200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5856237" y="5302151"/>
                  <a:ext cx="2651988" cy="1141422"/>
                  <a:chOff x="1512837" y="3810000"/>
                  <a:chExt cx="2651988" cy="1141422"/>
                </a:xfrm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3159711" y="4570422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7647907" y="5224373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4650013" y="51800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Arrow Connector 59"/>
              <p:cNvCxnSpPr>
                <a:endCxn id="66" idx="1"/>
              </p:cNvCxnSpPr>
              <p:nvPr/>
            </p:nvCxnSpPr>
            <p:spPr>
              <a:xfrm>
                <a:off x="5619811" y="4532322"/>
                <a:ext cx="821872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endCxn id="66" idx="2"/>
              </p:cNvCxnSpPr>
              <p:nvPr/>
            </p:nvCxnSpPr>
            <p:spPr>
              <a:xfrm flipV="1">
                <a:off x="6751926" y="4722822"/>
                <a:ext cx="0" cy="311031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533900" y="4341822"/>
                <a:ext cx="1085911" cy="12954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Arrow Connector 63"/>
              <p:cNvCxnSpPr>
                <a:stCxn id="68" idx="0"/>
                <a:endCxn id="67" idx="3"/>
              </p:cNvCxnSpPr>
              <p:nvPr/>
            </p:nvCxnSpPr>
            <p:spPr>
              <a:xfrm flipH="1" flipV="1">
                <a:off x="5418308" y="4610100"/>
                <a:ext cx="1381136" cy="56992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1873193" y="6102231"/>
              <a:ext cx="2916847" cy="6940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2837425" y="5868978"/>
              <a:ext cx="881861" cy="3794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57200" y="4648200"/>
            <a:ext cx="3600666" cy="646074"/>
            <a:chOff x="762000" y="4648200"/>
            <a:chExt cx="3600666" cy="646074"/>
          </a:xfrm>
        </p:grpSpPr>
        <p:sp>
          <p:nvSpPr>
            <p:cNvPr id="56" name="TextBox 55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600200" y="491652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H="1" flipV="1">
            <a:off x="1537580" y="5705804"/>
            <a:ext cx="11857" cy="2004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8" idx="1"/>
          </p:cNvCxnSpPr>
          <p:nvPr/>
        </p:nvCxnSpPr>
        <p:spPr>
          <a:xfrm flipV="1">
            <a:off x="2135088" y="6286500"/>
            <a:ext cx="677076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کافی است یک دترمینان در رابطه پیدا کنیم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نباشد. ‏</a:t>
            </a:r>
            <a:r>
              <a:rPr lang="fa-IR" dirty="0" smtClean="0">
                <a:sym typeface="Symbol"/>
              </a:rPr>
              <a:t> رابطه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r>
              <a:rPr lang="fa-IR" dirty="0" smtClean="0">
                <a:sym typeface="Symbol"/>
              </a:rPr>
              <a:t>پس در کدام فرم نرمال است؟</a:t>
            </a:r>
          </a:p>
          <a:p>
            <a:pPr lvl="1"/>
            <a:r>
              <a:rPr lang="en-US" sz="1800" dirty="0" smtClean="0">
                <a:sym typeface="Symbol"/>
              </a:rPr>
              <a:t>1NF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صفت‏ها تک‏مقداری هستند.</a:t>
            </a:r>
            <a:r>
              <a:rPr lang="fa-IR" dirty="0" smtClean="0"/>
              <a:t> </a:t>
            </a:r>
          </a:p>
          <a:p>
            <a:pPr lvl="1"/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هست.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نداریم. ‏</a:t>
            </a:r>
            <a:r>
              <a:rPr lang="fa-IR" dirty="0" smtClean="0">
                <a:sym typeface="Symbol"/>
              </a:rPr>
              <a:t> هر صفت ناکلید با کلید اصلی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نداشته باشد.‏ در اینجا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صفت غیرکلید نیست، پس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نیست.</a:t>
            </a:r>
          </a:p>
          <a:p>
            <a:pPr lvl="1"/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باواسطه با کلید اصلی نداریم.</a:t>
            </a:r>
          </a:p>
          <a:p>
            <a:r>
              <a:rPr lang="fa-IR" dirty="0" smtClean="0">
                <a:sym typeface="Symbol"/>
              </a:rPr>
              <a:t>آیا این رابطه تجزیه می‏شود؟</a:t>
            </a: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				</a:t>
            </a:r>
            <a:r>
              <a:rPr lang="fa-IR" sz="1800" dirty="0" smtClean="0">
                <a:sym typeface="Symbol"/>
              </a:rPr>
              <a:t>هر دو </a:t>
            </a:r>
            <a:r>
              <a:rPr lang="en-US" sz="1600" dirty="0" smtClean="0">
                <a:sym typeface="Symbol"/>
              </a:rPr>
              <a:t>BCNF</a:t>
            </a:r>
            <a:r>
              <a:rPr lang="fa-IR" sz="16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هستند. ‏</a:t>
            </a:r>
            <a:endParaRPr lang="fa-IR" dirty="0">
              <a:sym typeface="Symbol"/>
            </a:endParaRPr>
          </a:p>
          <a:p>
            <a:endParaRPr lang="fa-IR" dirty="0" smtClean="0">
              <a:sym typeface="Symbol"/>
            </a:endParaRPr>
          </a:p>
          <a:p>
            <a:r>
              <a:rPr lang="fa-IR" dirty="0" smtClean="0">
                <a:sym typeface="Symbol"/>
              </a:rPr>
              <a:t>آیا طرز دیگر هم می‏شود تجزیه کرد؟ بله، به جای </a:t>
            </a:r>
            <a:r>
              <a:rPr lang="en-US" sz="1800" dirty="0" smtClean="0">
                <a:sym typeface="Symbol"/>
              </a:rPr>
              <a:t>STID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SCG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بگذاریم.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36243" y="4675510"/>
            <a:ext cx="2383157" cy="1208502"/>
            <a:chOff x="304800" y="4675510"/>
            <a:chExt cx="2383157" cy="120850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" y="4675510"/>
              <a:ext cx="2383157" cy="1115690"/>
              <a:chOff x="166911" y="4267200"/>
              <a:chExt cx="2383157" cy="111569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28600" y="4267200"/>
                <a:ext cx="2321468" cy="111569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SCG(</a:t>
                </a:r>
                <a:r>
                  <a:rPr lang="en-US" sz="1600" b="1" u="sng" dirty="0" smtClean="0"/>
                  <a:t>STID,  COID</a:t>
                </a:r>
                <a:r>
                  <a:rPr lang="en-US" sz="1600" b="1" dirty="0" smtClean="0"/>
                  <a:t>, GR)</a:t>
                </a:r>
              </a:p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SSN (</a:t>
                </a:r>
                <a:r>
                  <a:rPr lang="en-US" sz="1600" b="1" u="sng" dirty="0" smtClean="0"/>
                  <a:t>STID</a:t>
                </a:r>
                <a:r>
                  <a:rPr lang="en-US" sz="1600" b="1" dirty="0" smtClean="0"/>
                  <a:t>,  </a:t>
                </a:r>
                <a:r>
                  <a:rPr lang="en-US" sz="1600" b="1" u="sng" dirty="0" smtClean="0"/>
                  <a:t>STNAME</a:t>
                </a:r>
                <a:r>
                  <a:rPr lang="en-US" sz="1600" b="1" dirty="0" smtClean="0"/>
                  <a:t>)</a:t>
                </a:r>
              </a:p>
            </p:txBody>
          </p:sp>
          <p:sp>
            <p:nvSpPr>
              <p:cNvPr id="5" name="Right Brace 4"/>
              <p:cNvSpPr/>
              <p:nvPr/>
            </p:nvSpPr>
            <p:spPr>
              <a:xfrm rot="10800000">
                <a:off x="166911" y="4510314"/>
                <a:ext cx="123374" cy="685800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676400" y="5604424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3428" y="5584563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40157" y="5072742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نشان دهید که این تجزیه خوب است؛ یعنی با پیوند پرتوها، رابطه اصلی به دست می‏آیدو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نمی‏رود.</a:t>
            </a:r>
          </a:p>
          <a:p>
            <a:r>
              <a:rPr lang="fa-IR" dirty="0" smtClean="0"/>
              <a:t>چه پدیده‏ای در اینجا دیده می‏شود؟ این رابطه اختلاط اطلاعات دارد! با این همه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صرف وجود اختلاط اطلاعات ایجاب می‏کند که رابطه در فرم نرمال ضعیفی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محیط دانشکده، قواعد معنایی:</a:t>
            </a:r>
          </a:p>
          <a:p>
            <a:pPr marL="457200" lvl="1" indent="0">
              <a:buNone/>
            </a:pPr>
            <a:r>
              <a:rPr lang="fa-IR" dirty="0" smtClean="0"/>
              <a:t>1- یک دانشجو یک درس را با یک استاد انتخاب می‏کند.</a:t>
            </a:r>
          </a:p>
          <a:p>
            <a:pPr marL="457200" lvl="1" indent="0">
              <a:buNone/>
            </a:pPr>
            <a:r>
              <a:rPr lang="fa-IR" dirty="0" smtClean="0"/>
              <a:t>2- یک استاد فقط یک درس تدریس می‏کند.</a:t>
            </a:r>
          </a:p>
          <a:p>
            <a:pPr marL="457200" lvl="1" indent="0">
              <a:buNone/>
            </a:pPr>
            <a:r>
              <a:rPr lang="fa-IR" dirty="0" smtClean="0"/>
              <a:t>3- یک درس توسط بیش از یک استاد ارائه می‏شود.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4800" y="2895600"/>
            <a:ext cx="3600666" cy="646074"/>
            <a:chOff x="762000" y="4648200"/>
            <a:chExt cx="3600666" cy="646074"/>
          </a:xfrm>
        </p:grpSpPr>
        <p:sp>
          <p:nvSpPr>
            <p:cNvPr id="5" name="TextBox 4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00200" y="4931040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3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ویژگی‏های طراحی خوب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fa-IR" dirty="0" smtClean="0"/>
              <a:t>نمایش صحیح و واضح از خردجهان واقع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تمام داده‏های کاربران قابل نمایش باشد و همه محدودیت‏های (قواعد) جامعیتی منظور شده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افزونگی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هیچمقدار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مشکل در عملیات ذخیره‏سازی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بیشترین کارایی در بازیابی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>
                <a:solidFill>
                  <a:srgbClr val="C00000"/>
                </a:solidFill>
              </a:rPr>
              <a:t>تامین چهار ویژگی آخر به صورت همزمان، در عمل ناممکن است!</a:t>
            </a:r>
          </a:p>
        </p:txBody>
      </p:sp>
    </p:spTree>
    <p:extLst>
      <p:ext uri="{BB962C8B-B14F-4D97-AF65-F5344CB8AC3E}">
        <p14:creationId xmlns:p14="http://schemas.microsoft.com/office/powerpoint/2010/main" val="14131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فرض می‏کنیم طراح رابطه زیر را طراحی کرده است.</a:t>
            </a:r>
          </a:p>
          <a:p>
            <a:endParaRPr lang="fa-IR" dirty="0"/>
          </a:p>
          <a:p>
            <a:r>
              <a:rPr lang="fa-IR" dirty="0" smtClean="0"/>
              <a:t>این رابطه در کدام فرم نرمال است؟</a:t>
            </a:r>
          </a:p>
          <a:p>
            <a:pPr lvl="1"/>
            <a:r>
              <a:rPr lang="fa-IR" dirty="0" smtClean="0"/>
              <a:t>ابتدا باید با استفاده از قواعد، </a:t>
            </a:r>
            <a:r>
              <a:rPr lang="en-US" sz="1800" dirty="0" smtClean="0"/>
              <a:t>CK</a:t>
            </a:r>
            <a:r>
              <a:rPr lang="fa-IR" dirty="0" smtClean="0"/>
              <a:t>ها را مشخص کنیم. سپس نمودار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را رسم کنیم.</a:t>
            </a:r>
          </a:p>
          <a:p>
            <a:r>
              <a:rPr lang="fa-IR" dirty="0" smtClean="0"/>
              <a:t>آیا این رابطه، تجزیه خوب دارد؟</a:t>
            </a:r>
          </a:p>
          <a:p>
            <a:pPr lvl="1"/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اگر رابطه مثلاً 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تجزیه خوب نداشته باشد، نباید تجزیه کنیم تا رابطه‏های حاصل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pPr lvl="1"/>
            <a:r>
              <a:rPr lang="fa-IR" dirty="0" smtClean="0"/>
              <a:t>رابطه فوق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و از نکته فوق این </a:t>
            </a:r>
            <a:r>
              <a:rPr lang="fa-IR" dirty="0"/>
              <a:t>نتیجه مهم به دست می‏آید </a:t>
            </a:r>
            <a:r>
              <a:rPr lang="fa-IR" dirty="0" smtClean="0"/>
              <a:t>که این رابطه تجزیه خوب ندارد.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" y="1676400"/>
            <a:ext cx="2388795" cy="831132"/>
            <a:chOff x="609600" y="1806840"/>
            <a:chExt cx="2388795" cy="831132"/>
          </a:xfrm>
        </p:grpSpPr>
        <p:grpSp>
          <p:nvGrpSpPr>
            <p:cNvPr id="4" name="Group 3"/>
            <p:cNvGrpSpPr/>
            <p:nvPr/>
          </p:nvGrpSpPr>
          <p:grpSpPr>
            <a:xfrm>
              <a:off x="609600" y="1806840"/>
              <a:ext cx="2388795" cy="831132"/>
              <a:chOff x="762000" y="4397640"/>
              <a:chExt cx="2388795" cy="8311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62000" y="4648200"/>
                <a:ext cx="2388795" cy="43088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SCNG (</a:t>
                </a:r>
                <a:r>
                  <a:rPr lang="en-US" sz="1600" b="1" u="sng" dirty="0" smtClean="0"/>
                  <a:t>ST#,  CO#</a:t>
                </a:r>
                <a:r>
                  <a:rPr lang="en-US" sz="1600" b="1" dirty="0" smtClean="0"/>
                  <a:t>,  PR#)</a:t>
                </a:r>
                <a:endParaRPr lang="fa-IR" sz="16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25439" y="4949184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567152" y="4747890"/>
                <a:ext cx="3910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983067" y="4397640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1377505" y="2158810"/>
              <a:ext cx="3910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>
              <a:off x="1573039" y="2035240"/>
              <a:ext cx="1037246" cy="261644"/>
            </a:xfrm>
            <a:prstGeom prst="arc">
              <a:avLst>
                <a:gd name="adj1" fmla="val 10910321"/>
                <a:gd name="adj2" fmla="val 215033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95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60282" y="4114800"/>
            <a:ext cx="8831317" cy="2514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60282" y="1371600"/>
            <a:ext cx="8831317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بررسی تجزیه بی‏کاست [بحث تکمیلی]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fa-IR" b="1" dirty="0" smtClean="0">
                <a:solidFill>
                  <a:srgbClr val="0919AF"/>
                </a:solidFill>
              </a:rPr>
              <a:t>قضیه هیث </a:t>
            </a:r>
            <a:r>
              <a:rPr lang="fa-IR" b="1" dirty="0">
                <a:solidFill>
                  <a:srgbClr val="0919AF"/>
                </a:solidFill>
              </a:rPr>
              <a:t>(</a:t>
            </a:r>
            <a:r>
              <a:rPr lang="en-US" sz="1800" b="1" dirty="0">
                <a:solidFill>
                  <a:srgbClr val="0919AF"/>
                </a:solidFill>
              </a:rPr>
              <a:t>Heath</a:t>
            </a:r>
            <a:r>
              <a:rPr lang="fa-IR" b="1" dirty="0">
                <a:solidFill>
                  <a:srgbClr val="0919AF"/>
                </a:solidFill>
              </a:rPr>
              <a:t>): </a:t>
            </a:r>
            <a:r>
              <a:rPr lang="fa-IR" dirty="0" smtClean="0"/>
              <a:t>در رابطه </a:t>
            </a:r>
            <a:r>
              <a:rPr lang="en-US" sz="1800" dirty="0"/>
              <a:t>R(A, B, </a:t>
            </a:r>
            <a:r>
              <a:rPr lang="en-US" sz="1800" dirty="0" smtClean="0"/>
              <a:t>C)</a:t>
            </a:r>
            <a:r>
              <a:rPr lang="fa-IR" dirty="0" smtClean="0"/>
              <a:t>، که در آن </a:t>
            </a:r>
            <a:r>
              <a:rPr lang="en-US" sz="1800" dirty="0" smtClean="0"/>
              <a:t>A</a:t>
            </a:r>
            <a:r>
              <a:rPr lang="fa-IR" dirty="0" smtClean="0"/>
              <a:t>، </a:t>
            </a:r>
            <a:r>
              <a:rPr lang="en-US" sz="1800" dirty="0" smtClean="0"/>
              <a:t>B</a:t>
            </a:r>
            <a:r>
              <a:rPr lang="fa-IR" dirty="0" smtClean="0"/>
              <a:t> و </a:t>
            </a:r>
            <a:r>
              <a:rPr lang="en-US" sz="1800" dirty="0" smtClean="0"/>
              <a:t>C</a:t>
            </a:r>
            <a:r>
              <a:rPr lang="fa-IR" dirty="0" smtClean="0"/>
              <a:t> سه مجموعه از صفات هستند، 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B</a:t>
            </a:r>
            <a:r>
              <a:rPr lang="fa-IR" sz="1800" dirty="0" smtClean="0">
                <a:sym typeface="Symbol"/>
              </a:rPr>
              <a:t>  (در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fa-IR" sz="1800" dirty="0" smtClean="0">
                <a:sym typeface="Symbol"/>
              </a:rPr>
              <a:t> باشد)</a:t>
            </a:r>
            <a:r>
              <a:rPr lang="fa-IR" dirty="0" smtClean="0">
                <a:sym typeface="Symbol"/>
              </a:rPr>
              <a:t>، آنگاه تجزیه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</a:t>
            </a:r>
            <a:r>
              <a:rPr lang="fa-IR" dirty="0" smtClean="0"/>
              <a:t>به </a:t>
            </a:r>
            <a:r>
              <a:rPr lang="fa-IR" dirty="0"/>
              <a:t>دو </a:t>
            </a:r>
            <a:r>
              <a:rPr lang="fa-IR" dirty="0" smtClean="0"/>
              <a:t>پرتو </a:t>
            </a: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(A, B)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R</a:t>
            </a:r>
            <a:r>
              <a:rPr lang="en-US" sz="1800" baseline="-25000" dirty="0"/>
              <a:t>2</a:t>
            </a:r>
            <a:r>
              <a:rPr lang="en-US" sz="1800" dirty="0"/>
              <a:t>(A, C</a:t>
            </a:r>
            <a:r>
              <a:rPr lang="en-US" sz="1800" dirty="0" smtClean="0"/>
              <a:t>)</a:t>
            </a:r>
            <a:r>
              <a:rPr lang="fa-IR" sz="1800" dirty="0" smtClean="0"/>
              <a:t>، </a:t>
            </a:r>
            <a:r>
              <a:rPr lang="fa-IR" b="1" dirty="0">
                <a:solidFill>
                  <a:srgbClr val="C00000"/>
                </a:solidFill>
              </a:rPr>
              <a:t>تجزیه بی‏</a:t>
            </a:r>
            <a:r>
              <a:rPr lang="fa-IR" b="1" dirty="0" smtClean="0">
                <a:solidFill>
                  <a:srgbClr val="C00000"/>
                </a:solidFill>
              </a:rPr>
              <a:t>کاست </a:t>
            </a:r>
            <a:r>
              <a:rPr lang="fa-IR" dirty="0" smtClean="0"/>
              <a:t>(</a:t>
            </a:r>
            <a:r>
              <a:rPr lang="en-US" sz="1800" dirty="0" err="1"/>
              <a:t>Nonloss</a:t>
            </a:r>
            <a:r>
              <a:rPr lang="fa-IR" dirty="0"/>
              <a:t>) </a:t>
            </a:r>
            <a:r>
              <a:rPr lang="fa-IR" dirty="0" smtClean="0"/>
              <a:t>است</a:t>
            </a:r>
            <a:r>
              <a:rPr lang="fa-IR" dirty="0" smtClean="0">
                <a:sym typeface="Symbol"/>
              </a:rPr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a-IR" dirty="0" smtClean="0">
                <a:sym typeface="Symbol"/>
              </a:rPr>
              <a:t>دقت شود که برقراری شرایط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قضیه هیث</a:t>
            </a:r>
            <a:r>
              <a:rPr lang="fa-IR" dirty="0" smtClean="0">
                <a:sym typeface="Symbol"/>
              </a:rPr>
              <a:t>، یک تجزیه بی‏کاست (و نه لزوما خوب که حافظ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باشد) را تضمین می‏نماید اما برقراری شرایط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قضیه ریسانن</a:t>
            </a:r>
            <a:r>
              <a:rPr lang="fa-IR" dirty="0" smtClean="0">
                <a:sym typeface="Symbol"/>
              </a:rPr>
              <a:t>، یک تجزیه خوب را تضمین می‏نماید. واضح است که در قضیه ریسانن شرایط قضیه هیث نیز برقرار است. بیانی دیگر از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قضیه هیث </a:t>
            </a:r>
            <a:r>
              <a:rPr lang="fa-IR" dirty="0" smtClean="0">
                <a:sym typeface="Symbol"/>
              </a:rPr>
              <a:t>تحت عنوان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تست </a:t>
            </a:r>
            <a:r>
              <a:rPr lang="en-US" sz="1800" dirty="0" smtClean="0">
                <a:solidFill>
                  <a:srgbClr val="C00000"/>
                </a:solidFill>
                <a:sym typeface="Symbol"/>
              </a:rPr>
              <a:t>NJB</a:t>
            </a:r>
            <a:r>
              <a:rPr lang="fa-IR" sz="1800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fa-IR" dirty="0" smtClean="0">
                <a:sym typeface="Symbol"/>
              </a:rPr>
              <a:t>به صورت زیر است.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a-IR" b="1" dirty="0" smtClean="0">
                <a:solidFill>
                  <a:srgbClr val="0919AF"/>
                </a:solidFill>
                <a:sym typeface="Symbol"/>
              </a:rPr>
              <a:t>تست پیوند بی‏حشو برای تجزیه دودویی (</a:t>
            </a:r>
            <a:r>
              <a:rPr lang="en-US" sz="1800" b="1" dirty="0" smtClean="0">
                <a:solidFill>
                  <a:srgbClr val="0919AF"/>
                </a:solidFill>
                <a:sym typeface="Symbol"/>
              </a:rPr>
              <a:t>NJB</a:t>
            </a:r>
            <a:r>
              <a:rPr lang="en-US" sz="1700" b="1" dirty="0" smtClean="0">
                <a:solidFill>
                  <a:srgbClr val="0919AF"/>
                </a:solidFill>
                <a:sym typeface="Symbol"/>
              </a:rPr>
              <a:t>- </a:t>
            </a:r>
            <a:r>
              <a:rPr lang="en-US" sz="1600" b="1" dirty="0" err="1" smtClean="0">
                <a:solidFill>
                  <a:srgbClr val="0919AF"/>
                </a:solidFill>
                <a:sym typeface="Symbol"/>
              </a:rPr>
              <a:t>Nonadditive</a:t>
            </a:r>
            <a:r>
              <a:rPr lang="en-US" sz="1600" b="1" dirty="0" smtClean="0">
                <a:solidFill>
                  <a:srgbClr val="0919AF"/>
                </a:solidFill>
                <a:sym typeface="Symbol"/>
              </a:rPr>
              <a:t> Join Test for Binary Decompositions</a:t>
            </a:r>
            <a:r>
              <a:rPr lang="fa-IR" b="1" dirty="0" smtClean="0">
                <a:solidFill>
                  <a:srgbClr val="0919AF"/>
                </a:solidFill>
                <a:sym typeface="Symbol"/>
              </a:rPr>
              <a:t>): </a:t>
            </a:r>
            <a:r>
              <a:rPr lang="fa-IR" dirty="0" smtClean="0">
                <a:sym typeface="Symbol"/>
              </a:rPr>
              <a:t/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تجزیه دودویی </a:t>
            </a:r>
            <a:r>
              <a:rPr lang="en-US" dirty="0" smtClean="0">
                <a:sym typeface="Symbol"/>
              </a:rPr>
              <a:t>D</a:t>
            </a:r>
            <a:r>
              <a:rPr lang="en-US" sz="1800" dirty="0" smtClean="0">
                <a:sym typeface="Symbol"/>
              </a:rPr>
              <a:t>={R</a:t>
            </a:r>
            <a:r>
              <a:rPr lang="en-US" sz="1800" baseline="-25000" dirty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R</a:t>
            </a:r>
            <a:r>
              <a:rPr lang="en-US" sz="1800" baseline="-25000" dirty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}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از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خاصیت پیوند بی‏حشو دارد اگر و تنها اگر یکی از موارد زیر با توجه به مجموعه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های </a:t>
            </a:r>
            <a:r>
              <a:rPr lang="en-US" sz="1800" dirty="0" smtClean="0">
                <a:sym typeface="Symbol"/>
              </a:rPr>
              <a:t>F</a:t>
            </a:r>
            <a:r>
              <a:rPr lang="fa-IR" dirty="0" smtClean="0">
                <a:sym typeface="Symbol"/>
              </a:rPr>
              <a:t> برقرار باشد: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- وابستگی تابعی </a:t>
            </a:r>
            <a:r>
              <a:rPr lang="en-US" sz="1800" dirty="0" smtClean="0">
                <a:sym typeface="Symbol"/>
              </a:rPr>
              <a:t>(R</a:t>
            </a:r>
            <a:r>
              <a:rPr lang="en-US" sz="1800" baseline="-25000" dirty="0">
                <a:sym typeface="Symbol"/>
              </a:rPr>
              <a:t>1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∩R</a:t>
            </a:r>
            <a:r>
              <a:rPr lang="en-US" sz="1800" baseline="-25000" dirty="0">
                <a:sym typeface="Symbol"/>
              </a:rPr>
              <a:t>2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)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  (R</a:t>
            </a:r>
            <a:r>
              <a:rPr lang="en-US" sz="1800" baseline="-25000" dirty="0" smtClean="0">
                <a:sym typeface="Symbol"/>
              </a:rPr>
              <a:t>1 </a:t>
            </a:r>
            <a:r>
              <a:rPr lang="en-US" sz="1800" baseline="-250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– R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)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fa-IR" dirty="0" smtClean="0">
                <a:sym typeface="Symbol"/>
              </a:rPr>
              <a:t> باشد یا</a:t>
            </a:r>
            <a:r>
              <a:rPr lang="en-US" dirty="0" smtClean="0">
                <a:sym typeface="Symbol"/>
              </a:rPr>
              <a:t/>
            </a:r>
            <a:br>
              <a:rPr lang="en-US" dirty="0" smtClean="0">
                <a:sym typeface="Symbol"/>
              </a:rPr>
            </a:br>
            <a:r>
              <a:rPr lang="fa-IR" dirty="0" smtClean="0">
                <a:sym typeface="Symbol"/>
              </a:rPr>
              <a:t>- وابستگی </a:t>
            </a:r>
            <a:r>
              <a:rPr lang="fa-IR" dirty="0">
                <a:sym typeface="Symbol"/>
              </a:rPr>
              <a:t>تابعی </a:t>
            </a:r>
            <a:r>
              <a:rPr lang="en-US" sz="1800" dirty="0">
                <a:sym typeface="Symbol"/>
              </a:rPr>
              <a:t>(R</a:t>
            </a:r>
            <a:r>
              <a:rPr lang="en-US" sz="1800" baseline="-25000" dirty="0">
                <a:sym typeface="Symbol"/>
              </a:rPr>
              <a:t>1</a:t>
            </a:r>
            <a:r>
              <a:rPr lang="en-US" sz="1800" dirty="0">
                <a:latin typeface="Times New Roman"/>
                <a:cs typeface="Times New Roman"/>
                <a:sym typeface="Symbol"/>
              </a:rPr>
              <a:t>∩R</a:t>
            </a:r>
            <a:r>
              <a:rPr lang="en-US" sz="1800" baseline="-25000" dirty="0">
                <a:sym typeface="Symbol"/>
              </a:rPr>
              <a:t>2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) </a:t>
            </a:r>
            <a:r>
              <a:rPr lang="en-US" sz="1800" dirty="0" smtClean="0">
                <a:sym typeface="Symbol"/>
              </a:rPr>
              <a:t>  (R</a:t>
            </a:r>
            <a:r>
              <a:rPr lang="en-US" sz="1800" baseline="-25000" dirty="0" smtClean="0">
                <a:sym typeface="Symbol"/>
              </a:rPr>
              <a:t>2 </a:t>
            </a:r>
            <a:r>
              <a:rPr lang="en-US" sz="1800" dirty="0" smtClean="0">
                <a:sym typeface="Symbol"/>
              </a:rPr>
              <a:t>– R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در </a:t>
            </a:r>
            <a:r>
              <a:rPr lang="en-US" sz="1800" dirty="0">
                <a:sym typeface="Symbol"/>
              </a:rPr>
              <a:t>F</a:t>
            </a:r>
            <a:r>
              <a:rPr lang="en-US" sz="1800" baseline="30000" dirty="0">
                <a:sym typeface="Symbol"/>
              </a:rPr>
              <a:t>+</a:t>
            </a:r>
            <a:r>
              <a:rPr lang="fa-IR" sz="1800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باشد. </a:t>
            </a:r>
          </a:p>
          <a:p>
            <a:pPr marL="0" indent="0">
              <a:spcBef>
                <a:spcPts val="1800"/>
              </a:spcBef>
              <a:buNone/>
            </a:pPr>
            <a:endParaRPr lang="fa-IR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28961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4NF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4NF</a:t>
            </a:r>
            <a:r>
              <a:rPr lang="fa-IR" sz="1800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باشد و وابستگی چندمقداری (</a:t>
            </a:r>
            <a:r>
              <a:rPr lang="en-US" sz="1800" dirty="0" smtClean="0"/>
              <a:t>MVD</a:t>
            </a:r>
            <a:r>
              <a:rPr lang="fa-IR" dirty="0" smtClean="0"/>
              <a:t>) </a:t>
            </a:r>
            <a:r>
              <a:rPr lang="fa-IR" u="sng" dirty="0" smtClean="0"/>
              <a:t>مهم</a:t>
            </a:r>
            <a:r>
              <a:rPr lang="fa-IR" dirty="0" smtClean="0"/>
              <a:t> در آن وجود نداشته باشد.</a:t>
            </a:r>
          </a:p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fa-IR" b="1" dirty="0" smtClean="0">
                <a:solidFill>
                  <a:srgbClr val="C00000"/>
                </a:solidFill>
              </a:rPr>
              <a:t>وابستگی چندمقداری (</a:t>
            </a:r>
            <a:r>
              <a:rPr lang="en-US" sz="1800" b="1" dirty="0" smtClean="0">
                <a:solidFill>
                  <a:srgbClr val="C00000"/>
                </a:solidFill>
              </a:rPr>
              <a:t>MVD</a:t>
            </a:r>
            <a:r>
              <a:rPr lang="fa-IR" b="1" dirty="0" smtClean="0">
                <a:solidFill>
                  <a:srgbClr val="C00000"/>
                </a:solidFill>
              </a:rPr>
              <a:t>): </a:t>
            </a:r>
            <a:r>
              <a:rPr lang="fa-IR" dirty="0" smtClean="0"/>
              <a:t>در رابطه </a:t>
            </a:r>
            <a:r>
              <a:rPr lang="en-US" sz="1800" dirty="0" smtClean="0"/>
              <a:t>R(A, B, C)</a:t>
            </a:r>
            <a:r>
              <a:rPr lang="fa-IR" sz="1800" dirty="0" smtClean="0"/>
              <a:t> </a:t>
            </a:r>
            <a:r>
              <a:rPr lang="fa-IR" dirty="0" smtClean="0"/>
              <a:t>(رابطه با سه صفت یا سه مجموعه صفت)، صفت </a:t>
            </a:r>
            <a:r>
              <a:rPr lang="en-US" sz="1800" dirty="0" smtClean="0"/>
              <a:t>B</a:t>
            </a:r>
            <a:r>
              <a:rPr lang="fa-IR" dirty="0" smtClean="0"/>
              <a:t> با صفت </a:t>
            </a:r>
            <a:r>
              <a:rPr lang="en-US" sz="1800" dirty="0" smtClean="0"/>
              <a:t>A</a:t>
            </a:r>
            <a:r>
              <a:rPr lang="fa-IR" dirty="0" smtClean="0"/>
              <a:t>،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دارد (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B</a:t>
            </a:r>
            <a:r>
              <a:rPr lang="fa-IR" dirty="0" smtClean="0"/>
              <a:t>) اگر و فقط اگر  به ازای یک مقدار </a:t>
            </a:r>
            <a:r>
              <a:rPr lang="en-US" sz="1800" dirty="0" smtClean="0"/>
              <a:t>A</a:t>
            </a:r>
            <a:r>
              <a:rPr lang="fa-IR" dirty="0" smtClean="0"/>
              <a:t>، مجموعه‏ای از مقادیر </a:t>
            </a:r>
            <a:r>
              <a:rPr lang="en-US" sz="1800" dirty="0" smtClean="0"/>
              <a:t>B</a:t>
            </a:r>
            <a:r>
              <a:rPr lang="fa-IR" dirty="0" smtClean="0"/>
              <a:t> متناظر باشد.</a:t>
            </a:r>
          </a:p>
          <a:p>
            <a:pPr marL="0" indent="0">
              <a:buNone/>
            </a:pPr>
            <a:r>
              <a:rPr lang="fa-IR" dirty="0" smtClean="0"/>
              <a:t>[یعنی </a:t>
            </a:r>
            <a:r>
              <a:rPr lang="fa-IR" dirty="0"/>
              <a:t>به ازای هر جفت مشخص از (</a:t>
            </a:r>
            <a:r>
              <a:rPr lang="en-US" sz="1800" dirty="0"/>
              <a:t>A,C</a:t>
            </a:r>
            <a:r>
              <a:rPr lang="fa-IR" dirty="0" smtClean="0"/>
              <a:t>)، مجموعه مقادیر </a:t>
            </a:r>
            <a:r>
              <a:rPr lang="en-US" sz="1800" dirty="0" smtClean="0"/>
              <a:t>B</a:t>
            </a:r>
            <a:r>
              <a:rPr lang="fa-IR" dirty="0" smtClean="0"/>
              <a:t> فقط با تغییرات </a:t>
            </a:r>
            <a:r>
              <a:rPr lang="en-US" sz="1800" dirty="0" smtClean="0"/>
              <a:t>A</a:t>
            </a:r>
            <a:r>
              <a:rPr lang="fa-IR" dirty="0" smtClean="0"/>
              <a:t> تغییر کند.]</a:t>
            </a:r>
          </a:p>
          <a:p>
            <a:endParaRPr lang="fa-IR" dirty="0" smtClean="0"/>
          </a:p>
          <a:p>
            <a:endParaRPr lang="fa-IR" dirty="0" smtClean="0">
              <a:sym typeface="Symbol"/>
            </a:endParaRPr>
          </a:p>
          <a:p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8743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2492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8" name="Group 7"/>
          <p:cNvGrpSpPr/>
          <p:nvPr/>
        </p:nvGrpSpPr>
        <p:grpSpPr>
          <a:xfrm>
            <a:off x="2057400" y="4469658"/>
            <a:ext cx="3281307" cy="2312142"/>
            <a:chOff x="424347" y="4495800"/>
            <a:chExt cx="3281307" cy="2312142"/>
          </a:xfrm>
        </p:grpSpPr>
        <p:grpSp>
          <p:nvGrpSpPr>
            <p:cNvPr id="6" name="Group 5"/>
            <p:cNvGrpSpPr/>
            <p:nvPr/>
          </p:nvGrpSpPr>
          <p:grpSpPr>
            <a:xfrm>
              <a:off x="424347" y="4495800"/>
              <a:ext cx="1334040" cy="2312142"/>
              <a:chOff x="1359321" y="4538246"/>
              <a:chExt cx="1334040" cy="231214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81783" y="4538246"/>
                <a:ext cx="1311578" cy="2210895"/>
                <a:chOff x="636705" y="3242846"/>
                <a:chExt cx="1311578" cy="2210895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636705" y="3242846"/>
                  <a:ext cx="1311578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R (A,  B,  C)</a:t>
                  </a:r>
                  <a:endParaRPr lang="fa-IR" sz="1600" b="1" dirty="0"/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003825" y="3548742"/>
                  <a:ext cx="8336" cy="1904999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1359321" y="4788285"/>
                <a:ext cx="1326004" cy="206210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      b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a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b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c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/>
                  <a:t>3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      </a:t>
                </a:r>
                <a:r>
                  <a:rPr lang="en-US" sz="1600" dirty="0" smtClean="0"/>
                  <a:t>a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</a:t>
                </a:r>
                <a:r>
                  <a:rPr lang="en-US" sz="1600" dirty="0"/>
                  <a:t>b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  </a:t>
                </a:r>
                <a:r>
                  <a:rPr lang="en-US" sz="1600" dirty="0" smtClean="0"/>
                  <a:t>c</a:t>
                </a:r>
                <a:r>
                  <a:rPr lang="en-US" sz="1600" baseline="-25000" dirty="0"/>
                  <a:t>2</a:t>
                </a:r>
              </a:p>
              <a:p>
                <a:r>
                  <a:rPr lang="en-US" sz="1600" dirty="0"/>
                  <a:t>             </a:t>
                </a:r>
                <a:r>
                  <a:rPr lang="en-US" sz="1600" dirty="0" smtClean="0"/>
                  <a:t>b</a:t>
                </a:r>
                <a:r>
                  <a:rPr lang="en-US" sz="1600" baseline="-25000" dirty="0"/>
                  <a:t>3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a</a:t>
                </a:r>
                <a:r>
                  <a:rPr lang="en-US" sz="1600" baseline="-25000" dirty="0" smtClean="0"/>
                  <a:t>2 </a:t>
                </a:r>
                <a:r>
                  <a:rPr lang="en-US" sz="1600" dirty="0" smtClean="0"/>
                  <a:t>  b</a:t>
                </a:r>
                <a:r>
                  <a:rPr lang="en-US" sz="1600" baseline="-25000" dirty="0"/>
                  <a:t>1</a:t>
                </a:r>
                <a:r>
                  <a:rPr lang="en-US" sz="1600" dirty="0" smtClean="0"/>
                  <a:t>   c</a:t>
                </a:r>
                <a:r>
                  <a:rPr lang="en-US" sz="1600" baseline="-25000" dirty="0"/>
                  <a:t>i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 smtClean="0"/>
                  <a:t>7</a:t>
                </a:r>
                <a:endParaRPr lang="en-US" sz="1600" baseline="-250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065324" y="4880524"/>
              <a:ext cx="367962" cy="1872248"/>
              <a:chOff x="1065324" y="4880524"/>
              <a:chExt cx="367962" cy="1872248"/>
            </a:xfrm>
          </p:grpSpPr>
          <p:sp>
            <p:nvSpPr>
              <p:cNvPr id="15" name="Right Brace 14"/>
              <p:cNvSpPr/>
              <p:nvPr/>
            </p:nvSpPr>
            <p:spPr>
              <a:xfrm rot="10800000">
                <a:off x="1065816" y="4880524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6" name="Right Brace 15"/>
              <p:cNvSpPr/>
              <p:nvPr/>
            </p:nvSpPr>
            <p:spPr>
              <a:xfrm rot="10800000">
                <a:off x="1065325" y="5585052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7" name="Right Brace 16"/>
              <p:cNvSpPr/>
              <p:nvPr/>
            </p:nvSpPr>
            <p:spPr>
              <a:xfrm rot="10800000">
                <a:off x="1065324" y="6292526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8" name="Right Brace 17"/>
              <p:cNvSpPr/>
              <p:nvPr/>
            </p:nvSpPr>
            <p:spPr>
              <a:xfrm>
                <a:off x="1337467" y="6296157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9" name="Right Brace 18"/>
              <p:cNvSpPr/>
              <p:nvPr/>
            </p:nvSpPr>
            <p:spPr>
              <a:xfrm>
                <a:off x="1333837" y="5584467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20" name="Right Brace 19"/>
              <p:cNvSpPr/>
              <p:nvPr/>
            </p:nvSpPr>
            <p:spPr>
              <a:xfrm>
                <a:off x="1324428" y="4897610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42" name="Right Arrow 41"/>
            <p:cNvSpPr/>
            <p:nvPr/>
          </p:nvSpPr>
          <p:spPr>
            <a:xfrm>
              <a:off x="2209801" y="5301519"/>
              <a:ext cx="228600" cy="56706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7000" y="5400386"/>
              <a:ext cx="1038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spcAft>
                  <a:spcPts val="300"/>
                </a:spcAft>
              </a:pPr>
              <a:r>
                <a:rPr lang="en-US" b="1" dirty="0" smtClean="0">
                  <a:cs typeface="B Nazanin" pitchFamily="2" charset="-78"/>
                </a:rPr>
                <a:t>A </a:t>
              </a:r>
              <a:r>
                <a:rPr lang="en-US" b="1" dirty="0" smtClean="0">
                  <a:cs typeface="B Nazanin" pitchFamily="2" charset="-78"/>
                  <a:sym typeface="Symbol"/>
                </a:rPr>
                <a:t>B</a:t>
              </a:r>
              <a:endParaRPr lang="en-US" sz="1600" b="1" baseline="-25000" dirty="0" smtClean="0">
                <a:cs typeface="B Nazanin" pitchFamily="2" charset="-78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3400" y="4495800"/>
            <a:ext cx="131157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R (A,  B,  C)</a:t>
            </a:r>
            <a:endParaRPr lang="fa-IR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3726" y="4724400"/>
            <a:ext cx="1358064" cy="20621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       a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  b</a:t>
            </a:r>
            <a:r>
              <a:rPr lang="en-US" sz="1600" baseline="-25000" dirty="0" smtClean="0"/>
              <a:t>1     </a:t>
            </a:r>
            <a:r>
              <a:rPr lang="en-US" sz="1600" dirty="0" smtClean="0"/>
              <a:t>c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  <a:p>
            <a:r>
              <a:rPr lang="en-US" sz="1600" dirty="0"/>
              <a:t> </a:t>
            </a:r>
            <a:r>
              <a:rPr lang="en-US" sz="1600" dirty="0" smtClean="0"/>
              <a:t>      a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  b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  c</a:t>
            </a:r>
            <a:r>
              <a:rPr lang="en-US" sz="1600" baseline="-25000" dirty="0"/>
              <a:t>1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a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  b</a:t>
            </a:r>
            <a:r>
              <a:rPr lang="en-US" sz="1600" baseline="-25000" dirty="0" smtClean="0"/>
              <a:t>3     </a:t>
            </a:r>
            <a:r>
              <a:rPr lang="en-US" sz="1600" dirty="0" smtClean="0"/>
              <a:t>c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  <a:p>
            <a:r>
              <a:rPr lang="en-US" sz="1600" dirty="0"/>
              <a:t> </a:t>
            </a:r>
            <a:r>
              <a:rPr lang="en-US" sz="1600" dirty="0" smtClean="0"/>
              <a:t>      a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  b</a:t>
            </a:r>
            <a:r>
              <a:rPr lang="en-US" sz="1600" baseline="-25000" dirty="0" smtClean="0"/>
              <a:t>1    </a:t>
            </a:r>
            <a:r>
              <a:rPr lang="en-US" sz="1600" dirty="0" smtClean="0"/>
              <a:t>c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  <a:p>
            <a:r>
              <a:rPr lang="en-US" sz="1600" dirty="0"/>
              <a:t>       </a:t>
            </a:r>
            <a:r>
              <a:rPr lang="en-US" sz="1600" dirty="0" smtClean="0"/>
              <a:t>a</a:t>
            </a:r>
            <a:r>
              <a:rPr lang="en-US" sz="1600" baseline="-25000" dirty="0" smtClean="0"/>
              <a:t>1 </a:t>
            </a:r>
            <a:r>
              <a:rPr lang="en-US" sz="1600" dirty="0" smtClean="0"/>
              <a:t>  </a:t>
            </a:r>
            <a:r>
              <a:rPr lang="en-US" sz="1600" dirty="0"/>
              <a:t>b</a:t>
            </a:r>
            <a:r>
              <a:rPr lang="en-US" sz="1600" baseline="-25000" dirty="0"/>
              <a:t>2</a:t>
            </a:r>
            <a:r>
              <a:rPr lang="en-US" sz="1600" dirty="0"/>
              <a:t>   </a:t>
            </a:r>
            <a:r>
              <a:rPr lang="en-US" sz="1600" dirty="0" smtClean="0"/>
              <a:t>c</a:t>
            </a:r>
            <a:r>
              <a:rPr lang="en-US" sz="1600" baseline="-25000" dirty="0"/>
              <a:t>2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a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  b</a:t>
            </a:r>
            <a:r>
              <a:rPr lang="en-US" sz="1600" baseline="-25000" dirty="0" smtClean="0"/>
              <a:t>3    </a:t>
            </a:r>
            <a:r>
              <a:rPr lang="en-US" sz="1600" dirty="0" smtClean="0"/>
              <a:t>c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  <a:p>
            <a:r>
              <a:rPr lang="en-US" sz="1600" dirty="0"/>
              <a:t> </a:t>
            </a:r>
            <a:r>
              <a:rPr lang="en-US" sz="1600" dirty="0" smtClean="0"/>
              <a:t>      a</a:t>
            </a:r>
            <a:r>
              <a:rPr lang="en-US" sz="1600" baseline="-25000" dirty="0" smtClean="0"/>
              <a:t>2 </a:t>
            </a:r>
            <a:r>
              <a:rPr lang="en-US" sz="1600" dirty="0" smtClean="0"/>
              <a:t>  b</a:t>
            </a:r>
            <a:r>
              <a:rPr lang="en-US" sz="1600" baseline="-25000" dirty="0"/>
              <a:t>1</a:t>
            </a:r>
            <a:r>
              <a:rPr lang="en-US" sz="1600" dirty="0" smtClean="0"/>
              <a:t>   c</a:t>
            </a:r>
            <a:r>
              <a:rPr lang="en-US" sz="1600" baseline="-25000" dirty="0"/>
              <a:t>i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a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  b</a:t>
            </a:r>
            <a:r>
              <a:rPr lang="en-US" sz="1600" baseline="-25000" dirty="0" smtClean="0"/>
              <a:t>7    </a:t>
            </a:r>
            <a:r>
              <a:rPr lang="en-US" sz="1600" dirty="0" smtClean="0"/>
              <a:t>c</a:t>
            </a:r>
            <a:r>
              <a:rPr lang="en-US" sz="1600" baseline="-25000" dirty="0" smtClean="0"/>
              <a:t>i</a:t>
            </a:r>
            <a:endParaRPr lang="en-US" sz="1600" baseline="-250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829864" y="4876800"/>
            <a:ext cx="8336" cy="1904999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5800" y="4233446"/>
            <a:ext cx="10246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>
              <a:spcAft>
                <a:spcPts val="300"/>
              </a:spcAft>
            </a:pPr>
            <a:r>
              <a:rPr lang="fa-IR" sz="1600" dirty="0" smtClean="0">
                <a:solidFill>
                  <a:srgbClr val="0919AF"/>
                </a:solidFill>
              </a:rPr>
              <a:t>به فرم نرمال</a:t>
            </a:r>
            <a:endParaRPr lang="fa-IR" sz="1600" dirty="0">
              <a:solidFill>
                <a:srgbClr val="0919A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71882" y="4235131"/>
            <a:ext cx="123463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>
              <a:spcAft>
                <a:spcPts val="300"/>
              </a:spcAft>
            </a:pPr>
            <a:r>
              <a:rPr lang="fa-IR" sz="1600" dirty="0" smtClean="0">
                <a:solidFill>
                  <a:srgbClr val="0919AF"/>
                </a:solidFill>
              </a:rPr>
              <a:t>به فرم غیرنرمال</a:t>
            </a:r>
            <a:endParaRPr lang="fa-IR" sz="1600" dirty="0">
              <a:solidFill>
                <a:srgbClr val="091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2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4NF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اگر </a:t>
            </a:r>
            <a:r>
              <a:rPr lang="en-US" sz="1800" dirty="0" smtClean="0"/>
              <a:t>B</a:t>
            </a:r>
            <a:r>
              <a:rPr lang="en-US" sz="1800" dirty="0" smtClean="0">
                <a:sym typeface="Symbol"/>
              </a:rPr>
              <a:t>A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    اگر </a:t>
            </a:r>
            <a:r>
              <a:rPr lang="en-US" sz="1800" dirty="0" smtClean="0">
                <a:sym typeface="Symbol"/>
              </a:rPr>
              <a:t>AB=H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2-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رابطه‏های با سه صفت [ساده یا مرکب] همیشه </a:t>
            </a:r>
            <a:r>
              <a:rPr lang="fa-IR" u="sng" dirty="0" smtClean="0">
                <a:sym typeface="Symbol"/>
              </a:rPr>
              <a:t>جفت</a:t>
            </a:r>
            <a:r>
              <a:rPr lang="fa-IR" dirty="0" smtClean="0">
                <a:sym typeface="Symbol"/>
              </a:rPr>
              <a:t> است.</a:t>
            </a:r>
          </a:p>
          <a:p>
            <a:pPr marL="457200" lvl="1" indent="0" algn="l" rtl="0">
              <a:buNone/>
            </a:pP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A(H-{A,B})  </a:t>
            </a:r>
            <a:r>
              <a:rPr lang="fa-IR" b="1" dirty="0" smtClean="0">
                <a:sym typeface="Symbol"/>
              </a:rPr>
              <a:t>یا</a:t>
            </a:r>
            <a:r>
              <a:rPr lang="en-US" sz="18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AC</a:t>
            </a:r>
            <a:endParaRPr lang="fa-IR" sz="1800" dirty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برای اثبات این نکته کافی است به جای یک جفت مقدار از </a:t>
            </a:r>
            <a:r>
              <a:rPr lang="en-US" sz="1800" dirty="0" smtClean="0">
                <a:sym typeface="Symbol"/>
              </a:rPr>
              <a:t>(A, C)</a:t>
            </a:r>
            <a:r>
              <a:rPr lang="fa-IR" dirty="0" smtClean="0">
                <a:sym typeface="Symbol"/>
              </a:rPr>
              <a:t>، یک جفت 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را بگیریم، آن مجموعه برای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تشکیل می‏شود.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3-</a:t>
            </a:r>
            <a:r>
              <a:rPr lang="fa-IR" dirty="0" smtClean="0">
                <a:sym typeface="Symbol"/>
              </a:rPr>
              <a:t> 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قواعد آرمسترانگ وجود دارد که با قواعد مربوط به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ها متفاوت است.</a:t>
            </a:r>
          </a:p>
          <a:p>
            <a:pPr lvl="1"/>
            <a:endParaRPr lang="fa-IR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4043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استاد از دانشجو گزارش آزمایشگاه می‏گیرد.</a:t>
            </a:r>
          </a:p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این محیط یک قاعده معنایی خاص وجود دارد: یک استاد از هر یک از دانشجویان یک گروه، هر یک از گزارش‏های یک مجموعه گزارش را می‏گیرد.</a:t>
            </a:r>
          </a:p>
          <a:p>
            <a:pPr lvl="1"/>
            <a:r>
              <a:rPr lang="fa-IR" dirty="0" smtClean="0"/>
              <a:t>اگر این قاعده معنایی نباشد، این مجموعه‏ها شکل نمی‏گیرد.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01782" y="4267200"/>
            <a:ext cx="2630848" cy="2210895"/>
            <a:chOff x="157415" y="4096438"/>
            <a:chExt cx="2630848" cy="2210895"/>
          </a:xfrm>
        </p:grpSpPr>
        <p:grpSp>
          <p:nvGrpSpPr>
            <p:cNvPr id="4" name="Group 3"/>
            <p:cNvGrpSpPr/>
            <p:nvPr/>
          </p:nvGrpSpPr>
          <p:grpSpPr>
            <a:xfrm>
              <a:off x="157415" y="4096438"/>
              <a:ext cx="2630848" cy="2210895"/>
              <a:chOff x="777198" y="4538246"/>
              <a:chExt cx="2630848" cy="221089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77198" y="4538246"/>
                <a:ext cx="2630848" cy="2210895"/>
                <a:chOff x="32120" y="3242846"/>
                <a:chExt cx="2630848" cy="221089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2120" y="3242846"/>
                  <a:ext cx="2630848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NNPSR ( PR#, ST#,  RE# )</a:t>
                  </a:r>
                  <a:endParaRPr lang="fa-IR" sz="1600" b="1" dirty="0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003825" y="3548742"/>
                  <a:ext cx="8336" cy="1904999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359321" y="4788285"/>
                <a:ext cx="1877437" cy="173380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</a:t>
                </a:r>
                <a:r>
                  <a:rPr lang="en-US" sz="1600" dirty="0"/>
                  <a:t>         777    </a:t>
                </a:r>
                <a:r>
                  <a:rPr lang="en-US" sz="1600" dirty="0" smtClean="0"/>
                  <a:t>  R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PR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888      R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</a:t>
                </a:r>
                <a:r>
                  <a:rPr lang="en-US" sz="1600" dirty="0"/>
                  <a:t>         </a:t>
                </a:r>
                <a:r>
                  <a:rPr lang="en-US" sz="1600" dirty="0" smtClean="0"/>
                  <a:t>444</a:t>
                </a:r>
              </a:p>
              <a:p>
                <a:endParaRPr lang="en-US" sz="1600" baseline="-25000" dirty="0"/>
              </a:p>
              <a:p>
                <a:r>
                  <a:rPr lang="en-US" sz="1600" dirty="0" smtClean="0"/>
                  <a:t>       PR</a:t>
                </a:r>
                <a:r>
                  <a:rPr lang="en-US" sz="1600" baseline="-25000" dirty="0" smtClean="0"/>
                  <a:t>2 </a:t>
                </a:r>
                <a:r>
                  <a:rPr lang="en-US" sz="1600" dirty="0" smtClean="0"/>
                  <a:t>  777      R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   666</a:t>
                </a:r>
                <a:endParaRPr lang="en-US" sz="1600" baseline="-25000" dirty="0"/>
              </a:p>
              <a:p>
                <a:r>
                  <a:rPr lang="en-US" sz="1600" dirty="0" smtClean="0"/>
                  <a:t>        …     …       ... 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538514" y="4424202"/>
              <a:ext cx="976086" cy="1337970"/>
              <a:chOff x="1065324" y="4880524"/>
              <a:chExt cx="976086" cy="1337970"/>
            </a:xfrm>
          </p:grpSpPr>
          <p:sp>
            <p:nvSpPr>
              <p:cNvPr id="12" name="Right Brace 11"/>
              <p:cNvSpPr/>
              <p:nvPr/>
            </p:nvSpPr>
            <p:spPr>
              <a:xfrm rot="10800000">
                <a:off x="1065816" y="4880524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3" name="Right Brace 12"/>
              <p:cNvSpPr/>
              <p:nvPr/>
            </p:nvSpPr>
            <p:spPr>
              <a:xfrm rot="10800000">
                <a:off x="1677570" y="5749861"/>
                <a:ext cx="95328" cy="226104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4" name="Right Brace 13"/>
              <p:cNvSpPr/>
              <p:nvPr/>
            </p:nvSpPr>
            <p:spPr>
              <a:xfrm rot="10800000">
                <a:off x="1065324" y="5761879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5" name="Right Brace 14"/>
              <p:cNvSpPr/>
              <p:nvPr/>
            </p:nvSpPr>
            <p:spPr>
              <a:xfrm>
                <a:off x="1488391" y="5750996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6" name="Right Brace 15"/>
              <p:cNvSpPr/>
              <p:nvPr/>
            </p:nvSpPr>
            <p:spPr>
              <a:xfrm>
                <a:off x="1949713" y="5749277"/>
                <a:ext cx="91697" cy="226688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7" name="Right Brace 16"/>
              <p:cNvSpPr/>
              <p:nvPr/>
            </p:nvSpPr>
            <p:spPr>
              <a:xfrm>
                <a:off x="1488883" y="4897610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18" name="Right Brace 17"/>
            <p:cNvSpPr/>
            <p:nvPr/>
          </p:nvSpPr>
          <p:spPr>
            <a:xfrm rot="10800000">
              <a:off x="2128098" y="4452171"/>
              <a:ext cx="95819" cy="45661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19" name="Right Brace 18"/>
            <p:cNvSpPr/>
            <p:nvPr/>
          </p:nvSpPr>
          <p:spPr>
            <a:xfrm>
              <a:off x="2449567" y="4441288"/>
              <a:ext cx="95819" cy="45661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33400" y="1752600"/>
            <a:ext cx="257955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رابطه غیرنرمال با صفت </a:t>
            </a:r>
            <a:r>
              <a:rPr lang="fa-IR" sz="1600" dirty="0" smtClean="0">
                <a:solidFill>
                  <a:srgbClr val="0919AF"/>
                </a:solidFill>
                <a:cs typeface="B Nazanin" pitchFamily="2" charset="-78"/>
              </a:rPr>
              <a:t>چندمقداری</a:t>
            </a:r>
            <a:r>
              <a:rPr lang="en-US" sz="1600" b="1" dirty="0" smtClean="0"/>
              <a:t> </a:t>
            </a: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NNPSR ( PR#,  ST#,  RE#</a:t>
            </a:r>
            <a:r>
              <a:rPr lang="en-US" sz="1600" b="1" dirty="0"/>
              <a:t> </a:t>
            </a:r>
            <a:r>
              <a:rPr lang="en-US" sz="1600" b="1" dirty="0" smtClean="0"/>
              <a:t>)</a:t>
            </a:r>
            <a:endParaRPr lang="fa-IR" sz="1600" b="1" dirty="0" smtClean="0"/>
          </a:p>
        </p:txBody>
      </p:sp>
      <p:pic>
        <p:nvPicPr>
          <p:cNvPr id="22" name="Picture 2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28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درس </a:t>
            </a:r>
            <a:r>
              <a:rPr lang="en-US" sz="1800" dirty="0" smtClean="0"/>
              <a:t>C</a:t>
            </a:r>
            <a:r>
              <a:rPr lang="fa-IR" dirty="0" smtClean="0"/>
              <a:t> توسط استاد </a:t>
            </a:r>
            <a:r>
              <a:rPr lang="en-US" sz="1800" dirty="0" smtClean="0"/>
              <a:t>T</a:t>
            </a:r>
            <a:r>
              <a:rPr lang="fa-IR" dirty="0" smtClean="0"/>
              <a:t> از روی کتاب </a:t>
            </a:r>
            <a:r>
              <a:rPr lang="en-US" sz="1800" dirty="0" smtClean="0"/>
              <a:t>B</a:t>
            </a:r>
            <a:r>
              <a:rPr lang="fa-IR" dirty="0" smtClean="0"/>
              <a:t> ارائه می‏شود.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r>
              <a:rPr lang="fa-IR" dirty="0" smtClean="0"/>
              <a:t>پدیده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بیان فرمال صفت چندمقداری است.</a:t>
            </a:r>
          </a:p>
          <a:p>
            <a:pPr marL="0" indent="0">
              <a:buNone/>
            </a:pPr>
            <a:endParaRPr lang="fa-IR" sz="1200" dirty="0"/>
          </a:p>
          <a:p>
            <a:pPr marL="0" indent="0">
              <a:buNone/>
            </a:pPr>
            <a:r>
              <a:rPr lang="fa-IR" dirty="0" smtClean="0"/>
              <a:t>         فرم نرمال شده این مثال، افزونگی زیادی دارد.</a:t>
            </a:r>
          </a:p>
          <a:p>
            <a:endParaRPr lang="fa-IR" sz="1600" dirty="0"/>
          </a:p>
          <a:p>
            <a:pPr lvl="1"/>
            <a:r>
              <a:rPr lang="fa-IR" dirty="0" smtClean="0"/>
              <a:t>رابطه تمام‏کلید است؛ یعنی هیچ یک به تنهایی و </a:t>
            </a:r>
            <a:br>
              <a:rPr lang="fa-IR" dirty="0" smtClean="0"/>
            </a:br>
            <a:r>
              <a:rPr lang="fa-IR" dirty="0" smtClean="0"/>
              <a:t>هیچ ترکیب دوتایی آن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نیست.</a:t>
            </a:r>
          </a:p>
          <a:p>
            <a:pPr lvl="1"/>
            <a:r>
              <a:rPr lang="fa-IR" u="sng" dirty="0" smtClean="0"/>
              <a:t>رابطه تمام‏کلید حداقل </a:t>
            </a:r>
            <a:r>
              <a:rPr lang="en-US" sz="1800" u="sng" dirty="0" smtClean="0"/>
              <a:t>BCNF</a:t>
            </a:r>
            <a:r>
              <a:rPr lang="fa-IR" sz="1800" u="sng" dirty="0" smtClean="0"/>
              <a:t> </a:t>
            </a:r>
            <a:r>
              <a:rPr lang="fa-IR" u="sng" dirty="0" smtClean="0"/>
              <a:t>است. 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>زیرا یک دترمینان دارد که آن هم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2141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377903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86591" y="1371600"/>
            <a:ext cx="2514600" cy="2370721"/>
            <a:chOff x="86591" y="1371600"/>
            <a:chExt cx="2514600" cy="2370721"/>
          </a:xfrm>
        </p:grpSpPr>
        <p:grpSp>
          <p:nvGrpSpPr>
            <p:cNvPr id="5" name="Group 4"/>
            <p:cNvGrpSpPr/>
            <p:nvPr/>
          </p:nvGrpSpPr>
          <p:grpSpPr>
            <a:xfrm>
              <a:off x="86591" y="1371600"/>
              <a:ext cx="2514600" cy="2370721"/>
              <a:chOff x="204945" y="3791638"/>
              <a:chExt cx="2514600" cy="237072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04945" y="3791638"/>
                <a:ext cx="2514600" cy="2370721"/>
                <a:chOff x="824728" y="4233446"/>
                <a:chExt cx="2514600" cy="2370721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824728" y="4233446"/>
                  <a:ext cx="2514600" cy="2035534"/>
                  <a:chOff x="79650" y="2938046"/>
                  <a:chExt cx="2514600" cy="2035534"/>
                </a:xfrm>
              </p:grpSpPr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9650" y="2938046"/>
                    <a:ext cx="2514600" cy="623248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fa-IR" sz="1600" dirty="0">
                        <a:solidFill>
                          <a:srgbClr val="0919AF"/>
                        </a:solidFill>
                        <a:cs typeface="B Nazanin" pitchFamily="2" charset="-78"/>
                      </a:rPr>
                      <a:t>رابطه غیرنرمال با صفت </a:t>
                    </a:r>
                    <a:r>
                      <a:rPr lang="fa-IR" sz="1600" dirty="0" smtClean="0">
                        <a:solidFill>
                          <a:srgbClr val="0919AF"/>
                        </a:solidFill>
                        <a:cs typeface="B Nazanin" pitchFamily="2" charset="-78"/>
                      </a:rPr>
                      <a:t>چندمقداری</a:t>
                    </a:r>
                    <a:endParaRPr lang="en-US" sz="1600" b="1" dirty="0" smtClean="0"/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600" b="1" dirty="0" smtClean="0"/>
                      <a:t>NNCTX ( </a:t>
                    </a:r>
                    <a:r>
                      <a:rPr lang="en-US" sz="1600" b="1" u="sng" dirty="0" smtClean="0"/>
                      <a:t>C#</a:t>
                    </a:r>
                    <a:r>
                      <a:rPr lang="en-US" sz="1600" b="1" dirty="0" smtClean="0"/>
                      <a:t>,  T#,  B# )</a:t>
                    </a:r>
                    <a:endParaRPr lang="fa-IR" sz="1600" b="1" dirty="0"/>
                  </a:p>
                </p:txBody>
              </p: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1003825" y="3548742"/>
                    <a:ext cx="9393" cy="1424838"/>
                  </a:xfrm>
                  <a:prstGeom prst="line">
                    <a:avLst/>
                  </a:prstGeom>
                  <a:ln w="222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1359321" y="4788285"/>
                  <a:ext cx="1627369" cy="181588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600" dirty="0" smtClean="0"/>
                    <a:t>       </a:t>
                  </a:r>
                  <a:r>
                    <a:rPr lang="en-US" sz="1600" dirty="0"/>
                    <a:t>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1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1</a:t>
                  </a:r>
                  <a:endParaRPr lang="en-US" sz="1600" baseline="-25000" dirty="0"/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 c</a:t>
                  </a:r>
                  <a:r>
                    <a:rPr lang="en-US" sz="1600" baseline="-25000" dirty="0" smtClean="0"/>
                    <a:t>1    </a:t>
                  </a:r>
                  <a:r>
                    <a:rPr lang="en-US" sz="1600" dirty="0" smtClean="0"/>
                    <a:t>  t</a:t>
                  </a:r>
                  <a:r>
                    <a:rPr lang="en-US" sz="1600" baseline="-25000" dirty="0" smtClean="0"/>
                    <a:t>2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2</a:t>
                  </a:r>
                  <a:endParaRPr lang="en-US" sz="1600" baseline="-25000" dirty="0"/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</a:t>
                  </a:r>
                  <a:r>
                    <a:rPr lang="en-US" sz="1600" dirty="0"/>
                    <a:t>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3</a:t>
                  </a:r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         t</a:t>
                  </a:r>
                  <a:r>
                    <a:rPr lang="en-US" sz="1600" baseline="-25000" dirty="0" smtClean="0"/>
                    <a:t>4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3</a:t>
                  </a:r>
                  <a:endParaRPr lang="en-US" sz="1600" baseline="-25000" dirty="0"/>
                </a:p>
                <a:p>
                  <a:r>
                    <a:rPr lang="en-US" sz="1600" dirty="0"/>
                    <a:t>        </a:t>
                  </a:r>
                  <a:r>
                    <a:rPr lang="en-US" sz="1600" dirty="0" smtClean="0"/>
                    <a:t>c</a:t>
                  </a:r>
                  <a:r>
                    <a:rPr lang="en-US" sz="1600" baseline="-25000" dirty="0" smtClean="0"/>
                    <a:t>2                   </a:t>
                  </a:r>
                  <a:r>
                    <a:rPr lang="en-US" sz="1600" dirty="0" smtClean="0"/>
                    <a:t>b</a:t>
                  </a:r>
                  <a:r>
                    <a:rPr lang="en-US" sz="1600" baseline="-25000" dirty="0" smtClean="0"/>
                    <a:t>5</a:t>
                  </a:r>
                </a:p>
                <a:p>
                  <a:r>
                    <a:rPr lang="en-US" sz="1600" baseline="-25000" dirty="0"/>
                    <a:t> </a:t>
                  </a:r>
                  <a:r>
                    <a:rPr lang="en-US" sz="1600" baseline="-25000" dirty="0" smtClean="0"/>
                    <a:t>              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2        </a:t>
                  </a:r>
                  <a:r>
                    <a:rPr lang="en-US" sz="1600" dirty="0" smtClean="0"/>
                    <a:t>b</a:t>
                  </a:r>
                  <a:r>
                    <a:rPr lang="en-US" sz="1600" baseline="-25000" dirty="0" smtClean="0"/>
                    <a:t>7</a:t>
                  </a:r>
                </a:p>
                <a:p>
                  <a:r>
                    <a:rPr lang="en-US" sz="1600" dirty="0" smtClean="0"/>
                    <a:t>        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524492" y="4424202"/>
                <a:ext cx="323173" cy="666505"/>
                <a:chOff x="1051302" y="4880524"/>
                <a:chExt cx="323173" cy="666505"/>
              </a:xfrm>
            </p:grpSpPr>
            <p:sp>
              <p:nvSpPr>
                <p:cNvPr id="10" name="Right Brace 9"/>
                <p:cNvSpPr/>
                <p:nvPr/>
              </p:nvSpPr>
              <p:spPr>
                <a:xfrm rot="10800000">
                  <a:off x="1051302" y="4880524"/>
                  <a:ext cx="95327" cy="663933"/>
                </a:xfrm>
                <a:prstGeom prst="rightBrace">
                  <a:avLst/>
                </a:prstGeom>
                <a:ln>
                  <a:solidFill>
                    <a:srgbClr val="0919A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fa-IR" sz="2000">
                    <a:cs typeface="B Nazanin" pitchFamily="2" charset="-78"/>
                  </a:endParaRPr>
                </a:p>
              </p:txBody>
            </p:sp>
            <p:sp>
              <p:nvSpPr>
                <p:cNvPr id="15" name="Right Brace 14"/>
                <p:cNvSpPr/>
                <p:nvPr/>
              </p:nvSpPr>
              <p:spPr>
                <a:xfrm>
                  <a:off x="1279148" y="4883096"/>
                  <a:ext cx="95327" cy="663933"/>
                </a:xfrm>
                <a:prstGeom prst="rightBrace">
                  <a:avLst/>
                </a:prstGeom>
                <a:ln>
                  <a:solidFill>
                    <a:srgbClr val="0919A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fa-IR" sz="2000">
                    <a:cs typeface="B Nazanin" pitchFamily="2" charset="-78"/>
                  </a:endParaRPr>
                </a:p>
              </p:txBody>
            </p:sp>
          </p:grpSp>
          <p:sp>
            <p:nvSpPr>
              <p:cNvPr id="8" name="Right Brace 7"/>
              <p:cNvSpPr/>
              <p:nvPr/>
            </p:nvSpPr>
            <p:spPr>
              <a:xfrm rot="10800000">
                <a:off x="1915622" y="4423143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9" name="Right Brace 8"/>
              <p:cNvSpPr/>
              <p:nvPr/>
            </p:nvSpPr>
            <p:spPr>
              <a:xfrm>
                <a:off x="2185136" y="4416383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23" name="Right Brace 22"/>
            <p:cNvSpPr/>
            <p:nvPr/>
          </p:nvSpPr>
          <p:spPr>
            <a:xfrm rot="10800000">
              <a:off x="1818512" y="2760686"/>
              <a:ext cx="95327" cy="663933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2083300" y="2760686"/>
              <a:ext cx="95327" cy="663933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5" name="Right Brace 24"/>
            <p:cNvSpPr/>
            <p:nvPr/>
          </p:nvSpPr>
          <p:spPr>
            <a:xfrm rot="10800000">
              <a:off x="1397618" y="2757054"/>
              <a:ext cx="103846" cy="66756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1645227" y="2760686"/>
              <a:ext cx="95819" cy="663934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60242" y="3622964"/>
            <a:ext cx="2001958" cy="3297027"/>
            <a:chOff x="1077573" y="4538246"/>
            <a:chExt cx="2001958" cy="3297027"/>
          </a:xfrm>
        </p:grpSpPr>
        <p:grpSp>
          <p:nvGrpSpPr>
            <p:cNvPr id="39" name="Group 38"/>
            <p:cNvGrpSpPr/>
            <p:nvPr/>
          </p:nvGrpSpPr>
          <p:grpSpPr>
            <a:xfrm>
              <a:off x="1077573" y="4538246"/>
              <a:ext cx="2001958" cy="3183081"/>
              <a:chOff x="332495" y="3242846"/>
              <a:chExt cx="2001958" cy="3183081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32495" y="3242846"/>
                <a:ext cx="2001958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CTX ( </a:t>
                </a:r>
                <a:r>
                  <a:rPr lang="en-US" sz="1600" b="1" u="sng" dirty="0" smtClean="0"/>
                  <a:t>C#,  T#,  B#</a:t>
                </a:r>
                <a:r>
                  <a:rPr lang="en-US" sz="1600" b="1" dirty="0" smtClean="0"/>
                  <a:t> )</a:t>
                </a:r>
                <a:endParaRPr lang="fa-IR" sz="1600" b="1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H="1">
                <a:off x="1000953" y="3548742"/>
                <a:ext cx="2872" cy="2877185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1359321" y="4788285"/>
              <a:ext cx="1566454" cy="304698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 c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1    </a:t>
              </a:r>
              <a:r>
                <a:rPr lang="en-US" sz="1600" dirty="0" smtClean="0"/>
                <a:t>  t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</a:p>
            <a:p>
              <a:r>
                <a:rPr lang="en-US" sz="1600" dirty="0" smtClean="0"/>
                <a:t>      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  <a:r>
                <a:rPr lang="en-US" sz="1600" dirty="0"/>
                <a:t>     t</a:t>
              </a:r>
              <a:r>
                <a:rPr lang="en-US" sz="1600" baseline="-25000" dirty="0"/>
                <a:t>1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1    </a:t>
              </a:r>
              <a:r>
                <a:rPr lang="en-US" sz="1600" dirty="0"/>
                <a:t>  t</a:t>
              </a:r>
              <a:r>
                <a:rPr lang="en-US" sz="1600" baseline="-25000" dirty="0"/>
                <a:t>2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1</a:t>
              </a:r>
              <a:r>
                <a:rPr lang="en-US" sz="1600" dirty="0"/>
                <a:t>     t</a:t>
              </a:r>
              <a:r>
                <a:rPr lang="en-US" sz="1600" baseline="-25000" dirty="0"/>
                <a:t>3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</a:p>
            <a:p>
              <a:r>
                <a:rPr lang="en-US" sz="1600" dirty="0" smtClean="0"/>
                <a:t>        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4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3</a:t>
              </a:r>
              <a:endParaRPr lang="en-US" sz="1600" baseline="-25000" dirty="0"/>
            </a:p>
            <a:p>
              <a:r>
                <a:rPr lang="en-US" sz="1600" dirty="0"/>
                <a:t>     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2        </a:t>
              </a:r>
              <a:r>
                <a:rPr lang="en-US" sz="1600" dirty="0" smtClean="0"/>
                <a:t>t</a:t>
              </a:r>
              <a:r>
                <a:rPr lang="en-US" sz="1600" baseline="-25000" dirty="0" smtClean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3</a:t>
              </a:r>
            </a:p>
            <a:p>
              <a:r>
                <a:rPr lang="en-US" sz="1600" dirty="0" smtClean="0"/>
                <a:t>     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r>
                <a:rPr lang="en-US" sz="1600" dirty="0"/>
                <a:t>     t</a:t>
              </a:r>
              <a:r>
                <a:rPr lang="en-US" sz="1600" baseline="-25000" dirty="0"/>
                <a:t>4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5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2        </a:t>
              </a:r>
              <a:r>
                <a:rPr lang="en-US" sz="1600" dirty="0"/>
                <a:t>t</a:t>
              </a:r>
              <a:r>
                <a:rPr lang="en-US" sz="1600" baseline="-25000" dirty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5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</a:t>
              </a:r>
              <a:r>
                <a:rPr lang="en-US" sz="1600" dirty="0"/>
                <a:t>t</a:t>
              </a:r>
              <a:r>
                <a:rPr lang="en-US" sz="1600" baseline="-25000" dirty="0"/>
                <a:t>4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7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2        </a:t>
              </a:r>
              <a:r>
                <a:rPr lang="en-US" sz="1600" dirty="0"/>
                <a:t>t</a:t>
              </a:r>
              <a:r>
                <a:rPr lang="en-US" sz="1600" baseline="-25000" dirty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7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4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با این همه رابطه اخیر آنومالی دارد.</a:t>
            </a:r>
          </a:p>
          <a:p>
            <a:pPr lvl="1"/>
            <a:r>
              <a:rPr lang="fa-IR" sz="1900" b="1" dirty="0" smtClean="0">
                <a:solidFill>
                  <a:srgbClr val="C00000"/>
                </a:solidFill>
              </a:rPr>
              <a:t>در درج: </a:t>
            </a:r>
            <a:r>
              <a:rPr lang="fa-IR" sz="1800" dirty="0" smtClean="0"/>
              <a:t>در درس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کتاب 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8</a:t>
            </a:r>
            <a:r>
              <a:rPr lang="fa-IR" sz="1800" dirty="0" smtClean="0"/>
              <a:t> نیز به عنوان مرجع درس ثبت شود.</a:t>
            </a: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نمی‏توانیم بگوییم چون کلید نداریم نمی‏توانیم درج کنیم. باید قواعد معنایی رعایت شود. </a:t>
            </a:r>
          </a:p>
          <a:p>
            <a:pPr marL="457200" lvl="1" indent="0">
              <a:buNone/>
            </a:pPr>
            <a:r>
              <a:rPr lang="fa-IR" dirty="0" smtClean="0"/>
              <a:t>باید درج کنیم: 		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t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3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یعنی عمل منطقاً تاپلی تبدیل شده به عمل مجموعه‏ای</a:t>
            </a:r>
            <a:endParaRPr lang="en-US" dirty="0" smtClean="0">
              <a:sym typeface="Symbol"/>
            </a:endParaRPr>
          </a:p>
          <a:p>
            <a:pPr lvl="1"/>
            <a:r>
              <a:rPr lang="fa-IR" dirty="0" smtClean="0">
                <a:sym typeface="Symbol"/>
              </a:rPr>
              <a:t>در حذف و بهنگام‏سازی هم به دلیل وجود افزونگی، آنومالی داریم.</a:t>
            </a:r>
          </a:p>
          <a:p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باید تجزیه شود تا رابطه‏های حاصل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شود.</a:t>
            </a:r>
          </a:p>
        </p:txBody>
      </p:sp>
    </p:spTree>
    <p:extLst>
      <p:ext uri="{BB962C8B-B14F-4D97-AF65-F5344CB8AC3E}">
        <p14:creationId xmlns:p14="http://schemas.microsoft.com/office/powerpoint/2010/main" val="6547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>
                <a:sym typeface="Symbol"/>
              </a:rPr>
              <a:t>دلیل آنومالی این رابطه، وجود پدیده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است. </a:t>
            </a:r>
            <a:endParaRPr lang="en-US" dirty="0"/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/>
              <a:t>     C# </a:t>
            </a:r>
            <a:r>
              <a:rPr lang="en-US" sz="1800" dirty="0" smtClean="0">
                <a:sym typeface="Symbol"/>
              </a:rPr>
              <a:t>B#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>
                <a:sym typeface="Symbol"/>
              </a:rPr>
              <a:t>     C#T#</a:t>
            </a:r>
            <a:endParaRPr lang="fa-IR" sz="1800" dirty="0" smtClean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پس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باید چنان تجزیه کنیم که در رابطه‏های حاصل،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نداشته باشد.</a:t>
            </a:r>
          </a:p>
          <a:p>
            <a:pPr algn="r"/>
            <a:r>
              <a:rPr lang="fa-IR" dirty="0" smtClean="0">
                <a:sym typeface="Symbol"/>
              </a:rPr>
              <a:t>برای این کار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پرتوگیری می‏کنیم به نحوی که در عنوان هر پرتو، مبدأ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داشته باشد.</a:t>
            </a:r>
            <a:endParaRPr lang="fa-IR" dirty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رابطه‏های جدید آنومالی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ندارند.</a:t>
            </a:r>
          </a:p>
          <a:p>
            <a:pPr algn="r"/>
            <a:r>
              <a:rPr lang="fa-IR" dirty="0" smtClean="0">
                <a:sym typeface="Symbol"/>
              </a:rPr>
              <a:t>این دو رابطه جدید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هستند، چون تمام کلید هستند.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مهم </a:t>
            </a:r>
            <a:r>
              <a:rPr lang="fa-IR" dirty="0" smtClean="0">
                <a:sym typeface="Symbol"/>
              </a:rPr>
              <a:t>ندارند، پس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</a:t>
            </a:r>
          </a:p>
          <a:p>
            <a:pPr algn="r"/>
            <a:r>
              <a:rPr lang="fa-IR" b="1" dirty="0" smtClean="0">
                <a:solidFill>
                  <a:srgbClr val="C00000"/>
                </a:solidFill>
                <a:sym typeface="Symbol"/>
              </a:rPr>
              <a:t>تمرین: </a:t>
            </a:r>
            <a:r>
              <a:rPr lang="fa-IR" dirty="0" smtClean="0">
                <a:sym typeface="Symbol"/>
              </a:rPr>
              <a:t>نشان دهید با پیوند این دو رابطه، رابطه اصلی به دست می‏آید.</a:t>
            </a:r>
          </a:p>
          <a:p>
            <a:pPr algn="l" rtl="0"/>
            <a:endParaRPr lang="fa-IR" dirty="0" smtClean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1000" y="3657600"/>
            <a:ext cx="3816045" cy="1819699"/>
            <a:chOff x="514131" y="3994837"/>
            <a:chExt cx="3816045" cy="1819699"/>
          </a:xfrm>
        </p:grpSpPr>
        <p:grpSp>
          <p:nvGrpSpPr>
            <p:cNvPr id="4" name="Group 3"/>
            <p:cNvGrpSpPr/>
            <p:nvPr/>
          </p:nvGrpSpPr>
          <p:grpSpPr>
            <a:xfrm>
              <a:off x="514131" y="3994837"/>
              <a:ext cx="3816045" cy="1819699"/>
              <a:chOff x="1247043" y="4538246"/>
              <a:chExt cx="3816045" cy="18196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47043" y="4538246"/>
                <a:ext cx="3816045" cy="1555173"/>
                <a:chOff x="501965" y="3242846"/>
                <a:chExt cx="3816045" cy="1555173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501965" y="3242846"/>
                  <a:ext cx="3816045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CT (</a:t>
                  </a:r>
                  <a:r>
                    <a:rPr lang="en-US" sz="1600" b="1" u="sng" dirty="0" smtClean="0"/>
                    <a:t>C#,  T#</a:t>
                  </a:r>
                  <a:r>
                    <a:rPr lang="en-US" sz="1600" b="1" dirty="0" smtClean="0"/>
                    <a:t>)                           CB (</a:t>
                  </a:r>
                  <a:r>
                    <a:rPr lang="en-US" sz="1600" b="1" u="sng" dirty="0" smtClean="0"/>
                    <a:t>C#,  B#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003825" y="3548742"/>
                  <a:ext cx="8336" cy="1249277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359321" y="4788285"/>
                <a:ext cx="3627916" cy="156966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</a:t>
                </a: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/>
                  <a:t>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3	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3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4 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5</a:t>
                </a:r>
                <a:endParaRPr lang="en-US" sz="1600" baseline="-25000" dirty="0"/>
              </a:p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			</a:t>
                </a:r>
                <a:r>
                  <a:rPr lang="en-US" sz="1600" dirty="0"/>
                  <a:t> c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    </a:t>
                </a:r>
                <a:r>
                  <a:rPr lang="en-US" sz="1600" dirty="0" smtClean="0"/>
                  <a:t>b</a:t>
                </a:r>
                <a:r>
                  <a:rPr lang="en-US" sz="1600" baseline="-25000" dirty="0" smtClean="0"/>
                  <a:t>7</a:t>
                </a:r>
                <a:endParaRPr lang="en-US" sz="1600" baseline="-25000" dirty="0"/>
              </a:p>
              <a:p>
                <a:r>
                  <a:rPr lang="en-US" sz="1600" dirty="0"/>
                  <a:t>       		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8</a:t>
                </a:r>
                <a:endParaRPr lang="en-US" sz="1600" dirty="0" smtClean="0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3453322" y="4286220"/>
              <a:ext cx="0" cy="1385017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442931" y="5550010"/>
              <a:ext cx="7184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ight Brace 13"/>
          <p:cNvSpPr/>
          <p:nvPr/>
        </p:nvSpPr>
        <p:spPr>
          <a:xfrm rot="10800000">
            <a:off x="457199" y="1952172"/>
            <a:ext cx="130627" cy="5334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121194" y="5017532"/>
            <a:ext cx="755606" cy="31646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5800" y="4692469"/>
            <a:ext cx="32457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300"/>
              </a:spcAft>
            </a:pP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درج به صورت عملاً تاپلی و نه مجموعه‏ای</a:t>
            </a:r>
            <a:endParaRPr lang="en-US" sz="1600" baseline="-25000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801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قضیه فاگین (</a:t>
            </a:r>
            <a:r>
              <a:rPr lang="en-US" sz="1800" b="1" dirty="0" smtClean="0">
                <a:solidFill>
                  <a:srgbClr val="0919AF"/>
                </a:solidFill>
              </a:rPr>
              <a:t>Fagin</a:t>
            </a:r>
            <a:r>
              <a:rPr lang="fa-IR" b="1" dirty="0" smtClean="0">
                <a:solidFill>
                  <a:srgbClr val="0919AF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R(A, B, C)</a:t>
            </a:r>
            <a:r>
              <a:rPr lang="fa-IR" sz="1800" dirty="0" smtClean="0"/>
              <a:t> </a:t>
            </a:r>
            <a:r>
              <a:rPr lang="fa-IR" dirty="0" smtClean="0"/>
              <a:t>به دو پرتوش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(A, B)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(A, C)</a:t>
            </a:r>
            <a:r>
              <a:rPr lang="fa-IR" sz="1800" dirty="0" smtClean="0"/>
              <a:t> </a:t>
            </a:r>
            <a:r>
              <a:rPr lang="fa-IR" b="1" dirty="0" smtClean="0">
                <a:solidFill>
                  <a:srgbClr val="C00000"/>
                </a:solidFill>
              </a:rPr>
              <a:t>تجزیه بی‏کاست </a:t>
            </a:r>
            <a:r>
              <a:rPr lang="fa-IR" dirty="0" smtClean="0"/>
              <a:t>(</a:t>
            </a:r>
            <a:r>
              <a:rPr lang="en-US" sz="1800" dirty="0" err="1" smtClean="0"/>
              <a:t>Nonloss</a:t>
            </a:r>
            <a:r>
              <a:rPr lang="fa-IR" sz="1800" dirty="0" smtClean="0"/>
              <a:t>) </a:t>
            </a:r>
            <a:r>
              <a:rPr lang="fa-IR" dirty="0" smtClean="0"/>
              <a:t>می‏شود اگر و فقط اگر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B</a:t>
            </a:r>
            <a:r>
              <a:rPr lang="fa-IR" dirty="0" smtClean="0">
                <a:sym typeface="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قضیه فاگین (برای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dirty="0" smtClean="0">
                <a:sym typeface="Symbol"/>
              </a:rPr>
              <a:t>) تعمیم قضیه هیث (برای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) است.</a:t>
            </a:r>
            <a:endParaRPr lang="en-US" dirty="0" smtClean="0">
              <a:sym typeface="Symbol"/>
            </a:endParaRP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آیا می‏توان گفت مفهوم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تعمیم مفهوم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 آیا می‏توان گفت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</a:t>
            </a:r>
          </a:p>
          <a:p>
            <a:pPr lvl="1">
              <a:lnSpc>
                <a:spcPct val="200000"/>
              </a:lnSpc>
            </a:pP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 که در آن مجموعه مقادیر صفت وابسته، تک عنصری هستند.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همچنین این استنتاج منطقی را هم داریم:</a:t>
            </a:r>
          </a:p>
          <a:p>
            <a:pPr marL="0" indent="0" algn="l" rtl="0">
              <a:buNone/>
            </a:pPr>
            <a:r>
              <a:rPr lang="fa-IR" sz="1800" b="1" dirty="0" smtClean="0">
                <a:sym typeface="Symbol"/>
              </a:rPr>
              <a:t>	</a:t>
            </a: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AB</a:t>
            </a:r>
            <a:endParaRPr lang="fa-IR" sz="1800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10174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>
                <a:solidFill>
                  <a:srgbClr val="C00000"/>
                </a:solidFill>
                <a:sym typeface="Symbol"/>
              </a:rPr>
              <a:t>نکته: </a:t>
            </a:r>
            <a:r>
              <a:rPr lang="fa-IR" dirty="0">
                <a:sym typeface="Symbol"/>
              </a:rPr>
              <a:t>بحث </a:t>
            </a:r>
            <a:r>
              <a:rPr lang="en-US" sz="1800" dirty="0">
                <a:sym typeface="Symbol"/>
              </a:rPr>
              <a:t>4NF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از یک </a:t>
            </a:r>
            <a:r>
              <a:rPr lang="fa-IR" dirty="0" smtClean="0">
                <a:sym typeface="Symbol"/>
              </a:rPr>
              <a:t>دیدگاه می</a:t>
            </a:r>
            <a:r>
              <a:rPr lang="fa-IR" dirty="0">
                <a:sym typeface="Symbol"/>
              </a:rPr>
              <a:t>‏تواند اصلاً موضوعیت نداشته باشد. زیرا رابطه‏ای که </a:t>
            </a:r>
            <a:r>
              <a:rPr lang="en-US" sz="1800" dirty="0">
                <a:sym typeface="Symbol"/>
              </a:rPr>
              <a:t>BCNF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باشد و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داشته باشد قطعاً صفت چندمقداری دارد و می‏دانیم در </a:t>
            </a:r>
            <a:r>
              <a:rPr lang="fa-IR" dirty="0" smtClean="0">
                <a:sym typeface="Symbol"/>
              </a:rPr>
              <a:t>طراحی </a:t>
            </a:r>
            <a:r>
              <a:rPr lang="fa-IR" dirty="0">
                <a:sym typeface="Symbol"/>
              </a:rPr>
              <a:t>برای صفات چندمقداری، </a:t>
            </a:r>
            <a:r>
              <a:rPr lang="fa-IR" u="sng" dirty="0">
                <a:sym typeface="Symbol"/>
              </a:rPr>
              <a:t>از همان ابتدا می‏توان رابطه‏های جداگانه طراحی کرد</a:t>
            </a:r>
            <a:r>
              <a:rPr lang="fa-IR" u="sng" dirty="0" smtClean="0">
                <a:sym typeface="Symbol"/>
              </a:rPr>
              <a:t>.</a:t>
            </a:r>
            <a:endParaRPr lang="fa-IR" u="sng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با این همه مفهوم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به عنوان بیان فرمال صفت چندمقداری قابل توجه است.</a:t>
            </a:r>
          </a:p>
          <a:p>
            <a:pPr>
              <a:lnSpc>
                <a:spcPct val="200000"/>
              </a:lnSpc>
            </a:pPr>
            <a:endParaRPr lang="fa-IR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a-IR" dirty="0"/>
              <a:t> </a:t>
            </a:r>
            <a:r>
              <a:rPr lang="fa-IR" dirty="0" smtClean="0"/>
              <a:t>       تعریف زاینولو از </a:t>
            </a:r>
            <a:r>
              <a:rPr lang="en-US" sz="1800" dirty="0" smtClean="0"/>
              <a:t>3NF</a:t>
            </a:r>
            <a:r>
              <a:rPr lang="fa-IR" dirty="0" smtClean="0"/>
              <a:t>، </a:t>
            </a:r>
            <a:r>
              <a:rPr lang="en-US" sz="1800" dirty="0" smtClean="0"/>
              <a:t>BCNF</a:t>
            </a:r>
            <a:r>
              <a:rPr lang="fa-IR" dirty="0" smtClean="0"/>
              <a:t>، 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و ... مطالعه شود.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4800600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945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</a:t>
            </a:r>
            <a:r>
              <a:rPr lang="en-US" dirty="0" smtClean="0"/>
              <a:t>RDB</a:t>
            </a:r>
            <a:r>
              <a:rPr lang="fa-IR" dirty="0" smtClean="0"/>
              <a:t>- روش </a:t>
            </a:r>
            <a:r>
              <a:rPr lang="fa-IR" dirty="0" smtClean="0"/>
              <a:t>بالا به پایین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تبدیل نمودار </a:t>
            </a:r>
            <a:r>
              <a:rPr lang="en-US" sz="1800" dirty="0" smtClean="0"/>
              <a:t>[E]ER</a:t>
            </a:r>
            <a:r>
              <a:rPr lang="fa-IR" sz="1800" dirty="0" smtClean="0"/>
              <a:t> </a:t>
            </a:r>
            <a:r>
              <a:rPr lang="fa-IR" dirty="0" smtClean="0"/>
              <a:t>به مجموعه‏ای از رابطه‏های </a:t>
            </a:r>
            <a:r>
              <a:rPr lang="fa-IR" u="sng" dirty="0" smtClean="0"/>
              <a:t>نرمال </a:t>
            </a:r>
            <a:r>
              <a:rPr lang="fa-IR" dirty="0" smtClean="0"/>
              <a:t>(و نه لزوماً در نرمال‏ترین صورت) در طراحی </a:t>
            </a:r>
            <a:r>
              <a:rPr lang="en-US" sz="1800" dirty="0" smtClean="0"/>
              <a:t>RDB</a:t>
            </a:r>
            <a:r>
              <a:rPr lang="fa-IR" dirty="0" smtClean="0"/>
              <a:t>، نهایتاً طراح تصمیم می‏گیرد چند رابطه داشته باشد و عنوان (</a:t>
            </a:r>
            <a:r>
              <a:rPr lang="en-US" sz="1800" dirty="0" smtClean="0"/>
              <a:t>Heading</a:t>
            </a:r>
            <a:r>
              <a:rPr lang="fa-IR" dirty="0" smtClean="0"/>
              <a:t>) هر رابطه چه باشد.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در نمودار مدلسازی معنایی داده‏ها، حالات متعدد داریم، </a:t>
            </a:r>
            <a:r>
              <a:rPr lang="fa-IR" dirty="0" smtClean="0"/>
              <a:t>که به نحوه طراحی بر اساس آن در بخش‌های قبلی اشاره شد.</a:t>
            </a:r>
            <a:endParaRPr lang="fa-IR" dirty="0" smtClean="0"/>
          </a:p>
          <a:p>
            <a:pPr marL="0" indent="0">
              <a:lnSpc>
                <a:spcPct val="250000"/>
              </a:lnSpc>
              <a:buNone/>
              <a:tabLst>
                <a:tab pos="43989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6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           وابستگی پیوندی (</a:t>
            </a:r>
            <a:r>
              <a:rPr lang="en-US" sz="1800" b="1" dirty="0" smtClean="0">
                <a:solidFill>
                  <a:srgbClr val="C00000"/>
                </a:solidFill>
              </a:rPr>
              <a:t>JD</a:t>
            </a:r>
            <a:r>
              <a:rPr lang="fa-IR" b="1" dirty="0" smtClean="0">
                <a:solidFill>
                  <a:srgbClr val="C00000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وابستگی پیوندی به </a:t>
            </a:r>
            <a:r>
              <a:rPr lang="en-US" sz="1800" dirty="0" smtClean="0"/>
              <a:t>n</a:t>
            </a:r>
            <a:r>
              <a:rPr lang="fa-IR" dirty="0" smtClean="0"/>
              <a:t> پرتو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... و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fa-IR" dirty="0" smtClean="0"/>
              <a:t> دارد اگر و فقط اگر </a:t>
            </a:r>
            <a:r>
              <a:rPr lang="en-US" sz="1800" dirty="0" smtClean="0"/>
              <a:t>R</a:t>
            </a:r>
            <a:r>
              <a:rPr lang="fa-IR" dirty="0" smtClean="0"/>
              <a:t> حاصل پیوند بی‏حشو این </a:t>
            </a:r>
            <a:r>
              <a:rPr lang="en-US" dirty="0" smtClean="0"/>
              <a:t>n</a:t>
            </a:r>
            <a:r>
              <a:rPr lang="fa-IR" dirty="0" smtClean="0"/>
              <a:t> پرتو باشد.</a:t>
            </a:r>
          </a:p>
          <a:p>
            <a:pPr marL="0" indent="0" algn="l" rtl="0">
              <a:lnSpc>
                <a:spcPct val="200000"/>
              </a:lnSpc>
              <a:buNone/>
            </a:pPr>
            <a:r>
              <a:rPr lang="en-US" sz="1800" dirty="0" smtClean="0"/>
              <a:t>R=[JD]*(R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)</a:t>
            </a:r>
            <a:endParaRPr lang="fa-IR" sz="1800" dirty="0" smtClean="0"/>
          </a:p>
          <a:p>
            <a:pPr marL="0" indent="0" algn="r">
              <a:lnSpc>
                <a:spcPct val="200000"/>
              </a:lnSpc>
              <a:buNone/>
            </a:pPr>
            <a:r>
              <a:rPr lang="fa-IR" sz="1800" dirty="0" smtClean="0"/>
              <a:t>           </a:t>
            </a:r>
            <a:r>
              <a:rPr lang="en-US" sz="1800" dirty="0" smtClean="0"/>
              <a:t>CTB=[JD]*(CT, CB)</a:t>
            </a:r>
            <a:endParaRPr lang="fa-IR" sz="1800" dirty="0" smtClean="0"/>
          </a:p>
          <a:p>
            <a:pPr algn="r">
              <a:lnSpc>
                <a:spcPct val="200000"/>
              </a:lnSpc>
            </a:pP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را </a:t>
            </a:r>
            <a:r>
              <a:rPr lang="fa-IR" u="sng" dirty="0" smtClean="0">
                <a:solidFill>
                  <a:srgbClr val="C00000"/>
                </a:solidFill>
              </a:rPr>
              <a:t>نامهم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گوییم هرگاه عنوان (</a:t>
            </a:r>
            <a:r>
              <a:rPr lang="en-US" sz="1800" dirty="0" smtClean="0"/>
              <a:t>Heading</a:t>
            </a:r>
            <a:r>
              <a:rPr lang="fa-IR" dirty="0" smtClean="0"/>
              <a:t>) یکی از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i</a:t>
            </a:r>
            <a:r>
              <a:rPr lang="fa-IR" dirty="0" smtClean="0"/>
              <a:t>ها همان عنوان (</a:t>
            </a:r>
            <a:r>
              <a:rPr lang="en-US" sz="1800" dirty="0" smtClean="0"/>
              <a:t>Heading</a:t>
            </a:r>
            <a:r>
              <a:rPr lang="fa-IR" dirty="0" smtClean="0"/>
              <a:t>) رابطه </a:t>
            </a:r>
            <a:r>
              <a:rPr lang="en-US" sz="1800" dirty="0" smtClean="0"/>
              <a:t>R</a:t>
            </a:r>
            <a:r>
              <a:rPr lang="fa-IR" dirty="0" smtClean="0"/>
              <a:t> باشد.</a:t>
            </a:r>
          </a:p>
          <a:p>
            <a:pPr marL="0" indent="0" algn="r">
              <a:lnSpc>
                <a:spcPct val="200000"/>
              </a:lnSpc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5NF</a:t>
            </a:r>
            <a:r>
              <a:rPr lang="fa-IR" sz="1800" b="1" dirty="0" smtClean="0">
                <a:solidFill>
                  <a:srgbClr val="0919AF"/>
                </a:solidFill>
              </a:rPr>
              <a:t> [</a:t>
            </a:r>
            <a:r>
              <a:rPr lang="en-US" sz="1800" b="1" dirty="0" smtClean="0">
                <a:solidFill>
                  <a:srgbClr val="0919AF"/>
                </a:solidFill>
              </a:rPr>
              <a:t>PJNF</a:t>
            </a:r>
            <a:r>
              <a:rPr lang="fa-IR" sz="1800" b="1" dirty="0" smtClean="0">
                <a:solidFill>
                  <a:srgbClr val="0919AF"/>
                </a:solidFill>
              </a:rPr>
              <a:t>]- فرم نرمال پرتو پیوندی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</a:t>
            </a:r>
            <a:r>
              <a:rPr lang="en-US" sz="1800" dirty="0" smtClean="0"/>
              <a:t>JD</a:t>
            </a:r>
            <a:r>
              <a:rPr lang="fa-IR" dirty="0" smtClean="0"/>
              <a:t>های آن ناشی از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 ‏</a:t>
            </a:r>
            <a:r>
              <a:rPr lang="fa-IR" dirty="0" smtClean="0">
                <a:sym typeface="Symbol"/>
              </a:rPr>
              <a:t> ناشی از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بودن یعنی عنوان همه پرتوها، در همه </a:t>
            </a:r>
            <a:r>
              <a:rPr lang="en-US" sz="1800" dirty="0" smtClean="0">
                <a:sym typeface="Symbol"/>
              </a:rPr>
              <a:t>JD</a:t>
            </a:r>
            <a:r>
              <a:rPr lang="fa-IR" dirty="0" smtClean="0">
                <a:sym typeface="Symbol"/>
              </a:rPr>
              <a:t>ها، سوپرکلید باشد.</a:t>
            </a:r>
          </a:p>
          <a:p>
            <a:pPr algn="r">
              <a:lnSpc>
                <a:spcPct val="200000"/>
              </a:lnSpc>
            </a:pP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5NF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نیست، چون </a:t>
            </a:r>
            <a:r>
              <a:rPr lang="en-US" sz="1800" dirty="0" smtClean="0">
                <a:sym typeface="Symbol"/>
              </a:rPr>
              <a:t>(C#, T#)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 </a:t>
            </a:r>
            <a:r>
              <a:rPr lang="en-US" sz="1800" dirty="0" smtClean="0">
                <a:sym typeface="Symbol"/>
              </a:rPr>
              <a:t>(C#, B#)</a:t>
            </a:r>
            <a:r>
              <a:rPr lang="fa-IR" dirty="0" smtClean="0">
                <a:sym typeface="Symbol"/>
              </a:rPr>
              <a:t> سوپرکلید 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600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4702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276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9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STUD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STNAME,  STJ,  STL)</a:t>
            </a:r>
            <a:endParaRPr lang="fa-IR" sz="1800" dirty="0" smtClean="0"/>
          </a:p>
          <a:p>
            <a:endParaRPr lang="fa-IR" sz="1600" dirty="0"/>
          </a:p>
          <a:p>
            <a:r>
              <a:rPr lang="fa-IR" dirty="0" smtClean="0"/>
              <a:t>فرض می‏کنیم که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 و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مزاحم نداریم.</a:t>
            </a:r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STJ, STL)           </a:t>
            </a:r>
            <a:r>
              <a:rPr lang="en-US" sz="1800" dirty="0" smtClean="0">
                <a:sym typeface="Symbol"/>
              </a:rPr>
              <a:t></a:t>
            </a:r>
            <a:r>
              <a:rPr lang="en-US" sz="1800" dirty="0" smtClean="0"/>
              <a:t>     STUD= [JD]*(STN, SJL)</a:t>
            </a:r>
            <a:r>
              <a:rPr lang="en-US" sz="1800" dirty="0">
                <a:solidFill>
                  <a:srgbClr val="0919AF"/>
                </a:solidFill>
              </a:rPr>
              <a:t> </a:t>
            </a:r>
            <a:r>
              <a:rPr lang="en-US" sz="1800" dirty="0" smtClean="0">
                <a:solidFill>
                  <a:srgbClr val="0919AF"/>
                </a:solidFill>
              </a:rPr>
              <a:t>    </a:t>
            </a:r>
            <a:r>
              <a:rPr lang="fa-IR" sz="1800" dirty="0" smtClean="0">
                <a:solidFill>
                  <a:srgbClr val="0919AF"/>
                </a:solidFill>
              </a:rPr>
              <a:t> به دو پرتو</a:t>
            </a:r>
            <a:r>
              <a:rPr lang="en-US" sz="1600" dirty="0" smtClean="0">
                <a:solidFill>
                  <a:srgbClr val="0919AF"/>
                </a:solidFill>
              </a:rPr>
              <a:t>JD</a:t>
            </a:r>
            <a:r>
              <a:rPr lang="fa-IR" sz="1600" dirty="0" smtClean="0"/>
              <a:t> </a:t>
            </a:r>
            <a:endParaRPr lang="en-US" sz="1800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STJ)                      </a:t>
            </a:r>
            <a:r>
              <a:rPr lang="en-US" sz="1800" dirty="0" smtClean="0">
                <a:sym typeface="Symbol"/>
              </a:rPr>
              <a:t>      STUD= [JD]*(STN, SJ, SL)    </a:t>
            </a:r>
            <a:r>
              <a:rPr lang="fa-IR" sz="1800" dirty="0" smtClean="0">
                <a:sym typeface="Symbol"/>
              </a:rPr>
              <a:t> </a:t>
            </a:r>
            <a:r>
              <a:rPr lang="fa-IR" sz="1800" dirty="0" smtClean="0">
                <a:solidFill>
                  <a:srgbClr val="0919AF"/>
                </a:solidFill>
              </a:rPr>
              <a:t>به سه پرتو</a:t>
            </a:r>
            <a:r>
              <a:rPr lang="en-US" sz="1600" dirty="0">
                <a:solidFill>
                  <a:srgbClr val="0919AF"/>
                </a:solidFill>
              </a:rPr>
              <a:t>JD</a:t>
            </a:r>
            <a:r>
              <a:rPr lang="fa-IR" sz="1600" dirty="0"/>
              <a:t> </a:t>
            </a: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smtClean="0"/>
              <a:t>   SL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STL)</a:t>
            </a:r>
            <a:endParaRPr lang="fa-IR" sz="1800" dirty="0" smtClean="0"/>
          </a:p>
          <a:p>
            <a:pPr algn="r"/>
            <a:r>
              <a:rPr lang="fa-IR" dirty="0" smtClean="0"/>
              <a:t>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 چون عنوان همه پرتوها در همه </a:t>
            </a:r>
            <a:r>
              <a:rPr lang="en-US" dirty="0" smtClean="0"/>
              <a:t>JD</a:t>
            </a:r>
            <a:r>
              <a:rPr lang="fa-IR" dirty="0" smtClean="0"/>
              <a:t>های آن، سوپرکلید هستند (ناشی از کلید کاندید هستند). </a:t>
            </a:r>
          </a:p>
          <a:p>
            <a:pPr marL="0" indent="0" algn="r">
              <a:buNone/>
            </a:pP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0800000">
            <a:off x="351971" y="2928258"/>
            <a:ext cx="130628" cy="685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Right Brace 6"/>
          <p:cNvSpPr/>
          <p:nvPr/>
        </p:nvSpPr>
        <p:spPr>
          <a:xfrm rot="10800000">
            <a:off x="304798" y="4343400"/>
            <a:ext cx="192315" cy="12192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839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اگر رابطه‏ای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تمام </a:t>
            </a:r>
            <a:r>
              <a:rPr lang="en-US" sz="1800" dirty="0" smtClean="0"/>
              <a:t>CK</a:t>
            </a:r>
            <a:r>
              <a:rPr lang="fa-IR" dirty="0" smtClean="0"/>
              <a:t>های آن ساده باشند، آن رابطه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  <a:endParaRPr lang="en-US" dirty="0" smtClean="0"/>
          </a:p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en-US" sz="1800" dirty="0" smtClean="0"/>
              <a:t>PCD</a:t>
            </a:r>
            <a:r>
              <a:rPr lang="fa-IR" sz="1800" dirty="0" smtClean="0"/>
              <a:t> </a:t>
            </a:r>
            <a:r>
              <a:rPr lang="fa-IR" dirty="0" smtClean="0"/>
              <a:t>رابطه‏ای است که در 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است ولی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نیست. </a:t>
            </a:r>
            <a:r>
              <a:rPr lang="en-US" sz="1600" dirty="0" smtClean="0"/>
              <a:t>JD</a:t>
            </a:r>
            <a:r>
              <a:rPr lang="fa-IR" sz="1600" dirty="0" smtClean="0"/>
              <a:t> </a:t>
            </a:r>
            <a:r>
              <a:rPr lang="fa-IR" dirty="0" smtClean="0"/>
              <a:t>به دو پرتو ندارد، بلکه به سه پرتوش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دارد، که هیچکدام سوپرکلید نیستند. </a:t>
            </a:r>
            <a:r>
              <a:rPr lang="fa-IR" dirty="0" smtClean="0">
                <a:solidFill>
                  <a:srgbClr val="C00000"/>
                </a:solidFill>
              </a:rPr>
              <a:t>این محدودیت، یک محدودیت دائمی و مستقل از زمان است که از محدودیتهای محیط عملیاتی نشأت گرفته و همواره در بدنه رابطه برقرار است.</a:t>
            </a:r>
          </a:p>
          <a:p>
            <a:pPr marL="0" indent="0">
              <a:buNone/>
            </a:pPr>
            <a:r>
              <a:rPr lang="fa-IR" u="sng" dirty="0" smtClean="0">
                <a:solidFill>
                  <a:srgbClr val="C00000"/>
                </a:solidFill>
              </a:rPr>
              <a:t>محدودیت موجود: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هرگاه استاد </a:t>
            </a:r>
            <a:r>
              <a:rPr lang="en-US" dirty="0" smtClean="0"/>
              <a:t>p</a:t>
            </a:r>
            <a:r>
              <a:rPr lang="fa-IR" dirty="0" smtClean="0"/>
              <a:t> درس </a:t>
            </a:r>
            <a:r>
              <a:rPr lang="en-US" dirty="0" smtClean="0"/>
              <a:t>c</a:t>
            </a:r>
            <a:r>
              <a:rPr lang="fa-IR" dirty="0" smtClean="0"/>
              <a:t> را ارایه کند و درس </a:t>
            </a:r>
            <a:r>
              <a:rPr lang="en-US" dirty="0" smtClean="0"/>
              <a:t>c</a:t>
            </a:r>
            <a:r>
              <a:rPr lang="fa-IR" dirty="0" smtClean="0"/>
              <a:t> در دانشکده </a:t>
            </a:r>
            <a:r>
              <a:rPr lang="en-US" dirty="0" smtClean="0"/>
              <a:t>d</a:t>
            </a:r>
            <a:r>
              <a:rPr lang="fa-IR" dirty="0" smtClean="0"/>
              <a:t> </a:t>
            </a:r>
            <a:br>
              <a:rPr lang="fa-IR" dirty="0" smtClean="0"/>
            </a:br>
            <a:r>
              <a:rPr lang="fa-IR" dirty="0" smtClean="0"/>
              <a:t>ارایه شده باشد و استاد </a:t>
            </a:r>
            <a:r>
              <a:rPr lang="en-US" dirty="0" smtClean="0"/>
              <a:t>p</a:t>
            </a:r>
            <a:r>
              <a:rPr lang="fa-IR" dirty="0" smtClean="0"/>
              <a:t> در دانشکده </a:t>
            </a:r>
            <a:r>
              <a:rPr lang="en-US" dirty="0" smtClean="0"/>
              <a:t>d</a:t>
            </a:r>
            <a:r>
              <a:rPr lang="fa-IR" dirty="0" smtClean="0"/>
              <a:t> حداقل یک درس ارایه داده باشد، آنگاه </a:t>
            </a:r>
            <a:br>
              <a:rPr lang="fa-IR" dirty="0" smtClean="0"/>
            </a:br>
            <a:r>
              <a:rPr lang="fa-IR" dirty="0" smtClean="0"/>
              <a:t>استاد </a:t>
            </a:r>
            <a:r>
              <a:rPr lang="en-US" dirty="0" smtClean="0"/>
              <a:t>p</a:t>
            </a:r>
            <a:r>
              <a:rPr lang="fa-IR" dirty="0" smtClean="0"/>
              <a:t> درس </a:t>
            </a:r>
            <a:r>
              <a:rPr lang="en-US" dirty="0" smtClean="0"/>
              <a:t>c</a:t>
            </a:r>
            <a:r>
              <a:rPr lang="fa-IR" dirty="0" smtClean="0"/>
              <a:t> را نیز در دانشکده </a:t>
            </a:r>
            <a:r>
              <a:rPr lang="en-US" dirty="0" smtClean="0"/>
              <a:t>d</a:t>
            </a:r>
            <a:r>
              <a:rPr lang="fa-IR" dirty="0" smtClean="0"/>
              <a:t> ارایه می‌نماید.</a:t>
            </a:r>
          </a:p>
          <a:p>
            <a:pPr marL="0" indent="0">
              <a:buNone/>
            </a:pPr>
            <a:endParaRPr lang="fa-IR" sz="1100" dirty="0" smtClean="0"/>
          </a:p>
          <a:p>
            <a:pPr marL="457200" lvl="1" indent="0">
              <a:buNone/>
            </a:pPr>
            <a:r>
              <a:rPr lang="fa-IR" dirty="0" smtClean="0"/>
              <a:t>رابطه </a:t>
            </a:r>
            <a:r>
              <a:rPr lang="en-US" sz="1800" dirty="0" smtClean="0"/>
              <a:t>SPJ</a:t>
            </a:r>
            <a:r>
              <a:rPr lang="fa-IR" dirty="0" smtClean="0"/>
              <a:t> تمام کلید است.‏ </a:t>
            </a:r>
            <a:r>
              <a:rPr lang="fa-IR" dirty="0" smtClean="0">
                <a:sym typeface="Symbol"/>
              </a:rPr>
              <a:t> حداقل </a:t>
            </a:r>
            <a:r>
              <a:rPr lang="en-US" sz="1800" dirty="0" smtClean="0">
                <a:sym typeface="Symbol"/>
              </a:rPr>
              <a:t>BCNF</a:t>
            </a:r>
            <a:endParaRPr lang="fa-IR" dirty="0" smtClean="0">
              <a:sym typeface="Symbol"/>
            </a:endParaRP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	        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marL="0" indent="0">
              <a:buNone/>
            </a:pPr>
            <a:r>
              <a:rPr lang="fa-IR" u="sng" dirty="0" smtClean="0">
                <a:solidFill>
                  <a:srgbClr val="C00000"/>
                </a:solidFill>
                <a:sym typeface="Symbol"/>
              </a:rPr>
              <a:t>محدودیت موجود: </a:t>
            </a:r>
            <a:r>
              <a:rPr lang="fa-IR" dirty="0" smtClean="0">
                <a:sym typeface="Symbol"/>
              </a:rPr>
              <a:t>هرگاه تولیدکننده </a:t>
            </a:r>
            <a:r>
              <a:rPr lang="en-US" dirty="0" smtClean="0">
                <a:sym typeface="Symbol"/>
              </a:rPr>
              <a:t>s</a:t>
            </a:r>
            <a:r>
              <a:rPr lang="fa-IR" dirty="0" smtClean="0">
                <a:sym typeface="Symbol"/>
              </a:rPr>
              <a:t> قطعه </a:t>
            </a:r>
            <a:r>
              <a:rPr lang="en-US" dirty="0" smtClean="0">
                <a:sym typeface="Symbol"/>
              </a:rPr>
              <a:t>p</a:t>
            </a:r>
            <a:r>
              <a:rPr lang="fa-IR" dirty="0" smtClean="0">
                <a:sym typeface="Symbol"/>
              </a:rPr>
              <a:t> را تولید کند و قطعه </a:t>
            </a:r>
            <a:r>
              <a:rPr lang="en-US" dirty="0" smtClean="0">
                <a:sym typeface="Symbol"/>
              </a:rPr>
              <a:t>p</a:t>
            </a:r>
            <a:r>
              <a:rPr lang="fa-IR" dirty="0" smtClean="0">
                <a:sym typeface="Symbol"/>
              </a:rPr>
              <a:t> در پروژه </a:t>
            </a:r>
            <a:r>
              <a:rPr lang="en-US" dirty="0" smtClean="0">
                <a:sym typeface="Symbol"/>
              </a:rPr>
              <a:t>j</a:t>
            </a:r>
            <a:r>
              <a:rPr lang="fa-IR" dirty="0" smtClean="0">
                <a:sym typeface="Symbol"/>
              </a:rPr>
              <a:t/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استفاده شود و تولیدکننده </a:t>
            </a:r>
            <a:r>
              <a:rPr lang="en-US" dirty="0" smtClean="0">
                <a:sym typeface="Symbol"/>
              </a:rPr>
              <a:t>s</a:t>
            </a:r>
            <a:r>
              <a:rPr lang="fa-IR" dirty="0" smtClean="0">
                <a:sym typeface="Symbol"/>
              </a:rPr>
              <a:t> حداقل یک قطعه در پروژه </a:t>
            </a:r>
            <a:r>
              <a:rPr lang="en-US" dirty="0" smtClean="0">
                <a:sym typeface="Symbol"/>
              </a:rPr>
              <a:t>j</a:t>
            </a:r>
            <a:r>
              <a:rPr lang="fa-IR" dirty="0" smtClean="0">
                <a:sym typeface="Symbol"/>
              </a:rPr>
              <a:t> تولید کرده باشد، آنگاه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تولید کننده </a:t>
            </a:r>
            <a:r>
              <a:rPr lang="en-US" dirty="0" smtClean="0">
                <a:sym typeface="Symbol"/>
              </a:rPr>
              <a:t>s</a:t>
            </a:r>
            <a:r>
              <a:rPr lang="fa-IR" dirty="0" smtClean="0">
                <a:sym typeface="Symbol"/>
              </a:rPr>
              <a:t> قطعه </a:t>
            </a:r>
            <a:r>
              <a:rPr lang="en-US" dirty="0" smtClean="0">
                <a:sym typeface="Symbol"/>
              </a:rPr>
              <a:t>p</a:t>
            </a:r>
            <a:r>
              <a:rPr lang="fa-IR" dirty="0" smtClean="0">
                <a:sym typeface="Symbol"/>
              </a:rPr>
              <a:t> را در پروژه </a:t>
            </a:r>
            <a:r>
              <a:rPr lang="en-US" dirty="0" smtClean="0">
                <a:sym typeface="Symbol"/>
              </a:rPr>
              <a:t>j</a:t>
            </a:r>
            <a:r>
              <a:rPr lang="fa-IR" dirty="0" smtClean="0">
                <a:sym typeface="Symbol"/>
              </a:rPr>
              <a:t> تولید کرده است.</a:t>
            </a:r>
          </a:p>
          <a:p>
            <a:endParaRPr lang="fa-IR" dirty="0"/>
          </a:p>
          <a:p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6200" y="3124200"/>
            <a:ext cx="2188420" cy="1327257"/>
            <a:chOff x="1066740" y="4538246"/>
            <a:chExt cx="2188420" cy="1327257"/>
          </a:xfrm>
        </p:grpSpPr>
        <p:grpSp>
          <p:nvGrpSpPr>
            <p:cNvPr id="5" name="Group 4"/>
            <p:cNvGrpSpPr/>
            <p:nvPr/>
          </p:nvGrpSpPr>
          <p:grpSpPr>
            <a:xfrm>
              <a:off x="1066740" y="4538246"/>
              <a:ext cx="2188420" cy="1327257"/>
              <a:chOff x="321662" y="3242846"/>
              <a:chExt cx="2188420" cy="132725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21662" y="3242846"/>
                <a:ext cx="218842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PCD (</a:t>
                </a:r>
                <a:r>
                  <a:rPr lang="en-US" sz="1600" b="1" u="sng" dirty="0" smtClean="0"/>
                  <a:t>PR#,  CO#,  D#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826141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2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200" y="5073543"/>
            <a:ext cx="1980029" cy="1327257"/>
            <a:chOff x="1163743" y="4538246"/>
            <a:chExt cx="1980029" cy="1327257"/>
          </a:xfrm>
        </p:grpSpPr>
        <p:grpSp>
          <p:nvGrpSpPr>
            <p:cNvPr id="12" name="Group 11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359321" y="4788285"/>
              <a:ext cx="1656223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16" name="Picture 1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828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80" y="4419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فرض می‏کنیم بخواهیم این رابطه را تجزیه کنیم:</a:t>
            </a:r>
          </a:p>
          <a:p>
            <a:endParaRPr lang="fa-IR" dirty="0"/>
          </a:p>
          <a:p>
            <a:endParaRPr lang="fa-IR" sz="1800" dirty="0" smtClean="0"/>
          </a:p>
          <a:p>
            <a:r>
              <a:rPr lang="fa-IR" dirty="0" smtClean="0"/>
              <a:t>این رابطه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به دو پرتوش ندارد.</a:t>
            </a:r>
          </a:p>
          <a:p>
            <a:r>
              <a:rPr lang="fa-IR" dirty="0"/>
              <a:t>یک پرتو دیگر هم می‏گیریم</a:t>
            </a:r>
            <a:r>
              <a:rPr lang="fa-IR" dirty="0" smtClean="0"/>
              <a:t>: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1614436"/>
            <a:ext cx="1353126" cy="1081036"/>
            <a:chOff x="1270636" y="4538246"/>
            <a:chExt cx="1353126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 (S#,    P#)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98" y="1600200"/>
            <a:ext cx="1342034" cy="1081036"/>
            <a:chOff x="1270636" y="4538246"/>
            <a:chExt cx="1342034" cy="10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1270636" y="4538246"/>
              <a:ext cx="1342034" cy="1081036"/>
              <a:chOff x="525558" y="3242846"/>
              <a:chExt cx="1342034" cy="108103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25558" y="3242846"/>
                <a:ext cx="1342034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PJ (P#,    J#)</a:t>
                </a:r>
                <a:endParaRPr lang="fa-IR" sz="1600" b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359321" y="4788285"/>
              <a:ext cx="1183337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own Arrow Callout 22"/>
              <p:cNvSpPr/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Down Arrow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972456" y="3227122"/>
            <a:ext cx="3337956" cy="1573478"/>
            <a:chOff x="972456" y="3766458"/>
            <a:chExt cx="3337956" cy="1573478"/>
          </a:xfrm>
        </p:grpSpPr>
        <p:sp>
          <p:nvSpPr>
            <p:cNvPr id="24" name="Rounded Rectangle 23"/>
            <p:cNvSpPr/>
            <p:nvPr/>
          </p:nvSpPr>
          <p:spPr>
            <a:xfrm>
              <a:off x="1604458" y="4814836"/>
              <a:ext cx="1256125" cy="228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72456" y="3766458"/>
              <a:ext cx="1980029" cy="1573478"/>
              <a:chOff x="1116901" y="4538246"/>
              <a:chExt cx="1980029" cy="157347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116901" y="4538246"/>
                <a:ext cx="1980029" cy="1573478"/>
                <a:chOff x="371823" y="3242846"/>
                <a:chExt cx="1980029" cy="1573478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371823" y="3242846"/>
                  <a:ext cx="1980029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SPJ’ (</a:t>
                  </a:r>
                  <a:r>
                    <a:rPr lang="en-US" sz="1600" b="1" u="sng" dirty="0" smtClean="0"/>
                    <a:t>S#,    P#,    J#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003825" y="3548742"/>
                  <a:ext cx="0" cy="1267582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359321" y="4788285"/>
                <a:ext cx="1669047" cy="132343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1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/>
                  <a:t>P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     </a:t>
                </a:r>
                <a:r>
                  <a:rPr lang="en-US" sz="1600" dirty="0" smtClean="0"/>
                  <a:t>J</a:t>
                </a:r>
                <a:r>
                  <a:rPr lang="en-US" sz="1600" baseline="-25000" dirty="0" smtClean="0"/>
                  <a:t>2</a:t>
                </a:r>
                <a:endParaRPr lang="en-US" sz="1600" dirty="0" smtClean="0"/>
              </a:p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</p:txBody>
          </p:sp>
        </p:grpSp>
        <p:cxnSp>
          <p:nvCxnSpPr>
            <p:cNvPr id="26" name="Straight Arrow Connector 25"/>
            <p:cNvCxnSpPr>
              <a:stCxn id="24" idx="3"/>
            </p:cNvCxnSpPr>
            <p:nvPr/>
          </p:nvCxnSpPr>
          <p:spPr>
            <a:xfrm>
              <a:off x="2860583" y="4929136"/>
              <a:ext cx="3895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43612" y="475030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تاپل حشو</a:t>
              </a:r>
              <a:endParaRPr lang="en-US" dirty="0">
                <a:solidFill>
                  <a:srgbClr val="0919AF"/>
                </a:solidFill>
                <a:cs typeface="B Nazanin" pitchFamily="2" charset="-78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67200" y="3581400"/>
            <a:ext cx="1353126" cy="1081036"/>
            <a:chOff x="1270636" y="4538246"/>
            <a:chExt cx="1353126" cy="1081036"/>
          </a:xfrm>
        </p:grpSpPr>
        <p:grpSp>
          <p:nvGrpSpPr>
            <p:cNvPr id="31" name="Group 30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SJ (S#,    J#)</a:t>
                </a:r>
                <a:endParaRPr lang="fa-IR" sz="16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39571" y="5334000"/>
            <a:ext cx="1980029" cy="1327257"/>
            <a:chOff x="1163743" y="4538246"/>
            <a:chExt cx="1980029" cy="1327257"/>
          </a:xfrm>
        </p:grpSpPr>
        <p:grpSp>
          <p:nvGrpSpPr>
            <p:cNvPr id="37" name="Group 36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359321" y="4788285"/>
              <a:ext cx="1669047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Down Arrow Callout 42"/>
              <p:cNvSpPr/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Down Arrow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2769623" y="563989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1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769623" y="5896929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2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775796" y="615057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3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81300" y="6393543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4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19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43" grpId="0" animBg="1"/>
      <p:bldP spid="35" grpId="0" animBg="1"/>
      <p:bldP spid="41" grpId="0" animBg="1"/>
      <p:bldP spid="44" grpId="0" animBg="1"/>
      <p:bldP spid="4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پس </a:t>
            </a:r>
            <a:r>
              <a:rPr lang="en-US" sz="1800" dirty="0" smtClean="0"/>
              <a:t>SPJ</a:t>
            </a:r>
            <a:r>
              <a:rPr lang="fa-IR" dirty="0" smtClean="0"/>
              <a:t>،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 به سه پرتوش و نه کمتر:                   </a:t>
            </a:r>
            <a:r>
              <a:rPr lang="en-US" sz="1800" dirty="0" smtClean="0"/>
              <a:t>SPJ= [JD]*(SP, PJ, SJ)</a:t>
            </a:r>
            <a:endParaRPr lang="fa-IR" sz="1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     و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 چون عنوان (</a:t>
            </a:r>
            <a:r>
              <a:rPr lang="en-US" sz="1800" dirty="0" smtClean="0"/>
              <a:t>Heading</a:t>
            </a:r>
            <a:r>
              <a:rPr lang="fa-IR" dirty="0" smtClean="0"/>
              <a:t>) پرتوهایش سوپرکلید نیست.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این مثال از سه فقره اطلاع دو موجودیتی، </a:t>
            </a:r>
            <a:r>
              <a:rPr lang="fa-IR" u="sng" dirty="0" smtClean="0"/>
              <a:t>باید</a:t>
            </a:r>
            <a:r>
              <a:rPr lang="fa-IR" dirty="0" smtClean="0"/>
              <a:t> یک اطلاع سه موجودیتی را استنتاج کنیم، چرا که این یک محدودیت جامعیتی حاکم بر محیط است (وجود وابستگی پیوندی).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توجه داشته باشید که در حالت کلی چنین استنتاجی درست نیست و پدیده دام </a:t>
            </a:r>
            <a:r>
              <a:rPr lang="fa-IR" u="sng" dirty="0" smtClean="0">
                <a:solidFill>
                  <a:srgbClr val="C00000"/>
                </a:solidFill>
              </a:rPr>
              <a:t>پیوندی حلقه‏ای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بروز می‏کند، ولی در اینجا به دلیل وجود </a:t>
            </a:r>
            <a:r>
              <a:rPr lang="fa-IR" u="sng" dirty="0" smtClean="0">
                <a:solidFill>
                  <a:srgbClr val="C00000"/>
                </a:solidFill>
              </a:rPr>
              <a:t>وابستگی پیوندی</a:t>
            </a:r>
            <a:r>
              <a:rPr lang="fa-IR" dirty="0" smtClean="0"/>
              <a:t>، چنین مشکلی بروز نمی‏کند.</a:t>
            </a:r>
          </a:p>
        </p:txBody>
      </p:sp>
    </p:spTree>
    <p:extLst>
      <p:ext uri="{BB962C8B-B14F-4D97-AF65-F5344CB8AC3E}">
        <p14:creationId xmlns:p14="http://schemas.microsoft.com/office/powerpoint/2010/main" val="356744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638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این رابطه یک محدودیت بسیار نادر، موسوم به محدودیت با </a:t>
            </a:r>
            <a:r>
              <a:rPr lang="fa-IR" b="1" dirty="0" smtClean="0">
                <a:solidFill>
                  <a:srgbClr val="C00000"/>
                </a:solidFill>
              </a:rPr>
              <a:t>ماهیت چرخشی (</a:t>
            </a:r>
            <a:r>
              <a:rPr lang="en-US" sz="1800" b="1" dirty="0" smtClean="0">
                <a:solidFill>
                  <a:srgbClr val="C00000"/>
                </a:solidFill>
              </a:rPr>
              <a:t>CC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 smtClean="0"/>
              <a:t>وجود دارد. </a:t>
            </a:r>
          </a:p>
          <a:p>
            <a:pPr lvl="1"/>
            <a:r>
              <a:rPr lang="fa-IR" dirty="0" smtClean="0"/>
              <a:t>با وجود تاپل‏های دوم تا چهارم در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باید تاپل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</a:t>
            </a:r>
          </a:p>
          <a:p>
            <a:pPr lvl="1"/>
            <a:r>
              <a:rPr lang="fa-IR" dirty="0" smtClean="0"/>
              <a:t>این محدودیت ناشی از وجود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دوم،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سوم و </a:t>
            </a:r>
            <a:r>
              <a:rPr lang="en-US" sz="1800" dirty="0" smtClean="0"/>
              <a:t>(P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چهارم است. </a:t>
            </a:r>
          </a:p>
          <a:p>
            <a:pPr lvl="1"/>
            <a:r>
              <a:rPr lang="fa-IR" dirty="0" smtClean="0"/>
              <a:t>در واقع مقدار هر یک از سه صفت در سه تاپل از چهار تاپل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یکسان است و در هر یک از سه پرتو دوتایی، یک صفت مشترک با دو پرتو دیگر وجود دارد. </a:t>
            </a:r>
            <a:endParaRPr lang="en-US" dirty="0" smtClean="0"/>
          </a:p>
          <a:p>
            <a:pPr marL="457200" lvl="1" indent="0">
              <a:buNone/>
            </a:pPr>
            <a:endParaRPr lang="fa-IR" sz="1700" dirty="0" smtClean="0">
              <a:solidFill>
                <a:srgbClr val="FF0000"/>
              </a:solidFill>
            </a:endParaRPr>
          </a:p>
          <a:p>
            <a:r>
              <a:rPr lang="fa-IR" dirty="0" smtClean="0"/>
              <a:t>اگر یک رابطه </a:t>
            </a:r>
            <a:r>
              <a:rPr lang="en-US" sz="1800" dirty="0" smtClean="0"/>
              <a:t>CC</a:t>
            </a:r>
            <a:r>
              <a:rPr lang="fa-IR" sz="1800" dirty="0"/>
              <a:t> </a:t>
            </a:r>
            <a:r>
              <a:rPr lang="fa-IR" dirty="0" smtClean="0"/>
              <a:t>داشته باشد در فرم نرمال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نیست.</a:t>
            </a:r>
          </a:p>
          <a:p>
            <a:pPr>
              <a:lnSpc>
                <a:spcPct val="300000"/>
              </a:lnSpc>
            </a:pPr>
            <a:r>
              <a:rPr lang="fa-IR" dirty="0" smtClean="0"/>
              <a:t>برای تشخیص این محدودیت در رابطه درجه </a:t>
            </a:r>
            <a:r>
              <a:rPr lang="en-US" sz="1800" dirty="0" smtClean="0"/>
              <a:t>n</a:t>
            </a:r>
            <a:r>
              <a:rPr lang="fa-IR" dirty="0" smtClean="0"/>
              <a:t> دوتست انجام می‏دهیم:</a:t>
            </a:r>
          </a:p>
          <a:p>
            <a:pPr marL="457200" lvl="1" indent="0">
              <a:buNone/>
            </a:pPr>
            <a:r>
              <a:rPr lang="fa-IR" dirty="0" smtClean="0"/>
              <a:t>1- تعداد تاپل‏ها: </a:t>
            </a:r>
            <a:r>
              <a:rPr lang="en-US" sz="1800" dirty="0" smtClean="0"/>
              <a:t>n+1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2- مقدار هر صفت، در </a:t>
            </a:r>
            <a:r>
              <a:rPr lang="en-US" sz="1800" dirty="0" smtClean="0"/>
              <a:t>n</a:t>
            </a:r>
            <a:r>
              <a:rPr lang="fa-IR" dirty="0" smtClean="0"/>
              <a:t> تاپل یکسان باشد.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9672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        در رابطه </a:t>
            </a:r>
            <a:r>
              <a:rPr lang="en-US" sz="1800" dirty="0" smtClean="0"/>
              <a:t>R</a:t>
            </a:r>
            <a:r>
              <a:rPr lang="fa-IR" dirty="0" smtClean="0"/>
              <a:t> هر </a:t>
            </a:r>
            <a:r>
              <a:rPr lang="fa-IR" dirty="0"/>
              <a:t>ترکیب دوتایی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 smtClean="0"/>
              <a:t>است. لذا در فرم نرمال </a:t>
            </a:r>
            <a:r>
              <a:rPr lang="en-US" sz="1900" dirty="0" smtClean="0"/>
              <a:t>5NF</a:t>
            </a:r>
            <a:r>
              <a:rPr lang="fa-IR" sz="1900" dirty="0" smtClean="0"/>
              <a:t> </a:t>
            </a:r>
            <a:r>
              <a:rPr lang="fa-IR" dirty="0" smtClean="0"/>
              <a:t>است زیرا:</a:t>
            </a:r>
            <a:endParaRPr lang="fa-IR" dirty="0">
              <a:sym typeface="Symbol"/>
            </a:endParaRPr>
          </a:p>
          <a:p>
            <a:pPr lvl="1">
              <a:lnSpc>
                <a:spcPct val="210000"/>
              </a:lnSpc>
            </a:pPr>
            <a:r>
              <a:rPr lang="fa-IR" dirty="0" smtClean="0">
                <a:sym typeface="Symbol"/>
              </a:rPr>
              <a:t>سه دترمینان دارد که هر سه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 ‏‏ 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 ‏ 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fa-IR" dirty="0">
                <a:sym typeface="Symbol"/>
              </a:rPr>
              <a:t> </a:t>
            </a:r>
            <a:r>
              <a:rPr lang="en-US" sz="1900" dirty="0" smtClean="0">
                <a:sym typeface="Symbol"/>
              </a:rPr>
              <a:t>CC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 و همه </a:t>
            </a:r>
            <a:r>
              <a:rPr lang="en-US" sz="1800" dirty="0" smtClean="0">
                <a:sym typeface="Symbol"/>
              </a:rPr>
              <a:t>JD</a:t>
            </a:r>
            <a:r>
              <a:rPr lang="fa-IR" dirty="0" smtClean="0">
                <a:sym typeface="Symbol"/>
              </a:rPr>
              <a:t>های آن ناشی از کلید کاندید هستند. ‏ </a:t>
            </a:r>
            <a:r>
              <a:rPr lang="en-US" sz="1900" dirty="0" smtClean="0">
                <a:sym typeface="Symbol"/>
              </a:rPr>
              <a:t>5NF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  <a:endParaRPr lang="fa-IR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2438400"/>
            <a:ext cx="1482008" cy="1081036"/>
            <a:chOff x="1359321" y="4538246"/>
            <a:chExt cx="1482008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375864" y="4538246"/>
              <a:ext cx="1465465" cy="1081036"/>
              <a:chOff x="630786" y="3242846"/>
              <a:chExt cx="1465465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0786" y="3242846"/>
                <a:ext cx="1465465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R (A,   B,    C)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479892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    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b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c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2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535" y="1524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6NF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 هر گاه اصلاً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مهم نداشته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رابطه درجه </a:t>
            </a:r>
            <a:r>
              <a:rPr lang="en-US" dirty="0" smtClean="0"/>
              <a:t>n</a:t>
            </a:r>
            <a:r>
              <a:rPr lang="fa-IR" dirty="0" smtClean="0"/>
              <a:t>، اگر غیر از کلید فقط یک صفت دیگر داشته باشد،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>
              <a:buNone/>
            </a:pPr>
            <a:r>
              <a:rPr lang="fa-IR" dirty="0" smtClean="0"/>
              <a:t>      </a:t>
            </a:r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به طور مثال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که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نبود را به سه رابطه </a:t>
            </a:r>
            <a:r>
              <a:rPr lang="en-US" sz="1800" dirty="0" smtClean="0"/>
              <a:t>SP</a:t>
            </a:r>
            <a:r>
              <a:rPr lang="fa-IR" dirty="0" smtClean="0"/>
              <a:t>، </a:t>
            </a:r>
            <a:r>
              <a:rPr lang="en-US" sz="1800" dirty="0" smtClean="0"/>
              <a:t>SJ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PJ</a:t>
            </a:r>
            <a:r>
              <a:rPr lang="fa-IR" sz="1800" dirty="0" smtClean="0"/>
              <a:t> </a:t>
            </a:r>
            <a:r>
              <a:rPr lang="fa-IR" dirty="0" smtClean="0"/>
              <a:t>تجزیه می‏کنیم.</a:t>
            </a:r>
          </a:p>
          <a:p>
            <a:pPr marL="0" indent="0">
              <a:buNone/>
            </a:pPr>
            <a:r>
              <a:rPr lang="fa-IR" dirty="0" smtClean="0"/>
              <a:t>         این سه رابطه در فرم نرمال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sz="1800" dirty="0" smtClean="0"/>
              <a:t>        فرم نرمال </a:t>
            </a:r>
            <a:r>
              <a:rPr lang="en-US" sz="1800" dirty="0" smtClean="0"/>
              <a:t>DKNF</a:t>
            </a:r>
            <a:r>
              <a:rPr lang="fa-IR" sz="1800" dirty="0" smtClean="0"/>
              <a:t> </a:t>
            </a:r>
            <a:r>
              <a:rPr lang="fa-IR" dirty="0" smtClean="0"/>
              <a:t>چیست؟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7550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07156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535" y="35054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20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جمع‏بندی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a-IR" dirty="0" smtClean="0"/>
              <a:t>تئوری نرمال‏ترسازی به عنوان ابزار طراحی </a:t>
            </a:r>
            <a:r>
              <a:rPr lang="en-US" sz="1800" dirty="0" smtClean="0"/>
              <a:t>RDB</a:t>
            </a:r>
            <a:r>
              <a:rPr lang="fa-IR" dirty="0" smtClean="0"/>
              <a:t>، مزایا و معایبی دارد.</a:t>
            </a:r>
          </a:p>
          <a:p>
            <a:pPr>
              <a:spcBef>
                <a:spcPts val="1200"/>
              </a:spcBef>
            </a:pPr>
            <a:r>
              <a:rPr lang="fa-IR" b="1" dirty="0" smtClean="0">
                <a:solidFill>
                  <a:srgbClr val="0919AF"/>
                </a:solidFill>
              </a:rPr>
              <a:t>مزایای تئوری نرمال‏ترسازی: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1- ارائه یک طراحی واضح از خُردجهان واقع (</a:t>
            </a:r>
            <a:r>
              <a:rPr lang="en-US" sz="1800" dirty="0" smtClean="0"/>
              <a:t>Clean Design</a:t>
            </a:r>
            <a:r>
              <a:rPr lang="fa-IR" dirty="0" smtClean="0"/>
              <a:t>)؛ یعنی با کمترین اختلاط اطلاعات.</a:t>
            </a:r>
            <a:br>
              <a:rPr lang="fa-IR" dirty="0" smtClean="0"/>
            </a:br>
            <a:r>
              <a:rPr lang="fa-IR" dirty="0" smtClean="0"/>
              <a:t>یعنی در واقع رعایت یک اصل در عمل  (</a:t>
            </a:r>
            <a:r>
              <a:rPr lang="en-US" sz="1800" dirty="0" smtClean="0"/>
              <a:t>one fact </a:t>
            </a:r>
            <a:r>
              <a:rPr lang="en-US" dirty="0" smtClean="0"/>
              <a:t>: </a:t>
            </a:r>
            <a:r>
              <a:rPr lang="en-US" sz="1800" dirty="0" smtClean="0"/>
              <a:t>one table</a:t>
            </a:r>
            <a:r>
              <a:rPr lang="fa-IR" dirty="0" smtClean="0"/>
              <a:t>)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2- کاهش بعض افزونگی‏ها؛ آن افزونگی‏هایی که با پرتوگیری از بین می‏روند (کاهش می‏یابد).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3- کاهش بعض آنومالی‏ها [ناشی از اختلاط اطلاعات].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4- بعض قواعد جامعیت را اعمال می‏کنیم (ناشی از وابستگی بین صفات).</a:t>
            </a:r>
          </a:p>
          <a:p>
            <a:pPr>
              <a:spcBef>
                <a:spcPts val="1200"/>
              </a:spcBef>
            </a:pPr>
            <a:r>
              <a:rPr lang="fa-IR" dirty="0" smtClean="0"/>
              <a:t>این تئوری به طراح کمک می‏کند تا تصمیم بگیرد چند رابطه داشته باشد و هر رابطه عنوانش چه باشد و کلیدش چه باشد.</a:t>
            </a:r>
            <a:endParaRPr lang="fa-I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</a:t>
            </a:r>
            <a:r>
              <a:rPr lang="fa-IR" dirty="0" smtClean="0"/>
              <a:t>بندی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معایب تئوری نرمال‏</a:t>
            </a:r>
            <a:r>
              <a:rPr lang="fa-IR" b="1" dirty="0" smtClean="0">
                <a:solidFill>
                  <a:srgbClr val="0919AF"/>
                </a:solidFill>
              </a:rPr>
              <a:t>ترسازی:</a:t>
            </a:r>
          </a:p>
          <a:p>
            <a:pPr marL="457200" lvl="1" indent="0">
              <a:buNone/>
            </a:pPr>
            <a:r>
              <a:rPr lang="fa-IR" dirty="0" smtClean="0"/>
              <a:t>1- فزون‏کاری در بازیابی (اگر کاربر به هر دلیلی رابطه اصلی را بخواهد، عمل پیوند (</a:t>
            </a:r>
            <a:r>
              <a:rPr lang="en-US" sz="1800" dirty="0" smtClean="0"/>
              <a:t>Join</a:t>
            </a:r>
            <a:r>
              <a:rPr lang="fa-IR" dirty="0" smtClean="0"/>
              <a:t>) باید انجام شود که در حجم بالای داده، سربار زیادی دارد).</a:t>
            </a:r>
            <a:br>
              <a:rPr lang="fa-IR" dirty="0" smtClean="0"/>
            </a:br>
            <a:r>
              <a:rPr lang="fa-IR" dirty="0" smtClean="0"/>
              <a:t>به دلیل همین عیب، گاه در عمل لازم است غیرنرمال‏سازی (</a:t>
            </a:r>
            <a:r>
              <a:rPr lang="en-US" sz="1800" dirty="0" err="1" smtClean="0"/>
              <a:t>Denormalization</a:t>
            </a:r>
            <a:r>
              <a:rPr lang="fa-IR" sz="1800" dirty="0" smtClean="0"/>
              <a:t>) </a:t>
            </a:r>
            <a:r>
              <a:rPr lang="fa-IR" dirty="0" smtClean="0"/>
              <a:t>انجام دهیم.</a:t>
            </a:r>
            <a:br>
              <a:rPr lang="fa-IR" dirty="0" smtClean="0"/>
            </a:br>
            <a:r>
              <a:rPr lang="fa-IR" dirty="0" smtClean="0"/>
              <a:t>یعنی تبدیل حداقل دو رابطه </a:t>
            </a:r>
            <a:r>
              <a:rPr lang="en-US" sz="1800" dirty="0" smtClean="0"/>
              <a:t>(i+1)NF</a:t>
            </a:r>
            <a:r>
              <a:rPr lang="fa-IR" sz="1800" dirty="0" smtClean="0"/>
              <a:t> </a:t>
            </a:r>
            <a:r>
              <a:rPr lang="fa-IR" dirty="0" smtClean="0"/>
              <a:t>به یک رابطه </a:t>
            </a:r>
            <a:r>
              <a:rPr lang="en-US" sz="1800" dirty="0" smtClean="0"/>
              <a:t>(i)NF</a:t>
            </a:r>
            <a:r>
              <a:rPr lang="fa-IR" dirty="0" smtClean="0"/>
              <a:t>.</a:t>
            </a:r>
          </a:p>
          <a:p>
            <a:pPr marL="457200" lvl="1" indent="0">
              <a:buNone/>
            </a:pPr>
            <a:r>
              <a:rPr lang="fa-IR" dirty="0" smtClean="0"/>
              <a:t>2- فرآیند نرمال‏ترسازی زمان‏گیر است به ویژه اگر مجموعه صفات محیط بزرگ باشد و نمودار </a:t>
            </a:r>
            <a:r>
              <a:rPr lang="en-US" sz="1800" dirty="0" smtClean="0"/>
              <a:t>FD</a:t>
            </a:r>
            <a:r>
              <a:rPr lang="fa-IR" dirty="0" smtClean="0"/>
              <a:t>ها گسترده باشد.</a:t>
            </a:r>
          </a:p>
          <a:p>
            <a:pPr marL="457200" lvl="1" indent="0">
              <a:buNone/>
            </a:pPr>
            <a:r>
              <a:rPr lang="fa-IR" dirty="0" smtClean="0"/>
              <a:t>3- مبتنی است بر یک فرض نه چندان واقع‏بینانه [فرض: در آغاز مجموعه‏ای از صفات داریم در یک مجموعه </a:t>
            </a:r>
            <a:r>
              <a:rPr lang="en-US" sz="1800" dirty="0" smtClean="0"/>
              <a:t>Universal</a:t>
            </a:r>
            <a:r>
              <a:rPr lang="fa-IR" dirty="0" smtClean="0"/>
              <a:t>، آنگاه با روش سنتز صفات (دسته‏بندی صفات) به تعدادی رابطه می‏رسیم.] در حالیکه در عمل ابتدا روش بالا به پایین و رسیدن به تعدادی رابطه با درجه متعارف، آنگاه استفاده از ایده‏های این تئوری برای تست نرمالیتی (اول تست </a:t>
            </a:r>
            <a:r>
              <a:rPr lang="en-US" sz="1800" dirty="0" smtClean="0"/>
              <a:t>3NF</a:t>
            </a:r>
            <a:r>
              <a:rPr lang="fa-IR" dirty="0" smtClean="0"/>
              <a:t>، بعد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5NF</a:t>
            </a:r>
            <a:r>
              <a:rPr lang="fa-IR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</a:t>
            </a:r>
            <a:r>
              <a:rPr lang="en-US" dirty="0" smtClean="0"/>
              <a:t>RDB</a:t>
            </a:r>
            <a:r>
              <a:rPr lang="fa-IR" dirty="0" smtClean="0"/>
              <a:t>- روش سنتز یا نرمال‏تر سازی رابطه‏ها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ایده اصلی: </a:t>
            </a:r>
            <a:r>
              <a:rPr lang="fa-IR" dirty="0" smtClean="0"/>
              <a:t>یک رابطه، هر چند نرمال (با تعریفی که قبلاً دیدیم) ممکن است آنومالی (مشکل) داشته باشد در عملیات ذخیره‏سازی (در درج، حذف یا بهنگام‏سازی).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درج: </a:t>
            </a:r>
            <a:r>
              <a:rPr lang="fa-IR" dirty="0" smtClean="0"/>
              <a:t>عدم امکان درج یک فقره اطلاع که منطقاً باید قابل درج باشد.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حذف: </a:t>
            </a:r>
            <a:r>
              <a:rPr lang="fa-IR" dirty="0" smtClean="0"/>
              <a:t>حذف یک اطلاع ناخواسته در پی حذف اطلاع خواسته.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بهنگام‏سازی: </a:t>
            </a:r>
            <a:r>
              <a:rPr lang="fa-IR" dirty="0" smtClean="0"/>
              <a:t>بروز فزون‏کاری.</a:t>
            </a:r>
          </a:p>
          <a:p>
            <a:pPr>
              <a:lnSpc>
                <a:spcPct val="250000"/>
              </a:lnSpc>
            </a:pPr>
            <a:r>
              <a:rPr lang="fa-IR" dirty="0"/>
              <a:t>پس باید رابطه را نرمال‏تر کرد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395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fa-IR" dirty="0" smtClean="0"/>
                  <a:t>4- همه وابستگی‏های بین صفات دیده نشده‏اند؛ مثلاً وابستگی شمول دیده نشده است.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5- ایجاد میزانی افزونگی؛ چون اگر بخواهیم تجزیه خوبی داشته باشیم، یا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باید در همه پرتوها تکرار شود یا پیوندهای </a:t>
                </a:r>
                <a:r>
                  <a:rPr lang="en-US" sz="1800" dirty="0" smtClean="0"/>
                  <a:t>CK-FK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وجود داشته باشد!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6- استفاده محدود از عملگرهای جبر رابطه‏ای.   تجزیه </a:t>
                </a:r>
                <a:r>
                  <a:rPr lang="fa-IR" dirty="0" smtClean="0">
                    <a:sym typeface="Symbol"/>
                  </a:rPr>
                  <a:t> پرتو         بازسازی  پیوند</a:t>
                </a:r>
              </a:p>
              <a:p>
                <a:pPr marL="457200" lvl="1" indent="0">
                  <a:buNone/>
                </a:pPr>
                <a:r>
                  <a:rPr lang="fa-IR" dirty="0" smtClean="0">
                    <a:sym typeface="Symbol"/>
                  </a:rPr>
                  <a:t>حال آنکه در عمل گاه لازم است رابطه را تجزیه افقی کنیم:</a:t>
                </a:r>
              </a:p>
              <a:p>
                <a:pPr marL="457200" lvl="1" indent="0" algn="l">
                  <a:buNone/>
                </a:pP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Phy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b="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:r>
                  <a:rPr lang="en-US" dirty="0" smtClean="0"/>
                  <a:t>…</a:t>
                </a:r>
              </a:p>
              <a:p>
                <a:pPr marL="457200" lvl="1" indent="0" algn="l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i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Com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STUD</m:t>
                    </m:r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r>
                          <a:rPr lang="en-US" sz="18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p>
                      <m:e>
                        <m:r>
                          <a:rPr lang="en-US" sz="18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457200" lvl="1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" b="-7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6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 رابطه‏های ناشی از تجزیه افقی می‏گوییم:</a:t>
            </a:r>
          </a:p>
          <a:p>
            <a:pPr marL="0" indent="0" algn="ctr">
              <a:buNone/>
            </a:pPr>
            <a:r>
              <a:rPr lang="fa-IR" dirty="0" smtClean="0"/>
              <a:t>فرم نرمال گزینش اجتماع (تحدید اجتماع)  </a:t>
            </a:r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Restriction Union Normal Form</a:t>
            </a:r>
            <a:r>
              <a:rPr lang="fa-IR" dirty="0" smtClean="0"/>
              <a:t>)</a:t>
            </a:r>
          </a:p>
          <a:p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لزوماً در امتداد فرم‏های نرمال نیست. به موازات آنها مطرح است. یعنی ممکن است رابطه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باشد، تجزیه افقی کنیم و باز هم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در چه شرایطی رابطه حاصل از تجزیه افقی از خود رابطه نرمال‏تر است؟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960096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714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نرمال بودن رابطه (نرمالیتی)، فرم‏ها (صورت‏ها/ سطوح/ درجات) [</a:t>
            </a:r>
            <a:r>
              <a:rPr lang="en-US" sz="1800" dirty="0" smtClean="0"/>
              <a:t>NF: Normal Forms</a:t>
            </a:r>
            <a:r>
              <a:rPr lang="fa-IR" dirty="0" smtClean="0"/>
              <a:t>] مختلفی دارد.</a:t>
            </a:r>
          </a:p>
          <a:p>
            <a:r>
              <a:rPr lang="fa-IR" b="1" dirty="0" smtClean="0">
                <a:solidFill>
                  <a:srgbClr val="0919AF"/>
                </a:solidFill>
              </a:rPr>
              <a:t>فرم‏های نرمال: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1NF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2NF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3NF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BCNF</a:t>
            </a:r>
            <a:r>
              <a:rPr lang="fa-IR" sz="1800" dirty="0" smtClean="0"/>
              <a:t>  </a:t>
            </a:r>
            <a:r>
              <a:rPr lang="en-US" sz="1800" dirty="0" smtClean="0"/>
              <a:t>(Boyce-</a:t>
            </a:r>
            <a:r>
              <a:rPr lang="en-US" sz="1800" dirty="0" err="1" smtClean="0"/>
              <a:t>Codd</a:t>
            </a:r>
            <a:r>
              <a:rPr lang="en-US" sz="1800" dirty="0" smtClean="0"/>
              <a:t> Normal Form)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4NF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5NF</a:t>
            </a:r>
            <a:r>
              <a:rPr lang="fa-IR" sz="1800" dirty="0" smtClean="0"/>
              <a:t> یا </a:t>
            </a:r>
            <a:r>
              <a:rPr lang="en-US" sz="1800" dirty="0" smtClean="0"/>
              <a:t>PJNF</a:t>
            </a:r>
            <a:r>
              <a:rPr lang="fa-IR" sz="1800" dirty="0" smtClean="0"/>
              <a:t>  (</a:t>
            </a:r>
            <a:r>
              <a:rPr lang="en-US" sz="1800" dirty="0" smtClean="0"/>
              <a:t>Projection Join Normal Form</a:t>
            </a:r>
            <a:r>
              <a:rPr lang="fa-IR" sz="1800" dirty="0" smtClean="0"/>
              <a:t>)</a:t>
            </a:r>
            <a:endParaRPr lang="en-US" sz="1800" dirty="0" smtClean="0"/>
          </a:p>
          <a:p>
            <a:pPr lvl="1">
              <a:spcAft>
                <a:spcPts val="600"/>
              </a:spcAft>
            </a:pPr>
            <a:r>
              <a:rPr lang="en-US" sz="1800" dirty="0" smtClean="0"/>
              <a:t>6NF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DKNF</a:t>
            </a:r>
            <a:r>
              <a:rPr lang="fa-IR" sz="1800" dirty="0" smtClean="0"/>
              <a:t>  </a:t>
            </a:r>
            <a:r>
              <a:rPr lang="en-US" sz="1800" dirty="0" smtClean="0"/>
              <a:t>(Domain Key Normal Form)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7675055" y="5249917"/>
            <a:ext cx="2209800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سطوح در تئوری؛ </a:t>
            </a:r>
            <a:br>
              <a:rPr lang="fa-IR" dirty="0" smtClean="0">
                <a:solidFill>
                  <a:srgbClr val="0919AF"/>
                </a:solidFill>
                <a:cs typeface="B Nazanin" pitchFamily="2" charset="-78"/>
              </a:rPr>
            </a:b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چندان کاربرد عملی ندارند.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27482" y="2848428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فرم‏های کلاسیک کادی (</a:t>
            </a:r>
            <a:r>
              <a:rPr lang="en-US" sz="1600" dirty="0" err="1" smtClean="0">
                <a:solidFill>
                  <a:srgbClr val="0919AF"/>
                </a:solidFill>
                <a:cs typeface="B Nazanin" pitchFamily="2" charset="-78"/>
              </a:rPr>
              <a:t>Codd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399" y="2743200"/>
            <a:ext cx="1" cy="3733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 rot="16200000">
            <a:off x="1634358" y="4170980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رابطه نرمال‏تر / آنومالی کمتر</a:t>
            </a:r>
            <a:endParaRPr lang="en-US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10000" y="3886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10000" y="5410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8371332" y="4495800"/>
            <a:ext cx="166698" cy="1828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7162800" y="2500086"/>
            <a:ext cx="166698" cy="1217762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77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بین 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5NF</a:t>
            </a:r>
            <a:r>
              <a:rPr lang="en-US" sz="1800" dirty="0" smtClean="0">
                <a:sym typeface="Euclid Symbol"/>
              </a:rPr>
              <a:t> 4NF  BCNF  3NF 2NF  1NF</a:t>
            </a:r>
            <a:endParaRPr lang="fa-IR" sz="1800" dirty="0" smtClean="0">
              <a:sym typeface="Euclid Symbol"/>
            </a:endParaRPr>
          </a:p>
          <a:p>
            <a:r>
              <a:rPr lang="fa-IR" dirty="0" smtClean="0">
                <a:sym typeface="Euclid Symbol"/>
              </a:rPr>
              <a:t>یعنی به طور مثال، رابطه‏ای که </a:t>
            </a:r>
            <a:r>
              <a:rPr lang="en-US" sz="1800" dirty="0" smtClean="0">
                <a:sym typeface="Euclid Symbol"/>
              </a:rPr>
              <a:t>BCNF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باشد، </a:t>
            </a:r>
            <a:br>
              <a:rPr lang="fa-IR" dirty="0" smtClean="0">
                <a:sym typeface="Euclid Symbol"/>
              </a:rPr>
            </a:br>
            <a:r>
              <a:rPr lang="en-US" sz="1800" dirty="0" smtClean="0">
                <a:sym typeface="Euclid Symbol"/>
              </a:rPr>
              <a:t>3NF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هم هست.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1447800"/>
            <a:ext cx="5167087" cy="5179225"/>
            <a:chOff x="1596570" y="1584434"/>
            <a:chExt cx="5167087" cy="5179225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570" y="1596572"/>
              <a:ext cx="5167087" cy="5167087"/>
              <a:chOff x="1596570" y="1596572"/>
              <a:chExt cx="5167087" cy="5167087"/>
            </a:xfrm>
          </p:grpSpPr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1596570" y="1596572"/>
                <a:ext cx="5167087" cy="5167087"/>
              </a:xfrm>
              <a:prstGeom prst="ellipse">
                <a:avLst/>
              </a:prstGeom>
              <a:solidFill>
                <a:srgbClr val="DCDCD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1934028" y="1934025"/>
                <a:ext cx="4481289" cy="4481289"/>
              </a:xfrm>
              <a:prstGeom prst="ellipse">
                <a:avLst/>
              </a:prstGeom>
              <a:solidFill>
                <a:srgbClr val="E1E1E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2275114" y="2286000"/>
                <a:ext cx="3780971" cy="3780971"/>
              </a:xfrm>
              <a:prstGeom prst="ellipse">
                <a:avLst/>
              </a:prstGeom>
              <a:solidFill>
                <a:srgbClr val="E6E6E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2634342" y="2632529"/>
                <a:ext cx="3095171" cy="3095171"/>
              </a:xfrm>
              <a:prstGeom prst="ellipse">
                <a:avLst/>
              </a:prstGeom>
              <a:solidFill>
                <a:srgbClr val="EB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2946398" y="2946398"/>
                <a:ext cx="2463802" cy="2463802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3265714" y="3265714"/>
                <a:ext cx="1839686" cy="1839686"/>
              </a:xfrm>
              <a:prstGeom prst="ellipse">
                <a:avLst/>
              </a:prstGeom>
              <a:solidFill>
                <a:srgbClr val="F5F5F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581400" y="3581400"/>
                <a:ext cx="1219200" cy="1219200"/>
              </a:xfrm>
              <a:prstGeom prst="ellipse">
                <a:avLst/>
              </a:prstGeom>
              <a:solidFill>
                <a:srgbClr val="FAFAF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886200" y="38862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?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3276600" y="1965434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1NF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90686" y="2287190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2NF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77770" y="2588362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3NF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44998" y="2913680"/>
              <a:ext cx="88080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BCNF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10000" y="3219669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4NF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34873" y="3555938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5NF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250574" y="1584434"/>
              <a:ext cx="155002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All Relations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5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تئوری وابستگی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dirty="0" smtClean="0"/>
              <a:t>برای بررسی فرم‏های نرمال، نیاز به مفاهیمی داریم از تئوری وابستگی (</a:t>
            </a:r>
            <a:r>
              <a:rPr lang="en-US" sz="1800" dirty="0" smtClean="0"/>
              <a:t>Dependency Theory</a:t>
            </a:r>
            <a:r>
              <a:rPr lang="fa-IR" dirty="0" smtClean="0"/>
              <a:t>).</a:t>
            </a:r>
          </a:p>
          <a:p>
            <a:pPr>
              <a:lnSpc>
                <a:spcPct val="250000"/>
              </a:lnSpc>
            </a:pPr>
            <a:r>
              <a:rPr lang="fa-IR" dirty="0" smtClean="0"/>
              <a:t>مفاهیمی از تئوری وابستگی: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(</a:t>
            </a:r>
            <a:r>
              <a:rPr lang="en-US" sz="1800" dirty="0" smtClean="0"/>
              <a:t>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کامل [تام] (</a:t>
            </a:r>
            <a:r>
              <a:rPr lang="en-US" sz="1800" dirty="0" smtClean="0"/>
              <a:t>Fully 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با واسطه (</a:t>
            </a:r>
            <a:r>
              <a:rPr lang="en-US" sz="1800" dirty="0" smtClean="0"/>
              <a:t>Transitive Functional Dependency</a:t>
            </a:r>
            <a:r>
              <a:rPr lang="fa-IR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174401</TotalTime>
  <Words>6668</Words>
  <Application>Microsoft Office PowerPoint</Application>
  <PresentationFormat>On-screen Show (4:3)</PresentationFormat>
  <Paragraphs>773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به نام آنکه جان را فکرت آموخت</vt:lpstr>
      <vt:lpstr>طراحی پایگاه داده رابطه‏ای</vt:lpstr>
      <vt:lpstr>طراحی پایگاه داده رابطه‏ای (ادامه)</vt:lpstr>
      <vt:lpstr>ویژگی‏های طراحی خوب</vt:lpstr>
      <vt:lpstr>طراحی RDB- روش بالا به پایین</vt:lpstr>
      <vt:lpstr>طراحی RDB- روش سنتز یا نرمال‏تر سازی رابطه‏ها</vt:lpstr>
      <vt:lpstr>فرم‏های نرمال</vt:lpstr>
      <vt:lpstr>رابطه بین فرم‏های نرمال</vt:lpstr>
      <vt:lpstr>تئوری وابستگی</vt:lpstr>
      <vt:lpstr>وابستگی تابعی</vt:lpstr>
      <vt:lpstr>وابستگی تابعی (ادامه)</vt:lpstr>
      <vt:lpstr>وابستگی تابعی (ادامه)</vt:lpstr>
      <vt:lpstr>وابستگی تابعی (ادامه)</vt:lpstr>
      <vt:lpstr>وابستگی تابعی- قواعد آرمسترانگ</vt:lpstr>
      <vt:lpstr>وابستگی تابعی- قواعد آرمسترانگ (ادامه)</vt:lpstr>
      <vt:lpstr>وابستگی تابعی- قواعد آرمسترانگ (ادامه)</vt:lpstr>
      <vt:lpstr>وابستگی تابعی- قواعد آرمسترانگ (ادامه)</vt:lpstr>
      <vt:lpstr>وابستگی تابعی (ادامه)</vt:lpstr>
      <vt:lpstr>وابستگی تابعی- قواعد آرمسترانگ (ادامه)</vt:lpstr>
      <vt:lpstr>وابستگی تابعی (ادامه)</vt:lpstr>
      <vt:lpstr>فرم‏های نرمال کلاسیک کادی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[بحث تکمیلی] تجزیه خوب</vt:lpstr>
      <vt:lpstr>[بحث تکمیلی] تجزیه خوب (ادامه)</vt:lpstr>
      <vt:lpstr>[بحث تکمیلی] تجزیه خوب (ادامه)</vt:lpstr>
      <vt:lpstr>[بحث تکمیلی] تجزیه خوب (ادامه)</vt:lpstr>
      <vt:lpstr>فرم نرمال BCNF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بررسی تجزیه بی‏کاست [بحث تکمیلی]</vt:lpstr>
      <vt:lpstr>فرم نرمال 4NF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5NF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6NF</vt:lpstr>
      <vt:lpstr>جمع‏بندی</vt:lpstr>
      <vt:lpstr>جمع‏بندی (ادامه)</vt:lpstr>
      <vt:lpstr>جمع‏بندی (ادامه)</vt:lpstr>
      <vt:lpstr>جمع‏بندی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Windows User</cp:lastModifiedBy>
  <cp:revision>1431</cp:revision>
  <dcterms:created xsi:type="dcterms:W3CDTF">2012-08-03T07:41:40Z</dcterms:created>
  <dcterms:modified xsi:type="dcterms:W3CDTF">2018-12-10T16:55:26Z</dcterms:modified>
</cp:coreProperties>
</file>