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329" r:id="rId2"/>
    <p:sldId id="560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2" r:id="rId22"/>
    <p:sldId id="523" r:id="rId23"/>
    <p:sldId id="524" r:id="rId24"/>
    <p:sldId id="525" r:id="rId25"/>
    <p:sldId id="526" r:id="rId26"/>
    <p:sldId id="585" r:id="rId27"/>
    <p:sldId id="527" r:id="rId28"/>
    <p:sldId id="528" r:id="rId29"/>
    <p:sldId id="530" r:id="rId30"/>
    <p:sldId id="531" r:id="rId31"/>
    <p:sldId id="529" r:id="rId32"/>
    <p:sldId id="533" r:id="rId33"/>
    <p:sldId id="534" r:id="rId34"/>
    <p:sldId id="532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84" r:id="rId44"/>
    <p:sldId id="587" r:id="rId45"/>
    <p:sldId id="543" r:id="rId46"/>
    <p:sldId id="544" r:id="rId47"/>
    <p:sldId id="545" r:id="rId48"/>
    <p:sldId id="586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4" r:id="rId57"/>
    <p:sldId id="555" r:id="rId58"/>
    <p:sldId id="556" r:id="rId59"/>
    <p:sldId id="553" r:id="rId60"/>
    <p:sldId id="557" r:id="rId61"/>
    <p:sldId id="588" r:id="rId62"/>
    <p:sldId id="558" r:id="rId63"/>
    <p:sldId id="592" r:id="rId64"/>
    <p:sldId id="559" r:id="rId65"/>
    <p:sldId id="561" r:id="rId66"/>
    <p:sldId id="562" r:id="rId67"/>
    <p:sldId id="563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90" r:id="rId84"/>
    <p:sldId id="591" r:id="rId85"/>
    <p:sldId id="579" r:id="rId86"/>
    <p:sldId id="580" r:id="rId87"/>
    <p:sldId id="581" r:id="rId88"/>
    <p:sldId id="582" r:id="rId89"/>
    <p:sldId id="583" r:id="rId90"/>
    <p:sldId id="39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4"/>
            <p14:sldId id="555"/>
            <p14:sldId id="556"/>
            <p14:sldId id="553"/>
            <p14:sldId id="557"/>
            <p14:sldId id="588"/>
            <p14:sldId id="558"/>
            <p14:sldId id="592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90"/>
            <p14:sldId id="591"/>
            <p14:sldId id="579"/>
            <p14:sldId id="580"/>
            <p14:sldId id="581"/>
            <p14:sldId id="582"/>
            <p14:sldId id="583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1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دهم: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دهم: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9۷-9۸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48702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0653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مشارکت طرفین غیرالزامی باشد، تعداد شرکت‏کنندگان (نمونه‏ها) در ارتباط زیاد باشد، 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تعداد صفات موجودیت‏ها کم باشد، مشارکت طرفین الزامی باشد و 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سطح (مدیریتی)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7160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705600" y="4984532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83456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828800" y="5214258"/>
                <a:ext cx="3321268" cy="805542"/>
                <a:chOff x="1828800" y="5214258"/>
                <a:chExt cx="3321268" cy="80554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530038" y="5214258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828800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386942" y="5257800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006092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81742" y="4977275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در این حالات، کلید رابطه </a:t>
            </a:r>
            <a:r>
              <a:rPr lang="en-US" sz="1800" dirty="0" smtClean="0"/>
              <a:t>G</a:t>
            </a:r>
            <a:r>
              <a:rPr lang="fa-IR" dirty="0" smtClean="0"/>
              <a:t> از ترکیب کلید رابطه‏های </a:t>
            </a:r>
            <a:r>
              <a:rPr lang="en-US" sz="1800" dirty="0" smtClean="0"/>
              <a:t>E</a:t>
            </a:r>
            <a:r>
              <a:rPr lang="fa-IR" dirty="0" smtClean="0"/>
              <a:t> و </a:t>
            </a:r>
            <a:r>
              <a:rPr lang="en-US" sz="1800" dirty="0" smtClean="0"/>
              <a:t>F</a:t>
            </a:r>
            <a:r>
              <a:rPr lang="fa-IR" dirty="0" smtClean="0"/>
              <a:t> (و در صورت وجود صفت ممیزه </a:t>
            </a:r>
            <a:r>
              <a:rPr lang="en-US" sz="1800" dirty="0" smtClean="0"/>
              <a:t>G</a:t>
            </a:r>
            <a:r>
              <a:rPr lang="fa-IR" dirty="0" smtClean="0"/>
              <a:t>) حاصل می‏گردد.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دو تکنیک دارد:</a:t>
            </a:r>
          </a:p>
          <a:p>
            <a:pPr marL="457200" lvl="1" indent="0">
              <a:buNone/>
            </a:pP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کلیدهای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dirty="0" smtClean="0">
                <a:solidFill>
                  <a:srgbClr val="C00000"/>
                </a:solidFill>
              </a:rPr>
              <a:t>[</a:t>
            </a:r>
            <a:r>
              <a:rPr lang="fa-IR" dirty="0">
                <a:solidFill>
                  <a:srgbClr val="C00000"/>
                </a:solidFill>
              </a:rPr>
              <a:t>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84199"/>
            <a:chOff x="70517" y="4495805"/>
            <a:chExt cx="3129883" cy="1884199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C,  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87488" y="5168837"/>
              <a:ext cx="3793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62600"/>
              <a:ext cx="3494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32646" y="6380004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11214" y="5127009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52373" y="5506662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6324600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شرط لازم: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باید تخصیص کامل باشد. اگر نباشد، بخشی از داده‏های محیط قابل نمایش نیستند.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2400" y="3048000"/>
            <a:ext cx="3657600" cy="1777947"/>
            <a:chOff x="152400" y="3048000"/>
            <a:chExt cx="3657600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152400" y="3048000"/>
              <a:ext cx="3657600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5800" y="3469570"/>
              <a:ext cx="53231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37707" y="3936973"/>
              <a:ext cx="4063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59864" y="3886200"/>
              <a:ext cx="3841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37707" y="4724400"/>
              <a:ext cx="4063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9864" y="4673627"/>
              <a:ext cx="3841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r>
              <a:rPr lang="fa-IR" u="sng" dirty="0">
                <a:solidFill>
                  <a:srgbClr val="C00000"/>
                </a:solidFill>
              </a:rPr>
              <a:t>شرط استفاده از این </a:t>
            </a:r>
            <a:r>
              <a:rPr lang="fa-IR" u="sng" dirty="0" smtClean="0">
                <a:solidFill>
                  <a:srgbClr val="C00000"/>
                </a:solidFill>
              </a:rPr>
              <a:t>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3247777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054812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زیـرنوع،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زیـرنوع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  <a:r>
              <a:rPr lang="en-US" dirty="0" smtClean="0"/>
              <a:t> </a:t>
            </a:r>
            <a:r>
              <a:rPr lang="fa-IR" dirty="0" smtClean="0"/>
              <a:t>کلید کاندید با ارجاع بیشتر کلید اصلی انتخاب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54441" y="5047992"/>
            <a:ext cx="4290449" cy="1777947"/>
            <a:chOff x="70517" y="4495805"/>
            <a:chExt cx="3129883" cy="1777947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STUD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 STNAME,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ENAME, 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STEM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EID, MAXW)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224592" y="5959449"/>
              <a:ext cx="2802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63826" y="5126182"/>
              <a:ext cx="3437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63826" y="5523186"/>
              <a:ext cx="29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1726" y="5959449"/>
              <a:ext cx="32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87521" y="3276600"/>
            <a:ext cx="6075479" cy="2286000"/>
            <a:chOff x="2611321" y="3048000"/>
            <a:chExt cx="6075479" cy="2286000"/>
          </a:xfrm>
        </p:grpSpPr>
        <p:grpSp>
          <p:nvGrpSpPr>
            <p:cNvPr id="52" name="Group 51"/>
            <p:cNvGrpSpPr/>
            <p:nvPr/>
          </p:nvGrpSpPr>
          <p:grpSpPr>
            <a:xfrm>
              <a:off x="2611321" y="3048000"/>
              <a:ext cx="6075479" cy="2133600"/>
              <a:chOff x="1425691" y="3395246"/>
              <a:chExt cx="6075479" cy="2133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352800" y="3852446"/>
                <a:ext cx="2057400" cy="1676400"/>
                <a:chOff x="1511053" y="2133600"/>
                <a:chExt cx="2057400" cy="1676400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2036914" y="3363742"/>
                  <a:ext cx="1087173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دانشجو-کارمند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0" name="Arc 129"/>
                <p:cNvSpPr/>
                <p:nvPr/>
              </p:nvSpPr>
              <p:spPr>
                <a:xfrm rot="3300000">
                  <a:off x="2017662" y="28161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  <p:cxnSp>
              <p:nvCxnSpPr>
                <p:cNvPr id="131" name="Straight Connector 130"/>
                <p:cNvCxnSpPr>
                  <a:stCxn id="133" idx="2"/>
                  <a:endCxn id="129" idx="0"/>
                </p:cNvCxnSpPr>
                <p:nvPr/>
              </p:nvCxnSpPr>
              <p:spPr>
                <a:xfrm>
                  <a:off x="1838147" y="2590800"/>
                  <a:ext cx="742354" cy="77294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34" idx="2"/>
                  <a:endCxn id="129" idx="0"/>
                </p:cNvCxnSpPr>
                <p:nvPr/>
              </p:nvCxnSpPr>
              <p:spPr>
                <a:xfrm flipH="1">
                  <a:off x="2580501" y="2579858"/>
                  <a:ext cx="644173" cy="78388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ounded Rectangle 132"/>
                <p:cNvSpPr/>
                <p:nvPr/>
              </p:nvSpPr>
              <p:spPr>
                <a:xfrm>
                  <a:off x="1511053" y="21445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2880895" y="2133600"/>
                  <a:ext cx="68755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rot="18300000" flipH="1">
                  <a:off x="2839394" y="281201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3412123"/>
                <a:ext cx="1248848" cy="663452"/>
                <a:chOff x="5410200" y="2988677"/>
                <a:chExt cx="1248848" cy="66345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8" name="Straight Connector 127"/>
                <p:cNvCxnSpPr>
                  <a:stCxn id="134" idx="3"/>
                  <a:endCxn id="127" idx="2"/>
                </p:cNvCxnSpPr>
                <p:nvPr/>
              </p:nvCxnSpPr>
              <p:spPr>
                <a:xfrm flipV="1">
                  <a:off x="5410200" y="3174443"/>
                  <a:ext cx="533400" cy="4776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5410200" y="3869961"/>
                <a:ext cx="2090970" cy="494507"/>
                <a:chOff x="5410200" y="2526644"/>
                <a:chExt cx="2090970" cy="494507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816925" y="2526644"/>
                  <a:ext cx="1684245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دانشجویی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6" name="Straight Connector 125"/>
                <p:cNvCxnSpPr>
                  <a:stCxn id="134" idx="3"/>
                  <a:endCxn id="123" idx="2"/>
                </p:cNvCxnSpPr>
                <p:nvPr/>
              </p:nvCxnSpPr>
              <p:spPr>
                <a:xfrm>
                  <a:off x="5410200" y="2732258"/>
                  <a:ext cx="406725" cy="4164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5410200" y="4075575"/>
                <a:ext cx="1914902" cy="733131"/>
                <a:chOff x="5410200" y="2275058"/>
                <a:chExt cx="1914902" cy="733131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816925" y="2636658"/>
                  <a:ext cx="1508177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ورود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34" idx="3"/>
                  <a:endCxn id="115" idx="2"/>
                </p:cNvCxnSpPr>
                <p:nvPr/>
              </p:nvCxnSpPr>
              <p:spPr>
                <a:xfrm>
                  <a:off x="5410200" y="2275058"/>
                  <a:ext cx="406725" cy="54736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2103952" y="3395246"/>
                <a:ext cx="1248848" cy="691271"/>
                <a:chOff x="5410200" y="2988677"/>
                <a:chExt cx="1248848" cy="69127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4" name="Straight Connector 113"/>
                <p:cNvCxnSpPr>
                  <a:stCxn id="133" idx="1"/>
                  <a:endCxn id="111" idx="2"/>
                </p:cNvCxnSpPr>
                <p:nvPr/>
              </p:nvCxnSpPr>
              <p:spPr>
                <a:xfrm flipV="1">
                  <a:off x="5410200" y="3174443"/>
                  <a:ext cx="533400" cy="50550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 flipH="1">
                <a:off x="1425691" y="3875451"/>
                <a:ext cx="1927109" cy="494507"/>
                <a:chOff x="5400848" y="2526663"/>
                <a:chExt cx="1927109" cy="4945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794330" y="2526663"/>
                  <a:ext cx="1533627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کارگزینی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33" idx="1"/>
                  <a:endCxn id="105" idx="2"/>
                </p:cNvCxnSpPr>
                <p:nvPr/>
              </p:nvCxnSpPr>
              <p:spPr>
                <a:xfrm>
                  <a:off x="5400848" y="2737729"/>
                  <a:ext cx="393482" cy="361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 flipH="1">
                <a:off x="1823470" y="4086517"/>
                <a:ext cx="1529330" cy="881579"/>
                <a:chOff x="5410200" y="2280529"/>
                <a:chExt cx="1529330" cy="881579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76901" y="2618150"/>
                  <a:ext cx="1262629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استخدام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33" idx="1"/>
                  <a:endCxn id="103" idx="2"/>
                </p:cNvCxnSpPr>
                <p:nvPr/>
              </p:nvCxnSpPr>
              <p:spPr>
                <a:xfrm>
                  <a:off x="5410200" y="2280529"/>
                  <a:ext cx="26670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6" name="Oval 135"/>
            <p:cNvSpPr/>
            <p:nvPr/>
          </p:nvSpPr>
          <p:spPr>
            <a:xfrm flipH="1">
              <a:off x="3478864" y="4962469"/>
              <a:ext cx="139793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2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سقف ساعات کاری</a:t>
              </a:r>
              <a:endParaRPr lang="en-US" sz="12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37" name="Straight Connector 136"/>
            <p:cNvCxnSpPr>
              <a:stCxn id="129" idx="1"/>
              <a:endCxn id="136" idx="1"/>
            </p:cNvCxnSpPr>
            <p:nvPr/>
          </p:nvCxnSpPr>
          <p:spPr>
            <a:xfrm flipH="1">
              <a:off x="4672077" y="4958471"/>
              <a:ext cx="392214" cy="584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927929" y="6483927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367174" y="6487390"/>
            <a:ext cx="4400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009806" y="1295400"/>
                          <a:ext cx="1367458" cy="2110272"/>
                          <a:chOff x="2090447" y="3320687"/>
                          <a:chExt cx="1367458" cy="2110272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grpSp>
                        <p:nvGrpSpPr>
                          <p:cNvPr id="131" name="Group 130"/>
                          <p:cNvGrpSpPr/>
                          <p:nvPr/>
                        </p:nvGrpSpPr>
                        <p:grpSpPr>
                          <a:xfrm>
                            <a:off x="2090447" y="3766945"/>
                            <a:ext cx="1040364" cy="1664014"/>
                            <a:chOff x="2090447" y="3766945"/>
                            <a:chExt cx="1040364" cy="1664014"/>
                          </a:xfrm>
                        </p:grpSpPr>
                        <p:cxnSp>
                          <p:nvCxnSpPr>
                            <p:cNvPr id="132" name="Straight Connector 131"/>
                            <p:cNvCxnSpPr>
                              <a:stCxn id="130" idx="0"/>
                              <a:endCxn id="115" idx="4"/>
                            </p:cNvCxnSpPr>
                            <p:nvPr/>
                          </p:nvCxnSpPr>
                          <p:spPr>
                            <a:xfrm>
                              <a:off x="3130811" y="3766945"/>
                              <a:ext cx="0" cy="649029"/>
                            </a:xfrm>
                            <a:prstGeom prst="line">
                              <a:avLst/>
                            </a:prstGeom>
                            <a:ln w="28575" cmpd="sng"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3" name="Arc 132"/>
                            <p:cNvSpPr/>
                            <p:nvPr/>
                          </p:nvSpPr>
                          <p:spPr>
                            <a:xfrm rot="19680000">
                              <a:off x="2090447" y="5244534"/>
                              <a:ext cx="239678" cy="186425"/>
                            </a:xfrm>
                            <a:prstGeom prst="arc">
                              <a:avLst>
                                <a:gd name="adj1" fmla="val 16200000"/>
                                <a:gd name="adj2" fmla="val 5561501"/>
                              </a:avLst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cs typeface="B Nazanin" pitchFamily="2" charset="-78"/>
                              </a:endParaRPr>
                            </a:p>
                          </p:txBody>
                        </p:sp>
                      </p:grp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3489550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 rot="19680000" flipH="1" flipV="1">
                    <a:off x="3378430" y="32999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352770" y="1295400"/>
                        <a:ext cx="1183868" cy="2110307"/>
                        <a:chOff x="2433411" y="3320687"/>
                        <a:chExt cx="1183868" cy="211030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433411" y="3766945"/>
                          <a:ext cx="699221" cy="1664049"/>
                          <a:chOff x="2433411" y="3766945"/>
                          <a:chExt cx="699221" cy="166404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76200" cmpd="dbl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8900000">
                            <a:off x="2433411" y="5244569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sp>
                <p:nvSpPr>
                  <p:cNvPr id="159" name="Arc 158"/>
                  <p:cNvSpPr/>
                  <p:nvPr/>
                </p:nvSpPr>
                <p:spPr>
                  <a:xfrm rot="18900000" flipH="1" flipV="1">
                    <a:off x="2933792" y="3318901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 (و مقادیر شناسه در همه نمونه‏های زبرنوع‏ها یکتا باشد)، </a:t>
            </a:r>
            <a:r>
              <a:rPr lang="fa-IR" dirty="0"/>
              <a:t>کلید رابطه نمایشگر زیرنوع، همان کلید رابطه‏های نمایشگر زبرنوع‏ها </a:t>
            </a:r>
            <a:r>
              <a:rPr lang="fa-IR" dirty="0" smtClean="0"/>
              <a:t>است. </a:t>
            </a:r>
            <a:br>
              <a:rPr lang="fa-IR" dirty="0" smtClean="0"/>
            </a:b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دارد.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نرمال دست یابیم.</a:t>
            </a:r>
          </a:p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0919AF"/>
                </a:solidFill>
              </a:rPr>
              <a:t>در عمل </a:t>
            </a:r>
            <a:r>
              <a:rPr lang="fa-IR" u="sng" dirty="0"/>
              <a:t>روش ترکیبی </a:t>
            </a:r>
            <a:r>
              <a:rPr lang="fa-IR" dirty="0"/>
              <a:t>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" y="3873494"/>
            <a:ext cx="6577115" cy="2929466"/>
            <a:chOff x="4951069" y="4566440"/>
            <a:chExt cx="3814571" cy="1414858"/>
          </a:xfrm>
        </p:grpSpPr>
        <p:grpSp>
          <p:nvGrpSpPr>
            <p:cNvPr id="189" name="Group 188"/>
            <p:cNvGrpSpPr/>
            <p:nvPr/>
          </p:nvGrpSpPr>
          <p:grpSpPr>
            <a:xfrm>
              <a:off x="4951069" y="4566440"/>
              <a:ext cx="3814571" cy="1414858"/>
              <a:chOff x="286564" y="3940387"/>
              <a:chExt cx="3814571" cy="104372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86564" y="3940387"/>
                <a:ext cx="3814571" cy="1043729"/>
                <a:chOff x="52281" y="3422753"/>
                <a:chExt cx="3814571" cy="1043729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52281" y="3422753"/>
                  <a:ext cx="3814571" cy="104372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COUR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(COID,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SCR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GR)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OFFERING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COID,  PROFID,  GR#, CLASS)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614775" y="3556012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1203173" y="4696738"/>
                <a:ext cx="1244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437205" y="5171710"/>
              <a:ext cx="6988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433971" y="5151274"/>
              <a:ext cx="26839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648200" y="3583402"/>
            <a:ext cx="3810000" cy="3161452"/>
            <a:chOff x="2503007" y="2209800"/>
            <a:chExt cx="4137986" cy="4038600"/>
          </a:xfrm>
        </p:grpSpPr>
        <p:sp>
          <p:nvSpPr>
            <p:cNvPr id="44" name="Rounded Rectangle 43"/>
            <p:cNvSpPr/>
            <p:nvPr/>
          </p:nvSpPr>
          <p:spPr>
            <a:xfrm>
              <a:off x="4197505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91559" y="4108704"/>
              <a:ext cx="1977080" cy="1682496"/>
              <a:chOff x="4091559" y="3897454"/>
              <a:chExt cx="1977080" cy="168249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091559" y="3897454"/>
                <a:ext cx="953198" cy="1682496"/>
                <a:chOff x="4091559" y="3897454"/>
                <a:chExt cx="953198" cy="1682496"/>
              </a:xfrm>
            </p:grpSpPr>
            <p:cxnSp>
              <p:nvCxnSpPr>
                <p:cNvPr id="73" name="Straight Connector 72"/>
                <p:cNvCxnSpPr>
                  <a:stCxn id="44" idx="0"/>
                  <a:endCxn id="74" idx="2"/>
                </p:cNvCxnSpPr>
                <p:nvPr/>
              </p:nvCxnSpPr>
              <p:spPr>
                <a:xfrm flipV="1">
                  <a:off x="4550272" y="4970349"/>
                  <a:ext cx="17887" cy="60960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lowchart: Decision 73"/>
                <p:cNvSpPr/>
                <p:nvPr/>
              </p:nvSpPr>
              <p:spPr>
                <a:xfrm>
                  <a:off x="4091559" y="4284550"/>
                  <a:ext cx="953198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ارایه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45" idx="2"/>
                  <a:endCxn id="74" idx="0"/>
                </p:cNvCxnSpPr>
                <p:nvPr/>
              </p:nvCxnSpPr>
              <p:spPr>
                <a:xfrm flipH="1">
                  <a:off x="4568158" y="3897454"/>
                  <a:ext cx="3842" cy="38709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5044757" y="3970048"/>
                <a:ext cx="1023882" cy="657402"/>
                <a:chOff x="6035357" y="5417848"/>
                <a:chExt cx="1023882" cy="65740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248400" y="5417848"/>
                  <a:ext cx="810839" cy="52055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گروه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74" idx="3"/>
                  <a:endCxn id="69" idx="3"/>
                </p:cNvCxnSpPr>
                <p:nvPr/>
              </p:nvCxnSpPr>
              <p:spPr>
                <a:xfrm flipV="1">
                  <a:off x="6035357" y="5862172"/>
                  <a:ext cx="331788" cy="2130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60" name="Flowchart: Decision 59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61" name="Straight Connector 60"/>
                  <p:cNvCxnSpPr>
                    <a:stCxn id="60" idx="1"/>
                    <a:endCxn id="58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59" idx="1"/>
                    <a:endCxn id="60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B Nazanin" pitchFamily="2" charset="-78"/>
                    </a:rPr>
                    <a:t>M</a:t>
                  </a:r>
                  <a:endParaRPr lang="en-US" sz="1100" dirty="0">
                    <a:cs typeface="B Nazanin" pitchFamily="2" charset="-78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cs typeface="B Nazanin" pitchFamily="2" charset="-78"/>
                    </a:rPr>
                    <a:t>N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4" name="Straight Connector 53"/>
                <p:cNvCxnSpPr>
                  <a:stCxn id="60" idx="0"/>
                  <a:endCxn id="53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>
              <a:stCxn id="60" idx="2"/>
              <a:endCxn id="45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296521" y="609691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B Nazanin" pitchFamily="2" charset="-78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77107" y="504105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cs typeface="B Nazanin" pitchFamily="2" charset="-78"/>
              </a:rPr>
              <a:t>M</a:t>
            </a:r>
            <a:endParaRPr lang="en-US" sz="1100" dirty="0">
              <a:cs typeface="B Nazanin" pitchFamily="2" charset="-78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140407" y="4660785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2274" y="5084397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46057" y="5487577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00514" y="5906893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656624" y="5900058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4823" y="5909753"/>
            <a:ext cx="8179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92729" y="5953296"/>
            <a:ext cx="11284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242338" y="5641443"/>
            <a:ext cx="746570" cy="395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  <a:cs typeface="B Nazanin" pitchFamily="2" charset="-78"/>
              </a:rPr>
              <a:t>شماره کلاس</a:t>
            </a:r>
            <a:endParaRPr lang="en-US" sz="12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23" name="Straight Connector 122"/>
          <p:cNvCxnSpPr>
            <a:stCxn id="74" idx="3"/>
            <a:endCxn id="119" idx="2"/>
          </p:cNvCxnSpPr>
          <p:nvPr/>
        </p:nvCxnSpPr>
        <p:spPr>
          <a:xfrm>
            <a:off x="6988485" y="5641328"/>
            <a:ext cx="253853" cy="198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نماییم.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en-US" dirty="0" smtClean="0"/>
          </a:p>
          <a:p>
            <a:r>
              <a:rPr lang="fa-IR" dirty="0" smtClean="0"/>
              <a:t>همین سیستم حداکثر با هفت رابطه نیز قابل طراحی است.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724165"/>
            <a:ext cx="8458200" cy="2300796"/>
            <a:chOff x="4951069" y="4196395"/>
            <a:chExt cx="3814571" cy="1111225"/>
          </a:xfrm>
        </p:grpSpPr>
        <p:grpSp>
          <p:nvGrpSpPr>
            <p:cNvPr id="8" name="Group 7"/>
            <p:cNvGrpSpPr/>
            <p:nvPr/>
          </p:nvGrpSpPr>
          <p:grpSpPr>
            <a:xfrm>
              <a:off x="4951069" y="4196395"/>
              <a:ext cx="3814571" cy="1111225"/>
              <a:chOff x="52281" y="3149773"/>
              <a:chExt cx="3814571" cy="81974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2281" y="3317339"/>
                <a:ext cx="3814571" cy="65217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DEPT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(DEID,  ….,  DPHONE,  PRID)</a:t>
                </a:r>
              </a:p>
              <a:p>
                <a:pPr>
                  <a:lnSpc>
                    <a:spcPct val="200000"/>
                  </a:lnSpc>
                </a:pPr>
                <a:endParaRPr lang="en-US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….,  PRRANK,  MDEID,  SUB,  MEMDEID,  FROM,  CDEID,  INT)</a:t>
                </a:r>
              </a:p>
              <a:p>
                <a:pPr>
                  <a:lnSpc>
                    <a:spcPct val="200000"/>
                  </a:lnSpc>
                </a:pPr>
                <a:endParaRPr lang="en-US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INVITED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(DEID, PRID,  YR,  TR)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>
                  <a:lnSpc>
                    <a:spcPct val="200000"/>
                  </a:lnSpc>
                </a:pP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457033" y="3149773"/>
                <a:ext cx="28255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5500917" y="5273013"/>
              <a:ext cx="54788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27101" y="5240603"/>
              <a:ext cx="24221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3138714" y="2798816"/>
            <a:ext cx="7583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9787" y="2798816"/>
            <a:ext cx="9988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3440" y="2793067"/>
            <a:ext cx="5951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97473" y="2819400"/>
            <a:ext cx="626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38226" y="3886200"/>
            <a:ext cx="55388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082093" y="2189153"/>
            <a:ext cx="9746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ماموریت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92357" y="2190406"/>
            <a:ext cx="9746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عضویت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78349" y="2171012"/>
            <a:ext cx="9746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موضوع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781800" y="2171012"/>
            <a:ext cx="66152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مشاور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29286" y="2178208"/>
            <a:ext cx="9746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زمینه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11949" y="2163694"/>
            <a:ext cx="365051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از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94564" y="3184634"/>
            <a:ext cx="243477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سه کلید خارجی از یک دامنه</a:t>
            </a:r>
            <a:endParaRPr lang="en-US" sz="16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733800" y="2875016"/>
            <a:ext cx="1371600" cy="4572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79682" y="2798816"/>
            <a:ext cx="337347" cy="4608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36229" y="2875016"/>
            <a:ext cx="276331" cy="3991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33443" y="1703696"/>
            <a:ext cx="55388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197121" y="1752600"/>
            <a:ext cx="6265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نرمال (با تعریفی که قبلاً دیدیم) ممکن است آنومالی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یک فقره اطلاع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62800" y="2500086"/>
            <a:ext cx="166698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به طور مثال،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تئوری وابستگی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b="1" dirty="0" smtClean="0"/>
              <a:t>            </a:t>
            </a:r>
            <a:r>
              <a:rPr lang="fa-IR" b="1" dirty="0" smtClean="0">
                <a:solidFill>
                  <a:srgbClr val="0919AF"/>
                </a:solidFill>
              </a:rPr>
              <a:t>وابستگی تابعی (</a:t>
            </a:r>
            <a:r>
              <a:rPr lang="en-US" b="1" dirty="0" smtClean="0">
                <a:solidFill>
                  <a:srgbClr val="0919AF"/>
                </a:solidFill>
              </a:rPr>
              <a:t>FD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صفت </a:t>
            </a:r>
            <a:r>
              <a:rPr lang="en-US" sz="1800" dirty="0" smtClean="0"/>
              <a:t>R.B</a:t>
            </a:r>
            <a:r>
              <a:rPr lang="fa-IR" dirty="0" smtClean="0"/>
              <a:t> به صفت </a:t>
            </a:r>
            <a:r>
              <a:rPr lang="en-US" sz="1800" dirty="0" smtClean="0"/>
              <a:t>R.A</a:t>
            </a:r>
            <a:r>
              <a:rPr lang="fa-IR" dirty="0" smtClean="0"/>
              <a:t> وابستگی تابعی دارد اگر و فقط اگر به ازای یک مقدار از </a:t>
            </a:r>
            <a:r>
              <a:rPr lang="en-US" sz="1800" dirty="0" smtClean="0"/>
              <a:t>A</a:t>
            </a:r>
            <a:r>
              <a:rPr lang="fa-IR" dirty="0" smtClean="0"/>
              <a:t> یک مقدار از </a:t>
            </a:r>
            <a:r>
              <a:rPr lang="en-US" sz="1800" dirty="0" smtClean="0"/>
              <a:t>B</a:t>
            </a:r>
            <a:r>
              <a:rPr lang="fa-IR" dirty="0" smtClean="0"/>
              <a:t> متناظر باشد. به عبارت دیگر اگر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 smtClean="0"/>
              <a:t>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دو تاپل از </a:t>
            </a:r>
            <a:r>
              <a:rPr lang="en-US" sz="1800" dirty="0" smtClean="0"/>
              <a:t>R</a:t>
            </a:r>
            <a:r>
              <a:rPr lang="fa-IR" dirty="0" smtClean="0"/>
              <a:t> باشند، در این صورت:</a:t>
            </a:r>
          </a:p>
          <a:p>
            <a:pPr marL="0" indent="0" algn="ctr">
              <a:buNone/>
            </a:pPr>
            <a:r>
              <a:rPr lang="en-US" sz="1800" dirty="0" smtClean="0"/>
              <a:t>FORALL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IF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.A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   THEN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.B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.B</a:t>
            </a:r>
            <a:endParaRPr lang="fa-IR" sz="1800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فرض اینکه </a:t>
            </a:r>
            <a:r>
              <a:rPr lang="fa-IR" u="sng" dirty="0" smtClean="0"/>
              <a:t>کل تاپلهای رابطه </a:t>
            </a:r>
            <a:r>
              <a:rPr lang="fa-IR" dirty="0" smtClean="0"/>
              <a:t>به صورت زیر باشد، آیا داریم: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    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B</a:t>
            </a:r>
            <a:r>
              <a:rPr lang="fa-IR" dirty="0" smtClean="0">
                <a:sym typeface="Symbol"/>
              </a:rPr>
              <a:t>؟  بله</a:t>
            </a: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/>
              <a:t>A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A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879103" y="3974068"/>
            <a:ext cx="3588987" cy="2045732"/>
            <a:chOff x="700314" y="3276600"/>
            <a:chExt cx="3947886" cy="2045732"/>
          </a:xfrm>
        </p:grpSpPr>
        <p:sp>
          <p:nvSpPr>
            <p:cNvPr id="7" name="TextBox 6"/>
            <p:cNvSpPr txBox="1"/>
            <p:nvPr/>
          </p:nvSpPr>
          <p:spPr>
            <a:xfrm>
              <a:off x="700314" y="3276600"/>
              <a:ext cx="165942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  B,     C)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890130"/>
                </p:ext>
              </p:extLst>
            </p:nvPr>
          </p:nvGraphicFramePr>
          <p:xfrm>
            <a:off x="974310" y="3645932"/>
            <a:ext cx="1653673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57357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733800" y="3505200"/>
              <a:ext cx="862608" cy="11544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1</a:t>
              </a:r>
              <a:endParaRPr lang="en-US" dirty="0" smtClean="0">
                <a:sym typeface="Symbol"/>
              </a:endParaRPr>
            </a:p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a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baseline="-25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98" y="4115797"/>
              <a:ext cx="364202" cy="6848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baseline="-25000" dirty="0" smtClean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024086" y="4354286"/>
              <a:ext cx="286657" cy="127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24086" y="4539342"/>
              <a:ext cx="272143" cy="76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353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>
                <a:solidFill>
                  <a:srgbClr val="C00000"/>
                </a:solidFill>
              </a:rPr>
              <a:t>تامین چهار ویژگی آخر به صورت همزمان، در عمل ناممکن است!</a:t>
            </a:r>
          </a:p>
        </p:txBody>
      </p:sp>
    </p:spTree>
    <p:extLst>
      <p:ext uri="{BB962C8B-B14F-4D97-AF65-F5344CB8AC3E}">
        <p14:creationId xmlns:p14="http://schemas.microsoft.com/office/powerpoint/2010/main" val="14131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sz="1800" dirty="0" smtClean="0"/>
              <a:t> به روشهای مختلف: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قاعده معنایی از محیط است: نوعی قاعده جامعیتی (که باید به نحوی به سیستم داده شود. خواهیم دید که در بحث طراحی، از طریق طراحی خوب به سیستم می‏دهیم).</a:t>
            </a:r>
          </a:p>
          <a:p>
            <a:pPr marL="457200" lvl="1" indent="0">
              <a:buNone/>
            </a:pPr>
            <a:r>
              <a:rPr lang="en-US" sz="1800" dirty="0"/>
              <a:t>STID</a:t>
            </a:r>
            <a:r>
              <a:rPr lang="en-US" sz="1800" dirty="0">
                <a:sym typeface="Symbol"/>
              </a:rPr>
              <a:t>STJ</a:t>
            </a:r>
            <a:r>
              <a:rPr lang="fa-IR" dirty="0">
                <a:sym typeface="Symbol"/>
              </a:rPr>
              <a:t>: یک دانشجو فقط می‏تواند در یک رشته تحصیل کند.</a:t>
            </a:r>
          </a:p>
          <a:p>
            <a:pPr marL="457200" lvl="1" indent="0">
              <a:buNone/>
            </a:pPr>
            <a:r>
              <a:rPr lang="en-US" sz="1800" dirty="0">
                <a:sym typeface="Symbol"/>
              </a:rPr>
              <a:t>STJSTD</a:t>
            </a:r>
            <a:r>
              <a:rPr lang="fa-IR" dirty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>
                <a:sym typeface="Symbol"/>
              </a:rPr>
              <a:t>STIDSTD</a:t>
            </a:r>
            <a:r>
              <a:rPr lang="fa-IR" dirty="0">
                <a:sym typeface="Symbol"/>
              </a:rPr>
              <a:t>: یک دانشجو فقط در یک دانشکده تحصیل می‏کند.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در رابطه </a:t>
            </a:r>
            <a:r>
              <a:rPr lang="en-US" sz="1800" dirty="0" smtClean="0"/>
              <a:t>R(X, Y, Z)</a:t>
            </a:r>
            <a:r>
              <a:rPr lang="fa-IR" dirty="0" smtClean="0"/>
              <a:t>، یک اِظهار بنویسید که قاعده معنایی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(به طور مثال می‏توان از </a:t>
            </a:r>
            <a:r>
              <a:rPr lang="en-US" sz="1800" dirty="0" smtClean="0">
                <a:sym typeface="Symbol"/>
              </a:rPr>
              <a:t>EXISTS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 smtClean="0">
                <a:sym typeface="Symbol"/>
              </a:rPr>
              <a:t>CREATE ASSERTION  </a:t>
            </a:r>
            <a:r>
              <a:rPr lang="en-US" sz="1500" dirty="0" smtClean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 smtClean="0">
                <a:sym typeface="Symbol"/>
              </a:rPr>
              <a:t>       </a:t>
            </a:r>
            <a:r>
              <a:rPr lang="en-US" sz="1500" b="1" dirty="0" smtClean="0">
                <a:sym typeface="Symbol"/>
              </a:rPr>
              <a:t>CHECK</a:t>
            </a:r>
            <a:r>
              <a:rPr lang="en-US" sz="1500" dirty="0" smtClean="0">
                <a:sym typeface="Symbol"/>
              </a:rPr>
              <a:t> ( </a:t>
            </a:r>
            <a:r>
              <a:rPr lang="en-US" sz="1500" b="1" dirty="0" smtClean="0">
                <a:sym typeface="Symbol"/>
              </a:rPr>
              <a:t>NOT EXISTS </a:t>
            </a:r>
            <a:r>
              <a:rPr lang="en-US" sz="1500" dirty="0" smtClean="0">
                <a:sym typeface="Symbol"/>
              </a:rPr>
              <a:t>(</a:t>
            </a:r>
            <a:r>
              <a:rPr lang="en-US" sz="1500" b="1" dirty="0" smtClean="0">
                <a:sym typeface="Symbol"/>
              </a:rPr>
              <a:t>SELECT</a:t>
            </a:r>
            <a:r>
              <a:rPr lang="en-US" sz="1500" dirty="0" smtClean="0">
                <a:sym typeface="Symbol"/>
              </a:rPr>
              <a:t> X </a:t>
            </a:r>
            <a:r>
              <a:rPr lang="en-US" sz="1500" b="1" dirty="0" smtClean="0">
                <a:sym typeface="Symbol"/>
              </a:rPr>
              <a:t>FROM</a:t>
            </a:r>
            <a:r>
              <a:rPr lang="en-US" sz="1500" dirty="0" smtClean="0">
                <a:sym typeface="Symbol"/>
              </a:rPr>
              <a:t> R </a:t>
            </a:r>
            <a:r>
              <a:rPr lang="en-US" sz="1500" b="1" dirty="0" smtClean="0">
                <a:sym typeface="Symbol"/>
              </a:rPr>
              <a:t>GROUP BY </a:t>
            </a:r>
            <a:r>
              <a:rPr lang="en-US" sz="1500" dirty="0" smtClean="0">
                <a:sym typeface="Symbol"/>
              </a:rPr>
              <a:t>X </a:t>
            </a:r>
            <a:r>
              <a:rPr lang="en-US" sz="1500" b="1" dirty="0" smtClean="0">
                <a:sym typeface="Symbol"/>
              </a:rPr>
              <a:t>HAVING</a:t>
            </a:r>
            <a:r>
              <a:rPr lang="en-US" sz="1500" dirty="0" smtClean="0">
                <a:sym typeface="Symbol"/>
              </a:rPr>
              <a:t> </a:t>
            </a:r>
            <a:r>
              <a:rPr lang="en-US" sz="1500" b="1" dirty="0" smtClean="0">
                <a:sym typeface="Symbol"/>
              </a:rPr>
              <a:t>COUNT</a:t>
            </a:r>
            <a:r>
              <a:rPr lang="en-US" sz="1500" dirty="0" smtClean="0">
                <a:sym typeface="Symbol"/>
              </a:rPr>
              <a:t>(</a:t>
            </a:r>
            <a:r>
              <a:rPr lang="en-US" sz="1500" b="1" dirty="0" smtClean="0">
                <a:sym typeface="Symbol"/>
              </a:rPr>
              <a:t>DISTINCT</a:t>
            </a:r>
            <a:r>
              <a:rPr lang="en-US" sz="1500" dirty="0" smtClean="0">
                <a:sym typeface="Symbol"/>
              </a:rPr>
              <a:t>(Y))=1))</a:t>
            </a:r>
            <a:endParaRPr lang="fa-IR" sz="1500" dirty="0" smtClean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 smtClean="0"/>
              <a:t>حساب رابطه‏ای:  </a:t>
            </a:r>
            <a:r>
              <a:rPr lang="en-US" sz="1500" b="1" dirty="0" smtClean="0"/>
              <a:t>CONSTRAINT</a:t>
            </a:r>
            <a:r>
              <a:rPr lang="en-US" sz="1500" dirty="0" smtClean="0"/>
              <a:t> </a:t>
            </a:r>
            <a:r>
              <a:rPr lang="en-US" sz="1500" dirty="0"/>
              <a:t>XTOYFD</a:t>
            </a:r>
            <a:r>
              <a:rPr lang="en-US" sz="1500" b="1" dirty="0"/>
              <a:t>  FORALL </a:t>
            </a:r>
            <a:r>
              <a:rPr lang="en-US" sz="1500" dirty="0" smtClean="0"/>
              <a:t>R1 </a:t>
            </a:r>
            <a:r>
              <a:rPr lang="en-US" sz="1500" b="1" dirty="0" smtClean="0"/>
              <a:t>(</a:t>
            </a:r>
            <a:r>
              <a:rPr lang="en-US" sz="1500" b="1" dirty="0"/>
              <a:t>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 smtClean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fa-IR" sz="1000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14" y="2286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a-IR" dirty="0"/>
              <a:t>سه قاعده </a:t>
            </a:r>
            <a:r>
              <a:rPr lang="fa-IR" dirty="0" smtClean="0"/>
              <a:t>اول </a:t>
            </a:r>
            <a:r>
              <a:rPr lang="fa-IR" dirty="0" smtClean="0">
                <a:solidFill>
                  <a:srgbClr val="0919AF"/>
                </a:solidFill>
              </a:rPr>
              <a:t>درست </a:t>
            </a:r>
            <a:r>
              <a:rPr lang="fa-IR" dirty="0" smtClean="0"/>
              <a:t>و </a:t>
            </a:r>
            <a:r>
              <a:rPr lang="fa-IR" dirty="0">
                <a:solidFill>
                  <a:srgbClr val="0919AF"/>
                </a:solidFill>
              </a:rPr>
              <a:t>کامل </a:t>
            </a:r>
            <a:r>
              <a:rPr lang="fa-IR" dirty="0"/>
              <a:t>هستند، بدین معنا که با داشتن یک مجموعه از وابستگی‏های تابعی </a:t>
            </a:r>
            <a:r>
              <a:rPr lang="en-US" sz="1800" dirty="0"/>
              <a:t>F</a:t>
            </a:r>
            <a:r>
              <a:rPr lang="fa-IR" dirty="0"/>
              <a:t>، تمام وابستگی‏های تابعی منطقاً قابل استنتاج از </a:t>
            </a:r>
            <a:r>
              <a:rPr lang="en-US" sz="1800" dirty="0"/>
              <a:t>F</a:t>
            </a:r>
            <a:r>
              <a:rPr lang="fa-IR" dirty="0"/>
              <a:t>، با همین سه قاعده به دست می‏آیند و هیچ وابستگی تابعی دیگر (که از </a:t>
            </a:r>
            <a:r>
              <a:rPr lang="en-US" sz="1800" dirty="0"/>
              <a:t>F</a:t>
            </a:r>
            <a:r>
              <a:rPr lang="fa-IR" dirty="0"/>
              <a:t> قابل استنتاج </a:t>
            </a:r>
            <a:r>
              <a:rPr lang="fa-IR" dirty="0" smtClean="0"/>
              <a:t>نباشد</a:t>
            </a:r>
            <a:r>
              <a:rPr lang="fa-IR" dirty="0"/>
              <a:t>) نیز به دست نمی‏</a:t>
            </a:r>
            <a:r>
              <a:rPr lang="fa-IR" dirty="0" smtClean="0"/>
              <a:t>آید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/>
              <a:t>درستی سه قاعده اول به آسانی قابل اثبات‏ </a:t>
            </a:r>
            <a:r>
              <a:rPr lang="fa-IR" dirty="0" smtClean="0"/>
              <a:t>است و </a:t>
            </a:r>
            <a:r>
              <a:rPr lang="fa-IR" dirty="0"/>
              <a:t>قواعد دیگر از روی همانها اثبات می‏شوند.</a:t>
            </a:r>
            <a:endParaRPr lang="en-US" dirty="0"/>
          </a:p>
          <a:p>
            <a:pPr marL="457200" lvl="1" indent="0">
              <a:buNone/>
            </a:pPr>
            <a:endParaRPr lang="fa-IR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الگوریتم تشخیص سوپرکلید </a:t>
            </a:r>
            <a:r>
              <a:rPr lang="fa-IR" dirty="0" smtClean="0">
                <a:sym typeface="Symbol"/>
              </a:rPr>
              <a:t>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(F-{f})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اگر یک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کامل به صورت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داشته باشیم، آنگاه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آن قابل استنتاج است.</a:t>
            </a:r>
          </a:p>
          <a:p>
            <a:pPr lvl="1"/>
            <a:r>
              <a:rPr lang="fa-I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اثبات: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استفاده از قاعده افزایش از </a:t>
            </a:r>
            <a:r>
              <a:rPr lang="en-US" sz="1800" dirty="0" smtClean="0">
                <a:sym typeface="Symbol"/>
              </a:rPr>
              <a:t>AY</a:t>
            </a:r>
            <a:r>
              <a:rPr lang="fa-IR" dirty="0" smtClean="0">
                <a:sym typeface="Symbol"/>
              </a:rPr>
              <a:t> نتیجه می‏گیریم </a:t>
            </a:r>
            <a:r>
              <a:rPr lang="en-US" sz="1800" dirty="0" smtClean="0">
                <a:sym typeface="Symbol"/>
              </a:rPr>
              <a:t>(A,B)(Y,B)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        با استفاده از قاعده تجزیه داریم: </a:t>
            </a:r>
            <a:r>
              <a:rPr lang="en-US" sz="1800" dirty="0" smtClean="0">
                <a:sym typeface="Symbol"/>
              </a:rPr>
              <a:t>(A,B)B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 یک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است و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            همان حکم است.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مجموعه کاهش‏ناپذیر چه کاربردی دارد؟</a:t>
            </a:r>
          </a:p>
          <a:p>
            <a:pPr marL="0" indent="0">
              <a:buNone/>
            </a:pPr>
            <a:endParaRPr lang="fa-IR" sz="1600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وابستگی تابعی با واسطه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TFD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dirty="0" smtClean="0">
                <a:sym typeface="Symbol"/>
              </a:rPr>
              <a:t>، می‏گوییم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ب</a:t>
            </a:r>
            <a:r>
              <a:rPr lang="fa-IR" dirty="0">
                <a:sym typeface="Symbol"/>
              </a:rPr>
              <a:t>ه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از طریق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دارد. 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برقرار باشد، آنگاه آن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واسطه،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بدیهی (نامهم)</a:t>
            </a:r>
            <a:r>
              <a:rPr lang="fa-IR" dirty="0" smtClean="0">
                <a:sym typeface="Symbol"/>
              </a:rPr>
              <a:t>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555" y="489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یا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یا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ساده‏اند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191000" y="4556234"/>
            <a:ext cx="4365037" cy="1996966"/>
            <a:chOff x="4191000" y="4556234"/>
            <a:chExt cx="4365037" cy="1996966"/>
          </a:xfrm>
        </p:grpSpPr>
        <p:sp>
          <p:nvSpPr>
            <p:cNvPr id="19" name="Rounded Rectangle 18"/>
            <p:cNvSpPr/>
            <p:nvPr/>
          </p:nvSpPr>
          <p:spPr>
            <a:xfrm>
              <a:off x="5334000" y="4556234"/>
              <a:ext cx="3222037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sz="1600" dirty="0" smtClean="0">
                  <a:solidFill>
                    <a:srgbClr val="FF0000"/>
                  </a:solidFill>
                  <a:cs typeface="B Nazanin" pitchFamily="2" charset="-78"/>
                </a:rPr>
                <a:t>FD</a:t>
              </a:r>
              <a:r>
                <a:rPr lang="fa-IR" dirty="0" smtClean="0">
                  <a:solidFill>
                    <a:srgbClr val="FF0000"/>
                  </a:solidFill>
                  <a:cs typeface="B Nazanin" pitchFamily="2" charset="-78"/>
                </a:rPr>
                <a:t>های ناشی از </a:t>
              </a:r>
              <a:r>
                <a:rPr lang="en-US" sz="1600" dirty="0" smtClean="0">
                  <a:solidFill>
                    <a:srgbClr val="FF0000"/>
                  </a:solidFill>
                  <a:cs typeface="B Nazanin" pitchFamily="2" charset="-78"/>
                </a:rPr>
                <a:t>PK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rgbClr val="FF0000"/>
                  </a:solidFill>
                  <a:cs typeface="B Nazanin" pitchFamily="2" charset="-78"/>
                </a:rPr>
                <a:t>(سمت چپ، </a:t>
              </a:r>
              <a:r>
                <a:rPr lang="en-US" sz="1600" dirty="0" smtClean="0">
                  <a:solidFill>
                    <a:srgbClr val="FF0000"/>
                  </a:solidFill>
                  <a:cs typeface="B Nazanin" pitchFamily="2" charset="-78"/>
                </a:rPr>
                <a:t>PK</a:t>
              </a:r>
              <a:r>
                <a:rPr lang="fa-IR" dirty="0" smtClean="0">
                  <a:solidFill>
                    <a:srgbClr val="FF0000"/>
                  </a:solidFill>
                  <a:cs typeface="B Nazanin" pitchFamily="2" charset="-78"/>
                </a:rPr>
                <a:t>)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191000" y="4953000"/>
              <a:ext cx="3363686" cy="1600200"/>
              <a:chOff x="4191000" y="4953000"/>
              <a:chExt cx="3363686" cy="16002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191000" y="5257800"/>
                <a:ext cx="3363686" cy="1295400"/>
                <a:chOff x="4648200" y="5107116"/>
                <a:chExt cx="3363686" cy="129540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648200" y="5107116"/>
                  <a:ext cx="3352800" cy="1104900"/>
                  <a:chOff x="304800" y="3614965"/>
                  <a:chExt cx="3352800" cy="1104900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304800" y="4041421"/>
                    <a:ext cx="528532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GR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" name="Straight Arrow Connector 8"/>
                  <p:cNvCxnSpPr>
                    <a:stCxn id="17" idx="1"/>
                    <a:endCxn id="8" idx="3"/>
                  </p:cNvCxnSpPr>
                  <p:nvPr/>
                </p:nvCxnSpPr>
                <p:spPr>
                  <a:xfrm flipH="1">
                    <a:off x="833332" y="4230964"/>
                    <a:ext cx="614468" cy="957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COID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1597766" y="3810000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3037114" y="3614965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STJ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Straight Arrow Connector 12"/>
                  <p:cNvCxnSpPr>
                    <a:endCxn id="12" idx="1"/>
                  </p:cNvCxnSpPr>
                  <p:nvPr/>
                </p:nvCxnSpPr>
                <p:spPr>
                  <a:xfrm>
                    <a:off x="2438400" y="3805465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2434772" y="4719865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5791200" y="5119914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7391400" y="6021516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>
              <a:xfrm flipV="1">
                <a:off x="6642536" y="4953000"/>
                <a:ext cx="80266" cy="49530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>
                <a:stCxn id="11" idx="3"/>
              </p:cNvCxnSpPr>
              <p:nvPr/>
            </p:nvCxnSpPr>
            <p:spPr>
              <a:xfrm flipV="1">
                <a:off x="6167332" y="5638800"/>
                <a:ext cx="755982" cy="4535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27"/>
              <p:cNvCxnSpPr/>
              <p:nvPr/>
            </p:nvCxnSpPr>
            <p:spPr>
              <a:xfrm>
                <a:off x="6167332" y="5738585"/>
                <a:ext cx="755982" cy="433615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/>
              <p:cNvCxnSpPr>
                <a:stCxn id="12" idx="2"/>
                <a:endCxn id="18" idx="0"/>
              </p:cNvCxnSpPr>
              <p:nvPr/>
            </p:nvCxnSpPr>
            <p:spPr>
              <a:xfrm rot="16200000" flipH="1">
                <a:off x="6972300" y="5900057"/>
                <a:ext cx="533400" cy="10886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494202" y="5541734"/>
                <a:ext cx="228600" cy="21680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en-US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532302" y="5959927"/>
                <a:ext cx="228600" cy="21680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endParaRPr lang="en-US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133772" y="5729514"/>
                <a:ext cx="228600" cy="216807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58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3</a:t>
                </a:r>
                <a:endParaRPr lang="en-US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درس </a:t>
            </a:r>
            <a:r>
              <a:rPr lang="en-US" sz="1800" dirty="0" smtClean="0">
                <a:sym typeface="Symbol"/>
              </a:rPr>
              <a:t>CO1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توسط دانشجوی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اخذ شده باشد</a:t>
            </a:r>
            <a:r>
              <a:rPr lang="fa-IR" dirty="0" smtClean="0">
                <a:sym typeface="Symbol"/>
              </a:rPr>
              <a:t>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برای حذف این درس از دروس اخذ شده دانشجو، 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(اطلاعات درس)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/>
      <p:bldP spid="5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</a:t>
                </a:r>
                <a:r>
                  <a:rPr lang="fa-IR" dirty="0">
                    <a:solidFill>
                      <a:srgbClr val="0919AF"/>
                    </a:solidFill>
                  </a:rPr>
                  <a:t>که </a:t>
                </a:r>
                <a:r>
                  <a:rPr lang="fa-IR" u="sng" dirty="0">
                    <a:solidFill>
                      <a:srgbClr val="0919AF"/>
                    </a:solidFill>
                  </a:rPr>
                  <a:t>در تجزیه، </a:t>
                </a:r>
                <a:r>
                  <a:rPr lang="en-US" sz="1800" u="sng" dirty="0">
                    <a:solidFill>
                      <a:srgbClr val="0919AF"/>
                    </a:solidFill>
                  </a:rPr>
                  <a:t>FD</a:t>
                </a:r>
                <a:r>
                  <a:rPr lang="fa-IR" u="sng" dirty="0">
                    <a:solidFill>
                      <a:srgbClr val="0919AF"/>
                    </a:solidFill>
                  </a:rPr>
                  <a:t>ای از دست نرود</a:t>
                </a:r>
                <a:r>
                  <a:rPr lang="fa-IR" dirty="0"/>
                  <a:t>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</a:t>
                </a:r>
                <a:r>
                  <a:rPr lang="fa-IR" dirty="0" smtClean="0"/>
                  <a:t>بخواهد، </a:t>
                </a:r>
                <a:r>
                  <a:rPr lang="fa-IR" dirty="0"/>
                  <a:t>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r>
              <a:rPr lang="fa-IR" sz="1800" dirty="0" smtClean="0">
                <a:sym typeface="Symbol"/>
              </a:rPr>
              <a:t> و با فرض اینکه تنها یک دانشجو در رشته 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fa-IR" sz="1800" dirty="0" smtClean="0">
                <a:sym typeface="Symbol"/>
              </a:rPr>
              <a:t> ثبت شده است.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در عمل </a:t>
            </a:r>
            <a:r>
              <a:rPr lang="fa-IR" dirty="0" smtClean="0"/>
              <a:t>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sz="1800" dirty="0" smtClean="0"/>
              <a:t>3NF</a:t>
            </a:r>
            <a:r>
              <a:rPr lang="fa-IR" sz="1700" dirty="0" smtClean="0"/>
              <a:t> </a:t>
            </a:r>
            <a:r>
              <a:rPr lang="fa-IR" dirty="0" smtClean="0"/>
              <a:t>داریم که «یک بوده (واقعیت)</a:t>
            </a:r>
            <a:r>
              <a:rPr lang="fa-IR" b="1" dirty="0" smtClean="0"/>
              <a:t> : </a:t>
            </a:r>
            <a:r>
              <a:rPr lang="fa-IR" dirty="0" smtClean="0"/>
              <a:t>یک رابطه» و یا «یک شیئ</a:t>
            </a:r>
            <a:r>
              <a:rPr lang="fa-IR" b="1" dirty="0" smtClean="0"/>
              <a:t> : </a:t>
            </a:r>
            <a:r>
              <a:rPr lang="fa-IR" dirty="0" smtClean="0"/>
              <a:t>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تجزیه </a:t>
            </a:r>
            <a:r>
              <a:rPr lang="fa-IR" dirty="0"/>
              <a:t>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</a:t>
                </a:r>
                <a:r>
                  <a:rPr lang="fa-IR" dirty="0" smtClean="0"/>
                  <a:t>، به شرط عدم وجود هیچمقدار 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در صفات پیوند هیچمقدار (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Null Value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) </a:t>
                </a:r>
                <a:r>
                  <a:rPr lang="fa-IR" dirty="0" smtClean="0"/>
                  <a:t>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3987800"/>
            <a:ext cx="6172992" cy="1676400"/>
            <a:chOff x="1523207" y="1854200"/>
            <a:chExt cx="6172992" cy="1676400"/>
          </a:xfrm>
        </p:grpSpPr>
        <p:grpSp>
          <p:nvGrpSpPr>
            <p:cNvPr id="6" name="Group 5"/>
            <p:cNvGrpSpPr/>
            <p:nvPr/>
          </p:nvGrpSpPr>
          <p:grpSpPr>
            <a:xfrm>
              <a:off x="1523207" y="1854200"/>
              <a:ext cx="6172992" cy="1676400"/>
              <a:chOff x="1523207" y="1854200"/>
              <a:chExt cx="6172992" cy="16764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523207" y="1854200"/>
                <a:ext cx="6172992" cy="1676400"/>
                <a:chOff x="1485107" y="4648200"/>
                <a:chExt cx="6172992" cy="16764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514600" y="4648200"/>
                  <a:ext cx="4038600" cy="1600200"/>
                  <a:chOff x="609600" y="2209800"/>
                  <a:chExt cx="4038600" cy="160020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09600" y="3124200"/>
                    <a:ext cx="4038600" cy="685800"/>
                    <a:chOff x="228600" y="4953000"/>
                    <a:chExt cx="4038600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228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3048000" y="2209800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نمره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2" name="Straight Connector 31"/>
                  <p:cNvCxnSpPr>
                    <a:stCxn id="35" idx="0"/>
                    <a:endCxn id="30" idx="3"/>
                  </p:cNvCxnSpPr>
                  <p:nvPr/>
                </p:nvCxnSpPr>
                <p:spPr>
                  <a:xfrm flipV="1">
                    <a:off x="2590800" y="2665085"/>
                    <a:ext cx="568792" cy="45911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85107" y="5601820"/>
                  <a:ext cx="1029493" cy="722780"/>
                  <a:chOff x="1485107" y="5601820"/>
                  <a:chExt cx="1029493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85107" y="5601820"/>
                    <a:ext cx="1029493" cy="357712"/>
                    <a:chOff x="-625524" y="2145521"/>
                    <a:chExt cx="1029493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6255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268953" y="2324377"/>
                      <a:ext cx="135016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تجزیه خوب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تجزیه بی‏حشو </a:t>
                </a:r>
                <a:r>
                  <a:rPr lang="fa-IR" dirty="0" smtClean="0"/>
                  <a:t>تحت عنوان 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تجزیه بی‏کاست یا بی‏گمشدگی </a:t>
                </a:r>
                <a:r>
                  <a:rPr lang="fa-IR" dirty="0" smtClean="0"/>
                  <a:t>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 که به همراه خاصیت حفظ وابستگی‏های تابعی، تجزیه خوب را شکل می‏دهد (دو ویژگی دیگر تجزیه خوب را پیش‏فرض تجزیه خوب می‏دانیم).</a:t>
                </a:r>
              </a:p>
              <a:p>
                <a:pPr lvl="1"/>
                <a:r>
                  <a:rPr lang="fa-IR" dirty="0" smtClean="0"/>
                  <a:t>در واقع تاپلهای افزونه باعث از دست رفتن بخشی از اطلاعات می‏شوند.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l="-98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8411029" y="3124200"/>
            <a:ext cx="123371" cy="7620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7957066" y="34729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پیش‏فرض یا بدیهی</a:t>
            </a:r>
            <a:endParaRPr lang="en-US" dirty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</a:t>
            </a:r>
            <a:r>
              <a:rPr lang="fa-IR" b="1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مستقل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AC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u="sng" dirty="0" smtClean="0">
                <a:sym typeface="Symbol"/>
              </a:rPr>
              <a:t>A</a:t>
            </a:r>
            <a:r>
              <a:rPr lang="en-US" sz="1800" dirty="0" smtClean="0">
                <a:sym typeface="Symbol"/>
              </a:rPr>
              <a:t>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u="sng" dirty="0" smtClean="0">
                <a:sym typeface="Symbol"/>
              </a:rPr>
              <a:t>B</a:t>
            </a:r>
            <a:r>
              <a:rPr lang="en-US" sz="1800" dirty="0" smtClean="0">
                <a:sym typeface="Symbol"/>
              </a:rPr>
              <a:t>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صفت مشترک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قابل تجزیه است.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</a:t>
            </a:r>
            <a:r>
              <a:rPr lang="fa-IR" dirty="0" smtClean="0"/>
              <a:t>دهد.</a:t>
            </a:r>
            <a:endParaRPr lang="fa-IR" dirty="0"/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60282" y="4114800"/>
            <a:ext cx="8831317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0282" y="1371600"/>
            <a:ext cx="88313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تجزیه بی‏کاست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mtClean="0"/>
              <a:t>(بی‌حشو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a-IR" b="1" dirty="0" smtClean="0">
                <a:solidFill>
                  <a:srgbClr val="0919AF"/>
                </a:solidFill>
              </a:rPr>
              <a:t>قضیه 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  (در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sz="1800" dirty="0" smtClean="0">
                <a:sym typeface="Symbol"/>
              </a:rPr>
              <a:t> باشد)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b="1" dirty="0">
                <a:solidFill>
                  <a:srgbClr val="C00000"/>
                </a:solidFill>
              </a:rPr>
              <a:t>تجزیه بی‏</a:t>
            </a:r>
            <a:r>
              <a:rPr lang="fa-IR" b="1" dirty="0" smtClean="0">
                <a:solidFill>
                  <a:srgbClr val="C00000"/>
                </a:solidFill>
              </a:rPr>
              <a:t>کاست </a:t>
            </a:r>
            <a:r>
              <a:rPr lang="fa-IR" dirty="0" smtClean="0"/>
              <a:t>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dirty="0" smtClean="0">
                <a:sym typeface="Symbol"/>
              </a:rPr>
              <a:t>دقت شود که برقراری شرایط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قضیه هیث</a:t>
            </a:r>
            <a:r>
              <a:rPr lang="fa-IR" dirty="0" smtClean="0">
                <a:sym typeface="Symbol"/>
              </a:rPr>
              <a:t>، یک تجزیه بی‏کاست (و نه لزوما خوب که حافظ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باشد) را تضمین می‏نماید اما برقراری شرایط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قضیه ریسانن</a:t>
            </a:r>
            <a:r>
              <a:rPr lang="fa-IR" dirty="0" smtClean="0">
                <a:sym typeface="Symbol"/>
              </a:rPr>
              <a:t>، یک تجزیه خوب را تضمین می‏نماید. واضح است که در قضیه ریسانن شرایط قضیه هیث نیز برقرار است. بیانی دیگر از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قضیه هیث </a:t>
            </a:r>
            <a:r>
              <a:rPr lang="fa-IR" dirty="0" smtClean="0">
                <a:sym typeface="Symbol"/>
              </a:rPr>
              <a:t>تحت عنوان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تست </a:t>
            </a:r>
            <a:r>
              <a:rPr lang="en-US" sz="1800" dirty="0" smtClean="0">
                <a:solidFill>
                  <a:srgbClr val="C00000"/>
                </a:solidFill>
                <a:sym typeface="Symbol"/>
              </a:rPr>
              <a:t>NJB</a:t>
            </a:r>
            <a:r>
              <a:rPr lang="fa-IR" sz="1800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به صورت زیر است.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 smtClean="0">
                <a:solidFill>
                  <a:srgbClr val="0919AF"/>
                </a:solidFill>
                <a:sym typeface="Symbol"/>
              </a:rPr>
              <a:t>تست پیوند بی‏حشو برای تجزیه دودویی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NJB</a:t>
            </a:r>
            <a:r>
              <a:rPr lang="en-US" sz="1700" b="1" dirty="0" smtClean="0">
                <a:solidFill>
                  <a:srgbClr val="0919AF"/>
                </a:solidFill>
                <a:sym typeface="Symbol"/>
              </a:rPr>
              <a:t>- </a:t>
            </a:r>
            <a:r>
              <a:rPr lang="en-US" sz="1600" b="1" dirty="0" err="1" smtClean="0">
                <a:solidFill>
                  <a:srgbClr val="0919AF"/>
                </a:solidFill>
                <a:sym typeface="Symbol"/>
              </a:rPr>
              <a:t>Nonadditive</a:t>
            </a:r>
            <a:r>
              <a:rPr lang="en-US" sz="1600" b="1" dirty="0" smtClean="0">
                <a:solidFill>
                  <a:srgbClr val="0919AF"/>
                </a:solidFill>
                <a:sym typeface="Symbol"/>
              </a:rPr>
              <a:t> Join Test for Binary Decompositions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/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تجزیه دودویی </a:t>
            </a:r>
            <a:r>
              <a:rPr lang="en-US" dirty="0" smtClean="0">
                <a:sym typeface="Symbol"/>
              </a:rPr>
              <a:t>D</a:t>
            </a:r>
            <a:r>
              <a:rPr lang="en-US" sz="1800" dirty="0" smtClean="0">
                <a:sym typeface="Symbol"/>
              </a:rPr>
              <a:t>={R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R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}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خاصیت پیوند بی‏حشو دارد اگر و تنها اگر یکی از موارد زیر با توجه به مجموعه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های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برقرار باشد: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- وابستگی تابعی </a:t>
            </a:r>
            <a:r>
              <a:rPr lang="en-US" sz="1800" dirty="0" smtClean="0">
                <a:sym typeface="Symbol"/>
              </a:rPr>
              <a:t>(R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∩R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  (R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baseline="-250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– 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باشد یا</a:t>
            </a: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fa-IR" dirty="0" smtClean="0">
                <a:sym typeface="Symbol"/>
              </a:rPr>
              <a:t>- وابستگی </a:t>
            </a:r>
            <a:r>
              <a:rPr lang="fa-IR" dirty="0">
                <a:sym typeface="Symbol"/>
              </a:rPr>
              <a:t>تابعی </a:t>
            </a:r>
            <a:r>
              <a:rPr lang="en-US" sz="1800" dirty="0">
                <a:sym typeface="Symbol"/>
              </a:rPr>
              <a:t>(R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latin typeface="Times New Roman"/>
                <a:cs typeface="Times New Roman"/>
                <a:sym typeface="Symbol"/>
              </a:rPr>
              <a:t>∩R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) </a:t>
            </a:r>
            <a:r>
              <a:rPr lang="en-US" sz="1800" dirty="0" smtClean="0">
                <a:sym typeface="Symbol"/>
              </a:rPr>
              <a:t>  (R</a:t>
            </a:r>
            <a:r>
              <a:rPr lang="en-US" sz="1800" baseline="-25000" dirty="0" smtClean="0">
                <a:sym typeface="Symbol"/>
              </a:rPr>
              <a:t>2 </a:t>
            </a:r>
            <a:r>
              <a:rPr lang="en-US" sz="1800" dirty="0" smtClean="0">
                <a:sym typeface="Symbol"/>
              </a:rPr>
              <a:t>– 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در </a:t>
            </a:r>
            <a:r>
              <a:rPr lang="en-US" sz="1800" dirty="0">
                <a:sym typeface="Symbol"/>
              </a:rPr>
              <a:t>F</a:t>
            </a:r>
            <a:r>
              <a:rPr lang="en-US" sz="1800" baseline="30000" dirty="0">
                <a:sym typeface="Symbol"/>
              </a:rPr>
              <a:t>+</a:t>
            </a:r>
            <a:r>
              <a:rPr lang="fa-IR" sz="18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باشد. </a:t>
            </a:r>
          </a:p>
          <a:p>
            <a:pPr marL="0" indent="0">
              <a:spcBef>
                <a:spcPts val="1800"/>
              </a:spcBef>
              <a:buNone/>
            </a:pPr>
            <a:endParaRPr lang="fa-IR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8961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8642" y="5029200"/>
            <a:ext cx="24577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>
                <a:sym typeface="Symbol"/>
              </a:rPr>
              <a:t>(STID, COID)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ym typeface="Symbol"/>
              </a:rPr>
              <a:t>PRID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2000" y="5550932"/>
            <a:ext cx="16754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mtClean="0">
                <a:sym typeface="Symbol"/>
              </a:rPr>
              <a:t>PRID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ym typeface="Symbol"/>
              </a:rPr>
              <a:t>COID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</a:t>
            </a:r>
            <a:r>
              <a:rPr lang="fa-IR" dirty="0" smtClean="0"/>
              <a:t>قواعد</a:t>
            </a:r>
            <a:r>
              <a:rPr lang="fa-IR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FD</a:t>
            </a:r>
            <a:r>
              <a:rPr lang="fa-IR" dirty="0" smtClean="0"/>
              <a:t>های مستخرج از آنها</a:t>
            </a:r>
            <a:r>
              <a:rPr lang="fa-IR" dirty="0" smtClean="0"/>
              <a:t>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</a:t>
            </a:r>
            <a:endParaRPr lang="fa-IR" dirty="0" smtClean="0"/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866489" cy="831132"/>
            <a:chOff x="609600" y="1806840"/>
            <a:chExt cx="2866489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866489" cy="831132"/>
              <a:chOff x="762000" y="4397640"/>
              <a:chExt cx="2866489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866489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 PRID)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733133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447800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705954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63150" y="4282966"/>
            <a:ext cx="51888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 و وابستگی چندمقداری (</a:t>
            </a:r>
            <a:r>
              <a:rPr lang="en-US" sz="1800" dirty="0" smtClean="0"/>
              <a:t>MVD</a:t>
            </a:r>
            <a:r>
              <a:rPr lang="fa-IR" dirty="0" smtClean="0"/>
              <a:t>) </a:t>
            </a:r>
            <a:r>
              <a:rPr lang="fa-IR" u="sng" dirty="0" smtClean="0"/>
              <a:t>مهم</a:t>
            </a:r>
            <a:r>
              <a:rPr lang="fa-IR" dirty="0" smtClean="0"/>
              <a:t> در آن وجود نداشته باشد.</a:t>
            </a:r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وابستگی چندمقداری (</a:t>
            </a:r>
            <a:r>
              <a:rPr lang="en-US" sz="1800" b="1" dirty="0" smtClean="0">
                <a:solidFill>
                  <a:srgbClr val="C00000"/>
                </a:solidFill>
              </a:rPr>
              <a:t>MVD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(رابطه با سه صفت یا سه مجموعه صفت)، صفت </a:t>
            </a:r>
            <a:r>
              <a:rPr lang="en-US" sz="1800" dirty="0" smtClean="0"/>
              <a:t>B</a:t>
            </a:r>
            <a:r>
              <a:rPr lang="fa-IR" dirty="0" smtClean="0"/>
              <a:t> با صفت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دارد (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/>
              <a:t>) اگر و فقط اگر  به ازای یک مقدار </a:t>
            </a:r>
            <a:r>
              <a:rPr lang="en-US" sz="1800" dirty="0" smtClean="0"/>
              <a:t>A</a:t>
            </a:r>
            <a:r>
              <a:rPr lang="fa-IR" dirty="0" smtClean="0"/>
              <a:t>، مجموعه‏ای از مقادیر </a:t>
            </a:r>
            <a:r>
              <a:rPr lang="en-US" sz="1800" dirty="0" smtClean="0"/>
              <a:t>B</a:t>
            </a:r>
            <a:r>
              <a:rPr lang="fa-IR" dirty="0" smtClean="0"/>
              <a:t> متناظر باشد.</a:t>
            </a:r>
          </a:p>
          <a:p>
            <a:pPr marL="0" indent="0">
              <a:buNone/>
            </a:pPr>
            <a:r>
              <a:rPr lang="fa-IR" dirty="0" smtClean="0"/>
              <a:t>[یعنی </a:t>
            </a:r>
            <a:r>
              <a:rPr lang="fa-IR" dirty="0"/>
              <a:t>به ازای هر جفت مشخص از (</a:t>
            </a:r>
            <a:r>
              <a:rPr lang="en-US" sz="1800" dirty="0"/>
              <a:t>A,C</a:t>
            </a:r>
            <a:r>
              <a:rPr lang="fa-IR" dirty="0" smtClean="0"/>
              <a:t>)، مجموعه مقادیر </a:t>
            </a:r>
            <a:r>
              <a:rPr lang="en-US" sz="1800" dirty="0" smtClean="0"/>
              <a:t>B</a:t>
            </a:r>
            <a:r>
              <a:rPr lang="fa-IR" dirty="0" smtClean="0"/>
              <a:t> فقط با تغییرات </a:t>
            </a:r>
            <a:r>
              <a:rPr lang="en-US" sz="1800" dirty="0" smtClean="0"/>
              <a:t>A</a:t>
            </a:r>
            <a:r>
              <a:rPr lang="fa-IR" dirty="0" smtClean="0"/>
              <a:t> تغییر کند.]</a:t>
            </a:r>
          </a:p>
          <a:p>
            <a:endParaRPr lang="fa-IR" dirty="0" smtClean="0"/>
          </a:p>
          <a:p>
            <a:endParaRPr lang="fa-IR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2492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2057400" y="4469658"/>
            <a:ext cx="3281307" cy="2312142"/>
            <a:chOff x="424347" y="4495800"/>
            <a:chExt cx="3281307" cy="2312142"/>
          </a:xfrm>
        </p:grpSpPr>
        <p:grpSp>
          <p:nvGrpSpPr>
            <p:cNvPr id="6" name="Group 5"/>
            <p:cNvGrpSpPr/>
            <p:nvPr/>
          </p:nvGrpSpPr>
          <p:grpSpPr>
            <a:xfrm>
              <a:off x="424347" y="4495800"/>
              <a:ext cx="1334040" cy="2312142"/>
              <a:chOff x="1359321" y="4538246"/>
              <a:chExt cx="1334040" cy="231214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81783" y="4538246"/>
                <a:ext cx="1311578" cy="2210895"/>
                <a:chOff x="636705" y="3242846"/>
                <a:chExt cx="1311578" cy="22108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636705" y="3242846"/>
                  <a:ext cx="131157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R (A,  B,  C)</a:t>
                  </a:r>
                  <a:endParaRPr lang="fa-IR" sz="1600" b="1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359321" y="4788285"/>
                <a:ext cx="1326004" cy="206210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b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     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</a:t>
                </a:r>
                <a:r>
                  <a:rPr lang="en-US" sz="1600" dirty="0"/>
                  <a:t>b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</a:t>
                </a:r>
                <a:r>
                  <a:rPr lang="en-US" sz="1600" dirty="0" smtClean="0"/>
                  <a:t>c</a:t>
                </a:r>
                <a:r>
                  <a:rPr lang="en-US" sz="1600" baseline="-25000" dirty="0"/>
                  <a:t>2</a:t>
                </a:r>
              </a:p>
              <a:p>
                <a:r>
                  <a:rPr lang="en-US" sz="1600" dirty="0"/>
                  <a:t>        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b</a:t>
                </a:r>
                <a:r>
                  <a:rPr lang="en-US" sz="1600" baseline="-25000" dirty="0"/>
                  <a:t>1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i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5324" y="4880524"/>
              <a:ext cx="367962" cy="1872248"/>
              <a:chOff x="1065324" y="4880524"/>
              <a:chExt cx="367962" cy="1872248"/>
            </a:xfrm>
          </p:grpSpPr>
          <p:sp>
            <p:nvSpPr>
              <p:cNvPr id="15" name="Right Brace 14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0800000">
                <a:off x="1065325" y="5585052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0800000">
                <a:off x="1065324" y="629252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8" name="Right Brace 17"/>
              <p:cNvSpPr/>
              <p:nvPr/>
            </p:nvSpPr>
            <p:spPr>
              <a:xfrm>
                <a:off x="1337467" y="6296157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9" name="Right Brace 18"/>
              <p:cNvSpPr/>
              <p:nvPr/>
            </p:nvSpPr>
            <p:spPr>
              <a:xfrm>
                <a:off x="1333837" y="5584467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20" name="Right Brace 19"/>
              <p:cNvSpPr/>
              <p:nvPr/>
            </p:nvSpPr>
            <p:spPr>
              <a:xfrm>
                <a:off x="1324428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2209801" y="5301519"/>
              <a:ext cx="228600" cy="56706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7000" y="54003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3400" y="4495800"/>
            <a:ext cx="13115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R (A,  B,  C)</a:t>
            </a:r>
            <a:endParaRPr lang="fa-IR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3726" y="4724400"/>
            <a:ext cx="1358064" cy="20621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 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1 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  c</a:t>
            </a:r>
            <a:r>
              <a:rPr lang="en-US" sz="1600" baseline="-25000" dirty="0"/>
              <a:t>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3 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1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  <a:p>
            <a:r>
              <a:rPr lang="en-US" sz="1600" dirty="0"/>
              <a:t>       </a:t>
            </a:r>
            <a:r>
              <a:rPr lang="en-US" sz="1600" dirty="0" smtClean="0"/>
              <a:t>a</a:t>
            </a:r>
            <a:r>
              <a:rPr lang="en-US" sz="1600" baseline="-25000" dirty="0" smtClean="0"/>
              <a:t>1 </a:t>
            </a:r>
            <a:r>
              <a:rPr lang="en-US" sz="1600" dirty="0" smtClean="0"/>
              <a:t>  </a:t>
            </a:r>
            <a:r>
              <a:rPr lang="en-US" sz="1600" dirty="0"/>
              <a:t>b</a:t>
            </a:r>
            <a:r>
              <a:rPr lang="en-US" sz="1600" baseline="-25000" dirty="0"/>
              <a:t>2</a:t>
            </a:r>
            <a:r>
              <a:rPr lang="en-US" sz="1600" dirty="0"/>
              <a:t>   </a:t>
            </a:r>
            <a:r>
              <a:rPr lang="en-US" sz="1600" dirty="0" smtClean="0"/>
              <a:t>c</a:t>
            </a:r>
            <a:r>
              <a:rPr lang="en-US" sz="1600" baseline="-25000" dirty="0"/>
              <a:t>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3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2 </a:t>
            </a:r>
            <a:r>
              <a:rPr lang="en-US" sz="1600" dirty="0" smtClean="0"/>
              <a:t>  b</a:t>
            </a:r>
            <a:r>
              <a:rPr lang="en-US" sz="1600" baseline="-25000" dirty="0"/>
              <a:t>1</a:t>
            </a:r>
            <a:r>
              <a:rPr lang="en-US" sz="1600" dirty="0" smtClean="0"/>
              <a:t>   c</a:t>
            </a:r>
            <a:r>
              <a:rPr lang="en-US" sz="1600" baseline="-25000" dirty="0"/>
              <a:t>i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a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  b</a:t>
            </a:r>
            <a:r>
              <a:rPr lang="en-US" sz="1600" baseline="-25000" dirty="0" smtClean="0"/>
              <a:t>7   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i</a:t>
            </a:r>
            <a:endParaRPr lang="en-US" sz="16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29864" y="4876800"/>
            <a:ext cx="8336" cy="190499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" y="4233446"/>
            <a:ext cx="10246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sz="1600" dirty="0" smtClean="0">
                <a:solidFill>
                  <a:srgbClr val="0919AF"/>
                </a:solidFill>
              </a:rPr>
              <a:t>به فرم نرمال</a:t>
            </a:r>
            <a:endParaRPr lang="fa-IR" sz="1600" dirty="0">
              <a:solidFill>
                <a:srgbClr val="0919A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1882" y="4235131"/>
            <a:ext cx="123463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sz="1600" dirty="0" smtClean="0">
                <a:solidFill>
                  <a:srgbClr val="0919AF"/>
                </a:solidFill>
              </a:rPr>
              <a:t>به فرم غیرنرمال</a:t>
            </a:r>
            <a:endParaRPr lang="fa-IR" sz="1600" dirty="0">
              <a:solidFill>
                <a:srgbClr val="091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043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قاعده معنایی نباشد، این مجموعه‏ها شکل نمی‏گیرد.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782" y="4267200"/>
            <a:ext cx="2630848" cy="2210895"/>
            <a:chOff x="157415" y="4096438"/>
            <a:chExt cx="2630848" cy="2210895"/>
          </a:xfrm>
        </p:grpSpPr>
        <p:grpSp>
          <p:nvGrpSpPr>
            <p:cNvPr id="4" name="Group 3"/>
            <p:cNvGrpSpPr/>
            <p:nvPr/>
          </p:nvGrpSpPr>
          <p:grpSpPr>
            <a:xfrm>
              <a:off x="157415" y="4096438"/>
              <a:ext cx="2630848" cy="2210895"/>
              <a:chOff x="777198" y="4538246"/>
              <a:chExt cx="2630848" cy="22108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77198" y="4538246"/>
                <a:ext cx="2630848" cy="2210895"/>
                <a:chOff x="32120" y="3242846"/>
                <a:chExt cx="2630848" cy="221089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2120" y="3242846"/>
                  <a:ext cx="263084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NNPSR ( PR#, ST#,  RE# )</a:t>
                  </a:r>
                  <a:endParaRPr lang="fa-IR" sz="1600" b="1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1877437" cy="17338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</a:t>
                </a:r>
                <a:r>
                  <a:rPr lang="en-US" sz="1600" dirty="0"/>
                  <a:t>         777    </a:t>
                </a:r>
                <a:r>
                  <a:rPr lang="en-US" sz="1600" dirty="0" smtClean="0"/>
                  <a:t>  R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PR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888      R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:r>
                  <a:rPr lang="en-US" sz="1600" dirty="0"/>
                  <a:t>         </a:t>
                </a:r>
                <a:r>
                  <a:rPr lang="en-US" sz="1600" dirty="0" smtClean="0"/>
                  <a:t>444</a:t>
                </a:r>
              </a:p>
              <a:p>
                <a:endParaRPr lang="en-US" sz="1600" baseline="-25000" dirty="0"/>
              </a:p>
              <a:p>
                <a:r>
                  <a:rPr lang="en-US" sz="1600" dirty="0" smtClean="0"/>
                  <a:t>       PR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777      R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   666</a:t>
                </a:r>
                <a:endParaRPr lang="en-US" sz="1600" baseline="-25000" dirty="0"/>
              </a:p>
              <a:p>
                <a:r>
                  <a:rPr lang="en-US" sz="1600" dirty="0" smtClean="0"/>
                  <a:t>        …     …       ... 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38514" y="4424202"/>
              <a:ext cx="976086" cy="1337970"/>
              <a:chOff x="1065324" y="4880524"/>
              <a:chExt cx="976086" cy="1337970"/>
            </a:xfrm>
          </p:grpSpPr>
          <p:sp>
            <p:nvSpPr>
              <p:cNvPr id="12" name="Right Brace 11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0800000">
                <a:off x="1677570" y="5749861"/>
                <a:ext cx="95328" cy="226104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 rot="10800000">
                <a:off x="1065324" y="5761879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>
              <a:xfrm>
                <a:off x="1488391" y="575099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949713" y="5749277"/>
                <a:ext cx="91697" cy="226688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488883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18" name="Right Brace 17"/>
            <p:cNvSpPr/>
            <p:nvPr/>
          </p:nvSpPr>
          <p:spPr>
            <a:xfrm rot="10800000">
              <a:off x="2128098" y="4452171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2449567" y="4441288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غیرنرمال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درس </a:t>
            </a:r>
            <a:r>
              <a:rPr lang="en-US" sz="1800" dirty="0" smtClean="0"/>
              <a:t>C</a:t>
            </a:r>
            <a:r>
              <a:rPr lang="fa-IR" dirty="0" smtClean="0"/>
              <a:t> توسط استاد </a:t>
            </a:r>
            <a:r>
              <a:rPr lang="en-US" sz="1800" dirty="0" smtClean="0"/>
              <a:t>T</a:t>
            </a:r>
            <a:r>
              <a:rPr lang="fa-IR" dirty="0" smtClean="0"/>
              <a:t> از روی کتاب </a:t>
            </a:r>
            <a:r>
              <a:rPr lang="en-US" sz="1800" dirty="0" smtClean="0"/>
              <a:t>B</a:t>
            </a:r>
            <a:r>
              <a:rPr lang="fa-IR" dirty="0" smtClean="0"/>
              <a:t> ارائه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پدیده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بیان فرمال صفت چندمقداری است.</a:t>
            </a:r>
          </a:p>
          <a:p>
            <a:pPr marL="0" indent="0">
              <a:buNone/>
            </a:pPr>
            <a:endParaRPr lang="fa-IR" sz="1200" dirty="0"/>
          </a:p>
          <a:p>
            <a:pPr marL="0" indent="0">
              <a:buNone/>
            </a:pPr>
            <a:r>
              <a:rPr lang="fa-IR" dirty="0" smtClean="0"/>
              <a:t>         فرم نرمال شده این مثال، افزونگی زیادی دارد.</a:t>
            </a:r>
          </a:p>
          <a:p>
            <a:endParaRPr lang="fa-IR" sz="1600" dirty="0"/>
          </a:p>
          <a:p>
            <a:pPr lvl="1"/>
            <a:r>
              <a:rPr lang="fa-IR" dirty="0" smtClean="0"/>
              <a:t>رابطه تمام‏کلید است؛ یعنی هیچ یک به تنهایی و </a:t>
            </a:r>
            <a:br>
              <a:rPr lang="fa-IR" dirty="0" smtClean="0"/>
            </a:br>
            <a:r>
              <a:rPr lang="fa-IR" dirty="0" smtClean="0"/>
              <a:t>هیچ ترکیب دوتایی آن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/>
            <a:r>
              <a:rPr lang="fa-IR" u="sng" dirty="0" smtClean="0"/>
              <a:t>رابطه تمام‏کلید حداقل </a:t>
            </a:r>
            <a:r>
              <a:rPr lang="en-US" sz="1800" u="sng" dirty="0" smtClean="0"/>
              <a:t>BCNF</a:t>
            </a:r>
            <a:r>
              <a:rPr lang="fa-IR" sz="1800" u="sng" dirty="0" smtClean="0"/>
              <a:t> </a:t>
            </a:r>
            <a:r>
              <a:rPr lang="fa-IR" u="sng" dirty="0" smtClean="0"/>
              <a:t>است. 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زیرا یک دترمینان دارد که آن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37790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86591" y="1371600"/>
            <a:ext cx="2514600" cy="2370721"/>
            <a:chOff x="86591" y="1371600"/>
            <a:chExt cx="2514600" cy="2370721"/>
          </a:xfrm>
        </p:grpSpPr>
        <p:grpSp>
          <p:nvGrpSpPr>
            <p:cNvPr id="5" name="Group 4"/>
            <p:cNvGrpSpPr/>
            <p:nvPr/>
          </p:nvGrpSpPr>
          <p:grpSpPr>
            <a:xfrm>
              <a:off x="86591" y="1371600"/>
              <a:ext cx="2514600" cy="2370721"/>
              <a:chOff x="204945" y="3791638"/>
              <a:chExt cx="2514600" cy="23707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4945" y="3791638"/>
                <a:ext cx="2514600" cy="2370721"/>
                <a:chOff x="824728" y="4233446"/>
                <a:chExt cx="2514600" cy="237072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24728" y="4233446"/>
                  <a:ext cx="2514600" cy="2035534"/>
                  <a:chOff x="79650" y="2938046"/>
                  <a:chExt cx="2514600" cy="2035534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9650" y="2938046"/>
                    <a:ext cx="2514600" cy="623248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fa-IR" sz="1600" dirty="0">
                        <a:solidFill>
                          <a:srgbClr val="0919AF"/>
                        </a:solidFill>
                        <a:cs typeface="B Nazanin" pitchFamily="2" charset="-78"/>
                      </a:rPr>
                      <a:t>رابطه غیرنرمال با صفت </a:t>
                    </a:r>
                    <a:r>
                      <a:rPr lang="fa-IR" sz="1600" dirty="0" smtClean="0">
                        <a:solidFill>
                          <a:srgbClr val="0919AF"/>
                        </a:solidFill>
                        <a:cs typeface="B Nazanin" pitchFamily="2" charset="-78"/>
                      </a:rPr>
                      <a:t>چندمقداری</a:t>
                    </a:r>
                    <a:endParaRPr lang="en-US" sz="1600" b="1" dirty="0" smtClean="0"/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600" b="1" dirty="0" smtClean="0"/>
                      <a:t>NNCTX ( </a:t>
                    </a:r>
                    <a:r>
                      <a:rPr lang="en-US" sz="1600" b="1" u="sng" dirty="0" smtClean="0"/>
                      <a:t>C#</a:t>
                    </a:r>
                    <a:r>
                      <a:rPr lang="en-US" sz="1600" b="1" dirty="0" smtClean="0"/>
                      <a:t>,  T#,  B# )</a:t>
                    </a:r>
                    <a:endParaRPr lang="fa-IR" sz="1600" b="1" dirty="0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003825" y="3548742"/>
                    <a:ext cx="9393" cy="1424838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359321" y="4788285"/>
                  <a:ext cx="1627369" cy="181588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600" dirty="0" smtClean="0"/>
                    <a:t> 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c</a:t>
                  </a:r>
                  <a:r>
                    <a:rPr lang="en-US" sz="1600" baseline="-25000" dirty="0" smtClean="0"/>
                    <a:t>1    </a:t>
                  </a:r>
                  <a:r>
                    <a:rPr lang="en-US" sz="1600" dirty="0" smtClean="0"/>
                    <a:t>  t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3</a:t>
                  </a:r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        t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3</a:t>
                  </a:r>
                  <a:endParaRPr lang="en-US" sz="1600" baseline="-25000" dirty="0"/>
                </a:p>
                <a:p>
                  <a:r>
                    <a:rPr lang="en-US" sz="1600" dirty="0"/>
                    <a:t>        </a:t>
                  </a:r>
                  <a:r>
                    <a:rPr lang="en-US" sz="1600" dirty="0" smtClean="0"/>
                    <a:t>c</a:t>
                  </a:r>
                  <a:r>
                    <a:rPr lang="en-US" sz="1600" baseline="-25000" dirty="0" smtClean="0"/>
                    <a:t>2           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5</a:t>
                  </a:r>
                </a:p>
                <a:p>
                  <a:r>
                    <a:rPr lang="en-US" sz="1600" baseline="-25000" dirty="0"/>
                    <a:t> </a:t>
                  </a:r>
                  <a:r>
                    <a:rPr lang="en-US" sz="1600" baseline="-25000" dirty="0" smtClean="0"/>
                    <a:t>              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2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7</a:t>
                  </a:r>
                </a:p>
                <a:p>
                  <a:r>
                    <a:rPr lang="en-US" sz="1600" dirty="0" smtClean="0"/>
                    <a:t>        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524492" y="4424202"/>
                <a:ext cx="323173" cy="666505"/>
                <a:chOff x="1051302" y="4880524"/>
                <a:chExt cx="323173" cy="666505"/>
              </a:xfrm>
            </p:grpSpPr>
            <p:sp>
              <p:nvSpPr>
                <p:cNvPr id="10" name="Right Brace 9"/>
                <p:cNvSpPr/>
                <p:nvPr/>
              </p:nvSpPr>
              <p:spPr>
                <a:xfrm rot="10800000">
                  <a:off x="1051302" y="4880524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>
                  <a:off x="1279148" y="4883096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</p:grpSp>
          <p:sp>
            <p:nvSpPr>
              <p:cNvPr id="8" name="Right Brace 7"/>
              <p:cNvSpPr/>
              <p:nvPr/>
            </p:nvSpPr>
            <p:spPr>
              <a:xfrm rot="10800000">
                <a:off x="1915622" y="442314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ight Brace 8"/>
              <p:cNvSpPr/>
              <p:nvPr/>
            </p:nvSpPr>
            <p:spPr>
              <a:xfrm>
                <a:off x="2185136" y="441638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 rot="10800000">
              <a:off x="1818512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2083300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 rot="10800000">
              <a:off x="1397618" y="2757054"/>
              <a:ext cx="103846" cy="66756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645227" y="2760686"/>
              <a:ext cx="95819" cy="663934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0242" y="3622964"/>
            <a:ext cx="2001958" cy="3297027"/>
            <a:chOff x="1077573" y="4538246"/>
            <a:chExt cx="2001958" cy="3297027"/>
          </a:xfrm>
        </p:grpSpPr>
        <p:grpSp>
          <p:nvGrpSpPr>
            <p:cNvPr id="39" name="Group 38"/>
            <p:cNvGrpSpPr/>
            <p:nvPr/>
          </p:nvGrpSpPr>
          <p:grpSpPr>
            <a:xfrm>
              <a:off x="1077573" y="4538246"/>
              <a:ext cx="2001958" cy="3183081"/>
              <a:chOff x="332495" y="3242846"/>
              <a:chExt cx="2001958" cy="318308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32495" y="3242846"/>
                <a:ext cx="2001958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CTX ( </a:t>
                </a:r>
                <a:r>
                  <a:rPr lang="en-US" sz="1600" b="1" u="sng" dirty="0" smtClean="0"/>
                  <a:t>C#,  T#,  B#</a:t>
                </a:r>
                <a:r>
                  <a:rPr lang="en-US" sz="1600" b="1" dirty="0" smtClean="0"/>
                  <a:t> )</a:t>
                </a:r>
                <a:endParaRPr lang="fa-IR" sz="1600" b="1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000953" y="3548742"/>
                <a:ext cx="2872" cy="287718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359321" y="4788285"/>
              <a:ext cx="1566454" cy="30469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    </a:t>
              </a:r>
              <a:r>
                <a:rPr lang="en-US" sz="1600" dirty="0" smtClean="0"/>
                <a:t>  t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1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    </a:t>
              </a:r>
              <a:r>
                <a:rPr lang="en-US" sz="1600" dirty="0"/>
                <a:t>  t</a:t>
              </a:r>
              <a:r>
                <a:rPr lang="en-US" sz="1600" baseline="-25000" dirty="0"/>
                <a:t>2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3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</a:p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  <a:p>
              <a:r>
                <a:rPr lang="en-US" sz="1600" dirty="0"/>
                <a:t> 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        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3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r>
                <a:rPr lang="en-US" sz="1600" dirty="0"/>
                <a:t>     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</a:t>
              </a:r>
              <a:r>
                <a:rPr lang="en-US" sz="1600" dirty="0"/>
                <a:t>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4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  <a:endParaRPr lang="en-US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حذف و بهنگام‏سازی هم به دلیل وجود افزونگی، آنومالی داریم.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6547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0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تجزیه بی‏کاست </a:t>
            </a:r>
            <a:r>
              <a:rPr lang="fa-IR" dirty="0" smtClean="0"/>
              <a:t>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آیا می‏توان گفت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 مقادیر صفت وابسته،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01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</a:t>
            </a:r>
            <a:r>
              <a:rPr lang="fa-IR" dirty="0" smtClean="0">
                <a:sym typeface="Symbol"/>
              </a:rPr>
              <a:t>دیدگاه می</a:t>
            </a:r>
            <a:r>
              <a:rPr lang="fa-IR" dirty="0">
                <a:sym typeface="Symbol"/>
              </a:rPr>
              <a:t>‏تواند اصلاً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</a:t>
            </a:r>
            <a:r>
              <a:rPr lang="fa-IR" u="sng" dirty="0">
                <a:sym typeface="Symbol"/>
              </a:rPr>
              <a:t>از همان ابتدا می‏توان رابطه‏های جداگانه طراحی کرد</a:t>
            </a:r>
            <a:r>
              <a:rPr lang="fa-IR" u="sng" dirty="0" smtClean="0">
                <a:sym typeface="Symbol"/>
              </a:rPr>
              <a:t>.</a:t>
            </a:r>
            <a:endParaRPr lang="fa-IR" u="sng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تعریف زاینولو از </a:t>
            </a:r>
            <a:r>
              <a:rPr lang="en-US" sz="1800" dirty="0" smtClean="0"/>
              <a:t>3NF</a:t>
            </a:r>
            <a:r>
              <a:rPr lang="fa-IR" dirty="0" smtClean="0"/>
              <a:t>، </a:t>
            </a:r>
            <a:r>
              <a:rPr lang="en-US" sz="1800" dirty="0" smtClean="0"/>
              <a:t>BCNF</a:t>
            </a:r>
            <a:r>
              <a:rPr lang="fa-IR" dirty="0" smtClean="0"/>
              <a:t>،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و ... مطالعه شود.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8006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94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بی‏حشو این </a:t>
            </a:r>
            <a:r>
              <a:rPr lang="en-US" dirty="0" smtClean="0"/>
              <a:t>n</a:t>
            </a:r>
            <a:r>
              <a:rPr lang="fa-IR" dirty="0" smtClean="0"/>
              <a:t> پرتو باشد.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dirty="0" smtClean="0"/>
              <a:t>فرض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83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محدودیت: یک استاد فقط یک درس را تدریس می‏کند (البته در این مورد،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616043"/>
            <a:ext cx="3910651" cy="2384456"/>
            <a:chOff x="2650254" y="2286000"/>
            <a:chExt cx="3795636" cy="2385574"/>
          </a:xfrm>
        </p:grpSpPr>
        <p:sp>
          <p:nvSpPr>
            <p:cNvPr id="6" name="Rounded Rectangle 5"/>
            <p:cNvSpPr/>
            <p:nvPr/>
          </p:nvSpPr>
          <p:spPr>
            <a:xfrm>
              <a:off x="4205788" y="4214374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6" idx="0"/>
              <a:endCxn id="22" idx="2"/>
            </p:cNvCxnSpPr>
            <p:nvPr/>
          </p:nvCxnSpPr>
          <p:spPr>
            <a:xfrm flipV="1">
              <a:off x="4558555" y="3657601"/>
              <a:ext cx="14610" cy="55677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" name="Flowchart: Decision 21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1"/>
                    <a:endCxn id="20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21" idx="1"/>
                    <a:endCxn id="22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M</a:t>
                  </a:r>
                  <a:endParaRPr lang="en-US" sz="11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22" idx="0"/>
                  <a:endCxn id="15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 </a:t>
            </a:r>
            <a:r>
              <a:rPr lang="fa-IR" dirty="0" smtClean="0">
                <a:solidFill>
                  <a:srgbClr val="C00000"/>
                </a:solidFill>
              </a:rPr>
              <a:t>این محدودیت، یک محدودیت دائمی و مستقل از زمان است که از محدودیتهای محیط عملیاتی نشأت گرفته و همواره در بدنه رابطه برقرار است.</a:t>
            </a:r>
          </a:p>
          <a:p>
            <a:pPr marL="0" indent="0">
              <a:buNone/>
            </a:pPr>
            <a:r>
              <a:rPr lang="fa-IR" u="sng" dirty="0" smtClean="0">
                <a:solidFill>
                  <a:srgbClr val="C00000"/>
                </a:solidFill>
              </a:rPr>
              <a:t>محدودیت موجود: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هرگاه استاد </a:t>
            </a:r>
            <a:r>
              <a:rPr lang="en-US" dirty="0" smtClean="0"/>
              <a:t>p</a:t>
            </a:r>
            <a:r>
              <a:rPr lang="fa-IR" dirty="0" smtClean="0"/>
              <a:t> درس </a:t>
            </a:r>
            <a:r>
              <a:rPr lang="en-US" dirty="0" smtClean="0"/>
              <a:t>c</a:t>
            </a:r>
            <a:r>
              <a:rPr lang="fa-IR" dirty="0" smtClean="0"/>
              <a:t> را ارایه کند و درس </a:t>
            </a:r>
            <a:r>
              <a:rPr lang="en-US" dirty="0" smtClean="0"/>
              <a:t>c</a:t>
            </a:r>
            <a:r>
              <a:rPr lang="fa-IR" dirty="0" smtClean="0"/>
              <a:t> در دانشکده </a:t>
            </a:r>
            <a:r>
              <a:rPr lang="en-US" dirty="0" smtClean="0"/>
              <a:t>d</a:t>
            </a:r>
            <a:r>
              <a:rPr lang="fa-IR" dirty="0" smtClean="0"/>
              <a:t> </a:t>
            </a:r>
            <a:br>
              <a:rPr lang="fa-IR" dirty="0" smtClean="0"/>
            </a:br>
            <a:r>
              <a:rPr lang="fa-IR" dirty="0" smtClean="0"/>
              <a:t>ارایه شده باشد و استاد </a:t>
            </a:r>
            <a:r>
              <a:rPr lang="en-US" dirty="0" smtClean="0"/>
              <a:t>p</a:t>
            </a:r>
            <a:r>
              <a:rPr lang="fa-IR" dirty="0" smtClean="0"/>
              <a:t> در دانشکده </a:t>
            </a:r>
            <a:r>
              <a:rPr lang="en-US" dirty="0" smtClean="0"/>
              <a:t>d</a:t>
            </a:r>
            <a:r>
              <a:rPr lang="fa-IR" dirty="0" smtClean="0"/>
              <a:t> حداقل یک درس ارایه داده باشد، آنگاه </a:t>
            </a:r>
            <a:br>
              <a:rPr lang="fa-IR" dirty="0" smtClean="0"/>
            </a:br>
            <a:r>
              <a:rPr lang="fa-IR" dirty="0" smtClean="0"/>
              <a:t>استاد </a:t>
            </a:r>
            <a:r>
              <a:rPr lang="en-US" dirty="0" smtClean="0"/>
              <a:t>p</a:t>
            </a:r>
            <a:r>
              <a:rPr lang="fa-IR" dirty="0" smtClean="0"/>
              <a:t> درس </a:t>
            </a:r>
            <a:r>
              <a:rPr lang="en-US" dirty="0" smtClean="0"/>
              <a:t>c</a:t>
            </a:r>
            <a:r>
              <a:rPr lang="fa-IR" dirty="0" smtClean="0"/>
              <a:t> را نیز در دانشکده </a:t>
            </a:r>
            <a:r>
              <a:rPr lang="en-US" dirty="0" smtClean="0"/>
              <a:t>d</a:t>
            </a:r>
            <a:r>
              <a:rPr lang="fa-IR" dirty="0" smtClean="0"/>
              <a:t> ارایه می‌نماید.</a:t>
            </a:r>
          </a:p>
          <a:p>
            <a:pPr marL="0" indent="0">
              <a:buNone/>
            </a:pPr>
            <a:endParaRPr lang="fa-IR" sz="1100" dirty="0" smtClean="0"/>
          </a:p>
          <a:p>
            <a:pPr marL="457200" lvl="1" indent="0">
              <a:buNone/>
            </a:pPr>
            <a:r>
              <a:rPr lang="fa-IR" dirty="0" smtClean="0"/>
              <a:t>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	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marL="0" indent="0">
              <a:buNone/>
            </a:pPr>
            <a:r>
              <a:rPr lang="fa-IR" u="sng" dirty="0" smtClean="0">
                <a:solidFill>
                  <a:srgbClr val="C00000"/>
                </a:solidFill>
                <a:sym typeface="Symbol"/>
              </a:rPr>
              <a:t>محدودیت موجود: </a:t>
            </a:r>
            <a:r>
              <a:rPr lang="fa-IR" dirty="0" smtClean="0">
                <a:sym typeface="Symbol"/>
              </a:rPr>
              <a:t>هرگاه تولیدکننده </a:t>
            </a:r>
            <a:r>
              <a:rPr lang="en-US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قطعه </a:t>
            </a:r>
            <a:r>
              <a:rPr lang="en-US" dirty="0" smtClean="0">
                <a:sym typeface="Symbol"/>
              </a:rPr>
              <a:t>p</a:t>
            </a:r>
            <a:r>
              <a:rPr lang="fa-IR" dirty="0" smtClean="0">
                <a:sym typeface="Symbol"/>
              </a:rPr>
              <a:t> را تولید کند و قطعه </a:t>
            </a:r>
            <a:r>
              <a:rPr lang="en-US" dirty="0" smtClean="0">
                <a:sym typeface="Symbol"/>
              </a:rPr>
              <a:t>p</a:t>
            </a:r>
            <a:r>
              <a:rPr lang="fa-IR" dirty="0" smtClean="0">
                <a:sym typeface="Symbol"/>
              </a:rPr>
              <a:t> در پروژه </a:t>
            </a:r>
            <a:r>
              <a:rPr lang="en-US" dirty="0" smtClean="0">
                <a:sym typeface="Symbol"/>
              </a:rPr>
              <a:t>j</a:t>
            </a:r>
            <a:r>
              <a:rPr lang="fa-IR" dirty="0" smtClean="0">
                <a:sym typeface="Symbol"/>
              </a:rPr>
              <a:t/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استفاده شود و تولیدکننده </a:t>
            </a:r>
            <a:r>
              <a:rPr lang="en-US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حداقل یک قطعه در پروژه </a:t>
            </a:r>
            <a:r>
              <a:rPr lang="en-US" dirty="0" smtClean="0">
                <a:sym typeface="Symbol"/>
              </a:rPr>
              <a:t>j</a:t>
            </a:r>
            <a:r>
              <a:rPr lang="fa-IR" dirty="0" smtClean="0">
                <a:sym typeface="Symbol"/>
              </a:rPr>
              <a:t> تولید کرده باشد، آنگاه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تولید کننده </a:t>
            </a:r>
            <a:r>
              <a:rPr lang="en-US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قطعه </a:t>
            </a:r>
            <a:r>
              <a:rPr lang="en-US" dirty="0" smtClean="0">
                <a:sym typeface="Symbol"/>
              </a:rPr>
              <a:t>p</a:t>
            </a:r>
            <a:r>
              <a:rPr lang="fa-IR" dirty="0" smtClean="0">
                <a:sym typeface="Symbol"/>
              </a:rPr>
              <a:t> را در پروژه </a:t>
            </a:r>
            <a:r>
              <a:rPr lang="en-US" dirty="0" smtClean="0">
                <a:sym typeface="Symbol"/>
              </a:rPr>
              <a:t>j</a:t>
            </a:r>
            <a:r>
              <a:rPr lang="fa-IR" dirty="0" smtClean="0">
                <a:sym typeface="Symbol"/>
              </a:rPr>
              <a:t> تولید کرده 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6200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828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4419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فرض می‏کنیم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81400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43" grpId="0" animBg="1"/>
      <p:bldP spid="35" grpId="0" animBg="1"/>
      <p:bldP spid="41" grpId="0" animBg="1"/>
      <p:bldP spid="44" grpId="0" animBg="1"/>
      <p:bldP spid="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3567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  <a:endParaRPr lang="en-US" dirty="0" smtClean="0"/>
          </a:p>
          <a:p>
            <a:pPr marL="457200" lvl="1" indent="0">
              <a:buNone/>
            </a:pPr>
            <a:endParaRPr lang="fa-IR" sz="1700" dirty="0" smtClean="0">
              <a:solidFill>
                <a:srgbClr val="FF0000"/>
              </a:solidFill>
            </a:endParaRPr>
          </a:p>
          <a:p>
            <a:r>
              <a:rPr lang="fa-IR" dirty="0" smtClean="0"/>
              <a:t>اگر یک رابطه </a:t>
            </a:r>
            <a:r>
              <a:rPr lang="en-US" sz="1800" dirty="0" smtClean="0"/>
              <a:t>CC</a:t>
            </a:r>
            <a:r>
              <a:rPr lang="fa-IR" sz="1800" dirty="0"/>
              <a:t> </a:t>
            </a:r>
            <a:r>
              <a:rPr lang="fa-IR" dirty="0" smtClean="0"/>
              <a:t>داشته باشد در فرم نرمال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67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 و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های آن ناشی از کلید کاندید هستند.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مهم 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buNone/>
            </a:pP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به طور مثال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که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نبود را به سه رابطه </a:t>
            </a:r>
            <a:r>
              <a:rPr lang="en-US" sz="1800" dirty="0" smtClean="0"/>
              <a:t>SP</a:t>
            </a:r>
            <a:r>
              <a:rPr lang="fa-IR" dirty="0" smtClean="0"/>
              <a:t>، </a:t>
            </a:r>
            <a:r>
              <a:rPr lang="en-US" sz="1800" dirty="0" smtClean="0"/>
              <a:t>SJ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PJ</a:t>
            </a:r>
            <a:r>
              <a:rPr lang="fa-IR" sz="1800" dirty="0" smtClean="0"/>
              <a:t> </a:t>
            </a:r>
            <a:r>
              <a:rPr lang="fa-IR" dirty="0" smtClean="0"/>
              <a:t>تجزیه می‏کنیم.</a:t>
            </a:r>
          </a:p>
          <a:p>
            <a:pPr marL="0" indent="0">
              <a:buNone/>
            </a:pPr>
            <a:r>
              <a:rPr lang="fa-IR" dirty="0" smtClean="0"/>
              <a:t>         این سه رابطه در فرم نرمال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فرم نرمال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0715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کمترین اختلاط اطلاعات.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فزون‏کاری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[فرض: در آغاز مجموعه‏ای از صفات داریم در یک مجموعه </a:t>
            </a:r>
            <a:r>
              <a:rPr lang="en-US" sz="1800" dirty="0" smtClean="0"/>
              <a:t>Universal</a:t>
            </a:r>
            <a:r>
              <a:rPr lang="fa-IR" dirty="0" smtClean="0"/>
              <a:t>، آنگاه با روش سنتز صفات (دسته‏بندی صفات) به تعدادی رابطه می‏رسیم.] در حالیکه در عمل ابتدا روش بالا به پایین و رسیدن به تعدادی رابطه با درجه متعارف، آنگاه استفاده از ایده‏های این تئوری برای تست نرمالیتی (اول تست </a:t>
            </a:r>
            <a:r>
              <a:rPr lang="en-US" sz="1800" dirty="0" smtClean="0"/>
              <a:t>3NF</a:t>
            </a:r>
            <a:r>
              <a:rPr lang="fa-IR" dirty="0" smtClean="0"/>
              <a:t>، بعد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5NF</a:t>
            </a:r>
            <a:r>
              <a:rPr lang="fa-I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6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71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1116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178194</TotalTime>
  <Words>9283</Words>
  <Application>Microsoft Office PowerPoint</Application>
  <PresentationFormat>On-screen Show (4:3)</PresentationFormat>
  <Paragraphs>1258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تجزیه خوب</vt:lpstr>
      <vt:lpstr>تجزیه خوب (ادامه)</vt:lpstr>
      <vt:lpstr>تجزیه خوب (ادامه)</vt:lpstr>
      <vt:lpstr>تجزیه خوب (ادامه)</vt:lpstr>
      <vt:lpstr>تجزیه بی‏کاست  (بی‌حشو)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Windows User</cp:lastModifiedBy>
  <cp:revision>1450</cp:revision>
  <dcterms:created xsi:type="dcterms:W3CDTF">2012-08-03T07:41:40Z</dcterms:created>
  <dcterms:modified xsi:type="dcterms:W3CDTF">2018-12-23T05:47:05Z</dcterms:modified>
</cp:coreProperties>
</file>