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302" r:id="rId2"/>
    <p:sldId id="290" r:id="rId3"/>
    <p:sldId id="291" r:id="rId4"/>
    <p:sldId id="292" r:id="rId5"/>
    <p:sldId id="293" r:id="rId6"/>
    <p:sldId id="294" r:id="rId7"/>
    <p:sldId id="295" r:id="rId8"/>
    <p:sldId id="298" r:id="rId9"/>
    <p:sldId id="29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00"/>
    <a:srgbClr val="0000FF"/>
    <a:srgbClr val="000099"/>
    <a:srgbClr val="14B1C2"/>
    <a:srgbClr val="1FB913"/>
    <a:srgbClr val="25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4" autoAdjust="0"/>
    <p:restoredTop sz="86410" autoAdjust="0"/>
  </p:normalViewPr>
  <p:slideViewPr>
    <p:cSldViewPr>
      <p:cViewPr varScale="1">
        <p:scale>
          <a:sx n="86" d="100"/>
          <a:sy n="86" d="100"/>
        </p:scale>
        <p:origin x="-112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312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0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8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0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6200"/>
            <a:ext cx="8610600" cy="533400"/>
          </a:xfr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200" b="1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28773" y="776372"/>
            <a:ext cx="7470681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411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>
                <a:latin typeface="Times New Roman" pitchFamily="18" charset="0"/>
                <a:cs typeface="+mj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>
                <a:latin typeface="Times New Roman" pitchFamily="18" charset="0"/>
                <a:cs typeface="B Roya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>
                <a:latin typeface="Times New Roman" pitchFamily="18" charset="0"/>
                <a:cs typeface="B Roya" pitchFamily="2" charset="-78"/>
              </a:defRPr>
            </a:lvl4pPr>
            <a:lvl5pPr algn="r" rtl="1">
              <a:lnSpc>
                <a:spcPct val="150000"/>
              </a:lnSpc>
              <a:defRPr sz="1200" b="1"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Roya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Roya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Roya" pitchFamily="2" charset="-78"/>
            </a:endParaRPr>
          </a:p>
        </p:txBody>
      </p:sp>
      <p:pic>
        <p:nvPicPr>
          <p:cNvPr id="3074" name="Picture 2" descr="\\VBOXSVR\mahmoud\Documents\EDU\Sharif\DB\TA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" y="156979"/>
            <a:ext cx="1084211" cy="108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6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334962"/>
          </a:xfrm>
        </p:spPr>
        <p:txBody>
          <a:bodyPr>
            <a:noAutofit/>
          </a:bodyPr>
          <a:lstStyle>
            <a:lvl1pPr marL="342900" indent="-342900" algn="r" rtl="1">
              <a:buFont typeface="Arial" pitchFamily="34" charset="0"/>
              <a:buChar char="•"/>
              <a:defRPr sz="2200" b="1" i="1" u="sng"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>
            <a:lvl1pPr marL="342900" indent="-3429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1pPr>
            <a:lvl2pPr marL="742950" indent="-285750" algn="r" rtl="1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>
                <a:latin typeface="Times New Roman" pitchFamily="18" charset="0"/>
                <a:cs typeface="B Roya" pitchFamily="2" charset="-78"/>
              </a:defRPr>
            </a:lvl3pPr>
            <a:lvl4pPr algn="r" rtl="1">
              <a:defRPr>
                <a:latin typeface="Times New Roman" pitchFamily="18" charset="0"/>
                <a:cs typeface="B Roya" pitchFamily="2" charset="-78"/>
              </a:defRPr>
            </a:lvl4pPr>
            <a:lvl5pPr algn="r" rtl="1">
              <a:defRPr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0"/>
              </a:spcBef>
              <a:buFont typeface="Arial" pitchFamily="34" charset="0"/>
              <a:buChar char="•"/>
              <a:defRPr sz="2300" b="1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B Titr" pitchFamily="2" charset="-78"/>
              </a:defRPr>
            </a:lvl1pPr>
          </a:lstStyle>
          <a:p>
            <a:pPr marL="0" indent="0">
              <a:buNone/>
            </a:pPr>
            <a:r>
              <a:rPr lang="fa-IR" sz="1200" i="0" u="none" dirty="0" smtClean="0">
                <a:solidFill>
                  <a:schemeClr val="bg1"/>
                </a:solidFill>
              </a:rPr>
              <a:t>بخش اول - مقدمه</a:t>
            </a:r>
            <a:endParaRPr lang="en-US" sz="1200" i="0" u="non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369923" y="685800"/>
            <a:ext cx="545477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033596B-A4C2-49D0-BD0E-150E1D466AB0}" type="slidenum">
              <a:rPr lang="fa-IR" smtClean="0">
                <a:cs typeface="B Roya" pitchFamily="2" charset="-78"/>
              </a:rPr>
              <a:pPr/>
              <a:t>‹#›</a:t>
            </a:fld>
            <a:endParaRPr lang="en-US" dirty="0"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909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 descr="\\VBOXSVR\mahmoud\Documents\EDU\Sharif\DB\TA\D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097"/>
            <a:ext cx="921117" cy="10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2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9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5" r:id="rId3"/>
    <p:sldLayoutId id="2147483650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4400" dirty="0" smtClean="0">
                <a:cs typeface="+mj-cs"/>
              </a:rPr>
              <a:t>بخش دوم:</a:t>
            </a:r>
          </a:p>
          <a:p>
            <a:pPr algn="r"/>
            <a:r>
              <a:rPr lang="fa-IR" sz="4400" dirty="0" smtClean="0">
                <a:cs typeface="+mj-cs"/>
              </a:rPr>
              <a:t> </a:t>
            </a:r>
            <a:r>
              <a:rPr lang="fa-IR" sz="4000" dirty="0" smtClean="0">
                <a:cs typeface="+mj-cs"/>
              </a:rPr>
              <a:t>انواع معماری سیستم پایگاهی</a:t>
            </a:r>
            <a:endParaRPr lang="en-US" sz="4000" dirty="0">
              <a:cs typeface="+mj-cs"/>
            </a:endParaRPr>
          </a:p>
        </p:txBody>
      </p:sp>
      <p:pic>
        <p:nvPicPr>
          <p:cNvPr id="9" name="Picture 2" descr="\\VBOXSVR\mahmoud\Documents\EDU\Sharif\DB\TA\slides\db-mar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18330"/>
            <a:ext cx="2044070" cy="20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</a:t>
            </a:r>
            <a:r>
              <a:rPr lang="fa-IR" dirty="0" smtClean="0">
                <a:cs typeface="B Nazanin" pitchFamily="2" charset="-78"/>
              </a:rPr>
              <a:t>9</a:t>
            </a:r>
            <a:r>
              <a:rPr lang="fa-IR" dirty="0" smtClean="0">
                <a:cs typeface="B Nazanin" pitchFamily="2" charset="-78"/>
              </a:rPr>
              <a:t>۷</a:t>
            </a:r>
            <a:r>
              <a:rPr lang="fa-IR" dirty="0" smtClean="0">
                <a:cs typeface="B Nazanin" pitchFamily="2" charset="-78"/>
              </a:rPr>
              <a:t>-9۸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21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معماری سیستم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fontScale="92500" lnSpcReduction="10000"/>
          </a:bodyPr>
          <a:lstStyle/>
          <a:p>
            <a:r>
              <a:rPr lang="fa-IR" sz="2000" dirty="0" smtClean="0"/>
              <a:t>سوال:</a:t>
            </a:r>
            <a:r>
              <a:rPr lang="fa-IR" sz="2000" b="0" dirty="0" smtClean="0"/>
              <a:t> می‏خواهیم یک سیستم کاربردی پایگاهی ایجاد کنیم.بر اساس کدام معماری ایجادکنیم؟</a:t>
            </a:r>
          </a:p>
          <a:p>
            <a:r>
              <a:rPr lang="fa-IR" sz="2000" dirty="0" smtClean="0"/>
              <a:t>در توصیف معماری یک سیستم باید مشخص کنیم که</a:t>
            </a:r>
          </a:p>
          <a:p>
            <a:pPr lvl="1"/>
            <a:r>
              <a:rPr lang="fa-IR" sz="1900" b="0" dirty="0" smtClean="0"/>
              <a:t>از چه مولفه‏هایی، از هر مولفه چند عدد و با چه کیفیتی تشکیل شده است،</a:t>
            </a:r>
          </a:p>
          <a:p>
            <a:pPr lvl="1"/>
            <a:r>
              <a:rPr lang="fa-IR" sz="1900" b="0" dirty="0" smtClean="0"/>
              <a:t>مولفه‏ها چگونه با هم ترکیب شده‏اند (جنبه ساختاری سیستم)،</a:t>
            </a:r>
          </a:p>
          <a:p>
            <a:pPr lvl="1"/>
            <a:r>
              <a:rPr lang="fa-IR" sz="1900" b="0" dirty="0" smtClean="0"/>
              <a:t>مولفه‏ها چگونه با یکدیگر در تعامل هستند (جنبه رفتاری سیستم).</a:t>
            </a:r>
          </a:p>
          <a:p>
            <a:r>
              <a:rPr lang="fa-IR" sz="2000" dirty="0" smtClean="0"/>
              <a:t>انواع معماری سیستم پایگاهی:</a:t>
            </a:r>
          </a:p>
          <a:p>
            <a:pPr lvl="1"/>
            <a:r>
              <a:rPr lang="fa-IR" sz="1900" b="0" dirty="0" smtClean="0"/>
              <a:t>معماری متمرکز</a:t>
            </a:r>
          </a:p>
          <a:p>
            <a:pPr lvl="1"/>
            <a:r>
              <a:rPr lang="fa-IR" sz="1900" b="0" dirty="0" smtClean="0"/>
              <a:t>معماری نامتمرکز</a:t>
            </a:r>
          </a:p>
          <a:p>
            <a:pPr lvl="2"/>
            <a:r>
              <a:rPr lang="fa-IR" sz="1800" b="0" dirty="0" smtClean="0"/>
              <a:t>معماری مشتری-خدمتگزار</a:t>
            </a:r>
          </a:p>
          <a:p>
            <a:pPr lvl="2"/>
            <a:r>
              <a:rPr lang="fa-IR" sz="1800" b="0" dirty="0" smtClean="0"/>
              <a:t>معماری توزیع‏شده</a:t>
            </a:r>
          </a:p>
          <a:p>
            <a:pPr lvl="2"/>
            <a:r>
              <a:rPr lang="fa-IR" sz="1800" b="0" dirty="0" smtClean="0"/>
              <a:t>معماری چندپایگاهی</a:t>
            </a:r>
          </a:p>
          <a:p>
            <a:pPr lvl="2"/>
            <a:r>
              <a:rPr lang="fa-IR" sz="1800" b="0" dirty="0" smtClean="0"/>
              <a:t>معماری با پردازش موازی</a:t>
            </a:r>
            <a:endParaRPr lang="fa-IR" b="0" dirty="0" smtClean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808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متمرکز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b="0" dirty="0" smtClean="0"/>
              <a:t>در این معماری یک پایگاه داده (متمرکز و مجتمع) روی یک سیستم کامپیوتری و بدون ارتباط با سیستم کامپیوتری دیگر ایجاد می‏شود.</a:t>
            </a:r>
          </a:p>
          <a:p>
            <a:r>
              <a:rPr lang="fa-IR" sz="2000" b="0" dirty="0" smtClean="0"/>
              <a:t>معمولا به صورت تک کاربری و برای کاربردهای کوچک و با امکانات محدود از این معماری استفاده می‏شود.</a:t>
            </a:r>
            <a:endParaRPr lang="en-US" sz="2000" b="0" dirty="0"/>
          </a:p>
        </p:txBody>
      </p:sp>
      <p:sp>
        <p:nvSpPr>
          <p:cNvPr id="4" name="Can 3"/>
          <p:cNvSpPr/>
          <p:nvPr/>
        </p:nvSpPr>
        <p:spPr>
          <a:xfrm>
            <a:off x="1600200" y="4419600"/>
            <a:ext cx="990600" cy="9144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2712" y="3592630"/>
            <a:ext cx="538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cs typeface="B Roya" pitchFamily="2" charset="-78"/>
              </a:rPr>
              <a:t>OS</a:t>
            </a:r>
            <a:endParaRPr lang="en-US" sz="1200" b="1" dirty="0">
              <a:solidFill>
                <a:srgbClr val="FF0000"/>
              </a:solidFill>
              <a:cs typeface="B Roy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1278" y="4031001"/>
            <a:ext cx="754545" cy="1062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DBMS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82712" y="3637864"/>
            <a:ext cx="1336888" cy="18485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11512" y="3828364"/>
            <a:ext cx="7272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</a:t>
            </a:r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69192" y="4842478"/>
            <a:ext cx="8101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38685" y="4572000"/>
            <a:ext cx="8101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38800" y="4495800"/>
            <a:ext cx="1143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297336" y="3429000"/>
            <a:ext cx="46482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95400" y="3059668"/>
            <a:ext cx="1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ماشین</a:t>
            </a:r>
            <a:endParaRPr lang="en-US" sz="1400" b="1" dirty="0">
              <a:solidFill>
                <a:srgbClr val="FF0000"/>
              </a:solidFill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43096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/>
              <a:t>کاربر(ان)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دلیل: </a:t>
            </a:r>
            <a:r>
              <a:rPr lang="fa-IR" sz="2000" b="0" dirty="0"/>
              <a:t>دلیل اصلی استفاده </a:t>
            </a:r>
            <a:r>
              <a:rPr lang="fa-IR" sz="2000" b="0" dirty="0" smtClean="0"/>
              <a:t>از معماری مشتری-خدمتگزار (</a:t>
            </a:r>
            <a:r>
              <a:rPr lang="en-US" sz="2000" b="0" dirty="0" smtClean="0"/>
              <a:t>Client-Server</a:t>
            </a:r>
            <a:r>
              <a:rPr lang="fa-IR" sz="2000" b="0" dirty="0" smtClean="0"/>
              <a:t>): تقسیم وظایف سیستم</a:t>
            </a:r>
          </a:p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تعریف: </a:t>
            </a:r>
            <a:r>
              <a:rPr lang="fa-IR" sz="2000" b="0" dirty="0" smtClean="0"/>
              <a:t>هر ماشینی (فیزیکی یا منطقی) که خدمتی را به ماشین دیگر بدهد، </a:t>
            </a:r>
            <a:r>
              <a:rPr lang="fa-IR" sz="2000" dirty="0" smtClean="0">
                <a:solidFill>
                  <a:srgbClr val="0070C0"/>
                </a:solidFill>
              </a:rPr>
              <a:t>خدمتگزار</a:t>
            </a:r>
            <a:r>
              <a:rPr lang="fa-IR" sz="2000" b="0" dirty="0" smtClean="0">
                <a:solidFill>
                  <a:srgbClr val="0070C0"/>
                </a:solidFill>
              </a:rPr>
              <a:t> </a:t>
            </a:r>
            <a:r>
              <a:rPr lang="fa-IR" sz="2000" b="0" dirty="0" smtClean="0"/>
              <a:t>نامیده می‏شود.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sz="2000" b="0" dirty="0"/>
              <a:t> </a:t>
            </a:r>
            <a:r>
              <a:rPr lang="fa-IR" sz="2000" b="0" dirty="0" smtClean="0"/>
              <a:t>        نمونه‏هایی از انواع خدمتگزارها: </a:t>
            </a:r>
            <a:r>
              <a:rPr lang="en-US" sz="1800" b="0" dirty="0" smtClean="0"/>
              <a:t>File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Print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Message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DB Server</a:t>
            </a:r>
            <a:endParaRPr lang="fa-IR" sz="1800" b="0" dirty="0" smtClean="0"/>
          </a:p>
          <a:p>
            <a:pPr>
              <a:lnSpc>
                <a:spcPct val="200000"/>
              </a:lnSpc>
            </a:pPr>
            <a:r>
              <a:rPr lang="fa-IR" sz="2000" dirty="0" smtClean="0"/>
              <a:t>انواع معماری مشتری-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چند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چند خدمتگزار</a:t>
            </a:r>
          </a:p>
        </p:txBody>
      </p:sp>
      <p:pic>
        <p:nvPicPr>
          <p:cNvPr id="4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773976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 –خدمتگزار دو لایه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معمولا شامل دو سایت:</a:t>
            </a:r>
          </a:p>
          <a:p>
            <a:pPr lvl="1"/>
            <a:r>
              <a:rPr lang="fa-IR" sz="1800" dirty="0" smtClean="0"/>
              <a:t>سایت مشتری: </a:t>
            </a:r>
            <a:r>
              <a:rPr lang="fa-IR" sz="1800" b="0" dirty="0" smtClean="0"/>
              <a:t>تمام برنامه‏های کاربردی در آن اجرا می‏شوند.</a:t>
            </a:r>
          </a:p>
          <a:p>
            <a:pPr lvl="1"/>
            <a:r>
              <a:rPr lang="fa-IR" sz="1800" dirty="0" smtClean="0"/>
              <a:t>سایت خدمتگزار: </a:t>
            </a:r>
            <a:r>
              <a:rPr lang="fa-IR" sz="1800" b="0" dirty="0" smtClean="0"/>
              <a:t>تمام داده‏ها در آن ذخیره می‏شوند</a:t>
            </a:r>
          </a:p>
          <a:p>
            <a:r>
              <a:rPr lang="fa-IR" sz="2000" b="0" dirty="0" smtClean="0"/>
              <a:t>به این معماری، </a:t>
            </a:r>
            <a:r>
              <a:rPr lang="fa-IR" sz="2000" dirty="0" smtClean="0">
                <a:solidFill>
                  <a:srgbClr val="C00000"/>
                </a:solidFill>
              </a:rPr>
              <a:t>معماری دولایه </a:t>
            </a:r>
            <a:r>
              <a:rPr lang="fa-IR" sz="2000" b="0" dirty="0" smtClean="0"/>
              <a:t>(</a:t>
            </a:r>
            <a:r>
              <a:rPr lang="en-US" sz="2000" b="0" dirty="0" smtClean="0"/>
              <a:t>2-tier</a:t>
            </a:r>
            <a:r>
              <a:rPr lang="fa-IR" sz="2000" b="0" dirty="0" smtClean="0"/>
              <a:t>) نیز گویند.</a:t>
            </a:r>
            <a:endParaRPr lang="en-US" sz="2000" b="0" dirty="0"/>
          </a:p>
        </p:txBody>
      </p:sp>
      <p:sp>
        <p:nvSpPr>
          <p:cNvPr id="4" name="Can 3"/>
          <p:cNvSpPr/>
          <p:nvPr/>
        </p:nvSpPr>
        <p:spPr>
          <a:xfrm>
            <a:off x="8001000" y="4572000"/>
            <a:ext cx="990600" cy="9144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9" name="Straight Arrow Connector 8"/>
          <p:cNvCxnSpPr>
            <a:stCxn id="12" idx="3"/>
            <a:endCxn id="19" idx="1"/>
          </p:cNvCxnSpPr>
          <p:nvPr/>
        </p:nvCxnSpPr>
        <p:spPr>
          <a:xfrm>
            <a:off x="3882788" y="5024067"/>
            <a:ext cx="12442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493292" y="3657600"/>
            <a:ext cx="2514600" cy="2732933"/>
            <a:chOff x="1186141" y="3286867"/>
            <a:chExt cx="2019678" cy="2732933"/>
          </a:xfrm>
        </p:grpSpPr>
        <p:sp>
          <p:nvSpPr>
            <p:cNvPr id="5" name="TextBox 4"/>
            <p:cNvSpPr txBox="1"/>
            <p:nvPr/>
          </p:nvSpPr>
          <p:spPr>
            <a:xfrm>
              <a:off x="1436656" y="5420467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24000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6141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700" b="1" dirty="0" smtClean="0">
                  <a:solidFill>
                    <a:schemeClr val="tx2"/>
                  </a:solidFill>
                  <a:cs typeface="B Nazanin" pitchFamily="2" charset="-78"/>
                </a:rPr>
                <a:t>ماشین </a:t>
              </a:r>
              <a:r>
                <a:rPr lang="fa-IR" sz="1700" b="1" dirty="0" smtClean="0">
                  <a:solidFill>
                    <a:srgbClr val="CC0000"/>
                  </a:solidFill>
                  <a:cs typeface="B Nazanin" pitchFamily="2" charset="-78"/>
                </a:rPr>
                <a:t>مشتری</a:t>
              </a:r>
              <a:r>
                <a:rPr lang="fa-IR" sz="1700" b="1" dirty="0" smtClean="0">
                  <a:solidFill>
                    <a:schemeClr val="tx2"/>
                  </a:solidFill>
                  <a:cs typeface="B Nazanin" pitchFamily="2" charset="-78"/>
                </a:rPr>
                <a:t> پیشآ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Frontend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15171" y="4318411"/>
              <a:ext cx="754545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AP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44337" y="3657600"/>
            <a:ext cx="2419851" cy="2732933"/>
            <a:chOff x="1228340" y="3286867"/>
            <a:chExt cx="2019678" cy="2732933"/>
          </a:xfrm>
        </p:grpSpPr>
        <p:sp>
          <p:nvSpPr>
            <p:cNvPr id="17" name="TextBox 16"/>
            <p:cNvSpPr txBox="1"/>
            <p:nvPr/>
          </p:nvSpPr>
          <p:spPr>
            <a:xfrm>
              <a:off x="1426437" y="5462913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01218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8340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b="1" dirty="0" smtClean="0">
                  <a:solidFill>
                    <a:schemeClr val="tx2"/>
                  </a:solidFill>
                  <a:cs typeface="B Nazanin" pitchFamily="2" charset="-78"/>
                </a:rPr>
                <a:t>ماشین </a:t>
              </a:r>
              <a:r>
                <a:rPr lang="fa-IR" b="1" dirty="0" smtClean="0">
                  <a:solidFill>
                    <a:srgbClr val="CC0000"/>
                  </a:solidFill>
                  <a:cs typeface="B Nazanin" pitchFamily="2" charset="-78"/>
                </a:rPr>
                <a:t>خدمتگزار</a:t>
              </a:r>
              <a:r>
                <a:rPr lang="fa-IR" b="1" dirty="0" smtClean="0">
                  <a:solidFill>
                    <a:schemeClr val="tx2"/>
                  </a:solidFill>
                  <a:cs typeface="B Nazanin" pitchFamily="2" charset="-78"/>
                </a:rPr>
                <a:t> پسآ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Backend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95261" y="4313481"/>
              <a:ext cx="975537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DBMS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cxnSp>
        <p:nvCxnSpPr>
          <p:cNvPr id="24" name="Straight Arrow Connector 23"/>
          <p:cNvCxnSpPr>
            <a:stCxn id="19" idx="3"/>
            <a:endCxn id="4" idx="2"/>
          </p:cNvCxnSpPr>
          <p:nvPr/>
        </p:nvCxnSpPr>
        <p:spPr>
          <a:xfrm>
            <a:off x="7293239" y="5024067"/>
            <a:ext cx="707761" cy="5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19" idx="3"/>
          </p:cNvCxnSpPr>
          <p:nvPr/>
        </p:nvCxnSpPr>
        <p:spPr>
          <a:xfrm>
            <a:off x="6772599" y="5015931"/>
            <a:ext cx="520640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  <a:endCxn id="21" idx="1"/>
          </p:cNvCxnSpPr>
          <p:nvPr/>
        </p:nvCxnSpPr>
        <p:spPr>
          <a:xfrm flipV="1">
            <a:off x="5127004" y="5015931"/>
            <a:ext cx="476768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2" idx="3"/>
          </p:cNvCxnSpPr>
          <p:nvPr/>
        </p:nvCxnSpPr>
        <p:spPr>
          <a:xfrm>
            <a:off x="3215910" y="5020861"/>
            <a:ext cx="666878" cy="320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16200000">
            <a:off x="3768487" y="4838700"/>
            <a:ext cx="1524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/>
              <a:t>شبکه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84665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/>
              <a:t>کاربر(ان)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14" idx="1"/>
          </p:cNvCxnSpPr>
          <p:nvPr/>
        </p:nvCxnSpPr>
        <p:spPr>
          <a:xfrm>
            <a:off x="990600" y="5015931"/>
            <a:ext cx="1285866" cy="4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 سه لایه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برخی مزایای معماری سه لایه نسبت به دولایه:</a:t>
            </a:r>
          </a:p>
          <a:p>
            <a:pPr lvl="1"/>
            <a:r>
              <a:rPr lang="fa-IR" sz="1800" b="0" dirty="0" smtClean="0"/>
              <a:t>گسترش‏پذیری بهتر</a:t>
            </a:r>
          </a:p>
          <a:p>
            <a:pPr lvl="1"/>
            <a:r>
              <a:rPr lang="fa-IR" sz="1800" b="0" dirty="0"/>
              <a:t>کارایی </a:t>
            </a:r>
            <a:r>
              <a:rPr lang="fa-IR" sz="1800" b="0" dirty="0" smtClean="0"/>
              <a:t>بالاتر</a:t>
            </a:r>
          </a:p>
          <a:p>
            <a:pPr lvl="1"/>
            <a:r>
              <a:rPr lang="fa-IR" sz="1800" b="0" dirty="0" smtClean="0"/>
              <a:t>امنیت داده‏ای بیشتر (عدم ارتباط مستقیم مشتری‏ها با کارگزار داده)</a:t>
            </a:r>
          </a:p>
          <a:p>
            <a:pPr lvl="1"/>
            <a:r>
              <a:rPr lang="fa-IR" sz="1800" b="0" dirty="0" smtClean="0"/>
              <a:t>قابلیت کاهش هزینه سخت افزاری (با استفاده از </a:t>
            </a:r>
            <a:r>
              <a:rPr lang="en-US" sz="1800" b="0" dirty="0" smtClean="0"/>
              <a:t>thin client</a:t>
            </a:r>
            <a:r>
              <a:rPr lang="fa-IR" sz="1800" b="0" dirty="0" smtClean="0"/>
              <a:t>)</a:t>
            </a:r>
          </a:p>
          <a:p>
            <a:pPr lvl="1"/>
            <a:r>
              <a:rPr lang="fa-IR" sz="1800" b="0" dirty="0" smtClean="0"/>
              <a:t>سهولت و هزینه کم بروزرسانی</a:t>
            </a:r>
            <a:endParaRPr lang="en-US" sz="1800" b="0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463566"/>
            <a:ext cx="5423336" cy="5181600"/>
            <a:chOff x="76200" y="1463566"/>
            <a:chExt cx="5423336" cy="51816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463566"/>
              <a:ext cx="3601354" cy="920950"/>
              <a:chOff x="1186141" y="3286867"/>
              <a:chExt cx="2019678" cy="273293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مشتری‏ها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واسط کاربری یا لایه نمایش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(مرورگر وب، </a:t>
                </a:r>
                <a:r>
                  <a:rPr lang="en-US" sz="1400" dirty="0" smtClean="0">
                    <a:cs typeface="B Nazanin" pitchFamily="2" charset="-78"/>
                  </a:rPr>
                  <a:t>Java Script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HTML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200" y="3590616"/>
              <a:ext cx="3601354" cy="920950"/>
              <a:chOff x="1186141" y="3286867"/>
              <a:chExt cx="2019678" cy="273293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برنامه‏های کاربردی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منطق کاربرد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(برنامه‏های کاربردی، </a:t>
                </a:r>
                <a:r>
                  <a:rPr lang="en-US" sz="1400" dirty="0" smtClean="0">
                    <a:cs typeface="B Nazanin" pitchFamily="2" charset="-78"/>
                  </a:rPr>
                  <a:t>Java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C#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Web Server</a:t>
                </a:r>
                <a:r>
                  <a:rPr lang="fa-IR" sz="1400" dirty="0" smtClean="0">
                    <a:cs typeface="B Nazanin" pitchFamily="2" charset="-78"/>
                  </a:rPr>
                  <a:t>، ...</a:t>
                </a:r>
                <a:r>
                  <a:rPr lang="fa-IR" sz="1400" b="1" dirty="0" smtClean="0">
                    <a:cs typeface="B Nazanin" pitchFamily="2" charset="-78"/>
                  </a:rPr>
                  <a:t>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6200" y="5724216"/>
              <a:ext cx="3601354" cy="920950"/>
              <a:chOff x="1186141" y="3286867"/>
              <a:chExt cx="2019678" cy="273293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پایگاهی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پردازش پرسش و تراکنش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</a:t>
                </a:r>
                <a:r>
                  <a:rPr lang="en-US" sz="1400" dirty="0" smtClean="0">
                    <a:cs typeface="B Nazanin" pitchFamily="2" charset="-78"/>
                  </a:rPr>
                  <a:t>XML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SQL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PSM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sp>
          <p:nvSpPr>
            <p:cNvPr id="16" name="Down Arrow 15"/>
            <p:cNvSpPr/>
            <p:nvPr/>
          </p:nvSpPr>
          <p:spPr>
            <a:xfrm>
              <a:off x="1447800" y="52985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1457777" y="45430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2794283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پروتکل</a:t>
              </a:r>
              <a:r>
                <a:rPr lang="fa-IR" sz="1600" dirty="0" smtClean="0"/>
                <a:t> </a:t>
              </a:r>
              <a:r>
                <a:rPr lang="en-US" sz="1600" dirty="0" smtClean="0"/>
                <a:t>HTTP</a:t>
              </a:r>
              <a:endParaRPr lang="en-US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485900" y="31649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1495877" y="24094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460" y="4916716"/>
              <a:ext cx="3403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dirty="0" smtClean="0"/>
                <a:t>ODBC, JDBC, SQL, SQL/CLI</a:t>
              </a:r>
              <a:endParaRPr lang="en-US" sz="1600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4508936" y="5724216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498384" y="6184691"/>
              <a:ext cx="1012561" cy="51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487052" y="1414046"/>
            <a:ext cx="405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/>
              <a:t>ماشین‏های ساده، ارزان و حتی بدون دیسک (</a:t>
            </a:r>
            <a:r>
              <a:rPr lang="en-US" sz="1600" dirty="0" smtClean="0"/>
              <a:t>thin client</a:t>
            </a:r>
            <a:r>
              <a:rPr lang="fa-IR" sz="1600" dirty="0" smtClean="0"/>
              <a:t>)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95600" y="1583323"/>
            <a:ext cx="705754" cy="8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630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چند مشتری-چند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018" y="1371600"/>
            <a:ext cx="5863382" cy="5257799"/>
          </a:xfrm>
        </p:spPr>
        <p:txBody>
          <a:bodyPr/>
          <a:lstStyle/>
          <a:p>
            <a:r>
              <a:rPr lang="fa-IR" b="0" dirty="0" smtClean="0"/>
              <a:t>سیستم‏های پایگاهی همزمان یا ناهمزمان ایجاد می‏شوند.</a:t>
            </a:r>
          </a:p>
          <a:p>
            <a:r>
              <a:rPr lang="fa-IR" b="0" dirty="0" smtClean="0"/>
              <a:t>اجزای تشکیل‏دهنده سیستم‏ها (</a:t>
            </a:r>
            <a:r>
              <a:rPr lang="en-US" sz="1600" b="0" dirty="0" smtClean="0"/>
              <a:t>OS</a:t>
            </a:r>
            <a:r>
              <a:rPr lang="fa-IR" b="0" dirty="0" smtClean="0"/>
              <a:t>ها و </a:t>
            </a:r>
            <a:r>
              <a:rPr lang="en-US" sz="1600" b="0" dirty="0" smtClean="0"/>
              <a:t>DBMS</a:t>
            </a:r>
            <a:r>
              <a:rPr lang="fa-IR" b="0" dirty="0" smtClean="0"/>
              <a:t>ها) معمولا همگن هستند.</a:t>
            </a:r>
          </a:p>
          <a:p>
            <a:r>
              <a:rPr lang="fa-IR" b="0" dirty="0" smtClean="0"/>
              <a:t>برخی سایت‏ها ممکن است فقط مشتری و یا خدمتگزار باشند.</a:t>
            </a:r>
          </a:p>
          <a:p>
            <a:r>
              <a:rPr lang="fa-IR" b="0" dirty="0" smtClean="0"/>
              <a:t>هر مشتری فقط خدمتگزار خود را می‏بیند. </a:t>
            </a:r>
          </a:p>
          <a:p>
            <a:r>
              <a:rPr lang="fa-IR" b="0" dirty="0" smtClean="0"/>
              <a:t>مسئولیت اینکه داده مورد نیاز کاربر هر سیستم مشتری نزد کدام خدمتگزار است برعهده خود مشتری (یا همان برنامه کاربردی) است.</a:t>
            </a:r>
          </a:p>
          <a:p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011862" cy="1710155"/>
            <a:chOff x="-76200" y="1752600"/>
            <a:chExt cx="3011862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Client/Server1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DBMS1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AP1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012870" cy="1710155"/>
            <a:chOff x="4835730" y="3219905"/>
            <a:chExt cx="3012870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1981200" cy="1710155"/>
              <a:chOff x="1191499" y="2795323"/>
              <a:chExt cx="2019678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Client/Server2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064330" y="40581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DBMS2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AP2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124700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13109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011862" cy="1710155"/>
            <a:chOff x="-76200" y="1752600"/>
            <a:chExt cx="3011862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Client/Server3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DBMS3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AP3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3971653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07630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38" idx="3"/>
          </p:cNvCxnSpPr>
          <p:nvPr/>
        </p:nvCxnSpPr>
        <p:spPr>
          <a:xfrm rot="5400000">
            <a:off x="2570796" y="5333255"/>
            <a:ext cx="1616513" cy="63722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73662" y="3756898"/>
            <a:ext cx="766018" cy="65073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0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توزیع‏شده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257799"/>
          </a:xfrm>
        </p:spPr>
        <p:txBody>
          <a:bodyPr>
            <a:normAutofit/>
          </a:bodyPr>
          <a:lstStyle/>
          <a:p>
            <a:r>
              <a:rPr lang="fa-IR" b="0" dirty="0" smtClean="0"/>
              <a:t>مجموعه‏ای است از چند پایگاه داده منطقاً یکپارچه (مجتمع)، ولی به طور فیزیکی توزیع شده روی یک شبکه کامپیوتری.</a:t>
            </a:r>
          </a:p>
          <a:p>
            <a:r>
              <a:rPr lang="fa-IR" b="0" dirty="0" smtClean="0"/>
              <a:t>توزیع شدگی از دید برنامه‏ها و کاربران پایگاه داده پنهان است.</a:t>
            </a:r>
          </a:p>
          <a:p>
            <a:r>
              <a:rPr lang="fa-IR" b="0" dirty="0" smtClean="0"/>
              <a:t>هر سایت دارای یک سیستم مدیریت داده محلی و یک سیستم مدیریت داده </a:t>
            </a:r>
            <a:br>
              <a:rPr lang="fa-IR" b="0" dirty="0" smtClean="0"/>
            </a:br>
            <a:r>
              <a:rPr lang="fa-IR" b="0" dirty="0" smtClean="0"/>
              <a:t>توزیع‏شده است (و می تواند هر سایت خود معماری چند مشتری-تک خدمتگزار </a:t>
            </a:r>
            <a:br>
              <a:rPr lang="fa-IR" b="0" dirty="0" smtClean="0"/>
            </a:br>
            <a:r>
              <a:rPr lang="fa-IR" b="0" dirty="0" smtClean="0"/>
              <a:t>داشته باشد).</a:t>
            </a:r>
          </a:p>
          <a:p>
            <a:r>
              <a:rPr lang="fa-IR" b="0" dirty="0" smtClean="0"/>
              <a:t>داده‏ها ممکن است به طرق مختلفی توزیع شده باشند و بعضاً تکرار شده باشند.</a:t>
            </a:r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145973" cy="1710155"/>
            <a:chOff x="-76200" y="1752600"/>
            <a:chExt cx="3145973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3772" y="2590800"/>
              <a:ext cx="2286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DBMS1</a:t>
              </a:r>
              <a:r>
                <a:rPr lang="en-US" sz="1600" dirty="0"/>
                <a:t> </a:t>
              </a:r>
              <a:r>
                <a:rPr lang="en-US" sz="1400" dirty="0" smtClean="0"/>
                <a:t>(</a:t>
              </a:r>
              <a:r>
                <a:rPr lang="en-US" sz="1200" dirty="0" smtClean="0"/>
                <a:t>Local + Global)</a:t>
              </a:r>
              <a:endParaRPr lang="fa-IR" sz="1600" b="1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012870" cy="1710155"/>
            <a:chOff x="4835730" y="3219905"/>
            <a:chExt cx="3012870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1981200" cy="1710155"/>
              <a:chOff x="1191499" y="2795323"/>
              <a:chExt cx="2019678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124700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13109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011862" cy="1710155"/>
            <a:chOff x="-76200" y="1752600"/>
            <a:chExt cx="3011862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4004846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40823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38" idx="3"/>
          </p:cNvCxnSpPr>
          <p:nvPr/>
        </p:nvCxnSpPr>
        <p:spPr>
          <a:xfrm rot="5400000">
            <a:off x="2570796" y="5333255"/>
            <a:ext cx="1616513" cy="63722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73662" y="3756899"/>
            <a:ext cx="766018" cy="68392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798" y="4569023"/>
            <a:ext cx="248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cs typeface="B Nazanin" pitchFamily="2" charset="-78"/>
              </a:rPr>
              <a:t>DDB = {DB1, DB2, DB3}</a:t>
            </a:r>
            <a:endParaRPr lang="en-US" sz="1400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2372" y="5833645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DBMS3</a:t>
            </a:r>
            <a:r>
              <a:rPr lang="en-US" sz="1600" dirty="0" smtClean="0"/>
              <a:t> </a:t>
            </a:r>
            <a:r>
              <a:rPr lang="en-US" sz="1400" dirty="0" smtClean="0"/>
              <a:t>(</a:t>
            </a:r>
            <a:r>
              <a:rPr lang="en-US" sz="1200" dirty="0" smtClean="0"/>
              <a:t>Local + Global)</a:t>
            </a:r>
            <a:endParaRPr lang="fa-IR" sz="16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541833" y="4934119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DBMS2</a:t>
            </a:r>
            <a:r>
              <a:rPr lang="en-US" sz="1600" dirty="0" smtClean="0"/>
              <a:t> </a:t>
            </a:r>
            <a:r>
              <a:rPr lang="en-US" sz="1400" dirty="0" smtClean="0"/>
              <a:t>(</a:t>
            </a:r>
            <a:r>
              <a:rPr lang="en-US" sz="1200" dirty="0" smtClean="0"/>
              <a:t>Local + Global)</a:t>
            </a:r>
            <a:endParaRPr lang="fa-I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346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en-US" sz="2400" dirty="0" smtClean="0">
                <a:latin typeface="Calibri" pitchFamily="34" charset="0"/>
              </a:rPr>
              <a:t>amini@sharif.edu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51018</TotalTime>
  <Words>672</Words>
  <Application>Microsoft Office PowerPoint</Application>
  <PresentationFormat>On-screen Show (4:3)</PresentationFormat>
  <Paragraphs>125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به نام آنکه جان را فکرت آموخت</vt:lpstr>
      <vt:lpstr>انواع معماری سیستم پایگاهی</vt:lpstr>
      <vt:lpstr>معماری متمرکز</vt:lpstr>
      <vt:lpstr>معماری مشتری- خدمتگزار</vt:lpstr>
      <vt:lpstr>معماری مشتری –خدمتگزار دو لایه</vt:lpstr>
      <vt:lpstr>معماری مشتری- خدمتگزار سه لایه</vt:lpstr>
      <vt:lpstr>معماری چند مشتری-چند خدمتگزار</vt:lpstr>
      <vt:lpstr>معماری توزیع‏شده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Morteza Amini</dc:creator>
  <dc:description>Using the slides without reference to the authors is forbidden!</dc:description>
  <cp:lastModifiedBy>Windows User</cp:lastModifiedBy>
  <cp:revision>85</cp:revision>
  <dcterms:created xsi:type="dcterms:W3CDTF">2012-08-03T07:41:40Z</dcterms:created>
  <dcterms:modified xsi:type="dcterms:W3CDTF">2018-09-23T07:31:02Z</dcterms:modified>
  <cp:version>92-93-1</cp:version>
</cp:coreProperties>
</file>