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9"/>
  </p:notesMasterIdLst>
  <p:handoutMasterIdLst>
    <p:handoutMasterId r:id="rId70"/>
  </p:handoutMasterIdLst>
  <p:sldIdLst>
    <p:sldId id="307" r:id="rId2"/>
    <p:sldId id="258" r:id="rId3"/>
    <p:sldId id="259" r:id="rId4"/>
    <p:sldId id="260" r:id="rId5"/>
    <p:sldId id="261" r:id="rId6"/>
    <p:sldId id="262" r:id="rId7"/>
    <p:sldId id="314" r:id="rId8"/>
    <p:sldId id="316" r:id="rId9"/>
    <p:sldId id="317" r:id="rId10"/>
    <p:sldId id="308" r:id="rId11"/>
    <p:sldId id="263" r:id="rId12"/>
    <p:sldId id="264" r:id="rId13"/>
    <p:sldId id="312" r:id="rId14"/>
    <p:sldId id="265" r:id="rId15"/>
    <p:sldId id="266" r:id="rId16"/>
    <p:sldId id="267" r:id="rId17"/>
    <p:sldId id="268" r:id="rId18"/>
    <p:sldId id="309" r:id="rId19"/>
    <p:sldId id="272" r:id="rId20"/>
    <p:sldId id="269" r:id="rId21"/>
    <p:sldId id="273" r:id="rId22"/>
    <p:sldId id="270" r:id="rId23"/>
    <p:sldId id="325" r:id="rId24"/>
    <p:sldId id="313" r:id="rId25"/>
    <p:sldId id="318" r:id="rId26"/>
    <p:sldId id="271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4" r:id="rId37"/>
    <p:sldId id="310" r:id="rId38"/>
    <p:sldId id="283" r:id="rId39"/>
    <p:sldId id="285" r:id="rId40"/>
    <p:sldId id="286" r:id="rId41"/>
    <p:sldId id="319" r:id="rId42"/>
    <p:sldId id="287" r:id="rId43"/>
    <p:sldId id="323" r:id="rId44"/>
    <p:sldId id="288" r:id="rId45"/>
    <p:sldId id="289" r:id="rId46"/>
    <p:sldId id="290" r:id="rId47"/>
    <p:sldId id="291" r:id="rId48"/>
    <p:sldId id="311" r:id="rId49"/>
    <p:sldId id="292" r:id="rId50"/>
    <p:sldId id="293" r:id="rId51"/>
    <p:sldId id="294" r:id="rId52"/>
    <p:sldId id="295" r:id="rId53"/>
    <p:sldId id="296" r:id="rId54"/>
    <p:sldId id="297" r:id="rId55"/>
    <p:sldId id="298" r:id="rId56"/>
    <p:sldId id="299" r:id="rId57"/>
    <p:sldId id="300" r:id="rId58"/>
    <p:sldId id="301" r:id="rId59"/>
    <p:sldId id="302" r:id="rId60"/>
    <p:sldId id="303" r:id="rId61"/>
    <p:sldId id="304" r:id="rId62"/>
    <p:sldId id="305" r:id="rId63"/>
    <p:sldId id="324" r:id="rId64"/>
    <p:sldId id="306" r:id="rId65"/>
    <p:sldId id="320" r:id="rId66"/>
    <p:sldId id="321" r:id="rId67"/>
    <p:sldId id="322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07"/>
            <p14:sldId id="258"/>
            <p14:sldId id="259"/>
            <p14:sldId id="260"/>
            <p14:sldId id="261"/>
            <p14:sldId id="262"/>
            <p14:sldId id="314"/>
            <p14:sldId id="316"/>
            <p14:sldId id="317"/>
            <p14:sldId id="308"/>
            <p14:sldId id="263"/>
            <p14:sldId id="264"/>
            <p14:sldId id="312"/>
            <p14:sldId id="265"/>
            <p14:sldId id="266"/>
            <p14:sldId id="267"/>
            <p14:sldId id="268"/>
            <p14:sldId id="309"/>
            <p14:sldId id="272"/>
            <p14:sldId id="269"/>
            <p14:sldId id="273"/>
            <p14:sldId id="270"/>
            <p14:sldId id="325"/>
            <p14:sldId id="313"/>
            <p14:sldId id="318"/>
            <p14:sldId id="271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4"/>
            <p14:sldId id="310"/>
            <p14:sldId id="283"/>
            <p14:sldId id="285"/>
            <p14:sldId id="286"/>
            <p14:sldId id="319"/>
            <p14:sldId id="287"/>
            <p14:sldId id="323"/>
            <p14:sldId id="288"/>
            <p14:sldId id="289"/>
            <p14:sldId id="290"/>
            <p14:sldId id="291"/>
            <p14:sldId id="31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24"/>
            <p14:sldId id="306"/>
            <p14:sldId id="320"/>
            <p14:sldId id="321"/>
            <p14:sldId id="32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E3EBF2"/>
    <a:srgbClr val="E9EFF7"/>
    <a:srgbClr val="D8E3F0"/>
    <a:srgbClr val="0FC318"/>
    <a:srgbClr val="11DF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0" autoAdjust="0"/>
    <p:restoredTop sz="94622" autoAdjust="0"/>
  </p:normalViewPr>
  <p:slideViewPr>
    <p:cSldViewPr>
      <p:cViewPr varScale="1">
        <p:scale>
          <a:sx n="86" d="100"/>
          <a:sy n="86" d="100"/>
        </p:scale>
        <p:origin x="-1155" y="-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pPr/>
              <a:t>9/30/2018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B843A-F149-45E3-B48E-0DF438D4BF93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768B7-6056-43F2-A84B-ED638914B8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96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8B7-6056-43F2-A84B-ED638914B87D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47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>
                <a:latin typeface="Times New Roman" pitchFamily="18" charset="0"/>
                <a:cs typeface="+mn-cs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>
                <a:latin typeface="Times New Roman" pitchFamily="18" charset="0"/>
                <a:cs typeface="+mn-cs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>
                <a:latin typeface="Times New Roman" pitchFamily="18" charset="0"/>
                <a:cs typeface="+mn-cs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>
                <a:latin typeface="Times New Roman" pitchFamily="18" charset="0"/>
                <a:cs typeface="+mn-cs"/>
              </a:defRPr>
            </a:lvl4pPr>
            <a:lvl5pPr algn="r" rtl="1">
              <a:lnSpc>
                <a:spcPct val="150000"/>
              </a:lnSpc>
              <a:defRPr sz="1600" b="0">
                <a:latin typeface="Times New Roman" pitchFamily="18" charset="0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+mn-cs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+mn-cs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cs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1578" y="838200"/>
            <a:ext cx="2708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+mn-cs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+mn-cs"/>
              </a:rPr>
              <a:t> دوم: مدلسازی معنایی داده ها</a:t>
            </a:r>
            <a:endParaRPr lang="en-US" sz="1600" b="1" dirty="0" smtClean="0">
              <a:solidFill>
                <a:schemeClr val="bg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595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49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image" Target="../media/image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4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4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5.png"/><Relationship Id="rId7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45.png"/><Relationship Id="rId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000" dirty="0" smtClean="0">
                <a:solidFill>
                  <a:prstClr val="black"/>
                </a:solidFill>
                <a:cs typeface="B Titr"/>
              </a:rPr>
              <a:t>بخش سوم:</a:t>
            </a:r>
          </a:p>
          <a:p>
            <a:pPr algn="r" rtl="1"/>
            <a:r>
              <a:rPr lang="fa-IR" sz="4000" dirty="0" smtClean="0">
                <a:solidFill>
                  <a:prstClr val="black"/>
                </a:solidFill>
                <a:cs typeface="B Titr"/>
              </a:rPr>
              <a:t> مدلسازی معنایی داده‏ها</a:t>
            </a:r>
            <a:endParaRPr lang="en-US" sz="4000" dirty="0">
              <a:solidFill>
                <a:prstClr val="black"/>
              </a:solidFill>
              <a:cs typeface="B Titr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7"/>
          <p:cNvSpPr txBox="1">
            <a:spLocks/>
          </p:cNvSpPr>
          <p:nvPr/>
        </p:nvSpPr>
        <p:spPr>
          <a:xfrm>
            <a:off x="685800" y="46482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b="1" dirty="0" smtClean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 smtClean="0">
              <a:cs typeface="B Nazanin" pitchFamily="2" charset="-78"/>
            </a:endParaRPr>
          </a:p>
          <a:p>
            <a:pPr rtl="1"/>
            <a:r>
              <a:rPr lang="fa-IR" dirty="0" smtClean="0">
                <a:cs typeface="B Nazanin" pitchFamily="2" charset="-78"/>
              </a:rPr>
              <a:t>نیمسال اول 9۷-9۸</a:t>
            </a: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 smtClean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4643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</a:t>
            </a:r>
            <a:r>
              <a:rPr lang="fa-IR" dirty="0" smtClean="0"/>
              <a:t> مبنایی - نوع موجودیت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sz="2200" b="1" dirty="0" smtClean="0">
                <a:solidFill>
                  <a:srgbClr val="7030A0"/>
                </a:solidFill>
              </a:rPr>
              <a:t>نوع موجودیت: </a:t>
            </a:r>
          </a:p>
          <a:p>
            <a:pPr lvl="1"/>
            <a:r>
              <a:rPr lang="fa-IR" sz="2200" dirty="0" smtClean="0"/>
              <a:t>مفهوم کلی شیئ، چیز، پدیده و به طور کلی آنچه از یک </a:t>
            </a:r>
            <a:r>
              <a:rPr lang="fa-IR" sz="2200" u="sng" dirty="0" smtClean="0"/>
              <a:t>محیط</a:t>
            </a:r>
            <a:r>
              <a:rPr lang="fa-IR" sz="2200" dirty="0" smtClean="0"/>
              <a:t> که می‏خواهیم در </a:t>
            </a:r>
            <a:r>
              <a:rPr lang="fa-IR" sz="2200" u="sng" dirty="0" smtClean="0"/>
              <a:t>موردش اطلاع داشته باشیم.</a:t>
            </a:r>
            <a:endParaRPr lang="en-US" sz="2200" u="sng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fa-IR" sz="2200" b="1" dirty="0" smtClean="0"/>
              <a:t>        </a:t>
            </a:r>
            <a:r>
              <a:rPr lang="fa-IR" sz="2200" dirty="0" smtClean="0"/>
              <a:t>محیط عملیاتی : دانشگاه</a:t>
            </a:r>
          </a:p>
          <a:p>
            <a:pPr lvl="2"/>
            <a:r>
              <a:rPr lang="fa-IR" sz="2200" dirty="0" smtClean="0"/>
              <a:t>نوع موجودیت‏ها </a:t>
            </a:r>
            <a:endParaRPr lang="en-US" sz="2200" dirty="0" smtClean="0"/>
          </a:p>
          <a:p>
            <a:pPr lvl="1"/>
            <a:endParaRPr lang="fa-IR" dirty="0" smtClean="0"/>
          </a:p>
          <a:p>
            <a:pPr lvl="1"/>
            <a:r>
              <a:rPr lang="fa-IR" sz="2200" dirty="0" smtClean="0"/>
              <a:t>تذکر: اولین قدم در مدلسازی معنایی تشخیص درست نوع موجودیت‏ها است.</a:t>
            </a:r>
          </a:p>
          <a:p>
            <a:pPr marL="457200" lvl="1" indent="0">
              <a:buNone/>
            </a:pPr>
            <a:r>
              <a:rPr lang="fa-IR" sz="2200" dirty="0" smtClean="0"/>
              <a:t>        در مثال فوق آیا </a:t>
            </a:r>
            <a:r>
              <a:rPr lang="fa-IR" sz="2200" u="sng" dirty="0" smtClean="0"/>
              <a:t>دانشگاه </a:t>
            </a:r>
            <a:r>
              <a:rPr lang="fa-IR" sz="2200" dirty="0" smtClean="0"/>
              <a:t>یک نوع موجودیت در نظر گرفته می‏شود یا خیر؟</a:t>
            </a:r>
            <a:endParaRPr lang="en-US" sz="2200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434587" y="2286000"/>
            <a:ext cx="4168387" cy="1752600"/>
            <a:chOff x="381000" y="1629938"/>
            <a:chExt cx="4168387" cy="1752600"/>
          </a:xfrm>
        </p:grpSpPr>
        <p:grpSp>
          <p:nvGrpSpPr>
            <p:cNvPr id="5" name="Group 4"/>
            <p:cNvGrpSpPr/>
            <p:nvPr/>
          </p:nvGrpSpPr>
          <p:grpSpPr>
            <a:xfrm>
              <a:off x="381000" y="1629938"/>
              <a:ext cx="4134247" cy="1685322"/>
              <a:chOff x="-2105528" y="2620538"/>
              <a:chExt cx="4507264" cy="1685322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-2105528" y="3529936"/>
                <a:ext cx="4507264" cy="7759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r" rtl="1">
                  <a:lnSpc>
                    <a:spcPct val="150000"/>
                  </a:lnSpc>
                  <a:buFontTx/>
                  <a:buChar char="-"/>
                </a:pPr>
                <a:r>
                  <a:rPr lang="fa-IR" dirty="0" smtClean="0">
                    <a:solidFill>
                      <a:schemeClr val="tx1"/>
                    </a:solidFill>
                  </a:rPr>
                  <a:t>خرد جهان واقع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Micro Real World</a:t>
                </a:r>
                <a:endParaRPr lang="fa-IR" sz="1600" dirty="0" smtClean="0">
                  <a:solidFill>
                    <a:schemeClr val="tx1"/>
                  </a:solidFill>
                </a:endParaRPr>
              </a:p>
              <a:p>
                <a:pPr marL="285750" indent="-285750" algn="r" rtl="1">
                  <a:lnSpc>
                    <a:spcPct val="150000"/>
                  </a:lnSpc>
                  <a:buFontTx/>
                  <a:buChar char="-"/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Mini World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marL="285750" indent="-285750" algn="r" rtl="1">
                  <a:lnSpc>
                    <a:spcPct val="150000"/>
                  </a:lnSpc>
                  <a:buFontTx/>
                  <a:buChar char="-"/>
                </a:pPr>
                <a:r>
                  <a:rPr lang="fa-IR" dirty="0" smtClean="0">
                    <a:solidFill>
                      <a:schemeClr val="tx1"/>
                    </a:solidFill>
                  </a:rPr>
                  <a:t>جهان مطرح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Universe of Discourse(UOD)</a:t>
                </a:r>
                <a:endParaRPr lang="fa-IR" sz="16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2380534" y="2620538"/>
                <a:ext cx="0" cy="82238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Left Brace 5"/>
            <p:cNvSpPr/>
            <p:nvPr/>
          </p:nvSpPr>
          <p:spPr>
            <a:xfrm flipH="1">
              <a:off x="4455199" y="2530414"/>
              <a:ext cx="94188" cy="852124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9" name="Picture 2" descr="\\VBOXSVR\mahmoud\Documents\EDU\Sharif\DB\TA\slides\konjkav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117620"/>
            <a:ext cx="511914" cy="5144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10" name="Group 9"/>
          <p:cNvGrpSpPr/>
          <p:nvPr/>
        </p:nvGrpSpPr>
        <p:grpSpPr>
          <a:xfrm>
            <a:off x="1447800" y="3673484"/>
            <a:ext cx="4953000" cy="1965316"/>
            <a:chOff x="1016000" y="1885898"/>
            <a:chExt cx="4953000" cy="1965316"/>
          </a:xfrm>
        </p:grpSpPr>
        <p:grpSp>
          <p:nvGrpSpPr>
            <p:cNvPr id="11" name="Group 10"/>
            <p:cNvGrpSpPr/>
            <p:nvPr/>
          </p:nvGrpSpPr>
          <p:grpSpPr>
            <a:xfrm>
              <a:off x="1016000" y="2110557"/>
              <a:ext cx="4953000" cy="1512057"/>
              <a:chOff x="-1413236" y="3101157"/>
              <a:chExt cx="5399890" cy="1512057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-1413236" y="3101157"/>
                <a:ext cx="4008813" cy="151205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1- دانشجو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2- درس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3- استاد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4- کارمند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2400" b="1" dirty="0" smtClean="0">
                    <a:solidFill>
                      <a:schemeClr val="tx1"/>
                    </a:solidFill>
                  </a:rPr>
                  <a:t>...</a:t>
                </a: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2780838" y="4156014"/>
                <a:ext cx="1205816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Left Brace 11"/>
            <p:cNvSpPr/>
            <p:nvPr/>
          </p:nvSpPr>
          <p:spPr>
            <a:xfrm flipH="1">
              <a:off x="4597400" y="1885898"/>
              <a:ext cx="201902" cy="1965316"/>
            </a:xfrm>
            <a:prstGeom prst="leftBrace">
              <a:avLst>
                <a:gd name="adj1" fmla="val 42619"/>
                <a:gd name="adj2" fmla="val 2785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19" name="Picture 2" descr="\\VBOXSVR\mahmoud\Documents\EDU\Sharif\DB\TA\mesal_new4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702" y="4063036"/>
            <a:ext cx="628774" cy="7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97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</a:t>
            </a:r>
            <a:r>
              <a:rPr lang="fa-IR" dirty="0" smtClean="0"/>
              <a:t>مبنایی - نوع موجودیت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/>
              <a:t>هر نوع موجودیت:</a:t>
            </a:r>
          </a:p>
          <a:p>
            <a:pPr lvl="1"/>
            <a:r>
              <a:rPr lang="fa-IR" dirty="0" smtClean="0"/>
              <a:t>یک نام دارد.</a:t>
            </a:r>
          </a:p>
          <a:p>
            <a:pPr lvl="1"/>
            <a:r>
              <a:rPr lang="fa-IR" dirty="0" smtClean="0"/>
              <a:t>یک معنا دارد.</a:t>
            </a:r>
          </a:p>
          <a:p>
            <a:pPr lvl="1"/>
            <a:r>
              <a:rPr lang="fa-IR" dirty="0" smtClean="0"/>
              <a:t>مجموعه‏ای از صفات دارد (حداقل یکی).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نمونه‏هایی دارد (حداقل یک نمونه).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ارتباط(هایی) با نوع موجودیت(های) دیگر دارد.</a:t>
            </a:r>
          </a:p>
          <a:p>
            <a:pPr lvl="1"/>
            <a:endParaRPr lang="fa-IR" sz="1200" dirty="0" smtClean="0"/>
          </a:p>
          <a:p>
            <a:pPr lvl="1"/>
            <a:r>
              <a:rPr lang="fa-IR" dirty="0" smtClean="0"/>
              <a:t>نوع موجودیت دو گونه است.</a:t>
            </a:r>
            <a:endParaRPr lang="en-US" dirty="0" smtClean="0"/>
          </a:p>
          <a:p>
            <a:pPr lvl="2"/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512506" y="5831047"/>
            <a:ext cx="4343400" cy="705385"/>
            <a:chOff x="762000" y="2170760"/>
            <a:chExt cx="4343400" cy="705385"/>
          </a:xfrm>
        </p:grpSpPr>
        <p:grpSp>
          <p:nvGrpSpPr>
            <p:cNvPr id="23" name="Group 22"/>
            <p:cNvGrpSpPr/>
            <p:nvPr/>
          </p:nvGrpSpPr>
          <p:grpSpPr>
            <a:xfrm>
              <a:off x="762000" y="2230192"/>
              <a:ext cx="4343400" cy="533400"/>
              <a:chOff x="-1690153" y="3220792"/>
              <a:chExt cx="4735288" cy="533400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-1690153" y="3220792"/>
                <a:ext cx="4008813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قوی (مستقل)  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Strong</a:t>
                </a:r>
                <a:endParaRPr lang="fa-IR" dirty="0" smtClean="0">
                  <a:solidFill>
                    <a:schemeClr val="tx1"/>
                  </a:solidFill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ضعیف (وابسته) 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Weak</a:t>
                </a:r>
                <a:endParaRPr lang="fa-IR" dirty="0" smtClean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H="1">
                <a:off x="2353679" y="3487492"/>
                <a:ext cx="691456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Left Brace 23"/>
            <p:cNvSpPr/>
            <p:nvPr/>
          </p:nvSpPr>
          <p:spPr>
            <a:xfrm flipH="1">
              <a:off x="4343400" y="2170760"/>
              <a:ext cx="94188" cy="70538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9600" y="1295400"/>
            <a:ext cx="2524323" cy="1103464"/>
            <a:chOff x="914400" y="1220215"/>
            <a:chExt cx="2524323" cy="1103464"/>
          </a:xfrm>
        </p:grpSpPr>
        <p:sp>
          <p:nvSpPr>
            <p:cNvPr id="27" name="Rounded Rectangle 26"/>
            <p:cNvSpPr/>
            <p:nvPr/>
          </p:nvSpPr>
          <p:spPr>
            <a:xfrm>
              <a:off x="914400" y="1410237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دانشجو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2295723" y="1790279"/>
              <a:ext cx="1143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شماره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2431027" y="1220215"/>
              <a:ext cx="762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نام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0" name="Straight Connector 29"/>
            <p:cNvCxnSpPr>
              <a:stCxn id="27" idx="3"/>
              <a:endCxn id="28" idx="1"/>
            </p:cNvCxnSpPr>
            <p:nvPr/>
          </p:nvCxnSpPr>
          <p:spPr>
            <a:xfrm>
              <a:off x="1905000" y="1638837"/>
              <a:ext cx="558111" cy="22955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7" idx="3"/>
              <a:endCxn id="29" idx="2"/>
            </p:cNvCxnSpPr>
            <p:nvPr/>
          </p:nvCxnSpPr>
          <p:spPr>
            <a:xfrm flipV="1">
              <a:off x="1905000" y="1486915"/>
              <a:ext cx="526027" cy="151922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16800" y="2643554"/>
            <a:ext cx="4813961" cy="1039446"/>
            <a:chOff x="299926" y="2698584"/>
            <a:chExt cx="4813961" cy="1039446"/>
          </a:xfrm>
        </p:grpSpPr>
        <p:sp>
          <p:nvSpPr>
            <p:cNvPr id="10" name="Rounded Rectangle 9"/>
            <p:cNvSpPr/>
            <p:nvPr/>
          </p:nvSpPr>
          <p:spPr>
            <a:xfrm>
              <a:off x="299926" y="2698584"/>
              <a:ext cx="4813961" cy="1039446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               در چه حالتی بهتر است نوع موجودیت تک صفتی را نوع موجودیت بگیریم؟ در چه حالتی نگیریم؟</a:t>
              </a:r>
            </a:p>
          </p:txBody>
        </p:sp>
        <p:pic>
          <p:nvPicPr>
            <p:cNvPr id="32" name="Picture 2" descr="\\VBOXSVR\mahmoud\Documents\EDU\Sharif\DB\TA\slides\konjkav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9186" y="2762190"/>
              <a:ext cx="511914" cy="51441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19050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  <p:grpSp>
        <p:nvGrpSpPr>
          <p:cNvPr id="8" name="Group 7"/>
          <p:cNvGrpSpPr/>
          <p:nvPr/>
        </p:nvGrpSpPr>
        <p:grpSpPr>
          <a:xfrm>
            <a:off x="116800" y="3799577"/>
            <a:ext cx="5141000" cy="859046"/>
            <a:chOff x="233926" y="3799577"/>
            <a:chExt cx="5141000" cy="859046"/>
          </a:xfrm>
        </p:grpSpPr>
        <p:sp>
          <p:nvSpPr>
            <p:cNvPr id="17" name="Rounded Rectangle 16"/>
            <p:cNvSpPr/>
            <p:nvPr/>
          </p:nvSpPr>
          <p:spPr>
            <a:xfrm>
              <a:off x="233926" y="3799577"/>
              <a:ext cx="5141000" cy="859046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>
                  <a:solidFill>
                    <a:schemeClr val="tx1"/>
                  </a:solidFill>
                </a:rPr>
                <a:t> 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              در چه حالتی نوع موجودیت تک نمونه‏ای را موجودیت در نظر می‏گیریم؟</a:t>
              </a:r>
            </a:p>
          </p:txBody>
        </p:sp>
        <p:pic>
          <p:nvPicPr>
            <p:cNvPr id="33" name="Picture 2" descr="\\VBOXSVR\mahmoud\Documents\EDU\Sharif\DB\TA\slides\konjkav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9726" y="3981390"/>
              <a:ext cx="511914" cy="51441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19050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  <p:grpSp>
        <p:nvGrpSpPr>
          <p:cNvPr id="12" name="Group 11"/>
          <p:cNvGrpSpPr/>
          <p:nvPr/>
        </p:nvGrpSpPr>
        <p:grpSpPr>
          <a:xfrm>
            <a:off x="1600200" y="4876800"/>
            <a:ext cx="2711238" cy="859046"/>
            <a:chOff x="1828800" y="4866377"/>
            <a:chExt cx="2711238" cy="859046"/>
          </a:xfrm>
        </p:grpSpPr>
        <p:sp>
          <p:nvSpPr>
            <p:cNvPr id="20" name="Rounded Rectangle 19"/>
            <p:cNvSpPr/>
            <p:nvPr/>
          </p:nvSpPr>
          <p:spPr>
            <a:xfrm>
              <a:off x="1828800" y="4866377"/>
              <a:ext cx="2711238" cy="859046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             آیا نوع موجودیت ایزوله داریم؟</a:t>
              </a:r>
            </a:p>
          </p:txBody>
        </p:sp>
        <p:pic>
          <p:nvPicPr>
            <p:cNvPr id="34" name="Picture 2" descr="\\VBOXSVR\mahmoud\Documents\EDU\Sharif\DB\TA\slides\konjkav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9700" y="5060890"/>
              <a:ext cx="511914" cy="51441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19050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359766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</a:t>
            </a:r>
            <a:r>
              <a:rPr lang="fa-IR" dirty="0" smtClean="0"/>
              <a:t>- نوع موجودیت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تعریف موجودیت قوی:</a:t>
            </a:r>
            <a:endParaRPr lang="en-US" b="1" dirty="0" smtClean="0">
              <a:solidFill>
                <a:srgbClr val="7030A0"/>
              </a:solidFill>
            </a:endParaRPr>
          </a:p>
          <a:p>
            <a:pPr lvl="2"/>
            <a:r>
              <a:rPr lang="fa-IR" dirty="0" smtClean="0"/>
              <a:t>نوع </a:t>
            </a:r>
            <a:r>
              <a:rPr lang="fa-IR" dirty="0"/>
              <a:t>موجودیت </a:t>
            </a:r>
            <a:r>
              <a:rPr lang="en-US" dirty="0"/>
              <a:t>E</a:t>
            </a:r>
            <a:r>
              <a:rPr lang="fa-IR" dirty="0"/>
              <a:t> را </a:t>
            </a:r>
            <a:r>
              <a:rPr lang="fa-IR" b="1" dirty="0"/>
              <a:t>قوی </a:t>
            </a:r>
            <a:r>
              <a:rPr lang="fa-IR" dirty="0"/>
              <a:t>گوییم هرگاه  خود </a:t>
            </a:r>
            <a:r>
              <a:rPr lang="fa-IR" dirty="0" smtClean="0"/>
              <a:t>مستقلاً </a:t>
            </a:r>
            <a:r>
              <a:rPr lang="fa-IR" dirty="0"/>
              <a:t>در محیط مطرح </a:t>
            </a:r>
            <a:r>
              <a:rPr lang="fa-IR" dirty="0" smtClean="0"/>
              <a:t>باشد.</a:t>
            </a:r>
          </a:p>
          <a:p>
            <a:r>
              <a:rPr lang="fa-IR" b="1" dirty="0" smtClean="0">
                <a:solidFill>
                  <a:srgbClr val="7030A0"/>
                </a:solidFill>
              </a:rPr>
              <a:t>تعریف موجودیت ضعیف:</a:t>
            </a:r>
            <a:endParaRPr lang="fa-IR" b="1" dirty="0">
              <a:solidFill>
                <a:srgbClr val="7030A0"/>
              </a:solidFill>
            </a:endParaRPr>
          </a:p>
          <a:p>
            <a:pPr lvl="2"/>
            <a:r>
              <a:rPr lang="fa-IR" dirty="0"/>
              <a:t>نوع موجودیت </a:t>
            </a:r>
            <a:r>
              <a:rPr lang="en-US" dirty="0"/>
              <a:t>F</a:t>
            </a:r>
            <a:r>
              <a:rPr lang="fa-IR" dirty="0"/>
              <a:t> را </a:t>
            </a:r>
            <a:r>
              <a:rPr lang="fa-IR" b="1" dirty="0" smtClean="0"/>
              <a:t>ضعیفِ</a:t>
            </a:r>
            <a:r>
              <a:rPr lang="fa-IR" dirty="0" smtClean="0"/>
              <a:t> </a:t>
            </a:r>
            <a:r>
              <a:rPr lang="fa-IR" dirty="0"/>
              <a:t>نوع موجودیت </a:t>
            </a:r>
            <a:r>
              <a:rPr lang="en-US" dirty="0"/>
              <a:t>E</a:t>
            </a:r>
            <a:r>
              <a:rPr lang="fa-IR" dirty="0"/>
              <a:t> گوییم هرگاه به آن «وابستگی وجودی» داشته باشد. (اگر </a:t>
            </a:r>
            <a:r>
              <a:rPr lang="en-US" dirty="0"/>
              <a:t>E</a:t>
            </a:r>
            <a:r>
              <a:rPr lang="fa-IR" dirty="0"/>
              <a:t> مطرح نباشد </a:t>
            </a:r>
            <a:r>
              <a:rPr lang="en-US" dirty="0"/>
              <a:t>F</a:t>
            </a:r>
            <a:r>
              <a:rPr lang="fa-IR" dirty="0"/>
              <a:t> هم مطرح نیست) به عبارتی </a:t>
            </a:r>
            <a:r>
              <a:rPr lang="en-US" dirty="0"/>
              <a:t>F</a:t>
            </a:r>
            <a:r>
              <a:rPr lang="fa-IR" dirty="0"/>
              <a:t> در مدلسازی دیده </a:t>
            </a:r>
            <a:r>
              <a:rPr lang="fa-IR" dirty="0" smtClean="0"/>
              <a:t>می‏شود </a:t>
            </a:r>
            <a:r>
              <a:rPr lang="fa-IR" dirty="0"/>
              <a:t>به اعتبار </a:t>
            </a:r>
            <a:r>
              <a:rPr lang="en-US" dirty="0"/>
              <a:t>E</a:t>
            </a:r>
            <a:r>
              <a:rPr lang="fa-IR" dirty="0"/>
              <a:t>.</a:t>
            </a:r>
          </a:p>
          <a:p>
            <a:pPr lvl="2"/>
            <a:r>
              <a:rPr lang="fa-IR" dirty="0"/>
              <a:t>تذکر: قوی و ضعیف بودن نسبی است.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</a:t>
            </a:r>
          </a:p>
          <a:p>
            <a:pPr marL="457200" lvl="1" indent="0">
              <a:buNone/>
            </a:pPr>
            <a:r>
              <a:rPr lang="fa-IR" i="1" dirty="0" smtClean="0"/>
              <a:t>عضو خانواده </a:t>
            </a:r>
            <a:r>
              <a:rPr lang="fa-IR" dirty="0" smtClean="0"/>
              <a:t>وابسته به نوع موجودیت </a:t>
            </a:r>
            <a:r>
              <a:rPr lang="fa-IR" i="1" dirty="0" smtClean="0"/>
              <a:t>کارمند</a:t>
            </a:r>
            <a:r>
              <a:rPr lang="fa-IR" dirty="0" smtClean="0"/>
              <a:t> است.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14400" y="4168140"/>
            <a:ext cx="3271234" cy="2385060"/>
            <a:chOff x="2977166" y="4168140"/>
            <a:chExt cx="3271234" cy="2385060"/>
          </a:xfrm>
        </p:grpSpPr>
        <p:grpSp>
          <p:nvGrpSpPr>
            <p:cNvPr id="10" name="Group 9"/>
            <p:cNvGrpSpPr/>
            <p:nvPr/>
          </p:nvGrpSpPr>
          <p:grpSpPr>
            <a:xfrm>
              <a:off x="2977166" y="4168140"/>
              <a:ext cx="3271234" cy="2385060"/>
              <a:chOff x="2846231" y="1981200"/>
              <a:chExt cx="3271234" cy="238506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3733800" y="1981200"/>
                <a:ext cx="15240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733800" y="3863340"/>
                <a:ext cx="1524000" cy="502920"/>
                <a:chOff x="3733800" y="3886200"/>
                <a:chExt cx="1524000" cy="457200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3733800" y="3886200"/>
                  <a:ext cx="15240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عضو خانواده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3814668" y="3968833"/>
                  <a:ext cx="1350360" cy="298367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cxnSp>
            <p:nvCxnSpPr>
              <p:cNvPr id="8" name="Straight Connector 7"/>
              <p:cNvCxnSpPr>
                <a:stCxn id="5" idx="0"/>
                <a:endCxn id="4" idx="2"/>
              </p:cNvCxnSpPr>
              <p:nvPr/>
            </p:nvCxnSpPr>
            <p:spPr>
              <a:xfrm flipV="1">
                <a:off x="4495800" y="2438400"/>
                <a:ext cx="0" cy="142494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Freeform 10"/>
              <p:cNvSpPr/>
              <p:nvPr/>
            </p:nvSpPr>
            <p:spPr>
              <a:xfrm>
                <a:off x="2846231" y="2498501"/>
                <a:ext cx="3271234" cy="772815"/>
              </a:xfrm>
              <a:custGeom>
                <a:avLst/>
                <a:gdLst>
                  <a:gd name="connsiteX0" fmla="*/ 0 w 3271234"/>
                  <a:gd name="connsiteY0" fmla="*/ 0 h 772815"/>
                  <a:gd name="connsiteX1" fmla="*/ 1635617 w 3271234"/>
                  <a:gd name="connsiteY1" fmla="*/ 772733 h 772815"/>
                  <a:gd name="connsiteX2" fmla="*/ 3271234 w 3271234"/>
                  <a:gd name="connsiteY2" fmla="*/ 38637 h 772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1234" h="772815">
                    <a:moveTo>
                      <a:pt x="0" y="0"/>
                    </a:moveTo>
                    <a:cubicBezTo>
                      <a:pt x="545205" y="383147"/>
                      <a:pt x="1090411" y="766294"/>
                      <a:pt x="1635617" y="772733"/>
                    </a:cubicBezTo>
                    <a:cubicBezTo>
                      <a:pt x="2180823" y="779173"/>
                      <a:pt x="2726028" y="408905"/>
                      <a:pt x="3271234" y="38637"/>
                    </a:cubicBezTo>
                  </a:path>
                </a:pathLst>
              </a:cu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352800" y="5395100"/>
              <a:ext cx="1233152" cy="533400"/>
              <a:chOff x="6772269" y="6157100"/>
              <a:chExt cx="1233152" cy="533400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7305669" y="6423800"/>
                <a:ext cx="69975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ounded Rectangle 13"/>
              <p:cNvSpPr/>
              <p:nvPr/>
            </p:nvSpPr>
            <p:spPr>
              <a:xfrm>
                <a:off x="6772269" y="6157100"/>
                <a:ext cx="5334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</a:rPr>
                  <a:t>دارد</a:t>
                </a:r>
              </a:p>
            </p:txBody>
          </p:sp>
        </p:grpSp>
      </p:grpSp>
      <p:pic>
        <p:nvPicPr>
          <p:cNvPr id="15" name="Picture 2" descr="\\VBOXSVR\mahmoud\Documents\EDU\Sharif\DB\TA\mesal_new4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826" y="4633553"/>
            <a:ext cx="628774" cy="7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65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</a:t>
            </a:r>
            <a:r>
              <a:rPr lang="fa-IR" dirty="0" smtClean="0"/>
              <a:t> مبنایی - صفت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صفت: </a:t>
            </a:r>
          </a:p>
          <a:p>
            <a:pPr lvl="1"/>
            <a:r>
              <a:rPr lang="fa-IR" u="sng" dirty="0" smtClean="0"/>
              <a:t>خصیصه یا ویژگی نوع موجودیت </a:t>
            </a:r>
            <a:r>
              <a:rPr lang="fa-IR" dirty="0" smtClean="0"/>
              <a:t>و هر نوع موجودیت مجموعه‏ای از صفات دارد که حالت یا وضع آن را توصیف می‏کند.</a:t>
            </a:r>
          </a:p>
          <a:p>
            <a:endParaRPr lang="fa-IR" b="1" dirty="0"/>
          </a:p>
          <a:p>
            <a:pPr lvl="1"/>
            <a:r>
              <a:rPr lang="fa-IR" u="sng" dirty="0" smtClean="0"/>
              <a:t>محیط عملیاتی:</a:t>
            </a:r>
            <a:r>
              <a:rPr lang="fa-IR" dirty="0" smtClean="0"/>
              <a:t> دانشگاه</a:t>
            </a:r>
          </a:p>
          <a:p>
            <a:pPr lvl="1"/>
            <a:r>
              <a:rPr lang="fa-IR" u="sng" dirty="0" smtClean="0"/>
              <a:t>نوع موجودیت:</a:t>
            </a:r>
            <a:r>
              <a:rPr lang="fa-IR" dirty="0" smtClean="0"/>
              <a:t> درس</a:t>
            </a:r>
          </a:p>
          <a:p>
            <a:pPr lvl="1"/>
            <a:r>
              <a:rPr lang="fa-IR" u="sng" dirty="0" smtClean="0"/>
              <a:t>صفات:</a:t>
            </a:r>
            <a:r>
              <a:rPr lang="fa-IR" dirty="0" smtClean="0"/>
              <a:t> شماره، نام، تعداد واحد، زمان برگزاری، تاریخ امتحان، نوع درس (پایه، تخصصی، اختیاری،...)، سطح درس (کارشناسی، کارشناسی ارشد، دکترا)، ماهیت درس (نظری، عملی، ترکیبی)</a:t>
            </a:r>
            <a:endParaRPr lang="en-US" dirty="0"/>
          </a:p>
        </p:txBody>
      </p:sp>
      <p:pic>
        <p:nvPicPr>
          <p:cNvPr id="4" name="Picture 2" descr="\\VBOXSVR\mahmoud\Documents\EDU\Sharif\DB\TA\mesal_new4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826" y="3261953"/>
            <a:ext cx="628774" cy="7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65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</a:t>
            </a:r>
            <a:r>
              <a:rPr lang="fa-IR" dirty="0" smtClean="0"/>
              <a:t> مبنایی – صفت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371600"/>
            <a:ext cx="9067800" cy="5257799"/>
          </a:xfrm>
        </p:spPr>
        <p:txBody>
          <a:bodyPr>
            <a:normAutofit fontScale="92500" lnSpcReduction="20000"/>
          </a:bodyPr>
          <a:lstStyle/>
          <a:p>
            <a:r>
              <a:rPr lang="fa-IR" b="1" dirty="0" smtClean="0"/>
              <a:t>هر صفت:</a:t>
            </a:r>
          </a:p>
          <a:p>
            <a:pPr lvl="1"/>
            <a:r>
              <a:rPr lang="fa-IR" dirty="0" smtClean="0"/>
              <a:t>یک نام دارد.</a:t>
            </a:r>
          </a:p>
          <a:p>
            <a:pPr lvl="1"/>
            <a:r>
              <a:rPr lang="fa-IR" dirty="0" smtClean="0"/>
              <a:t>یک معنا دارد (معنای مشخص در حیطه معنایی مشخص).</a:t>
            </a:r>
          </a:p>
          <a:p>
            <a:pPr lvl="1"/>
            <a:r>
              <a:rPr lang="fa-IR" dirty="0" smtClean="0"/>
              <a:t>یک </a:t>
            </a:r>
            <a:r>
              <a:rPr lang="fa-IR" u="sng" dirty="0" smtClean="0"/>
              <a:t>دامنه یا میدان (</a:t>
            </a:r>
            <a:r>
              <a:rPr lang="en-US" sz="1900" u="sng" dirty="0" smtClean="0"/>
              <a:t>Domain</a:t>
            </a:r>
            <a:r>
              <a:rPr lang="fa-IR" u="sng" dirty="0" smtClean="0"/>
              <a:t>)</a:t>
            </a:r>
            <a:r>
              <a:rPr lang="fa-IR" dirty="0" smtClean="0"/>
              <a:t> دارد.</a:t>
            </a:r>
            <a:endParaRPr lang="fa-IR" dirty="0"/>
          </a:p>
          <a:p>
            <a:pPr marL="457200"/>
            <a:r>
              <a:rPr lang="fa-IR" b="1" dirty="0" smtClean="0"/>
              <a:t>محدودیتهای صفت:</a:t>
            </a:r>
          </a:p>
          <a:p>
            <a:pPr marL="457200" lvl="1" indent="0">
              <a:buNone/>
            </a:pPr>
            <a:r>
              <a:rPr lang="fa-IR" b="1" dirty="0" smtClean="0"/>
              <a:t>1-</a:t>
            </a:r>
            <a:r>
              <a:rPr lang="fa-IR" dirty="0" smtClean="0"/>
              <a:t> </a:t>
            </a:r>
            <a:r>
              <a:rPr lang="fa-IR" dirty="0"/>
              <a:t>محدودیت میدانی</a:t>
            </a:r>
          </a:p>
          <a:p>
            <a:pPr marL="457200" lvl="1" indent="0">
              <a:buNone/>
            </a:pPr>
            <a:r>
              <a:rPr lang="fa-IR" b="1" dirty="0"/>
              <a:t>2-</a:t>
            </a:r>
            <a:r>
              <a:rPr lang="fa-IR" dirty="0"/>
              <a:t> محدودیت </a:t>
            </a:r>
            <a:r>
              <a:rPr lang="fa-IR" dirty="0" smtClean="0"/>
              <a:t>نمایشی. </a:t>
            </a:r>
            <a:r>
              <a:rPr lang="fa-IR" sz="1900" b="1" dirty="0" smtClean="0">
                <a:solidFill>
                  <a:srgbClr val="C00000"/>
                </a:solidFill>
              </a:rPr>
              <a:t>مثال: </a:t>
            </a:r>
            <a:r>
              <a:rPr lang="fa-IR" dirty="0" smtClean="0"/>
              <a:t>قالب تاریخ  </a:t>
            </a:r>
            <a:r>
              <a:rPr lang="en-US" sz="1900" dirty="0" err="1" smtClean="0"/>
              <a:t>yyyy</a:t>
            </a:r>
            <a:r>
              <a:rPr lang="en-US" sz="1900" dirty="0" smtClean="0"/>
              <a:t>/mm/</a:t>
            </a:r>
            <a:r>
              <a:rPr lang="en-US" sz="1900" dirty="0" err="1" smtClean="0"/>
              <a:t>dd</a:t>
            </a:r>
            <a:endParaRPr lang="fa-IR" sz="1900" dirty="0"/>
          </a:p>
          <a:p>
            <a:pPr marL="457200" lvl="1" indent="0">
              <a:buNone/>
            </a:pPr>
            <a:r>
              <a:rPr lang="fa-IR" b="1" dirty="0" smtClean="0"/>
              <a:t>3- </a:t>
            </a:r>
            <a:r>
              <a:rPr lang="fa-IR" dirty="0" smtClean="0"/>
              <a:t>محدودیت </a:t>
            </a:r>
            <a:r>
              <a:rPr lang="fa-IR" u="sng" dirty="0" smtClean="0"/>
              <a:t>پردازشی </a:t>
            </a:r>
            <a:r>
              <a:rPr lang="fa-IR" dirty="0" smtClean="0"/>
              <a:t>ناشی از نوع صفت یا ناشی از قواعد محیط </a:t>
            </a:r>
            <a:r>
              <a:rPr lang="fa-IR" dirty="0"/>
              <a:t>[غیر از آنچه </a:t>
            </a:r>
            <a:r>
              <a:rPr lang="fa-IR" u="sng" dirty="0"/>
              <a:t>ناشی از میدان</a:t>
            </a:r>
            <a:r>
              <a:rPr lang="fa-IR" dirty="0"/>
              <a:t> </a:t>
            </a:r>
            <a:r>
              <a:rPr lang="fa-IR" dirty="0" smtClean="0"/>
              <a:t>است]</a:t>
            </a:r>
            <a:endParaRPr lang="fa-IR" sz="1200" dirty="0" smtClean="0"/>
          </a:p>
          <a:p>
            <a:pPr marL="914400" lvl="2" indent="0">
              <a:buNone/>
            </a:pPr>
            <a:endParaRPr lang="fa-IR" dirty="0" smtClean="0"/>
          </a:p>
          <a:p>
            <a:pPr marL="514350" lvl="1" indent="0">
              <a:buNone/>
            </a:pPr>
            <a:r>
              <a:rPr lang="fa-IR" b="1" dirty="0" smtClean="0"/>
              <a:t>4-</a:t>
            </a:r>
            <a:r>
              <a:rPr lang="fa-IR" dirty="0" smtClean="0"/>
              <a:t> محدودیت وابستگی به یک صفت دیگر. </a:t>
            </a:r>
            <a:r>
              <a:rPr lang="fa-IR" sz="1800" b="1" dirty="0" smtClean="0">
                <a:solidFill>
                  <a:srgbClr val="C00000"/>
                </a:solidFill>
              </a:rPr>
              <a:t>مثال: </a:t>
            </a:r>
            <a:r>
              <a:rPr lang="fa-IR" sz="1900" dirty="0" smtClean="0"/>
              <a:t>وابستگی شمول به صفت دیگر  </a:t>
            </a:r>
            <a:r>
              <a:rPr lang="en-US" sz="1800" dirty="0" smtClean="0"/>
              <a:t>B{values} </a:t>
            </a:r>
            <a:r>
              <a:rPr lang="en-US" sz="1800" dirty="0" smtClean="0">
                <a:sym typeface="Symbol"/>
              </a:rPr>
              <a:t> A{values}</a:t>
            </a:r>
            <a:endParaRPr lang="fa-IR" sz="1800" dirty="0" smtClean="0"/>
          </a:p>
          <a:p>
            <a:pPr marL="514350" lvl="1" indent="0">
              <a:buNone/>
            </a:pPr>
            <a:r>
              <a:rPr lang="fa-IR" b="1" dirty="0" smtClean="0"/>
              <a:t>5- </a:t>
            </a:r>
            <a:r>
              <a:rPr lang="fa-IR" dirty="0" smtClean="0"/>
              <a:t>محدودیت یکتایی مقدار. </a:t>
            </a:r>
            <a:r>
              <a:rPr lang="fa-IR" sz="1800" b="1" dirty="0" smtClean="0">
                <a:solidFill>
                  <a:srgbClr val="C00000"/>
                </a:solidFill>
              </a:rPr>
              <a:t>مثال: </a:t>
            </a:r>
            <a:r>
              <a:rPr lang="fa-IR" sz="1900" dirty="0" smtClean="0"/>
              <a:t>شماره دانشجویی</a:t>
            </a:r>
          </a:p>
          <a:p>
            <a:pPr marL="514350" lvl="1" indent="0">
              <a:buNone/>
            </a:pPr>
            <a:endParaRPr lang="fa-IR" sz="200" dirty="0" smtClean="0"/>
          </a:p>
          <a:p>
            <a:pPr marL="514350" lvl="1" indent="0">
              <a:buNone/>
            </a:pPr>
            <a:r>
              <a:rPr lang="fa-IR" dirty="0" smtClean="0"/>
              <a:t>آیا </a:t>
            </a:r>
            <a:r>
              <a:rPr lang="fa-IR" dirty="0"/>
              <a:t>صفت محدودیت های </a:t>
            </a:r>
            <a:r>
              <a:rPr lang="fa-IR" dirty="0" smtClean="0"/>
              <a:t>دیگری هم </a:t>
            </a:r>
            <a:r>
              <a:rPr lang="fa-IR" dirty="0"/>
              <a:t>دارد</a:t>
            </a:r>
            <a:r>
              <a:rPr lang="fa-IR" dirty="0" smtClean="0"/>
              <a:t>؟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551647" y="3061648"/>
            <a:ext cx="4815198" cy="914400"/>
            <a:chOff x="1765740" y="3135351"/>
            <a:chExt cx="4815198" cy="914400"/>
          </a:xfrm>
        </p:grpSpPr>
        <p:grpSp>
          <p:nvGrpSpPr>
            <p:cNvPr id="4" name="Group 3"/>
            <p:cNvGrpSpPr/>
            <p:nvPr/>
          </p:nvGrpSpPr>
          <p:grpSpPr>
            <a:xfrm>
              <a:off x="4923894" y="3135351"/>
              <a:ext cx="1657044" cy="914400"/>
              <a:chOff x="3399894" y="2070441"/>
              <a:chExt cx="1657044" cy="9144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399894" y="2070441"/>
                <a:ext cx="1657044" cy="840973"/>
                <a:chOff x="1185748" y="3061041"/>
                <a:chExt cx="1806553" cy="840973"/>
              </a:xfrm>
            </p:grpSpPr>
            <p:sp>
              <p:nvSpPr>
                <p:cNvPr id="7" name="Rounded Rectangle 6"/>
                <p:cNvSpPr/>
                <p:nvPr/>
              </p:nvSpPr>
              <p:spPr>
                <a:xfrm>
                  <a:off x="1185748" y="3126090"/>
                  <a:ext cx="1132912" cy="77592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r>
                    <a:rPr lang="fa-IR" sz="1600" dirty="0" smtClean="0">
                      <a:solidFill>
                        <a:schemeClr val="tx1"/>
                      </a:solidFill>
                    </a:rPr>
                    <a:t>نوع</a:t>
                  </a:r>
                </a:p>
                <a:p>
                  <a:pPr algn="ctr" rtl="1">
                    <a:lnSpc>
                      <a:spcPct val="150000"/>
                    </a:lnSpc>
                  </a:pPr>
                  <a:r>
                    <a:rPr lang="fa-IR" sz="1600" dirty="0" smtClean="0">
                      <a:solidFill>
                        <a:schemeClr val="tx1"/>
                      </a:solidFill>
                    </a:rPr>
                    <a:t>طیف مقادیر</a:t>
                  </a:r>
                </a:p>
              </p:txBody>
            </p:sp>
            <p:cxnSp>
              <p:nvCxnSpPr>
                <p:cNvPr id="8" name="Straight Arrow Connector 7"/>
                <p:cNvCxnSpPr/>
                <p:nvPr/>
              </p:nvCxnSpPr>
              <p:spPr>
                <a:xfrm flipH="1">
                  <a:off x="2353679" y="3061041"/>
                  <a:ext cx="638622" cy="444159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Left Brace 5"/>
              <p:cNvSpPr/>
              <p:nvPr/>
            </p:nvSpPr>
            <p:spPr>
              <a:xfrm flipH="1">
                <a:off x="4343400" y="2208917"/>
                <a:ext cx="94188" cy="775924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sp>
          <p:nvSpPr>
            <p:cNvPr id="9" name="Left Brace 8"/>
            <p:cNvSpPr/>
            <p:nvPr/>
          </p:nvSpPr>
          <p:spPr>
            <a:xfrm>
              <a:off x="4876800" y="3273827"/>
              <a:ext cx="94188" cy="775924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765740" y="3210763"/>
              <a:ext cx="3172753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صفت را مشخص می‏کند. و نه لزوماً نام صفت را.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77224" y="1600200"/>
            <a:ext cx="3556576" cy="1066800"/>
            <a:chOff x="2463224" y="3429000"/>
            <a:chExt cx="3556576" cy="1066800"/>
          </a:xfrm>
        </p:grpSpPr>
        <p:sp>
          <p:nvSpPr>
            <p:cNvPr id="26" name="Oval 25"/>
            <p:cNvSpPr/>
            <p:nvPr/>
          </p:nvSpPr>
          <p:spPr>
            <a:xfrm>
              <a:off x="4980647" y="3429000"/>
              <a:ext cx="1039153" cy="762000"/>
            </a:xfrm>
            <a:prstGeom prst="ellipse">
              <a:avLst/>
            </a:prstGeom>
            <a:solidFill>
              <a:srgbClr val="92D050">
                <a:alpha val="26000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Arrow Connector 26"/>
            <p:cNvCxnSpPr>
              <a:stCxn id="26" idx="3"/>
              <a:endCxn id="30" idx="3"/>
            </p:cNvCxnSpPr>
            <p:nvPr/>
          </p:nvCxnSpPr>
          <p:spPr>
            <a:xfrm flipH="1">
              <a:off x="4465599" y="4079408"/>
              <a:ext cx="667228" cy="14969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2463224" y="3962400"/>
              <a:ext cx="2002375" cy="5334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محدودیت میدانی یا دامنه‏ای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019800" y="4800600"/>
            <a:ext cx="2034401" cy="619918"/>
            <a:chOff x="4739694" y="5886310"/>
            <a:chExt cx="2034401" cy="619918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5756896" y="5886310"/>
              <a:ext cx="8740" cy="30934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ounded Rectangle 40"/>
            <p:cNvSpPr/>
            <p:nvPr/>
          </p:nvSpPr>
          <p:spPr>
            <a:xfrm>
              <a:off x="4739694" y="5972828"/>
              <a:ext cx="2034401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rgbClr val="C00000"/>
                  </a:solidFill>
                </a:rPr>
                <a:t>مثال: </a:t>
              </a:r>
              <a:r>
                <a:rPr lang="fa-IR" sz="1600" dirty="0" smtClean="0">
                  <a:solidFill>
                    <a:schemeClr val="tx1"/>
                  </a:solidFill>
                </a:rPr>
                <a:t>سن کاهش نمی‏یابد.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373153" y="4800600"/>
            <a:ext cx="4259353" cy="593108"/>
            <a:chOff x="3955499" y="6349308"/>
            <a:chExt cx="3186576" cy="593108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5830892" y="6349308"/>
              <a:ext cx="0" cy="25427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>
              <a:off x="3955499" y="6409016"/>
              <a:ext cx="3186576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rgbClr val="C00000"/>
                  </a:solidFill>
                </a:rPr>
                <a:t>مثال: </a:t>
              </a:r>
              <a:r>
                <a:rPr lang="fa-IR" sz="1600" dirty="0" smtClean="0">
                  <a:solidFill>
                    <a:schemeClr val="tx1"/>
                  </a:solidFill>
                </a:rPr>
                <a:t>عدم جمع دو آدرس: محدودیت ناشی از میدان است.</a:t>
              </a:r>
              <a:endParaRPr lang="fa-IR" sz="1400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29" name="Picture 2" descr="\\VBOXSVR\mahmoud\Documents\EDU\Sharif\DB\TA\slides\konjkav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155934"/>
            <a:ext cx="511914" cy="5144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4711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صفت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a-IR" dirty="0" smtClean="0"/>
              <a:t>          نمره دانشجو </a:t>
            </a:r>
            <a:r>
              <a:rPr lang="en-US" dirty="0" smtClean="0"/>
              <a:t>GR</a:t>
            </a:r>
            <a:endParaRPr lang="fa-IR" dirty="0" smtClean="0"/>
          </a:p>
          <a:p>
            <a:pPr marL="914400" lvl="2" indent="0">
              <a:buNone/>
            </a:pPr>
            <a:endParaRPr lang="fa-IR" sz="1300" dirty="0" smtClean="0"/>
          </a:p>
          <a:p>
            <a:r>
              <a:rPr lang="fa-IR" b="1" dirty="0" smtClean="0"/>
              <a:t>رده بندی صفت:</a:t>
            </a:r>
          </a:p>
          <a:p>
            <a:pPr lvl="1"/>
            <a:endParaRPr lang="fa-IR" sz="1600" dirty="0" smtClean="0"/>
          </a:p>
          <a:p>
            <a:pPr lvl="1"/>
            <a:r>
              <a:rPr lang="fa-IR" dirty="0" smtClean="0"/>
              <a:t>صفت </a:t>
            </a:r>
          </a:p>
          <a:p>
            <a:pPr lvl="1"/>
            <a:endParaRPr lang="fa-IR" sz="2100" dirty="0" smtClean="0"/>
          </a:p>
          <a:p>
            <a:pPr lvl="1"/>
            <a:endParaRPr lang="fa-IR" sz="2400" dirty="0" smtClean="0"/>
          </a:p>
          <a:p>
            <a:pPr lvl="1"/>
            <a:endParaRPr lang="fa-IR" sz="1050" dirty="0" smtClean="0"/>
          </a:p>
          <a:p>
            <a:pPr lvl="1"/>
            <a:r>
              <a:rPr lang="fa-IR" dirty="0" smtClean="0"/>
              <a:t>صفت </a:t>
            </a:r>
          </a:p>
          <a:p>
            <a:pPr lvl="1"/>
            <a:endParaRPr lang="fa-IR" sz="4300" dirty="0" smtClean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200400" y="1152072"/>
            <a:ext cx="1888467" cy="533400"/>
            <a:chOff x="1090374" y="3429000"/>
            <a:chExt cx="3992760" cy="533400"/>
          </a:xfrm>
        </p:grpSpPr>
        <p:sp>
          <p:nvSpPr>
            <p:cNvPr id="12" name="Rounded Rectangle 11"/>
            <p:cNvSpPr/>
            <p:nvPr/>
          </p:nvSpPr>
          <p:spPr>
            <a:xfrm>
              <a:off x="1090374" y="3429000"/>
              <a:ext cx="2208499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نوع : </a:t>
              </a:r>
              <a:r>
                <a:rPr lang="en-US" sz="1600" dirty="0" smtClean="0">
                  <a:solidFill>
                    <a:schemeClr val="tx1"/>
                  </a:solidFill>
                </a:rPr>
                <a:t>Real</a:t>
              </a:r>
              <a:endParaRPr lang="fa-IR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endCxn id="12" idx="3"/>
            </p:cNvCxnSpPr>
            <p:nvPr/>
          </p:nvCxnSpPr>
          <p:spPr>
            <a:xfrm flipH="1" flipV="1">
              <a:off x="3298873" y="3695700"/>
              <a:ext cx="1784261" cy="25762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2194033" y="1676400"/>
            <a:ext cx="2895601" cy="533400"/>
            <a:chOff x="1547509" y="3200400"/>
            <a:chExt cx="2754958" cy="533400"/>
          </a:xfrm>
        </p:grpSpPr>
        <p:sp>
          <p:nvSpPr>
            <p:cNvPr id="10" name="Rounded Rectangle 9"/>
            <p:cNvSpPr/>
            <p:nvPr/>
          </p:nvSpPr>
          <p:spPr>
            <a:xfrm>
              <a:off x="1547509" y="3200400"/>
              <a:ext cx="1991005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طیف مقادیر : </a:t>
              </a:r>
              <a:r>
                <a:rPr lang="en-US" sz="1600" dirty="0" smtClean="0">
                  <a:solidFill>
                    <a:schemeClr val="tx1"/>
                  </a:solidFill>
                </a:rPr>
                <a:t>[0,..,20]</a:t>
              </a:r>
              <a:endParaRPr lang="fa-IR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endCxn id="10" idx="3"/>
            </p:cNvCxnSpPr>
            <p:nvPr/>
          </p:nvCxnSpPr>
          <p:spPr>
            <a:xfrm flipH="1">
              <a:off x="3538513" y="3200400"/>
              <a:ext cx="763954" cy="2667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Left Brace 23"/>
          <p:cNvSpPr/>
          <p:nvPr/>
        </p:nvSpPr>
        <p:spPr>
          <a:xfrm flipH="1">
            <a:off x="4452870" y="2743200"/>
            <a:ext cx="116366" cy="1676400"/>
          </a:xfrm>
          <a:prstGeom prst="leftBrace">
            <a:avLst>
              <a:gd name="adj1" fmla="val 42619"/>
              <a:gd name="adj2" fmla="val 2234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942953" y="3124200"/>
            <a:ext cx="3677047" cy="775924"/>
            <a:chOff x="1123553" y="2135490"/>
            <a:chExt cx="3677047" cy="775924"/>
          </a:xfrm>
        </p:grpSpPr>
        <p:sp>
          <p:nvSpPr>
            <p:cNvPr id="17" name="Rounded Rectangle 16"/>
            <p:cNvSpPr/>
            <p:nvPr/>
          </p:nvSpPr>
          <p:spPr>
            <a:xfrm>
              <a:off x="1123553" y="2135490"/>
              <a:ext cx="3677047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1-</a:t>
              </a:r>
              <a:r>
                <a:rPr lang="fa-IR" sz="1600" dirty="0" smtClean="0">
                  <a:solidFill>
                    <a:srgbClr val="000099"/>
                  </a:solidFill>
                </a:rPr>
                <a:t> </a:t>
              </a:r>
              <a:r>
                <a:rPr lang="fa-IR" sz="1600" b="1" dirty="0" smtClean="0">
                  <a:solidFill>
                    <a:srgbClr val="000099"/>
                  </a:solidFill>
                </a:rPr>
                <a:t>شناسه</a:t>
              </a:r>
              <a:r>
                <a:rPr lang="fa-IR" sz="1600" dirty="0" smtClean="0">
                  <a:solidFill>
                    <a:srgbClr val="000099"/>
                  </a:solidFill>
                </a:rPr>
                <a:t> </a:t>
              </a:r>
              <a:r>
                <a:rPr lang="en-US" sz="1500" dirty="0" smtClean="0">
                  <a:solidFill>
                    <a:schemeClr val="tx1"/>
                  </a:solidFill>
                </a:rPr>
                <a:t>Entity Identifier </a:t>
              </a:r>
              <a:r>
                <a:rPr lang="en-US" sz="1400" dirty="0" smtClean="0">
                  <a:solidFill>
                    <a:schemeClr val="tx1"/>
                  </a:solidFill>
                </a:rPr>
                <a:t>(EID)</a:t>
              </a:r>
              <a:endParaRPr lang="fa-IR" sz="1600" dirty="0" smtClean="0">
                <a:solidFill>
                  <a:schemeClr val="tx1"/>
                </a:solidFill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2- </a:t>
              </a:r>
              <a:r>
                <a:rPr lang="fa-IR" sz="1600" b="1" dirty="0" smtClean="0">
                  <a:solidFill>
                    <a:srgbClr val="000099"/>
                  </a:solidFill>
                </a:rPr>
                <a:t>ناشناسه</a:t>
              </a:r>
            </a:p>
          </p:txBody>
        </p:sp>
        <p:sp>
          <p:nvSpPr>
            <p:cNvPr id="16" name="Left Brace 15"/>
            <p:cNvSpPr/>
            <p:nvPr/>
          </p:nvSpPr>
          <p:spPr>
            <a:xfrm flipH="1">
              <a:off x="4681470" y="2223119"/>
              <a:ext cx="94188" cy="582963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852023" y="2743200"/>
            <a:ext cx="3677047" cy="1676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</a:rPr>
              <a:t>1- </a:t>
            </a:r>
            <a:r>
              <a:rPr lang="fa-IR" sz="1600" b="1" dirty="0" smtClean="0">
                <a:solidFill>
                  <a:srgbClr val="C00000"/>
                </a:solidFill>
              </a:rPr>
              <a:t>یکتایی</a:t>
            </a:r>
            <a:r>
              <a:rPr lang="fa-IR" sz="1600" dirty="0" smtClean="0">
                <a:solidFill>
                  <a:schemeClr val="tx1"/>
                </a:solidFill>
              </a:rPr>
              <a:t> مقدار </a:t>
            </a:r>
            <a:r>
              <a:rPr lang="en-US" sz="1500" dirty="0" smtClean="0">
                <a:solidFill>
                  <a:schemeClr val="tx1"/>
                </a:solidFill>
              </a:rPr>
              <a:t>Uniqueness</a:t>
            </a:r>
            <a:endParaRPr lang="fa-IR" sz="1500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</a:rPr>
              <a:t>2- مقادیرش همیشه </a:t>
            </a:r>
            <a:r>
              <a:rPr lang="fa-IR" sz="1600" b="1" dirty="0" smtClean="0">
                <a:solidFill>
                  <a:srgbClr val="C00000"/>
                </a:solidFill>
              </a:rPr>
              <a:t>معلوم</a:t>
            </a:r>
            <a:r>
              <a:rPr lang="fa-IR" sz="1600" dirty="0" smtClean="0">
                <a:solidFill>
                  <a:schemeClr val="tx1"/>
                </a:solidFill>
              </a:rPr>
              <a:t> باشد (هیچمقدارناپذیر)</a:t>
            </a: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</a:rPr>
              <a:t>- - - - - - - - - - - - - - - - - - - - - - - - - - </a:t>
            </a: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</a:rPr>
              <a:t>3- طول آن حتی‏الامکان کوتاه</a:t>
            </a: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</a:rPr>
              <a:t>4- مقادیرش حتی‏الامکان تغییر ناپذیر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544836" y="3352800"/>
            <a:ext cx="47102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33400" y="3886200"/>
            <a:ext cx="1404870" cy="609600"/>
            <a:chOff x="365718" y="4011963"/>
            <a:chExt cx="1404870" cy="609600"/>
          </a:xfrm>
        </p:grpSpPr>
        <p:sp>
          <p:nvSpPr>
            <p:cNvPr id="25" name="Left Brace 24"/>
            <p:cNvSpPr/>
            <p:nvPr/>
          </p:nvSpPr>
          <p:spPr>
            <a:xfrm>
              <a:off x="1676400" y="4038600"/>
              <a:ext cx="94188" cy="582963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65718" y="4011963"/>
              <a:ext cx="1310682" cy="533400"/>
              <a:chOff x="81395" y="4011963"/>
              <a:chExt cx="1310682" cy="533400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flipH="1">
                <a:off x="1080365" y="4346027"/>
                <a:ext cx="31171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ounded Rectangle 26"/>
              <p:cNvSpPr/>
              <p:nvPr/>
            </p:nvSpPr>
            <p:spPr>
              <a:xfrm>
                <a:off x="81395" y="4011963"/>
                <a:ext cx="985405" cy="533400"/>
              </a:xfrm>
              <a:prstGeom prst="round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400" dirty="0" smtClean="0">
                    <a:solidFill>
                      <a:schemeClr val="tx1"/>
                    </a:solidFill>
                  </a:rPr>
                  <a:t>بهتر است که داشته باشد.</a:t>
                </a: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154138" y="2861803"/>
            <a:ext cx="1008588" cy="582963"/>
            <a:chOff x="762000" y="4038600"/>
            <a:chExt cx="1008588" cy="582963"/>
          </a:xfrm>
        </p:grpSpPr>
        <p:sp>
          <p:nvSpPr>
            <p:cNvPr id="34" name="Left Brace 33"/>
            <p:cNvSpPr/>
            <p:nvPr/>
          </p:nvSpPr>
          <p:spPr>
            <a:xfrm>
              <a:off x="1676400" y="4038600"/>
              <a:ext cx="94188" cy="582963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762000" y="4038600"/>
              <a:ext cx="609600" cy="5334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dirty="0" smtClean="0">
                  <a:solidFill>
                    <a:schemeClr val="tx1"/>
                  </a:solidFill>
                </a:rPr>
                <a:t>ویژگی ذاتی</a:t>
              </a:r>
            </a:p>
          </p:txBody>
        </p:sp>
      </p:grpSp>
      <p:sp>
        <p:nvSpPr>
          <p:cNvPr id="50" name="Rounded Rectangle 49"/>
          <p:cNvSpPr/>
          <p:nvPr/>
        </p:nvSpPr>
        <p:spPr>
          <a:xfrm>
            <a:off x="381000" y="5396276"/>
            <a:ext cx="7194332" cy="7759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</a:rPr>
              <a:t>1- </a:t>
            </a:r>
            <a:r>
              <a:rPr lang="fa-IR" sz="1600" b="1" dirty="0" smtClean="0">
                <a:solidFill>
                  <a:srgbClr val="000099"/>
                </a:solidFill>
              </a:rPr>
              <a:t>ساده – تجزیه ناپذیر</a:t>
            </a:r>
            <a:r>
              <a:rPr lang="fa-IR" sz="1600" b="1" dirty="0" smtClean="0">
                <a:solidFill>
                  <a:schemeClr val="tx1"/>
                </a:solidFill>
              </a:rPr>
              <a:t>: </a:t>
            </a:r>
            <a:r>
              <a:rPr lang="fa-IR" sz="1600" dirty="0" smtClean="0">
                <a:solidFill>
                  <a:schemeClr val="tx1"/>
                </a:solidFill>
              </a:rPr>
              <a:t>از نظر معنایی در یک محیط مشخص - اگر صفت را تجزیه کنیم، خودِ تکه‏ها مقداری از صفت در آن محیط نشود. مثال: عنوان درس</a:t>
            </a: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</a:rPr>
              <a:t>2- </a:t>
            </a:r>
            <a:r>
              <a:rPr lang="fa-IR" sz="1600" b="1" dirty="0" smtClean="0">
                <a:solidFill>
                  <a:srgbClr val="000099"/>
                </a:solidFill>
              </a:rPr>
              <a:t>مرکّب</a:t>
            </a:r>
            <a:r>
              <a:rPr lang="fa-IR" sz="1600" dirty="0" smtClean="0">
                <a:solidFill>
                  <a:schemeClr val="tx1"/>
                </a:solidFill>
              </a:rPr>
              <a:t>: ترکیبی از چند صفت ساده  (و می‏تواند ساختار سلسله مراتبی هم داشته باشد) مثال: آدرس (ترکیبی از استان، شهر، خیابان، ...) </a:t>
            </a:r>
          </a:p>
        </p:txBody>
      </p:sp>
      <p:sp>
        <p:nvSpPr>
          <p:cNvPr id="52" name="Left Brace 51"/>
          <p:cNvSpPr/>
          <p:nvPr/>
        </p:nvSpPr>
        <p:spPr>
          <a:xfrm flipH="1">
            <a:off x="7422932" y="5122521"/>
            <a:ext cx="129946" cy="981869"/>
          </a:xfrm>
          <a:prstGeom prst="leftBrace">
            <a:avLst>
              <a:gd name="adj1" fmla="val 42619"/>
              <a:gd name="adj2" fmla="val 3590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65354" y="1371600"/>
            <a:ext cx="2016446" cy="533400"/>
            <a:chOff x="1943537" y="2743200"/>
            <a:chExt cx="1918504" cy="533400"/>
          </a:xfrm>
        </p:grpSpPr>
        <p:sp>
          <p:nvSpPr>
            <p:cNvPr id="8" name="Rounded Rectangle 7"/>
            <p:cNvSpPr/>
            <p:nvPr/>
          </p:nvSpPr>
          <p:spPr>
            <a:xfrm>
              <a:off x="1943537" y="2743200"/>
              <a:ext cx="155601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 از دامنه</a:t>
              </a:r>
              <a:r>
                <a:rPr lang="fa-IR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Grade</a:t>
              </a:r>
              <a:endParaRPr lang="fa-IR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3390799" y="3057072"/>
              <a:ext cx="47124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Picture 2" descr="\\VBOXSVR\mahmoud\Documents\EDU\Sharif\DB\TA\mesal_new4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219200"/>
            <a:ext cx="628774" cy="7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/>
          <p:cNvCxnSpPr/>
          <p:nvPr/>
        </p:nvCxnSpPr>
        <p:spPr>
          <a:xfrm flipH="1">
            <a:off x="772592" y="3139966"/>
            <a:ext cx="31171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115632" y="3263443"/>
            <a:ext cx="104456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Not Null</a:t>
            </a:r>
            <a:endParaRPr lang="fa-IR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42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صفت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lnSpcReduction="10000"/>
          </a:bodyPr>
          <a:lstStyle/>
          <a:p>
            <a:pPr marL="400050" lvl="1" indent="-400050"/>
            <a:r>
              <a:rPr lang="fa-IR" sz="1800" b="1" dirty="0" smtClean="0">
                <a:solidFill>
                  <a:srgbClr val="C00000"/>
                </a:solidFill>
              </a:rPr>
              <a:t>توجه</a:t>
            </a:r>
            <a:r>
              <a:rPr lang="fa-IR" sz="1800" b="1" dirty="0">
                <a:solidFill>
                  <a:srgbClr val="C00000"/>
                </a:solidFill>
              </a:rPr>
              <a:t>: </a:t>
            </a:r>
            <a:r>
              <a:rPr lang="fa-IR" sz="1800" dirty="0"/>
              <a:t>ساده یا مرکب بودن نسبی است و نه مطلق. بستگی به حیطه معنایی و کاربرد دارد. </a:t>
            </a:r>
            <a:r>
              <a:rPr lang="fa-IR" sz="1800" dirty="0" smtClean="0"/>
              <a:t>مثال</a:t>
            </a:r>
            <a:r>
              <a:rPr lang="fa-IR" sz="1800" dirty="0"/>
              <a:t>: آدرس از دید نشریه (ساده) یا از دید شهرداری (مرکب).</a:t>
            </a:r>
            <a:endParaRPr lang="en-US" sz="1800" dirty="0"/>
          </a:p>
          <a:p>
            <a:pPr marL="0" indent="0">
              <a:buNone/>
            </a:pPr>
            <a:r>
              <a:rPr lang="fa-IR" sz="1800" dirty="0" smtClean="0"/>
              <a:t>         اینکه صفت مرکّب را در یک فیلد ذخیره کنیم یا اجزا را در فیلد های مجزا به چه عواملی بستگی دارد؟</a:t>
            </a:r>
          </a:p>
          <a:p>
            <a:pPr marL="0" lvl="1" indent="0"/>
            <a:endParaRPr lang="fa-IR" sz="1200" dirty="0" smtClean="0"/>
          </a:p>
          <a:p>
            <a:pPr marL="0" lvl="1" indent="0"/>
            <a:r>
              <a:rPr lang="fa-IR" dirty="0" smtClean="0"/>
              <a:t>صفت</a:t>
            </a:r>
          </a:p>
          <a:p>
            <a:pPr marL="0" lvl="1" indent="0"/>
            <a:endParaRPr lang="fa-IR" sz="3200" dirty="0"/>
          </a:p>
          <a:p>
            <a:pPr marL="0" lvl="1" indent="0"/>
            <a:r>
              <a:rPr lang="fa-IR" dirty="0" smtClean="0"/>
              <a:t>توجه</a:t>
            </a:r>
          </a:p>
          <a:p>
            <a:pPr marL="0" lvl="1" indent="0"/>
            <a:endParaRPr lang="fa-IR" sz="2800" dirty="0"/>
          </a:p>
          <a:p>
            <a:pPr marL="0" lvl="1" indent="0"/>
            <a:r>
              <a:rPr lang="fa-IR" dirty="0" smtClean="0"/>
              <a:t>صفت </a:t>
            </a:r>
            <a:endParaRPr lang="fa-IR" dirty="0"/>
          </a:p>
          <a:p>
            <a:pPr marL="457200" lvl="1" indent="0">
              <a:buNone/>
            </a:pPr>
            <a:endParaRPr lang="fa-IR" sz="1400" dirty="0" smtClean="0"/>
          </a:p>
          <a:p>
            <a:pPr marL="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 </a:t>
            </a:r>
            <a:r>
              <a:rPr lang="fa-IR" sz="1800" dirty="0" smtClean="0"/>
              <a:t> مشکلات هیچمقدار؟ </a:t>
            </a:r>
            <a:r>
              <a:rPr lang="en-US" sz="1800" dirty="0" smtClean="0"/>
              <a:t>package</a:t>
            </a:r>
            <a:r>
              <a:rPr lang="fa-IR" sz="1800" dirty="0" smtClean="0"/>
              <a:t>ها با آن چه برخوردی دارند؟</a:t>
            </a:r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2"/>
            <a:endParaRPr lang="fa-IR" dirty="0" smtClean="0"/>
          </a:p>
          <a:p>
            <a:pPr lvl="2"/>
            <a:endParaRPr lang="fa-IR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5300" y="2743200"/>
            <a:ext cx="7331900" cy="775924"/>
            <a:chOff x="-1930399" y="2135490"/>
            <a:chExt cx="6764269" cy="775924"/>
          </a:xfrm>
        </p:grpSpPr>
        <p:sp>
          <p:nvSpPr>
            <p:cNvPr id="7" name="Rounded Rectangle 6"/>
            <p:cNvSpPr/>
            <p:nvPr/>
          </p:nvSpPr>
          <p:spPr>
            <a:xfrm>
              <a:off x="-1930399" y="2135490"/>
              <a:ext cx="6731000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1- </a:t>
              </a:r>
              <a:r>
                <a:rPr lang="fa-IR" sz="1700" b="1" dirty="0" smtClean="0">
                  <a:solidFill>
                    <a:srgbClr val="000099"/>
                  </a:solidFill>
                </a:rPr>
                <a:t>تک مقداری</a:t>
              </a:r>
              <a:r>
                <a:rPr lang="fa-IR" sz="1700" b="1" dirty="0" smtClean="0">
                  <a:solidFill>
                    <a:schemeClr val="tx1"/>
                  </a:solidFill>
                </a:rPr>
                <a:t>: </a:t>
              </a:r>
              <a:r>
                <a:rPr lang="fa-IR" sz="1700" dirty="0" smtClean="0">
                  <a:solidFill>
                    <a:schemeClr val="tx1"/>
                  </a:solidFill>
                </a:rPr>
                <a:t>به ازای یک نمونه از نوع موجودیت </a:t>
              </a:r>
              <a:r>
                <a:rPr lang="en-US" sz="1700" dirty="0" smtClean="0">
                  <a:solidFill>
                    <a:schemeClr val="tx1"/>
                  </a:solidFill>
                </a:rPr>
                <a:t>E</a:t>
              </a:r>
              <a:r>
                <a:rPr lang="fa-IR" sz="1700" dirty="0" smtClean="0">
                  <a:solidFill>
                    <a:schemeClr val="tx1"/>
                  </a:solidFill>
                </a:rPr>
                <a:t>، حداکثر یک مقدار می‏گیرد. </a:t>
              </a:r>
              <a:r>
                <a:rPr lang="fa-IR" sz="1700" dirty="0" smtClean="0">
                  <a:solidFill>
                    <a:srgbClr val="C00000"/>
                  </a:solidFill>
                </a:rPr>
                <a:t>مثال: </a:t>
              </a:r>
              <a:r>
                <a:rPr lang="fa-IR" sz="1700" dirty="0" smtClean="0">
                  <a:solidFill>
                    <a:schemeClr val="tx1"/>
                  </a:solidFill>
                </a:rPr>
                <a:t>نام درس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2- </a:t>
              </a:r>
              <a:r>
                <a:rPr lang="fa-IR" sz="1700" b="1" dirty="0" smtClean="0">
                  <a:solidFill>
                    <a:srgbClr val="000099"/>
                  </a:solidFill>
                </a:rPr>
                <a:t>چند مقداری</a:t>
              </a:r>
              <a:r>
                <a:rPr lang="fa-IR" sz="1700" b="1" dirty="0" smtClean="0">
                  <a:solidFill>
                    <a:schemeClr val="tx1"/>
                  </a:solidFill>
                </a:rPr>
                <a:t>: </a:t>
              </a:r>
              <a:r>
                <a:rPr lang="fa-IR" sz="1700" dirty="0" smtClean="0">
                  <a:solidFill>
                    <a:schemeClr val="tx1"/>
                  </a:solidFill>
                </a:rPr>
                <a:t>حدّاقل برای یک نمونه </a:t>
              </a:r>
              <a:r>
                <a:rPr lang="fa-IR" sz="1700" dirty="0">
                  <a:solidFill>
                    <a:schemeClr val="tx1"/>
                  </a:solidFill>
                </a:rPr>
                <a:t>از نوع موجودیت </a:t>
              </a:r>
              <a:r>
                <a:rPr lang="en-US" sz="1700" dirty="0">
                  <a:solidFill>
                    <a:schemeClr val="tx1"/>
                  </a:solidFill>
                </a:rPr>
                <a:t>E</a:t>
              </a:r>
              <a:r>
                <a:rPr lang="fa-IR" sz="1700" dirty="0">
                  <a:solidFill>
                    <a:schemeClr val="tx1"/>
                  </a:solidFill>
                </a:rPr>
                <a:t>، بیش </a:t>
              </a:r>
              <a:r>
                <a:rPr lang="fa-IR" sz="1700" dirty="0" smtClean="0">
                  <a:solidFill>
                    <a:schemeClr val="tx1"/>
                  </a:solidFill>
                </a:rPr>
                <a:t>از یک مقدار . </a:t>
              </a:r>
              <a:r>
                <a:rPr lang="fa-IR" sz="1700" dirty="0" smtClean="0">
                  <a:solidFill>
                    <a:srgbClr val="C00000"/>
                  </a:solidFill>
                </a:rPr>
                <a:t>مثال: </a:t>
              </a:r>
              <a:r>
                <a:rPr lang="fa-IR" sz="1700" dirty="0" smtClean="0">
                  <a:solidFill>
                    <a:schemeClr val="tx1"/>
                  </a:solidFill>
                </a:rPr>
                <a:t>شماره تلفن استاد</a:t>
              </a:r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4739682" y="2193971"/>
              <a:ext cx="94188" cy="64125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16" name="Picture 2" descr="\\VBOXSVR\mahmoud\Documents\EDU\Sharif\DB\TA\slides\konjkav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486" y="2152590"/>
            <a:ext cx="511914" cy="5144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18" name="Group 17"/>
          <p:cNvGrpSpPr/>
          <p:nvPr/>
        </p:nvGrpSpPr>
        <p:grpSpPr>
          <a:xfrm>
            <a:off x="1295400" y="3733800"/>
            <a:ext cx="6764268" cy="1288431"/>
            <a:chOff x="-1930399" y="1946585"/>
            <a:chExt cx="6764268" cy="1288431"/>
          </a:xfrm>
        </p:grpSpPr>
        <p:sp>
          <p:nvSpPr>
            <p:cNvPr id="21" name="Rounded Rectangle 20"/>
            <p:cNvSpPr/>
            <p:nvPr/>
          </p:nvSpPr>
          <p:spPr>
            <a:xfrm>
              <a:off x="-1930399" y="2135490"/>
              <a:ext cx="6731000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ساده – تک مقداری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مرکب - تک مقداری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ساده - چند مقداری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مرکب - چند مقداری</a:t>
              </a:r>
            </a:p>
          </p:txBody>
        </p:sp>
        <p:sp>
          <p:nvSpPr>
            <p:cNvPr id="20" name="Left Brace 19"/>
            <p:cNvSpPr/>
            <p:nvPr/>
          </p:nvSpPr>
          <p:spPr>
            <a:xfrm flipH="1">
              <a:off x="4749308" y="1946585"/>
              <a:ext cx="84561" cy="1288431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-228600" y="5181600"/>
            <a:ext cx="8305799" cy="888833"/>
            <a:chOff x="-609599" y="2073214"/>
            <a:chExt cx="5443468" cy="888833"/>
          </a:xfrm>
        </p:grpSpPr>
        <p:sp>
          <p:nvSpPr>
            <p:cNvPr id="26" name="Rounded Rectangle 25"/>
            <p:cNvSpPr/>
            <p:nvPr/>
          </p:nvSpPr>
          <p:spPr>
            <a:xfrm>
              <a:off x="-609599" y="2135490"/>
              <a:ext cx="5410200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1- </a:t>
              </a:r>
              <a:r>
                <a:rPr lang="fa-IR" sz="1700" b="1" dirty="0" smtClean="0">
                  <a:solidFill>
                    <a:srgbClr val="000099"/>
                  </a:solidFill>
                </a:rPr>
                <a:t>هیچمقدار پذیر</a:t>
              </a:r>
              <a:r>
                <a:rPr lang="fa-IR" sz="1700" dirty="0" smtClean="0">
                  <a:solidFill>
                    <a:srgbClr val="000099"/>
                  </a:solidFill>
                </a:rPr>
                <a:t> </a:t>
              </a:r>
              <a:r>
                <a:rPr lang="fa-IR" sz="1700" dirty="0" smtClean="0">
                  <a:solidFill>
                    <a:schemeClr val="tx1"/>
                  </a:solidFill>
                </a:rPr>
                <a:t>(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Nullable</a:t>
              </a:r>
              <a:r>
                <a:rPr lang="fa-IR" sz="1700" dirty="0">
                  <a:solidFill>
                    <a:schemeClr val="tx1"/>
                  </a:solidFill>
                </a:rPr>
                <a:t> </a:t>
              </a:r>
              <a:r>
                <a:rPr lang="fa-IR" sz="1700" dirty="0" smtClean="0">
                  <a:solidFill>
                    <a:schemeClr val="tx1"/>
                  </a:solidFill>
                </a:rPr>
                <a:t>یا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Nullvalue</a:t>
              </a:r>
              <a:r>
                <a:rPr lang="fa-IR" sz="1700" dirty="0" smtClean="0">
                  <a:solidFill>
                    <a:schemeClr val="tx1"/>
                  </a:solidFill>
                </a:rPr>
                <a:t>): مقدار صفت می تواند ناشناخته، ناموجود و یا تعریف نشده باشد. </a:t>
              </a:r>
              <a:br>
                <a:rPr lang="fa-IR" sz="1700" dirty="0" smtClean="0">
                  <a:solidFill>
                    <a:schemeClr val="tx1"/>
                  </a:solidFill>
                </a:rPr>
              </a:br>
              <a:r>
                <a:rPr lang="fa-IR" sz="1700" dirty="0" smtClean="0">
                  <a:solidFill>
                    <a:srgbClr val="C00000"/>
                  </a:solidFill>
                </a:rPr>
                <a:t>مثال: </a:t>
              </a:r>
              <a:r>
                <a:rPr lang="fa-IR" sz="1700" dirty="0" smtClean="0">
                  <a:solidFill>
                    <a:schemeClr val="tx1"/>
                  </a:solidFill>
                </a:rPr>
                <a:t>شماره تلفن دانشجو که می‏تواند نامعلوم باشد.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2- </a:t>
              </a:r>
              <a:r>
                <a:rPr lang="fa-IR" sz="1700" b="1" dirty="0" smtClean="0">
                  <a:solidFill>
                    <a:srgbClr val="000099"/>
                  </a:solidFill>
                </a:rPr>
                <a:t>هیچمقدارناپذیر</a:t>
              </a:r>
              <a:r>
                <a:rPr lang="fa-IR" sz="1700" b="1" dirty="0" smtClean="0">
                  <a:solidFill>
                    <a:schemeClr val="tx1"/>
                  </a:solidFill>
                </a:rPr>
                <a:t> </a:t>
              </a:r>
              <a:r>
                <a:rPr lang="fa-IR" sz="1700" dirty="0" smtClean="0">
                  <a:solidFill>
                    <a:schemeClr val="tx1"/>
                  </a:solidFill>
                </a:rPr>
                <a:t>(</a:t>
              </a:r>
              <a:r>
                <a:rPr lang="en-US" sz="1600" dirty="0" smtClean="0">
                  <a:solidFill>
                    <a:schemeClr val="tx1"/>
                  </a:solidFill>
                </a:rPr>
                <a:t>Not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nullabe</a:t>
              </a:r>
              <a:r>
                <a:rPr lang="fa-IR" sz="1700" dirty="0" smtClean="0">
                  <a:solidFill>
                    <a:schemeClr val="tx1"/>
                  </a:solidFill>
                </a:rPr>
                <a:t>): حتما مقدار صفت برای هر نمونه موجودیت باید معلوم باشد. </a:t>
              </a:r>
              <a:r>
                <a:rPr lang="fa-IR" sz="1700" dirty="0" smtClean="0">
                  <a:solidFill>
                    <a:srgbClr val="C00000"/>
                  </a:solidFill>
                </a:rPr>
                <a:t>مثال: </a:t>
              </a:r>
              <a:r>
                <a:rPr lang="fa-IR" sz="1700" dirty="0" smtClean="0">
                  <a:solidFill>
                    <a:schemeClr val="tx1"/>
                  </a:solidFill>
                </a:rPr>
                <a:t>شماره درس</a:t>
              </a:r>
            </a:p>
          </p:txBody>
        </p:sp>
        <p:sp>
          <p:nvSpPr>
            <p:cNvPr id="25" name="Left Brace 24"/>
            <p:cNvSpPr/>
            <p:nvPr/>
          </p:nvSpPr>
          <p:spPr>
            <a:xfrm flipH="1">
              <a:off x="4739681" y="2073214"/>
              <a:ext cx="94188" cy="888833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28" name="Picture 2" descr="\\VBOXSVR\mahmoud\Documents\EDU\Sharif\DB\TA\slides\konjkav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486" y="6191190"/>
            <a:ext cx="511914" cy="5144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232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صفت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/>
            <a:endParaRPr lang="fa-IR" sz="1050" dirty="0" smtClean="0"/>
          </a:p>
          <a:p>
            <a:pPr marL="0" lvl="1" indent="0"/>
            <a:r>
              <a:rPr lang="fa-IR" dirty="0" smtClean="0"/>
              <a:t>صفت</a:t>
            </a:r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marL="0" lvl="1" indent="0"/>
            <a:r>
              <a:rPr lang="fa-IR" sz="1900" b="1" dirty="0" smtClean="0">
                <a:solidFill>
                  <a:srgbClr val="C00000"/>
                </a:solidFill>
              </a:rPr>
              <a:t>تذکر: </a:t>
            </a:r>
            <a:r>
              <a:rPr lang="fa-IR" sz="1900" dirty="0" smtClean="0"/>
              <a:t>اگر صفتی ماهیت </a:t>
            </a:r>
            <a:r>
              <a:rPr lang="fa-IR" sz="1900" b="1" dirty="0" smtClean="0">
                <a:solidFill>
                  <a:srgbClr val="C00000"/>
                </a:solidFill>
              </a:rPr>
              <a:t>محاسبه شوندگی </a:t>
            </a:r>
            <a:r>
              <a:rPr lang="fa-IR" sz="1900" dirty="0" smtClean="0"/>
              <a:t>داشته باشد </a:t>
            </a:r>
            <a:r>
              <a:rPr lang="fa-IR" sz="1900" u="sng" dirty="0" smtClean="0"/>
              <a:t>لزوماً مجازی نیست </a:t>
            </a:r>
            <a:r>
              <a:rPr lang="fa-IR" sz="1900" dirty="0" smtClean="0"/>
              <a:t>و  ممکن است برای افزایش سرعت و در صورتی که بسامد (فرکانس) ارجاع زیاد باشد مقدار ذخیره شده داشته باشد.</a:t>
            </a:r>
          </a:p>
          <a:p>
            <a:pPr marL="0" lvl="1" indent="0">
              <a:buNone/>
            </a:pPr>
            <a:r>
              <a:rPr lang="fa-IR" sz="1900" dirty="0" smtClean="0">
                <a:solidFill>
                  <a:srgbClr val="FF0000"/>
                </a:solidFill>
              </a:rPr>
              <a:t>مثال</a:t>
            </a:r>
            <a:r>
              <a:rPr lang="fa-IR" sz="1900" dirty="0" smtClean="0"/>
              <a:t>: مانده حساب در سیستم بانکی، که جهت جلوگیری از محاسبه پرهزینه آن در پایگاه داده ذخیره می‏شود.</a:t>
            </a:r>
          </a:p>
          <a:p>
            <a:pPr lvl="2"/>
            <a:endParaRPr lang="fa-IR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985791" y="1702636"/>
            <a:ext cx="7091409" cy="811964"/>
            <a:chOff x="609601" y="1347036"/>
            <a:chExt cx="6524095" cy="811964"/>
          </a:xfrm>
        </p:grpSpPr>
        <p:sp>
          <p:nvSpPr>
            <p:cNvPr id="7" name="Rounded Rectangle 6"/>
            <p:cNvSpPr/>
            <p:nvPr/>
          </p:nvSpPr>
          <p:spPr>
            <a:xfrm>
              <a:off x="609601" y="1383076"/>
              <a:ext cx="6477001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1- </a:t>
              </a:r>
              <a:r>
                <a:rPr lang="fa-IR" b="1" dirty="0" smtClean="0">
                  <a:solidFill>
                    <a:schemeClr val="tx1"/>
                  </a:solidFill>
                </a:rPr>
                <a:t>واقعی (</a:t>
              </a:r>
              <a:r>
                <a:rPr lang="en-US" sz="1700" b="1" dirty="0" smtClean="0">
                  <a:solidFill>
                    <a:schemeClr val="tx1"/>
                  </a:solidFill>
                </a:rPr>
                <a:t>Real</a:t>
              </a:r>
              <a:r>
                <a:rPr lang="fa-IR" b="1" dirty="0" smtClean="0">
                  <a:solidFill>
                    <a:schemeClr val="tx1"/>
                  </a:solidFill>
                </a:rPr>
                <a:t>): </a:t>
              </a:r>
              <a:r>
                <a:rPr lang="fa-IR" dirty="0" smtClean="0">
                  <a:solidFill>
                    <a:schemeClr val="tx1"/>
                  </a:solidFill>
                </a:rPr>
                <a:t>مقدار ذخیره شده در </a:t>
              </a:r>
              <a:r>
                <a:rPr lang="en-US" sz="1500" dirty="0" smtClean="0">
                  <a:solidFill>
                    <a:schemeClr val="tx1"/>
                  </a:solidFill>
                </a:rPr>
                <a:t>DB</a:t>
              </a:r>
              <a:r>
                <a:rPr lang="fa-IR" sz="1600" dirty="0" smtClean="0">
                  <a:solidFill>
                    <a:schemeClr val="tx1"/>
                  </a:solidFill>
                </a:rPr>
                <a:t> </a:t>
              </a:r>
              <a:r>
                <a:rPr lang="fa-IR" dirty="0" smtClean="0">
                  <a:solidFill>
                    <a:schemeClr val="tx1"/>
                  </a:solidFill>
                </a:rPr>
                <a:t>دارد. </a:t>
              </a:r>
              <a:r>
                <a:rPr lang="fa-IR" dirty="0" smtClean="0">
                  <a:solidFill>
                    <a:srgbClr val="C00000"/>
                  </a:solidFill>
                </a:rPr>
                <a:t>مثال: </a:t>
              </a:r>
              <a:r>
                <a:rPr lang="fa-IR" dirty="0" smtClean="0">
                  <a:solidFill>
                    <a:schemeClr val="tx1"/>
                  </a:solidFill>
                </a:rPr>
                <a:t>نمره درس</a:t>
              </a: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2- </a:t>
              </a:r>
              <a:r>
                <a:rPr lang="fa-IR" b="1" dirty="0" smtClean="0">
                  <a:solidFill>
                    <a:schemeClr val="tx1"/>
                  </a:solidFill>
                </a:rPr>
                <a:t>مجازی - مشتق (</a:t>
              </a:r>
              <a:r>
                <a:rPr lang="en-US" sz="1700" b="1" dirty="0" smtClean="0">
                  <a:solidFill>
                    <a:schemeClr val="tx1"/>
                  </a:solidFill>
                </a:rPr>
                <a:t>Virtual</a:t>
              </a:r>
              <a:r>
                <a:rPr lang="fa-IR" b="1" dirty="0" smtClean="0">
                  <a:solidFill>
                    <a:schemeClr val="tx1"/>
                  </a:solidFill>
                </a:rPr>
                <a:t>): </a:t>
              </a:r>
              <a:r>
                <a:rPr lang="fa-IR" dirty="0" smtClean="0">
                  <a:solidFill>
                    <a:schemeClr val="tx1"/>
                  </a:solidFill>
                </a:rPr>
                <a:t>مقدار</a:t>
              </a:r>
              <a:r>
                <a:rPr lang="fa-IR" b="1" dirty="0" smtClean="0">
                  <a:solidFill>
                    <a:schemeClr val="tx1"/>
                  </a:solidFill>
                </a:rPr>
                <a:t> </a:t>
              </a:r>
              <a:r>
                <a:rPr lang="fa-IR" dirty="0" smtClean="0">
                  <a:solidFill>
                    <a:schemeClr val="tx1"/>
                  </a:solidFill>
                </a:rPr>
                <a:t>ذخیره شده در </a:t>
              </a:r>
              <a:r>
                <a:rPr lang="en-US" sz="1500" dirty="0" smtClean="0">
                  <a:solidFill>
                    <a:schemeClr val="tx1"/>
                  </a:solidFill>
                </a:rPr>
                <a:t>DB</a:t>
              </a:r>
              <a:r>
                <a:rPr lang="fa-IR" sz="1600" dirty="0" smtClean="0">
                  <a:solidFill>
                    <a:schemeClr val="tx1"/>
                  </a:solidFill>
                </a:rPr>
                <a:t> </a:t>
              </a:r>
              <a:r>
                <a:rPr lang="fa-IR" dirty="0" smtClean="0">
                  <a:solidFill>
                    <a:schemeClr val="tx1"/>
                  </a:solidFill>
                </a:rPr>
                <a:t>ندارد، سیستم با پردازشی معمولاً </a:t>
              </a:r>
              <a:r>
                <a:rPr lang="fa-IR" b="1" dirty="0" smtClean="0">
                  <a:solidFill>
                    <a:srgbClr val="C00000"/>
                  </a:solidFill>
                </a:rPr>
                <a:t>محاسبه</a:t>
              </a:r>
              <a:r>
                <a:rPr lang="fa-IR" dirty="0" smtClean="0">
                  <a:solidFill>
                    <a:srgbClr val="C00000"/>
                  </a:solidFill>
                </a:rPr>
                <a:t> </a:t>
              </a:r>
              <a:r>
                <a:rPr lang="fa-IR" dirty="0" smtClean="0">
                  <a:solidFill>
                    <a:schemeClr val="tx1"/>
                  </a:solidFill>
                </a:rPr>
                <a:t>و مقدارش را در اختیار کاربر قرار می دهد. </a:t>
              </a:r>
              <a:r>
                <a:rPr lang="fa-IR" dirty="0" smtClean="0">
                  <a:solidFill>
                    <a:srgbClr val="C00000"/>
                  </a:solidFill>
                </a:rPr>
                <a:t>مثال: </a:t>
              </a:r>
              <a:r>
                <a:rPr lang="fa-IR" dirty="0" smtClean="0">
                  <a:solidFill>
                    <a:schemeClr val="tx1"/>
                  </a:solidFill>
                </a:rPr>
                <a:t>میانگین نمرات درس</a:t>
              </a:r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7010401" y="1347036"/>
              <a:ext cx="123295" cy="811964"/>
            </a:xfrm>
            <a:prstGeom prst="leftBrace">
              <a:avLst>
                <a:gd name="adj1" fmla="val 42619"/>
                <a:gd name="adj2" fmla="val 3524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681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نوع </a:t>
            </a:r>
            <a:r>
              <a:rPr lang="fa-IR" dirty="0" smtClean="0"/>
              <a:t>ارتباط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>
                    <a:solidFill>
                      <a:srgbClr val="7030A0"/>
                    </a:solidFill>
                  </a:rPr>
                  <a:t>نوع ارتباط </a:t>
                </a:r>
                <a:r>
                  <a:rPr lang="en-US" sz="1900" b="1" dirty="0" smtClean="0">
                    <a:solidFill>
                      <a:srgbClr val="7030A0"/>
                    </a:solidFill>
                  </a:rPr>
                  <a:t>Relationship Type</a:t>
                </a:r>
                <a:r>
                  <a:rPr lang="fa-IR" b="1" dirty="0" smtClean="0">
                    <a:solidFill>
                      <a:srgbClr val="7030A0"/>
                    </a:solidFill>
                  </a:rPr>
                  <a:t>:</a:t>
                </a:r>
                <a:endParaRPr lang="en-US" b="1" dirty="0">
                  <a:solidFill>
                    <a:srgbClr val="7030A0"/>
                  </a:solidFill>
                </a:endParaRPr>
              </a:p>
              <a:p>
                <a:pPr lvl="1"/>
                <a:r>
                  <a:rPr lang="fa-IR" dirty="0" smtClean="0"/>
                  <a:t>رابطه، اندرکنش و یا تعامل بین </a:t>
                </a:r>
                <a:r>
                  <a:rPr lang="fa-IR" sz="19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𝑵</m:t>
                    </m:r>
                    <m:r>
                      <a:rPr lang="en-US" sz="1600" i="1">
                        <a:latin typeface="Cambria Math"/>
                      </a:rPr>
                      <m:t>≥</m:t>
                    </m:r>
                    <m:r>
                      <a:rPr lang="en-US" sz="1600" i="1">
                        <a:latin typeface="Cambria Math"/>
                      </a:rPr>
                      <m:t>𝟏</m:t>
                    </m:r>
                  </m:oMath>
                </a14:m>
                <a:r>
                  <a:rPr lang="fa-IR" sz="1900" dirty="0"/>
                  <a:t> </a:t>
                </a:r>
                <a:r>
                  <a:rPr lang="fa-IR" dirty="0"/>
                  <a:t>نوع موجودیت</a:t>
                </a:r>
              </a:p>
              <a:p>
                <a:pPr lvl="1"/>
                <a:endParaRPr lang="fa-IR" dirty="0"/>
              </a:p>
              <a:p>
                <a:pPr marL="457200" lvl="1" indent="0">
                  <a:buNone/>
                </a:pPr>
                <a:r>
                  <a:rPr lang="fa-IR" dirty="0" smtClean="0"/>
                  <a:t>       ارتباط نوع موجودیت‏های دانشجو و </a:t>
                </a:r>
                <a:r>
                  <a:rPr lang="fa-IR" dirty="0"/>
                  <a:t>درس </a:t>
                </a:r>
                <a:endParaRPr lang="fa-IR" dirty="0" smtClean="0"/>
              </a:p>
              <a:p>
                <a:pPr lvl="2"/>
                <a:r>
                  <a:rPr lang="fa-IR" dirty="0"/>
                  <a:t>دانشجو درس را </a:t>
                </a:r>
                <a:r>
                  <a:rPr lang="fa-IR" dirty="0">
                    <a:solidFill>
                      <a:srgbClr val="0FC318"/>
                    </a:solidFill>
                  </a:rPr>
                  <a:t>انتخاب </a:t>
                </a:r>
                <a:r>
                  <a:rPr lang="fa-IR" dirty="0"/>
                  <a:t>می‏کند</a:t>
                </a:r>
                <a:r>
                  <a:rPr lang="fa-IR" dirty="0" smtClean="0"/>
                  <a:t>.</a:t>
                </a:r>
              </a:p>
              <a:p>
                <a:pPr lvl="2"/>
                <a:r>
                  <a:rPr lang="fa-IR" dirty="0"/>
                  <a:t>دانشجو درس را </a:t>
                </a:r>
                <a:r>
                  <a:rPr lang="fa-IR" dirty="0">
                    <a:solidFill>
                      <a:srgbClr val="FF0000"/>
                    </a:solidFill>
                  </a:rPr>
                  <a:t>حذف</a:t>
                </a:r>
                <a:r>
                  <a:rPr lang="fa-IR" dirty="0"/>
                  <a:t> می‏کند.</a:t>
                </a:r>
              </a:p>
              <a:p>
                <a:pPr lvl="2"/>
                <a:endParaRPr lang="fa-IR" b="1" dirty="0"/>
              </a:p>
              <a:p>
                <a:pPr lvl="2"/>
                <a:endParaRPr lang="fa-IR" dirty="0" smtClean="0"/>
              </a:p>
              <a:p>
                <a:pPr lvl="2"/>
                <a:endParaRPr lang="fa-IR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-201304" y="1948308"/>
            <a:ext cx="4087504" cy="533400"/>
            <a:chOff x="2133600" y="4267200"/>
            <a:chExt cx="4087504" cy="533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ounded Rectangle 10"/>
                <p:cNvSpPr/>
                <p:nvPr/>
              </p:nvSpPr>
              <p:spPr>
                <a:xfrm>
                  <a:off x="2133600" y="4267200"/>
                  <a:ext cx="3863960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 rtl="1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sz="1500" b="0" i="1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1500" b="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500" b="0" i="1">
                          <a:solidFill>
                            <a:schemeClr val="tx1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fa-IR" sz="1600" dirty="0">
                      <a:solidFill>
                        <a:schemeClr val="tx1"/>
                      </a:solidFill>
                    </a:rPr>
                    <a:t> ارتباط با </a:t>
                  </a:r>
                  <a:r>
                    <a:rPr lang="fa-IR" sz="1600" dirty="0" smtClean="0">
                      <a:solidFill>
                        <a:schemeClr val="tx1"/>
                      </a:solidFill>
                    </a:rPr>
                    <a:t>خود یا بازگشتی (</a:t>
                  </a:r>
                  <a:r>
                    <a:rPr lang="en-US" sz="1500" dirty="0" smtClean="0">
                      <a:solidFill>
                        <a:schemeClr val="tx1"/>
                      </a:solidFill>
                    </a:rPr>
                    <a:t>self-relationship</a:t>
                  </a:r>
                  <a:r>
                    <a:rPr lang="fa-IR" sz="1600" dirty="0" smtClean="0">
                      <a:solidFill>
                        <a:schemeClr val="tx1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1" name="Rounded 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3600" y="4267200"/>
                  <a:ext cx="3863960" cy="533400"/>
                </a:xfrm>
                <a:prstGeom prst="roundRect">
                  <a:avLst/>
                </a:prstGeom>
                <a:blipFill rotWithShape="1">
                  <a:blip r:embed="rId3"/>
                  <a:stretch>
                    <a:fillRect b="-344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>
              <a:off x="5916304" y="4533900"/>
              <a:ext cx="3048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2" descr="\\VBOXSVR\mahmoud\Documents\EDU\Sharif\DB\TA\mesal_new4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819400"/>
            <a:ext cx="628774" cy="7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0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نوع </a:t>
            </a:r>
            <a:r>
              <a:rPr lang="fa-IR" dirty="0" smtClean="0"/>
              <a:t>ارتباط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fa-IR" dirty="0" smtClean="0"/>
              <a:t>         ارتباط موجودیت با خود :</a:t>
            </a:r>
            <a:endParaRPr lang="en-US" dirty="0"/>
          </a:p>
          <a:p>
            <a:endParaRPr lang="en-US" dirty="0"/>
          </a:p>
          <a:p>
            <a:pPr lvl="2"/>
            <a:endParaRPr lang="fa-IR" dirty="0" smtClean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مفهوم پیشنیازی درس را به چند روش دیگر می‏توان مدل کرد؟</a:t>
            </a: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981200" y="1981200"/>
            <a:ext cx="5181600" cy="1676400"/>
            <a:chOff x="304800" y="4800600"/>
            <a:chExt cx="5181600" cy="1676400"/>
          </a:xfrm>
        </p:grpSpPr>
        <p:grpSp>
          <p:nvGrpSpPr>
            <p:cNvPr id="11" name="Group 10"/>
            <p:cNvGrpSpPr/>
            <p:nvPr/>
          </p:nvGrpSpPr>
          <p:grpSpPr>
            <a:xfrm>
              <a:off x="304800" y="4800600"/>
              <a:ext cx="5181600" cy="685800"/>
              <a:chOff x="609600" y="5523963"/>
              <a:chExt cx="5181600" cy="685800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609600" y="5638800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دانشجو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4800600" y="5638263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درس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Flowchart: Decision 16"/>
              <p:cNvSpPr/>
              <p:nvPr/>
            </p:nvSpPr>
            <p:spPr>
              <a:xfrm>
                <a:off x="2590800" y="5523963"/>
                <a:ext cx="1219200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انتخاب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Straight Connector 17"/>
              <p:cNvCxnSpPr>
                <a:stCxn id="17" idx="1"/>
                <a:endCxn id="15" idx="3"/>
              </p:cNvCxnSpPr>
              <p:nvPr/>
            </p:nvCxnSpPr>
            <p:spPr>
              <a:xfrm flipH="1">
                <a:off x="1600200" y="5866863"/>
                <a:ext cx="990600" cy="537"/>
              </a:xfrm>
              <a:prstGeom prst="line">
                <a:avLst/>
              </a:prstGeom>
              <a:ln w="31750" cmpd="sng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16" idx="1"/>
                <a:endCxn id="17" idx="3"/>
              </p:cNvCxnSpPr>
              <p:nvPr/>
            </p:nvCxnSpPr>
            <p:spPr>
              <a:xfrm flipH="1">
                <a:off x="3810000" y="5866863"/>
                <a:ext cx="990600" cy="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Flowchart: Decision 11"/>
            <p:cNvSpPr/>
            <p:nvPr/>
          </p:nvSpPr>
          <p:spPr>
            <a:xfrm>
              <a:off x="2286000" y="5791200"/>
              <a:ext cx="1219200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حذف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16" idx="1"/>
              <a:endCxn id="12" idx="3"/>
            </p:cNvCxnSpPr>
            <p:nvPr/>
          </p:nvCxnSpPr>
          <p:spPr>
            <a:xfrm flipH="1">
              <a:off x="3505200" y="5143500"/>
              <a:ext cx="990600" cy="9906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5" idx="3"/>
              <a:endCxn id="12" idx="1"/>
            </p:cNvCxnSpPr>
            <p:nvPr/>
          </p:nvCxnSpPr>
          <p:spPr>
            <a:xfrm>
              <a:off x="1295400" y="5144037"/>
              <a:ext cx="990600" cy="99006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04800" y="1313761"/>
            <a:ext cx="1676400" cy="1180562"/>
            <a:chOff x="304800" y="1313761"/>
            <a:chExt cx="1676400" cy="1180562"/>
          </a:xfrm>
        </p:grpSpPr>
        <p:sp>
          <p:nvSpPr>
            <p:cNvPr id="20" name="Oval 19"/>
            <p:cNvSpPr/>
            <p:nvPr/>
          </p:nvSpPr>
          <p:spPr>
            <a:xfrm>
              <a:off x="533400" y="1313761"/>
              <a:ext cx="762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نام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1" name="Straight Connector 20"/>
            <p:cNvCxnSpPr>
              <a:stCxn id="15" idx="1"/>
              <a:endCxn id="20" idx="5"/>
            </p:cNvCxnSpPr>
            <p:nvPr/>
          </p:nvCxnSpPr>
          <p:spPr>
            <a:xfrm flipH="1" flipV="1">
              <a:off x="1183808" y="1769046"/>
              <a:ext cx="797392" cy="55559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304800" y="1960923"/>
              <a:ext cx="9525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شماره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Straight Connector 24"/>
            <p:cNvCxnSpPr>
              <a:stCxn id="15" idx="1"/>
              <a:endCxn id="24" idx="6"/>
            </p:cNvCxnSpPr>
            <p:nvPr/>
          </p:nvCxnSpPr>
          <p:spPr>
            <a:xfrm flipH="1" flipV="1">
              <a:off x="1257300" y="2227623"/>
              <a:ext cx="723900" cy="9701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09600" y="2667000"/>
                <a:ext cx="3577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667000"/>
                <a:ext cx="357790" cy="461665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 flipH="1">
            <a:off x="7162800" y="1313761"/>
            <a:ext cx="1650105" cy="1180562"/>
            <a:chOff x="419100" y="1313761"/>
            <a:chExt cx="1650105" cy="1180562"/>
          </a:xfrm>
        </p:grpSpPr>
        <p:sp>
          <p:nvSpPr>
            <p:cNvPr id="32" name="Oval 31"/>
            <p:cNvSpPr/>
            <p:nvPr/>
          </p:nvSpPr>
          <p:spPr>
            <a:xfrm>
              <a:off x="495300" y="1313761"/>
              <a:ext cx="930209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عنوان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Straight Connector 32"/>
            <p:cNvCxnSpPr>
              <a:stCxn id="16" idx="3"/>
              <a:endCxn id="32" idx="5"/>
            </p:cNvCxnSpPr>
            <p:nvPr/>
          </p:nvCxnSpPr>
          <p:spPr>
            <a:xfrm flipH="1" flipV="1">
              <a:off x="1289283" y="1769046"/>
              <a:ext cx="779922" cy="55505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419100" y="1960923"/>
              <a:ext cx="1006409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شماره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Straight Connector 34"/>
            <p:cNvCxnSpPr>
              <a:stCxn id="16" idx="3"/>
              <a:endCxn id="34" idx="6"/>
            </p:cNvCxnSpPr>
            <p:nvPr/>
          </p:nvCxnSpPr>
          <p:spPr>
            <a:xfrm flipH="1" flipV="1">
              <a:off x="1425509" y="2227623"/>
              <a:ext cx="643696" cy="9647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Oval 37"/>
          <p:cNvSpPr/>
          <p:nvPr/>
        </p:nvSpPr>
        <p:spPr>
          <a:xfrm flipH="1">
            <a:off x="7806496" y="2590800"/>
            <a:ext cx="1227208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b="1" dirty="0" smtClean="0">
                <a:solidFill>
                  <a:sysClr val="windowText" lastClr="000000"/>
                </a:solidFill>
              </a:rPr>
              <a:t>تعداد واحد</a:t>
            </a:r>
            <a:endParaRPr lang="en-US" sz="1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Straight Connector 38"/>
          <p:cNvCxnSpPr>
            <a:stCxn id="16" idx="3"/>
            <a:endCxn id="38" idx="6"/>
          </p:cNvCxnSpPr>
          <p:nvPr/>
        </p:nvCxnSpPr>
        <p:spPr>
          <a:xfrm>
            <a:off x="7162800" y="2324100"/>
            <a:ext cx="643696" cy="5334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 flipH="1">
            <a:off x="7898505" y="3352800"/>
            <a:ext cx="8382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ysClr val="windowText" lastClr="000000"/>
                </a:solidFill>
              </a:rPr>
              <a:t>نوع</a:t>
            </a:r>
            <a:endParaRPr lang="en-US" sz="1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Straight Connector 40"/>
          <p:cNvCxnSpPr>
            <a:stCxn id="16" idx="3"/>
            <a:endCxn id="40" idx="6"/>
          </p:cNvCxnSpPr>
          <p:nvPr/>
        </p:nvCxnSpPr>
        <p:spPr>
          <a:xfrm>
            <a:off x="7162800" y="2324100"/>
            <a:ext cx="735705" cy="12954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8153400" y="3962400"/>
                <a:ext cx="3577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3962400"/>
                <a:ext cx="357790" cy="461665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/>
          <p:cNvGrpSpPr/>
          <p:nvPr/>
        </p:nvGrpSpPr>
        <p:grpSpPr>
          <a:xfrm>
            <a:off x="152400" y="4021230"/>
            <a:ext cx="4419600" cy="1030830"/>
            <a:chOff x="2569338" y="4211193"/>
            <a:chExt cx="3755266" cy="645414"/>
          </a:xfrm>
        </p:grpSpPr>
        <p:sp>
          <p:nvSpPr>
            <p:cNvPr id="48" name="Rounded Rectangle 47"/>
            <p:cNvSpPr/>
            <p:nvPr/>
          </p:nvSpPr>
          <p:spPr>
            <a:xfrm>
              <a:off x="2569338" y="4211193"/>
              <a:ext cx="3428222" cy="64541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طرز نمایش نوع موجودیت زمانی که یکبار دیگر در نمودار </a:t>
              </a:r>
              <a:r>
                <a:rPr lang="en-US" sz="1400" dirty="0" smtClean="0">
                  <a:solidFill>
                    <a:schemeClr val="tx1"/>
                  </a:solidFill>
                </a:rPr>
                <a:t>ER</a:t>
              </a:r>
              <a:r>
                <a:rPr lang="fa-IR" sz="1400" dirty="0" smtClean="0">
                  <a:solidFill>
                    <a:schemeClr val="tx1"/>
                  </a:solidFill>
                </a:rPr>
                <a:t> </a:t>
              </a:r>
              <a:r>
                <a:rPr lang="fa-IR" sz="1600" dirty="0" smtClean="0">
                  <a:solidFill>
                    <a:schemeClr val="tx1"/>
                  </a:solidFill>
                </a:rPr>
                <a:t>آمده باشد. (به خاطر اجتناب از شلوغ شدن نمودار)</a:t>
              </a:r>
            </a:p>
          </p:txBody>
        </p:sp>
        <p:cxnSp>
          <p:nvCxnSpPr>
            <p:cNvPr id="49" name="Straight Arrow Connector 48"/>
            <p:cNvCxnSpPr>
              <a:endCxn id="48" idx="3"/>
            </p:cNvCxnSpPr>
            <p:nvPr/>
          </p:nvCxnSpPr>
          <p:spPr>
            <a:xfrm flipH="1">
              <a:off x="5997560" y="4533900"/>
              <a:ext cx="3270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pic>
        <p:nvPicPr>
          <p:cNvPr id="50" name="Picture 2" descr="\\VBOXSVR\mahmoud\Documents\EDU\Sharif\DB\TA\slides\konjkav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295" y="5928730"/>
            <a:ext cx="511914" cy="5144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2" name="Group 1"/>
          <p:cNvGrpSpPr/>
          <p:nvPr/>
        </p:nvGrpSpPr>
        <p:grpSpPr>
          <a:xfrm>
            <a:off x="4417062" y="4343400"/>
            <a:ext cx="1602738" cy="1371600"/>
            <a:chOff x="4417062" y="4343400"/>
            <a:chExt cx="1602738" cy="1371600"/>
          </a:xfrm>
        </p:grpSpPr>
        <p:grpSp>
          <p:nvGrpSpPr>
            <p:cNvPr id="4" name="Group 3"/>
            <p:cNvGrpSpPr/>
            <p:nvPr/>
          </p:nvGrpSpPr>
          <p:grpSpPr>
            <a:xfrm>
              <a:off x="4724400" y="4343400"/>
              <a:ext cx="990600" cy="457200"/>
              <a:chOff x="4076700" y="4267200"/>
              <a:chExt cx="990600" cy="45720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4076700" y="4267200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درس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 flipH="1">
                <a:off x="4081067" y="4343400"/>
                <a:ext cx="980792" cy="537"/>
              </a:xfrm>
              <a:prstGeom prst="line">
                <a:avLst/>
              </a:prstGeom>
              <a:ln w="31750" cmpd="sng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417062" y="4572000"/>
              <a:ext cx="1602738" cy="1143000"/>
              <a:chOff x="3810000" y="4495800"/>
              <a:chExt cx="1602738" cy="1143000"/>
            </a:xfrm>
          </p:grpSpPr>
          <p:sp>
            <p:nvSpPr>
              <p:cNvPr id="51" name="Flowchart: Decision 50"/>
              <p:cNvSpPr/>
              <p:nvPr/>
            </p:nvSpPr>
            <p:spPr>
              <a:xfrm>
                <a:off x="3810000" y="5052060"/>
                <a:ext cx="1602738" cy="58674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پیشنیازی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" name="Straight Connector 51"/>
              <p:cNvCxnSpPr>
                <a:stCxn id="51" idx="1"/>
                <a:endCxn id="37" idx="1"/>
              </p:cNvCxnSpPr>
              <p:nvPr/>
            </p:nvCxnSpPr>
            <p:spPr>
              <a:xfrm flipV="1">
                <a:off x="3810000" y="4495800"/>
                <a:ext cx="307338" cy="84963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51" idx="3"/>
                <a:endCxn id="37" idx="3"/>
              </p:cNvCxnSpPr>
              <p:nvPr/>
            </p:nvCxnSpPr>
            <p:spPr>
              <a:xfrm flipH="1" flipV="1">
                <a:off x="5107938" y="4495800"/>
                <a:ext cx="304800" cy="84963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Picture 2" descr="\\VBOXSVR\mahmoud\Documents\EDU\Sharif\DB\TA\mesal_new4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295" y="4482242"/>
            <a:ext cx="628774" cy="7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81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مدلسازی معنایی داده‏ها  (</a:t>
            </a:r>
            <a:r>
              <a:rPr lang="en-US" dirty="0" smtClean="0"/>
              <a:t>Semantic Data Modeling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562600"/>
          </a:xfrm>
        </p:spPr>
        <p:txBody>
          <a:bodyPr>
            <a:normAutofit lnSpcReduction="10000"/>
          </a:bodyPr>
          <a:lstStyle/>
          <a:p>
            <a:endParaRPr lang="fa-IR" dirty="0" smtClean="0"/>
          </a:p>
          <a:p>
            <a:r>
              <a:rPr lang="fa-IR" b="1" dirty="0" smtClean="0"/>
              <a:t>داده های ذخیره شدنی در </a:t>
            </a:r>
            <a:r>
              <a:rPr lang="en-US" b="1" dirty="0" smtClean="0"/>
              <a:t>DB</a:t>
            </a:r>
          </a:p>
          <a:p>
            <a:pPr lvl="1"/>
            <a:endParaRPr lang="fa-IR" dirty="0" smtClean="0"/>
          </a:p>
          <a:p>
            <a:pPr lvl="1"/>
            <a:r>
              <a:rPr lang="fa-IR" b="1" dirty="0" smtClean="0">
                <a:solidFill>
                  <a:srgbClr val="000099"/>
                </a:solidFill>
              </a:rPr>
              <a:t>داده‏های کاربری</a:t>
            </a:r>
          </a:p>
          <a:p>
            <a:pPr lvl="2"/>
            <a:r>
              <a:rPr lang="fa-IR" dirty="0" smtClean="0"/>
              <a:t>موسومند به داده‏های عملیاتی (مثلا اطلاعات دانشجویان، درس‏ها و اساتید در محیط عملیاتی دانشگاه)</a:t>
            </a:r>
          </a:p>
          <a:p>
            <a:pPr lvl="2"/>
            <a:r>
              <a:rPr lang="fa-IR" dirty="0" smtClean="0"/>
              <a:t>پایا هستند: بعد از اجرای برنامه کاربر کماکان در سیستم ماندگارند[حسب تعریف]</a:t>
            </a:r>
          </a:p>
          <a:p>
            <a:pPr lvl="2"/>
            <a:r>
              <a:rPr lang="fa-IR" dirty="0" smtClean="0"/>
              <a:t>لزوماً همان داده های ورودی/خروجی (</a:t>
            </a:r>
            <a:r>
              <a:rPr lang="en-US" sz="1600" dirty="0" smtClean="0"/>
              <a:t>I/O</a:t>
            </a:r>
            <a:r>
              <a:rPr lang="fa-IR" dirty="0"/>
              <a:t>)</a:t>
            </a:r>
            <a:r>
              <a:rPr lang="fa-IR" dirty="0" smtClean="0"/>
              <a:t> نیستند. هر داده موجود در پایگاه داده لزوما داده ورودی نیست و هر داده خروجی از پایگاه لزوما در پایگاه ذخیره شده نیست (مانند داده‏های محاسبه شده از داده‏های موجود- مثلا میانگین نمرات)</a:t>
            </a:r>
          </a:p>
          <a:p>
            <a:pPr lvl="1"/>
            <a:r>
              <a:rPr lang="fa-IR" b="1" dirty="0" smtClean="0">
                <a:solidFill>
                  <a:srgbClr val="000099"/>
                </a:solidFill>
              </a:rPr>
              <a:t>داده‏های سیستمی</a:t>
            </a:r>
          </a:p>
          <a:p>
            <a:pPr lvl="2"/>
            <a:r>
              <a:rPr lang="fa-IR" dirty="0" smtClean="0"/>
              <a:t>سیستم  تولید می‏کند برای انجام وظایفش (مثلا اطلاعات مربوط به جداول پایگاه داده و یا اطلاعات مربوط به ستونهای موجود در جداول)</a:t>
            </a:r>
            <a:endParaRPr lang="en-US" dirty="0" smtClean="0"/>
          </a:p>
          <a:p>
            <a:pPr lvl="1"/>
            <a:endParaRPr lang="fa-IR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3505200" y="1524000"/>
            <a:ext cx="2286001" cy="533400"/>
            <a:chOff x="1034142" y="3200400"/>
            <a:chExt cx="3265716" cy="533400"/>
          </a:xfrm>
        </p:grpSpPr>
        <p:sp>
          <p:nvSpPr>
            <p:cNvPr id="8" name="Rounded Rectangle 7"/>
            <p:cNvSpPr/>
            <p:nvPr/>
          </p:nvSpPr>
          <p:spPr>
            <a:xfrm>
              <a:off x="1034142" y="3200400"/>
              <a:ext cx="246540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کاربری</a:t>
              </a:r>
            </a:p>
          </p:txBody>
        </p:sp>
        <p:cxnSp>
          <p:nvCxnSpPr>
            <p:cNvPr id="9" name="Straight Arrow Connector 8"/>
            <p:cNvCxnSpPr>
              <a:endCxn id="8" idx="3"/>
            </p:cNvCxnSpPr>
            <p:nvPr/>
          </p:nvCxnSpPr>
          <p:spPr>
            <a:xfrm flipH="1" flipV="1">
              <a:off x="3499546" y="3467100"/>
              <a:ext cx="800312" cy="2667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505200" y="2133600"/>
            <a:ext cx="2286001" cy="533400"/>
            <a:chOff x="1034142" y="3200400"/>
            <a:chExt cx="3265716" cy="533400"/>
          </a:xfrm>
        </p:grpSpPr>
        <p:sp>
          <p:nvSpPr>
            <p:cNvPr id="12" name="Rounded Rectangle 11"/>
            <p:cNvSpPr/>
            <p:nvPr/>
          </p:nvSpPr>
          <p:spPr>
            <a:xfrm>
              <a:off x="1034142" y="3200400"/>
              <a:ext cx="246540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سیستمی</a:t>
              </a:r>
            </a:p>
          </p:txBody>
        </p:sp>
        <p:cxnSp>
          <p:nvCxnSpPr>
            <p:cNvPr id="13" name="Straight Arrow Connector 12"/>
            <p:cNvCxnSpPr>
              <a:endCxn id="12" idx="3"/>
            </p:cNvCxnSpPr>
            <p:nvPr/>
          </p:nvCxnSpPr>
          <p:spPr>
            <a:xfrm flipH="1">
              <a:off x="3499545" y="3200400"/>
              <a:ext cx="800313" cy="2667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057400" y="1828800"/>
            <a:ext cx="2286000" cy="533400"/>
            <a:chOff x="2057400" y="2362200"/>
            <a:chExt cx="2286000" cy="533400"/>
          </a:xfrm>
        </p:grpSpPr>
        <p:sp>
          <p:nvSpPr>
            <p:cNvPr id="5" name="Rounded Rectangle 4"/>
            <p:cNvSpPr/>
            <p:nvPr/>
          </p:nvSpPr>
          <p:spPr>
            <a:xfrm>
              <a:off x="2057400" y="2362200"/>
              <a:ext cx="1725782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ابتدا باید مدل شوند.</a:t>
              </a:r>
            </a:p>
          </p:txBody>
        </p:sp>
        <p:sp>
          <p:nvSpPr>
            <p:cNvPr id="10" name="Left Arrow 9"/>
            <p:cNvSpPr/>
            <p:nvPr/>
          </p:nvSpPr>
          <p:spPr>
            <a:xfrm>
              <a:off x="3747209" y="2514600"/>
              <a:ext cx="596191" cy="304800"/>
            </a:xfrm>
            <a:prstGeom prst="lef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98347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نوع </a:t>
            </a:r>
            <a:r>
              <a:rPr lang="fa-IR" dirty="0" smtClean="0"/>
              <a:t>ارتباط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a-IR" b="1" dirty="0" smtClean="0"/>
                  <a:t>نوع ارتباط:</a:t>
                </a:r>
              </a:p>
              <a:p>
                <a:pPr lvl="1"/>
                <a:r>
                  <a:rPr lang="fa-IR" dirty="0" smtClean="0"/>
                  <a:t>یک نام دارد.</a:t>
                </a:r>
              </a:p>
              <a:p>
                <a:pPr lvl="1"/>
                <a:r>
                  <a:rPr lang="fa-IR" dirty="0" smtClean="0"/>
                  <a:t>یک معنا دارد.</a:t>
                </a:r>
              </a:p>
              <a:p>
                <a:pPr lvl="1"/>
                <a:r>
                  <a:rPr lang="fa-IR" dirty="0" smtClean="0"/>
                  <a:t>شرکت کنندگانی (</a:t>
                </a:r>
                <a:r>
                  <a:rPr lang="en-US" dirty="0" smtClean="0"/>
                  <a:t>participants</a:t>
                </a:r>
                <a:r>
                  <a:rPr lang="fa-IR" dirty="0" smtClean="0"/>
                  <a:t>) دارد 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𝑵</m:t>
                    </m:r>
                    <m:r>
                      <a:rPr lang="en-US" sz="1800" b="1" i="1" smtClean="0">
                        <a:latin typeface="Cambria Math"/>
                      </a:rPr>
                      <m:t>≥</m:t>
                    </m:r>
                    <m:r>
                      <a:rPr lang="en-US" sz="1800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fa-IR" dirty="0" smtClean="0"/>
                  <a:t>).</a:t>
                </a:r>
              </a:p>
              <a:p>
                <a:pPr lvl="1"/>
                <a:r>
                  <a:rPr lang="fa-IR" dirty="0" smtClean="0"/>
                  <a:t>به تعداد شرکت کنندگان </a:t>
                </a:r>
                <a:r>
                  <a:rPr lang="fa-IR" b="1" dirty="0" smtClean="0">
                    <a:solidFill>
                      <a:srgbClr val="FF0000"/>
                    </a:solidFill>
                  </a:rPr>
                  <a:t>درجه</a:t>
                </a:r>
                <a:r>
                  <a:rPr lang="fa-IR" dirty="0" smtClean="0">
                    <a:cs typeface="+mn-cs"/>
                  </a:rPr>
                  <a:t> (</a:t>
                </a:r>
                <a:r>
                  <a:rPr lang="en-US" dirty="0" err="1" smtClean="0">
                    <a:cs typeface="+mn-cs"/>
                  </a:rPr>
                  <a:t>arity</a:t>
                </a:r>
                <a:r>
                  <a:rPr lang="en-US" dirty="0" smtClean="0">
                    <a:cs typeface="+mn-cs"/>
                  </a:rPr>
                  <a:t> or degree</a:t>
                </a:r>
                <a:r>
                  <a:rPr lang="fa-IR" dirty="0" smtClean="0">
                    <a:cs typeface="+mn-cs"/>
                  </a:rPr>
                  <a:t>) </a:t>
                </a:r>
                <a:r>
                  <a:rPr lang="fa-IR" dirty="0" smtClean="0"/>
                  <a:t>ارتباط گویند. </a:t>
                </a:r>
              </a:p>
              <a:p>
                <a:pPr marL="457200" lvl="1" indent="0">
                  <a:buNone/>
                </a:pPr>
                <a:r>
                  <a:rPr lang="fa-IR" sz="1100" dirty="0" smtClean="0"/>
                  <a:t>     </a:t>
                </a:r>
              </a:p>
              <a:p>
                <a:pPr marL="457200" lvl="1" indent="0">
                  <a:buNone/>
                </a:pPr>
                <a:r>
                  <a:rPr lang="fa-IR" dirty="0"/>
                  <a:t> </a:t>
                </a:r>
                <a:r>
                  <a:rPr lang="fa-IR" dirty="0" smtClean="0"/>
                  <a:t>    درجه یک و دو: مثال‏های پیش دیده</a:t>
                </a:r>
              </a:p>
              <a:p>
                <a:pPr marL="457200" lvl="1" indent="0">
                  <a:buNone/>
                </a:pPr>
                <a:endParaRPr lang="fa-IR" sz="900" dirty="0" smtClean="0"/>
              </a:p>
              <a:p>
                <a:pPr marL="457200" lvl="1" indent="0">
                  <a:buNone/>
                </a:pPr>
                <a:r>
                  <a:rPr lang="fa-IR" dirty="0" smtClean="0"/>
                  <a:t>     درجه سه: ارتباط درس، استاد، دانشجو</a:t>
                </a:r>
                <a:endParaRPr lang="fa-IR" dirty="0"/>
              </a:p>
              <a:p>
                <a:pPr lvl="2"/>
                <a:endParaRPr lang="fa-IR" dirty="0" smtClean="0"/>
              </a:p>
              <a:p>
                <a:pPr lvl="1"/>
                <a:r>
                  <a:rPr lang="fa-IR" dirty="0" smtClean="0"/>
                  <a:t>تذکر: در عمل به ندرت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𝑁</m:t>
                    </m:r>
                    <m:r>
                      <a:rPr lang="en-US" sz="1800" b="0" i="1" smtClean="0">
                        <a:latin typeface="Cambria Math"/>
                      </a:rPr>
                      <m:t>≥</m:t>
                    </m:r>
                    <m:r>
                      <a:rPr lang="en-US" sz="1800" b="0" i="1" smtClean="0">
                        <a:latin typeface="Cambria Math"/>
                      </a:rPr>
                      <m:t>4</m:t>
                    </m:r>
                  </m:oMath>
                </a14:m>
                <a:r>
                  <a:rPr lang="fa-IR" dirty="0" smtClean="0"/>
                  <a:t> پیش می‏آید.</a:t>
                </a:r>
              </a:p>
              <a:p>
                <a:pPr lvl="2"/>
                <a:endParaRPr lang="fa-IR" dirty="0"/>
              </a:p>
              <a:p>
                <a:pPr lvl="2"/>
                <a:endParaRPr lang="fa-IR" dirty="0" smtClean="0"/>
              </a:p>
              <a:p>
                <a:pPr lvl="2"/>
                <a:endParaRPr lang="fa-I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940295"/>
              </p:ext>
            </p:extLst>
          </p:nvPr>
        </p:nvGraphicFramePr>
        <p:xfrm>
          <a:off x="838200" y="1447800"/>
          <a:ext cx="2438400" cy="210312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219200"/>
                <a:gridCol w="1219200"/>
              </a:tblGrid>
              <a:tr h="36068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اصطلاح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ارتباط</a:t>
                      </a:r>
                      <a:r>
                        <a:rPr lang="fa-IR" baseline="0" dirty="0" smtClean="0"/>
                        <a:t> یگانی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ارتباط دوگانی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ارتباط سه‏گانی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ارتباط </a:t>
                      </a:r>
                      <a:r>
                        <a:rPr lang="en-US" dirty="0" smtClean="0"/>
                        <a:t>n</a:t>
                      </a:r>
                      <a:r>
                        <a:rPr lang="fa-IR" dirty="0" smtClean="0"/>
                        <a:t>-گانی</a:t>
                      </a:r>
                      <a:r>
                        <a:rPr lang="fa-IR" baseline="0" dirty="0" smtClean="0"/>
                        <a:t> (</a:t>
                      </a:r>
                      <a:r>
                        <a:rPr lang="en-US" baseline="0" dirty="0" smtClean="0"/>
                        <a:t>n-ary</a:t>
                      </a:r>
                      <a:r>
                        <a:rPr lang="fa-IR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457200" y="4800600"/>
            <a:ext cx="4038600" cy="1828800"/>
            <a:chOff x="4122849" y="4191000"/>
            <a:chExt cx="4038600" cy="1828800"/>
          </a:xfrm>
        </p:grpSpPr>
        <p:grpSp>
          <p:nvGrpSpPr>
            <p:cNvPr id="19" name="Group 18"/>
            <p:cNvGrpSpPr/>
            <p:nvPr/>
          </p:nvGrpSpPr>
          <p:grpSpPr>
            <a:xfrm>
              <a:off x="4122849" y="4191000"/>
              <a:ext cx="4038600" cy="685800"/>
              <a:chOff x="228600" y="4953000"/>
              <a:chExt cx="4038600" cy="685800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228600" y="5067837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دانشجو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3276600" y="5067837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درس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Flowchart: Decision 26"/>
              <p:cNvSpPr/>
              <p:nvPr/>
            </p:nvSpPr>
            <p:spPr>
              <a:xfrm>
                <a:off x="1600200" y="4953000"/>
                <a:ext cx="1219200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د.ا.د.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Straight Connector 27"/>
              <p:cNvCxnSpPr>
                <a:stCxn id="27" idx="1"/>
                <a:endCxn id="25" idx="3"/>
              </p:cNvCxnSpPr>
              <p:nvPr/>
            </p:nvCxnSpPr>
            <p:spPr>
              <a:xfrm flipH="1">
                <a:off x="1219200" y="5295900"/>
                <a:ext cx="381000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26" idx="1"/>
                <a:endCxn id="27" idx="3"/>
              </p:cNvCxnSpPr>
              <p:nvPr/>
            </p:nvCxnSpPr>
            <p:spPr>
              <a:xfrm flipH="1" flipV="1">
                <a:off x="2819400" y="5295900"/>
                <a:ext cx="457200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ounded Rectangle 29"/>
            <p:cNvSpPr/>
            <p:nvPr/>
          </p:nvSpPr>
          <p:spPr>
            <a:xfrm>
              <a:off x="5613042" y="5562600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1" name="Straight Connector 30"/>
            <p:cNvCxnSpPr>
              <a:stCxn id="30" idx="0"/>
              <a:endCxn id="27" idx="2"/>
            </p:cNvCxnSpPr>
            <p:nvPr/>
          </p:nvCxnSpPr>
          <p:spPr>
            <a:xfrm flipH="1" flipV="1">
              <a:off x="6104049" y="4876800"/>
              <a:ext cx="4293" cy="6858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2" descr="\\VBOXSVR\mahmoud\Documents\EDU\Sharif\DB\TA\mesal_new4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026" y="4176353"/>
            <a:ext cx="628774" cy="7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\\VBOXSVR\mahmoud\Documents\EDU\Sharif\DB\TA\mesal_new4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026" y="4938353"/>
            <a:ext cx="628774" cy="7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91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نوع </a:t>
            </a:r>
            <a:r>
              <a:rPr lang="fa-IR" dirty="0" smtClean="0"/>
              <a:t>ارتباط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r>
              <a:rPr lang="fa-IR" dirty="0" smtClean="0"/>
              <a:t>مشارکت </a:t>
            </a:r>
            <a:r>
              <a:rPr lang="fa-IR" dirty="0"/>
              <a:t>نوع موجودیت </a:t>
            </a:r>
            <a:r>
              <a:rPr lang="en-US" dirty="0"/>
              <a:t>E</a:t>
            </a:r>
            <a:r>
              <a:rPr lang="fa-IR" dirty="0"/>
              <a:t> در نوع ارتباط </a:t>
            </a:r>
            <a:r>
              <a:rPr lang="en-US" dirty="0"/>
              <a:t>R</a:t>
            </a:r>
            <a:r>
              <a:rPr lang="fa-IR" dirty="0"/>
              <a:t> </a:t>
            </a:r>
            <a:endParaRPr lang="fa-IR" dirty="0" smtClean="0"/>
          </a:p>
          <a:p>
            <a:pPr lvl="1"/>
            <a:r>
              <a:rPr lang="fa-IR" b="1" dirty="0" smtClean="0">
                <a:solidFill>
                  <a:srgbClr val="000099"/>
                </a:solidFill>
              </a:rPr>
              <a:t>الزامی</a:t>
            </a:r>
            <a:r>
              <a:rPr lang="fa-IR" dirty="0" smtClean="0"/>
              <a:t> (کامل): هر نمونه از موجودیت </a:t>
            </a:r>
            <a:r>
              <a:rPr lang="en-US" dirty="0" smtClean="0"/>
              <a:t>E</a:t>
            </a:r>
            <a:r>
              <a:rPr lang="fa-IR" dirty="0" smtClean="0"/>
              <a:t> لزوماً در یک نمونه ارتباط </a:t>
            </a:r>
            <a:r>
              <a:rPr lang="en-US" dirty="0" smtClean="0"/>
              <a:t>R</a:t>
            </a:r>
            <a:r>
              <a:rPr lang="fa-IR" dirty="0" smtClean="0"/>
              <a:t> مشارکت دارد.</a:t>
            </a:r>
          </a:p>
          <a:p>
            <a:pPr lvl="1"/>
            <a:r>
              <a:rPr lang="fa-IR" b="1" dirty="0" smtClean="0">
                <a:solidFill>
                  <a:srgbClr val="000099"/>
                </a:solidFill>
              </a:rPr>
              <a:t>غیر الزامی </a:t>
            </a:r>
            <a:r>
              <a:rPr lang="fa-IR" dirty="0" smtClean="0"/>
              <a:t>(ناقص): حداقل یک نمونه موجودیت </a:t>
            </a:r>
            <a:r>
              <a:rPr lang="en-US" dirty="0" smtClean="0"/>
              <a:t>E</a:t>
            </a:r>
            <a:r>
              <a:rPr lang="fa-IR" dirty="0" smtClean="0"/>
              <a:t> وجود دارد که در هیچ نمونه ارتباط </a:t>
            </a:r>
            <a:r>
              <a:rPr lang="en-US" dirty="0" smtClean="0"/>
              <a:t>R</a:t>
            </a:r>
            <a:r>
              <a:rPr lang="fa-IR" dirty="0" smtClean="0"/>
              <a:t> مشارکت ندارد. </a:t>
            </a:r>
          </a:p>
          <a:p>
            <a:r>
              <a:rPr lang="fa-IR" dirty="0"/>
              <a:t>الزامی بودن مشارکت از محدودیت‏های معنایی </a:t>
            </a:r>
            <a:r>
              <a:rPr lang="fa-IR" dirty="0" smtClean="0"/>
              <a:t>محیط، ناظر </a:t>
            </a:r>
            <a:r>
              <a:rPr lang="fa-IR" dirty="0"/>
              <a:t>به نوع </a:t>
            </a:r>
            <a:r>
              <a:rPr lang="fa-IR" dirty="0" smtClean="0"/>
              <a:t>ارتباط است.</a:t>
            </a:r>
            <a:endParaRPr lang="en-US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هر دانشجو لزوماً درسی را انتخاب می‏کند ولی همه دروس لزوماً توسط دانشجویان انتخاب نمی‏شوند.</a:t>
            </a:r>
            <a:endParaRPr lang="fa-IR" dirty="0"/>
          </a:p>
          <a:p>
            <a:endParaRPr lang="fa-IR" dirty="0"/>
          </a:p>
          <a:p>
            <a:endParaRPr lang="fa-IR" sz="2800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1676400" y="5216674"/>
            <a:ext cx="5181600" cy="685800"/>
            <a:chOff x="609600" y="5523963"/>
            <a:chExt cx="5181600" cy="685800"/>
          </a:xfrm>
        </p:grpSpPr>
        <p:sp>
          <p:nvSpPr>
            <p:cNvPr id="10" name="Rounded Rectangle 9"/>
            <p:cNvSpPr/>
            <p:nvPr/>
          </p:nvSpPr>
          <p:spPr>
            <a:xfrm>
              <a:off x="609600" y="5638800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دانشجو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00600" y="5638263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درس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lowchart: Decision 11"/>
            <p:cNvSpPr/>
            <p:nvPr/>
          </p:nvSpPr>
          <p:spPr>
            <a:xfrm>
              <a:off x="2590800" y="5523963"/>
              <a:ext cx="1219200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انتخاب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12" idx="1"/>
              <a:endCxn id="10" idx="3"/>
            </p:cNvCxnSpPr>
            <p:nvPr/>
          </p:nvCxnSpPr>
          <p:spPr>
            <a:xfrm flipH="1">
              <a:off x="1600200" y="5866863"/>
              <a:ext cx="990600" cy="537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1"/>
              <a:endCxn id="12" idx="3"/>
            </p:cNvCxnSpPr>
            <p:nvPr/>
          </p:nvCxnSpPr>
          <p:spPr>
            <a:xfrm flipH="1">
              <a:off x="3810000" y="5866863"/>
              <a:ext cx="990600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2" descr="\\VBOXSVR\mahmoud\Documents\EDU\Sharif\DB\TA\mesal_new4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826" y="4328753"/>
            <a:ext cx="628774" cy="7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74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نوع </a:t>
            </a:r>
            <a:r>
              <a:rPr lang="fa-IR" dirty="0" smtClean="0"/>
              <a:t>ارتباط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/>
              <a:t>هر نوع ارتباط:</a:t>
            </a:r>
          </a:p>
          <a:p>
            <a:pPr lvl="1"/>
            <a:r>
              <a:rPr lang="fa-IR" dirty="0" smtClean="0"/>
              <a:t>می‏تواند صفت(هایی)، موسوم به صفت(های) توصیفی داشته باشد.</a:t>
            </a:r>
          </a:p>
          <a:p>
            <a:pPr marL="457200" lvl="1" indent="0">
              <a:buNone/>
            </a:pPr>
            <a:r>
              <a:rPr lang="fa-IR" sz="1100" dirty="0" smtClean="0"/>
              <a:t>     </a:t>
            </a:r>
            <a:endParaRPr lang="fa-IR" sz="800" dirty="0" smtClean="0"/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 دانشجوی </a:t>
            </a:r>
            <a:r>
              <a:rPr lang="en-US" dirty="0"/>
              <a:t>x</a:t>
            </a:r>
            <a:r>
              <a:rPr lang="fa-IR" dirty="0"/>
              <a:t>  درس </a:t>
            </a:r>
            <a:r>
              <a:rPr lang="en-US" dirty="0"/>
              <a:t>y</a:t>
            </a:r>
            <a:r>
              <a:rPr lang="fa-IR" dirty="0"/>
              <a:t> را در چه ترم و سالی انتخاب می‏کند؟</a:t>
            </a:r>
          </a:p>
          <a:p>
            <a:pPr lvl="2"/>
            <a:endParaRPr lang="fa-IR" dirty="0"/>
          </a:p>
          <a:p>
            <a:pPr lvl="2"/>
            <a:endParaRPr lang="fa-IR" sz="2800" dirty="0" smtClean="0"/>
          </a:p>
          <a:p>
            <a:pPr marL="457200" lvl="1" indent="0">
              <a:buNone/>
            </a:pPr>
            <a:r>
              <a:rPr lang="fa-IR" dirty="0" smtClean="0"/>
              <a:t>        </a:t>
            </a:r>
            <a:endParaRPr lang="fa-IR" sz="2800" dirty="0" smtClean="0"/>
          </a:p>
          <a:p>
            <a:pPr lvl="1"/>
            <a:r>
              <a:rPr lang="fa-IR" b="1" dirty="0">
                <a:solidFill>
                  <a:srgbClr val="C00000"/>
                </a:solidFill>
              </a:rPr>
              <a:t>نکته مهم:</a:t>
            </a:r>
            <a:r>
              <a:rPr lang="fa-IR" dirty="0"/>
              <a:t> هر نمونه ارتباط باید توسط </a:t>
            </a:r>
            <a:r>
              <a:rPr lang="fa-IR" u="sng" dirty="0" smtClean="0"/>
              <a:t>نمونه</a:t>
            </a:r>
            <a:r>
              <a:rPr lang="fa-IR" u="sng" dirty="0"/>
              <a:t> </a:t>
            </a:r>
            <a:r>
              <a:rPr lang="fa-IR" u="sng" dirty="0" smtClean="0"/>
              <a:t>موجودیت</a:t>
            </a:r>
            <a:r>
              <a:rPr lang="fa-IR" u="sng" dirty="0"/>
              <a:t>‏های شرکت کننده</a:t>
            </a:r>
            <a:r>
              <a:rPr lang="fa-IR" dirty="0"/>
              <a:t> در آن ارتباط به طور یکتا قابل شناسایی </a:t>
            </a:r>
            <a:r>
              <a:rPr lang="fa-IR" dirty="0" smtClean="0"/>
              <a:t>باشد [</a:t>
            </a:r>
            <a:r>
              <a:rPr lang="en-US" dirty="0" smtClean="0">
                <a:solidFill>
                  <a:srgbClr val="C00000"/>
                </a:solidFill>
              </a:rPr>
              <a:t>Silb2010</a:t>
            </a:r>
            <a:r>
              <a:rPr lang="fa-IR" dirty="0" smtClean="0">
                <a:solidFill>
                  <a:srgbClr val="C00000"/>
                </a:solidFill>
              </a:rPr>
              <a:t>]</a:t>
            </a:r>
            <a:r>
              <a:rPr lang="fa-IR" dirty="0" smtClean="0"/>
              <a:t>.</a:t>
            </a:r>
            <a:endParaRPr lang="fa-IR" dirty="0"/>
          </a:p>
          <a:p>
            <a:pPr marL="914400" lvl="2" indent="0">
              <a:buNone/>
            </a:pPr>
            <a:endParaRPr lang="fa-IR" dirty="0"/>
          </a:p>
        </p:txBody>
      </p:sp>
      <p:grpSp>
        <p:nvGrpSpPr>
          <p:cNvPr id="23" name="Group 22"/>
          <p:cNvGrpSpPr/>
          <p:nvPr/>
        </p:nvGrpSpPr>
        <p:grpSpPr>
          <a:xfrm>
            <a:off x="2432718" y="3200400"/>
            <a:ext cx="3957134" cy="1454727"/>
            <a:chOff x="295353" y="2209800"/>
            <a:chExt cx="4352847" cy="1600200"/>
          </a:xfrm>
        </p:grpSpPr>
        <p:grpSp>
          <p:nvGrpSpPr>
            <p:cNvPr id="8" name="Group 7"/>
            <p:cNvGrpSpPr/>
            <p:nvPr/>
          </p:nvGrpSpPr>
          <p:grpSpPr>
            <a:xfrm>
              <a:off x="295353" y="3124200"/>
              <a:ext cx="4352847" cy="685800"/>
              <a:chOff x="-85647" y="4953000"/>
              <a:chExt cx="4352847" cy="68580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-85647" y="5067837"/>
                <a:ext cx="990601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دانشجو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3276600" y="5067837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درس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Flowchart: Decision 10"/>
              <p:cNvSpPr/>
              <p:nvPr/>
            </p:nvSpPr>
            <p:spPr>
              <a:xfrm>
                <a:off x="1355446" y="4953000"/>
                <a:ext cx="1463954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انتخاب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Straight Connector 11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904954" y="5295900"/>
                <a:ext cx="450493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10" idx="1"/>
                <a:endCxn id="11" idx="3"/>
              </p:cNvCxnSpPr>
              <p:nvPr/>
            </p:nvCxnSpPr>
            <p:spPr>
              <a:xfrm flipH="1" flipV="1">
                <a:off x="2819400" y="5295900"/>
                <a:ext cx="457200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/>
            <p:cNvSpPr/>
            <p:nvPr/>
          </p:nvSpPr>
          <p:spPr>
            <a:xfrm>
              <a:off x="1524000" y="2209800"/>
              <a:ext cx="762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ترم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2819400" y="2209800"/>
              <a:ext cx="762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سال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" name="Straight Connector 16"/>
            <p:cNvCxnSpPr>
              <a:stCxn id="11" idx="0"/>
              <a:endCxn id="14" idx="5"/>
            </p:cNvCxnSpPr>
            <p:nvPr/>
          </p:nvCxnSpPr>
          <p:spPr>
            <a:xfrm flipH="1" flipV="1">
              <a:off x="2174407" y="2665086"/>
              <a:ext cx="294017" cy="45911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1" idx="0"/>
              <a:endCxn id="16" idx="3"/>
            </p:cNvCxnSpPr>
            <p:nvPr/>
          </p:nvCxnSpPr>
          <p:spPr>
            <a:xfrm flipV="1">
              <a:off x="2468424" y="2665086"/>
              <a:ext cx="462569" cy="45911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Picture 2" descr="\\VBOXSVR\mahmoud\Documents\EDU\Sharif\DB\TA\mesal_new4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478" y="2590800"/>
            <a:ext cx="628774" cy="7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21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نوع ارتباط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257799"/>
          </a:xfrm>
        </p:spPr>
        <p:txBody>
          <a:bodyPr/>
          <a:lstStyle/>
          <a:p>
            <a:pPr marL="342900" lvl="1" indent="-342900">
              <a:buClr>
                <a:schemeClr val="tx2">
                  <a:lumMod val="60000"/>
                  <a:lumOff val="40000"/>
                </a:schemeClr>
              </a:buClr>
            </a:pPr>
            <a:r>
              <a:rPr lang="fa-IR" dirty="0"/>
              <a:t>در مواردی که به ظاهر نتوانیم با نمونه موجودیت‏های </a:t>
            </a:r>
            <a:r>
              <a:rPr lang="fa-IR" dirty="0" smtClean="0"/>
              <a:t>شرکت کننده، یکتایی نمونه‏های یک </a:t>
            </a:r>
            <a:r>
              <a:rPr lang="fa-IR" dirty="0"/>
              <a:t>ارتباط </a:t>
            </a:r>
            <a:r>
              <a:rPr lang="fa-IR" dirty="0" smtClean="0"/>
              <a:t>را تامین </a:t>
            </a:r>
            <a:r>
              <a:rPr lang="fa-IR" dirty="0"/>
              <a:t>نماییم، می‏توانیم از صفت چندمقداری (برای رعایت نکته </a:t>
            </a:r>
            <a:r>
              <a:rPr lang="fa-IR" dirty="0" smtClean="0"/>
              <a:t>بیان شده) </a:t>
            </a:r>
            <a:r>
              <a:rPr lang="fa-IR" dirty="0"/>
              <a:t>استفاده کنیم.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57200" y="4488873"/>
            <a:ext cx="3957134" cy="1454727"/>
            <a:chOff x="295353" y="2209800"/>
            <a:chExt cx="4352847" cy="1600200"/>
          </a:xfrm>
        </p:grpSpPr>
        <p:grpSp>
          <p:nvGrpSpPr>
            <p:cNvPr id="5" name="Group 4"/>
            <p:cNvGrpSpPr/>
            <p:nvPr/>
          </p:nvGrpSpPr>
          <p:grpSpPr>
            <a:xfrm>
              <a:off x="295353" y="3124200"/>
              <a:ext cx="4352847" cy="685800"/>
              <a:chOff x="-85647" y="4953000"/>
              <a:chExt cx="4352847" cy="685800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-85647" y="5067837"/>
                <a:ext cx="990601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دانشجو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3276600" y="5067837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درس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Flowchart: Decision 11"/>
              <p:cNvSpPr/>
              <p:nvPr/>
            </p:nvSpPr>
            <p:spPr>
              <a:xfrm>
                <a:off x="1355446" y="4953000"/>
                <a:ext cx="1463954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انتخاب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Connector 12"/>
              <p:cNvCxnSpPr>
                <a:stCxn id="12" idx="1"/>
                <a:endCxn id="10" idx="3"/>
              </p:cNvCxnSpPr>
              <p:nvPr/>
            </p:nvCxnSpPr>
            <p:spPr>
              <a:xfrm flipH="1">
                <a:off x="904954" y="5295900"/>
                <a:ext cx="450493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11" idx="1"/>
                <a:endCxn id="12" idx="3"/>
              </p:cNvCxnSpPr>
              <p:nvPr/>
            </p:nvCxnSpPr>
            <p:spPr>
              <a:xfrm flipH="1" flipV="1">
                <a:off x="2819400" y="5295900"/>
                <a:ext cx="457200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Oval 6"/>
            <p:cNvSpPr/>
            <p:nvPr/>
          </p:nvSpPr>
          <p:spPr>
            <a:xfrm>
              <a:off x="2145643" y="2209800"/>
              <a:ext cx="1089660" cy="533400"/>
            </a:xfrm>
            <a:prstGeom prst="ellipse">
              <a:avLst/>
            </a:prstGeom>
            <a:noFill/>
            <a:ln w="635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سال-ترم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" name="Straight Connector 8"/>
            <p:cNvCxnSpPr>
              <a:stCxn id="12" idx="0"/>
              <a:endCxn id="7" idx="4"/>
            </p:cNvCxnSpPr>
            <p:nvPr/>
          </p:nvCxnSpPr>
          <p:spPr>
            <a:xfrm flipV="1">
              <a:off x="2468424" y="2743200"/>
              <a:ext cx="222049" cy="3810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57200" y="2057400"/>
            <a:ext cx="3957134" cy="1454727"/>
            <a:chOff x="295353" y="2209800"/>
            <a:chExt cx="4352847" cy="1600200"/>
          </a:xfrm>
        </p:grpSpPr>
        <p:grpSp>
          <p:nvGrpSpPr>
            <p:cNvPr id="23" name="Group 22"/>
            <p:cNvGrpSpPr/>
            <p:nvPr/>
          </p:nvGrpSpPr>
          <p:grpSpPr>
            <a:xfrm>
              <a:off x="295353" y="3124200"/>
              <a:ext cx="4352847" cy="685800"/>
              <a:chOff x="-85647" y="4953000"/>
              <a:chExt cx="4352847" cy="685800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-85647" y="5067837"/>
                <a:ext cx="990601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دانشجو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3276600" y="5067837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درس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" name="Flowchart: Decision 29"/>
              <p:cNvSpPr/>
              <p:nvPr/>
            </p:nvSpPr>
            <p:spPr>
              <a:xfrm>
                <a:off x="1355446" y="4953000"/>
                <a:ext cx="1463954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انتخاب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" name="Straight Connector 30"/>
              <p:cNvCxnSpPr>
                <a:stCxn id="30" idx="1"/>
                <a:endCxn id="28" idx="3"/>
              </p:cNvCxnSpPr>
              <p:nvPr/>
            </p:nvCxnSpPr>
            <p:spPr>
              <a:xfrm flipH="1">
                <a:off x="904954" y="5295900"/>
                <a:ext cx="450493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9" idx="1"/>
                <a:endCxn id="30" idx="3"/>
              </p:cNvCxnSpPr>
              <p:nvPr/>
            </p:nvCxnSpPr>
            <p:spPr>
              <a:xfrm flipH="1" flipV="1">
                <a:off x="2819400" y="5295900"/>
                <a:ext cx="457200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/>
            <p:cNvSpPr/>
            <p:nvPr/>
          </p:nvSpPr>
          <p:spPr>
            <a:xfrm>
              <a:off x="1524000" y="2209800"/>
              <a:ext cx="762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ترم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2819400" y="2209800"/>
              <a:ext cx="762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سال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6" name="Straight Connector 25"/>
            <p:cNvCxnSpPr>
              <a:stCxn id="30" idx="0"/>
              <a:endCxn id="24" idx="5"/>
            </p:cNvCxnSpPr>
            <p:nvPr/>
          </p:nvCxnSpPr>
          <p:spPr>
            <a:xfrm flipH="1" flipV="1">
              <a:off x="2174407" y="2665086"/>
              <a:ext cx="294017" cy="45911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30" idx="0"/>
              <a:endCxn id="25" idx="3"/>
            </p:cNvCxnSpPr>
            <p:nvPr/>
          </p:nvCxnSpPr>
          <p:spPr>
            <a:xfrm flipV="1">
              <a:off x="2468424" y="2665086"/>
              <a:ext cx="462569" cy="45911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612714"/>
              </p:ext>
            </p:extLst>
          </p:nvPr>
        </p:nvGraphicFramePr>
        <p:xfrm>
          <a:off x="4953000" y="2549113"/>
          <a:ext cx="3733800" cy="14833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762001"/>
                <a:gridCol w="914400"/>
                <a:gridCol w="838200"/>
                <a:gridCol w="1219199"/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 smtClean="0"/>
                        <a:t>ترم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 smtClean="0"/>
                        <a:t>سال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 smtClean="0"/>
                        <a:t>درس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 smtClean="0"/>
                        <a:t>دانشجو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 smtClean="0"/>
                        <a:t>93-94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 smtClean="0"/>
                        <a:t>40384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 smtClean="0"/>
                        <a:t>92101235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 smtClean="0"/>
                        <a:t>94-95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 smtClean="0"/>
                        <a:t>40132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 smtClean="0"/>
                        <a:t>92101235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 smtClean="0">
                          <a:solidFill>
                            <a:srgbClr val="FF0000"/>
                          </a:solidFill>
                        </a:rPr>
                        <a:t>94-95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 smtClean="0">
                          <a:solidFill>
                            <a:srgbClr val="FF0000"/>
                          </a:solidFill>
                        </a:rPr>
                        <a:t>40384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 smtClean="0">
                          <a:solidFill>
                            <a:srgbClr val="FF0000"/>
                          </a:solidFill>
                        </a:rPr>
                        <a:t>92101235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Rounded Rectangular Callout 33"/>
          <p:cNvSpPr/>
          <p:nvPr/>
        </p:nvSpPr>
        <p:spPr>
          <a:xfrm>
            <a:off x="893833" y="3581400"/>
            <a:ext cx="3601967" cy="678873"/>
          </a:xfrm>
          <a:prstGeom prst="wedgeRoundRectCallout">
            <a:avLst>
              <a:gd name="adj1" fmla="val 63263"/>
              <a:gd name="adj2" fmla="val -8239"/>
              <a:gd name="adj3" fmla="val 16667"/>
            </a:avLst>
          </a:prstGeom>
          <a:effectLst>
            <a:outerShdw blurRad="40000" dist="762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600" dirty="0" smtClean="0"/>
              <a:t>قابل درج نیست. چون ترکیب دانشجو و درس تکرار می‏شود و  دیگر شناسه رابطه محسوب نمی‏شود.</a:t>
            </a:r>
            <a:endParaRPr lang="en-US" sz="16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7010400" y="2869114"/>
            <a:ext cx="16002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900134"/>
              </p:ext>
            </p:extLst>
          </p:nvPr>
        </p:nvGraphicFramePr>
        <p:xfrm>
          <a:off x="4953000" y="4688840"/>
          <a:ext cx="3733800" cy="14833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762001"/>
                <a:gridCol w="914400"/>
                <a:gridCol w="838200"/>
                <a:gridCol w="1219199"/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 smtClean="0"/>
                        <a:t>ترم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 smtClean="0"/>
                        <a:t>سال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 smtClean="0"/>
                        <a:t>درس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 smtClean="0"/>
                        <a:t>دانشجو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 smtClean="0"/>
                        <a:t>94-95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 smtClean="0"/>
                        <a:t>40132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 smtClean="0"/>
                        <a:t>92101235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 smtClean="0"/>
                        <a:t>93-94</a:t>
                      </a:r>
                      <a:endParaRPr 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 rtl="1"/>
                      <a:r>
                        <a:rPr lang="fa-IR" sz="1600" dirty="0" smtClean="0"/>
                        <a:t>40384</a:t>
                      </a:r>
                      <a:endParaRPr lang="en-US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r" rtl="1"/>
                      <a:r>
                        <a:rPr lang="fa-IR" sz="1600" dirty="0" smtClean="0"/>
                        <a:t>92101235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 smtClean="0">
                          <a:solidFill>
                            <a:srgbClr val="FF0000"/>
                          </a:solidFill>
                        </a:rPr>
                        <a:t>94-95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r" rtl="1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r" rtl="1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Straight Connector 37"/>
          <p:cNvCxnSpPr/>
          <p:nvPr/>
        </p:nvCxnSpPr>
        <p:spPr>
          <a:xfrm>
            <a:off x="7010400" y="5009116"/>
            <a:ext cx="16002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ular Callout 38"/>
          <p:cNvSpPr/>
          <p:nvPr/>
        </p:nvSpPr>
        <p:spPr>
          <a:xfrm>
            <a:off x="1981200" y="6019800"/>
            <a:ext cx="2588924" cy="678873"/>
          </a:xfrm>
          <a:prstGeom prst="wedgeRoundRectCallout">
            <a:avLst>
              <a:gd name="adj1" fmla="val 64279"/>
              <a:gd name="adj2" fmla="val -54752"/>
              <a:gd name="adj3" fmla="val 16667"/>
            </a:avLst>
          </a:prstGeom>
          <a:effectLst>
            <a:outerShdw blurRad="40000" dist="762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600" dirty="0" smtClean="0"/>
              <a:t>قابل درج است؛ به عنوان مقادیر دیگر یک صفت مرکب چند مقداری.</a:t>
            </a:r>
            <a:endParaRPr lang="en-US" sz="1600" dirty="0"/>
          </a:p>
        </p:txBody>
      </p:sp>
      <p:sp>
        <p:nvSpPr>
          <p:cNvPr id="8" name="Right Brace 7"/>
          <p:cNvSpPr/>
          <p:nvPr/>
        </p:nvSpPr>
        <p:spPr>
          <a:xfrm>
            <a:off x="6553200" y="5441635"/>
            <a:ext cx="152400" cy="71740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8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9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نوع </a:t>
            </a:r>
            <a:r>
              <a:rPr lang="fa-IR" dirty="0" smtClean="0"/>
              <a:t>ارتباط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b="1" dirty="0" smtClean="0">
                <a:solidFill>
                  <a:srgbClr val="000099"/>
                </a:solidFill>
              </a:rPr>
              <a:t>چندی ارتباط </a:t>
            </a:r>
            <a:r>
              <a:rPr lang="en-US" sz="1900" b="1" dirty="0" smtClean="0">
                <a:solidFill>
                  <a:srgbClr val="000099"/>
                </a:solidFill>
              </a:rPr>
              <a:t>Multiplicity</a:t>
            </a:r>
            <a:r>
              <a:rPr lang="fa-IR" sz="1900" b="1" dirty="0" smtClean="0">
                <a:solidFill>
                  <a:srgbClr val="000099"/>
                </a:solidFill>
              </a:rPr>
              <a:t> </a:t>
            </a:r>
            <a:r>
              <a:rPr lang="fa-IR" b="1" dirty="0" smtClean="0">
                <a:solidFill>
                  <a:srgbClr val="000099"/>
                </a:solidFill>
              </a:rPr>
              <a:t>یا </a:t>
            </a:r>
            <a:r>
              <a:rPr lang="en-US" sz="1900" b="1" dirty="0" smtClean="0">
                <a:solidFill>
                  <a:srgbClr val="000099"/>
                </a:solidFill>
              </a:rPr>
              <a:t>Cardinality Ratio</a:t>
            </a:r>
            <a:r>
              <a:rPr lang="fa-IR" b="1" dirty="0" smtClean="0">
                <a:solidFill>
                  <a:srgbClr val="000099"/>
                </a:solidFill>
              </a:rPr>
              <a:t>:</a:t>
            </a:r>
            <a:r>
              <a:rPr lang="fa-IR" dirty="0" smtClean="0">
                <a:solidFill>
                  <a:srgbClr val="000099"/>
                </a:solidFill>
              </a:rPr>
              <a:t> </a:t>
            </a:r>
          </a:p>
          <a:p>
            <a:pPr lvl="1"/>
            <a:r>
              <a:rPr lang="fa-IR" dirty="0" smtClean="0"/>
              <a:t>چندی ارتباط بین دو نوع موجودیت </a:t>
            </a:r>
            <a:r>
              <a:rPr lang="en-US" sz="1800" dirty="0" smtClean="0"/>
              <a:t>E</a:t>
            </a:r>
            <a:r>
              <a:rPr lang="fa-IR" dirty="0" smtClean="0"/>
              <a:t> و </a:t>
            </a:r>
            <a:r>
              <a:rPr lang="en-US" sz="1800" dirty="0" smtClean="0"/>
              <a:t>F</a:t>
            </a:r>
            <a:r>
              <a:rPr lang="fa-IR" dirty="0" smtClean="0"/>
              <a:t> عبارت است از چگونگی تناظر بین </a:t>
            </a:r>
            <a:br>
              <a:rPr lang="fa-IR" dirty="0" smtClean="0"/>
            </a:br>
            <a:r>
              <a:rPr lang="fa-IR" dirty="0" smtClean="0"/>
              <a:t>عناصر مجموعه نمونه‏های موجودیت </a:t>
            </a:r>
            <a:r>
              <a:rPr lang="en-US" sz="1800" dirty="0" smtClean="0"/>
              <a:t>E</a:t>
            </a:r>
            <a:r>
              <a:rPr lang="fa-IR" dirty="0" smtClean="0"/>
              <a:t> و عناصر مجموعه نمونه‏های موجودیت </a:t>
            </a:r>
            <a:r>
              <a:rPr lang="en-US" sz="1800" dirty="0" smtClean="0"/>
              <a:t>F</a:t>
            </a:r>
            <a:r>
              <a:rPr lang="fa-IR" dirty="0" smtClean="0"/>
              <a:t>.</a:t>
            </a:r>
          </a:p>
          <a:p>
            <a:r>
              <a:rPr lang="fa-IR" dirty="0" smtClean="0"/>
              <a:t>اگر دو نوع موجودیت </a:t>
            </a:r>
            <a:r>
              <a:rPr lang="en-US" sz="1800" dirty="0" smtClean="0"/>
              <a:t>E</a:t>
            </a:r>
            <a:r>
              <a:rPr lang="fa-IR" dirty="0" smtClean="0"/>
              <a:t> و </a:t>
            </a:r>
            <a:r>
              <a:rPr lang="en-US" sz="1800" dirty="0" smtClean="0"/>
              <a:t>F</a:t>
            </a:r>
            <a:r>
              <a:rPr lang="fa-IR" dirty="0" smtClean="0"/>
              <a:t> را در نظر بگیریم:</a:t>
            </a:r>
          </a:p>
          <a:p>
            <a:pPr lvl="1"/>
            <a:r>
              <a:rPr lang="fa-IR" dirty="0" smtClean="0"/>
              <a:t>در ارتباط یک به یک، یک نمونه از </a:t>
            </a:r>
            <a:r>
              <a:rPr lang="en-US" sz="1800" dirty="0" smtClean="0"/>
              <a:t>E</a:t>
            </a:r>
            <a:r>
              <a:rPr lang="fa-IR" dirty="0" smtClean="0"/>
              <a:t> حداکثر با یک نمونه از </a:t>
            </a:r>
            <a:r>
              <a:rPr lang="en-US" sz="1800" dirty="0" smtClean="0"/>
              <a:t>F</a:t>
            </a:r>
            <a:r>
              <a:rPr lang="fa-IR" dirty="0" smtClean="0"/>
              <a:t> ارتباط دارد و برعکس.</a:t>
            </a:r>
          </a:p>
          <a:p>
            <a:pPr lvl="1"/>
            <a:r>
              <a:rPr lang="fa-IR" dirty="0" smtClean="0"/>
              <a:t>در ارتباط یک به چند (از </a:t>
            </a:r>
            <a:r>
              <a:rPr lang="en-US" sz="1800" dirty="0" smtClean="0"/>
              <a:t>E</a:t>
            </a:r>
            <a:r>
              <a:rPr lang="fa-IR" dirty="0" smtClean="0"/>
              <a:t> به </a:t>
            </a:r>
            <a:r>
              <a:rPr lang="en-US" sz="1800" dirty="0" smtClean="0"/>
              <a:t>F</a:t>
            </a:r>
            <a:r>
              <a:rPr lang="fa-IR" dirty="0" smtClean="0"/>
              <a:t>)، یک نمونه از </a:t>
            </a:r>
            <a:r>
              <a:rPr lang="en-US" sz="1800" dirty="0" smtClean="0"/>
              <a:t>E</a:t>
            </a:r>
            <a:r>
              <a:rPr lang="fa-IR" dirty="0" smtClean="0"/>
              <a:t> با </a:t>
            </a:r>
            <a:r>
              <a:rPr lang="en-US" sz="1800" dirty="0" smtClean="0"/>
              <a:t>n</a:t>
            </a:r>
            <a:r>
              <a:rPr lang="fa-IR" dirty="0" smtClean="0"/>
              <a:t> نمونه از </a:t>
            </a:r>
            <a:r>
              <a:rPr lang="en-US" sz="1800" dirty="0" smtClean="0"/>
              <a:t>F</a:t>
            </a:r>
            <a:r>
              <a:rPr lang="fa-IR" dirty="0" smtClean="0"/>
              <a:t> (</a:t>
            </a:r>
            <a:r>
              <a:rPr lang="en-US" sz="1800" dirty="0" smtClean="0"/>
              <a:t>n≥1</a:t>
            </a:r>
            <a:r>
              <a:rPr lang="fa-IR" dirty="0" smtClean="0"/>
              <a:t> و در صورت مشارکت غیرالزامی، </a:t>
            </a:r>
            <a:r>
              <a:rPr lang="en-US" sz="1800" dirty="0"/>
              <a:t>n </a:t>
            </a:r>
            <a:r>
              <a:rPr lang="en-US" sz="1800" dirty="0" smtClean="0"/>
              <a:t>≥ 0</a:t>
            </a:r>
            <a:r>
              <a:rPr lang="fa-IR" dirty="0" smtClean="0"/>
              <a:t>) ارتباط دارد، ولی یک نمونه از </a:t>
            </a:r>
            <a:r>
              <a:rPr lang="en-US" sz="1800" dirty="0" smtClean="0"/>
              <a:t>F</a:t>
            </a:r>
            <a:r>
              <a:rPr lang="fa-IR" dirty="0" smtClean="0"/>
              <a:t> حداکثر با یک نمونه از </a:t>
            </a:r>
            <a:r>
              <a:rPr lang="en-US" sz="1800" dirty="0" smtClean="0"/>
              <a:t>E</a:t>
            </a:r>
            <a:r>
              <a:rPr lang="fa-IR" dirty="0" smtClean="0"/>
              <a:t> ارتباط دارد.</a:t>
            </a:r>
          </a:p>
          <a:p>
            <a:pPr lvl="1"/>
            <a:r>
              <a:rPr lang="fa-IR" dirty="0" smtClean="0"/>
              <a:t>در ارتباط چند به چند، یک نمونه از </a:t>
            </a:r>
            <a:r>
              <a:rPr lang="en-US" sz="1800" dirty="0" smtClean="0"/>
              <a:t>E</a:t>
            </a:r>
            <a:r>
              <a:rPr lang="fa-IR" dirty="0" smtClean="0"/>
              <a:t> با </a:t>
            </a:r>
            <a:r>
              <a:rPr lang="en-US" sz="1800" dirty="0" smtClean="0"/>
              <a:t>n</a:t>
            </a:r>
            <a:r>
              <a:rPr lang="fa-IR" dirty="0" smtClean="0"/>
              <a:t> نمونه از </a:t>
            </a:r>
            <a:r>
              <a:rPr lang="en-US" sz="1800" dirty="0" smtClean="0"/>
              <a:t>F</a:t>
            </a:r>
            <a:r>
              <a:rPr lang="fa-IR" sz="1800" dirty="0" smtClean="0"/>
              <a:t> </a:t>
            </a:r>
            <a:r>
              <a:rPr lang="fa-IR" dirty="0" smtClean="0"/>
              <a:t>(</a:t>
            </a:r>
            <a:r>
              <a:rPr lang="en-US" sz="1800" dirty="0" smtClean="0"/>
              <a:t>n≥1</a:t>
            </a:r>
            <a:r>
              <a:rPr lang="fa-IR" dirty="0" smtClean="0"/>
              <a:t>) ارتباط دارد و برعکس.</a:t>
            </a:r>
          </a:p>
          <a:p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چندی نوع ارتباط چندگانی (</a:t>
            </a:r>
            <a:r>
              <a:rPr lang="en-US" sz="1800" dirty="0" smtClean="0"/>
              <a:t>m&gt;2</a:t>
            </a:r>
            <a:r>
              <a:rPr lang="fa-IR" dirty="0" smtClean="0"/>
              <a:t>) عبارت است از تعداد نمونه‏های یک نوع موجودیت شرکت کننده در آن نوع ارتباط، وقتی که تعداد نمونه‏های </a:t>
            </a:r>
            <a:r>
              <a:rPr lang="en-US" sz="1800" dirty="0" smtClean="0"/>
              <a:t>m-1</a:t>
            </a:r>
            <a:r>
              <a:rPr lang="fa-IR" dirty="0" smtClean="0"/>
              <a:t> نوع موجودیت دیگر شرکت کننده در نوع ارتباط را ثابت فرض کنیم.</a:t>
            </a:r>
            <a:endParaRPr lang="en-US" dirty="0" smtClean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775458"/>
              </p:ext>
            </p:extLst>
          </p:nvPr>
        </p:nvGraphicFramePr>
        <p:xfrm>
          <a:off x="609600" y="1676400"/>
          <a:ext cx="1236896" cy="14833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236896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/>
                        <a:t>تناظر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1:1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1:N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M:N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66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نوع </a:t>
            </a:r>
            <a:r>
              <a:rPr lang="fa-IR" dirty="0" smtClean="0"/>
              <a:t>ارتباط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dirty="0" smtClean="0"/>
              <a:t>    با فرض اینکه هر دانشجو چند درس می‏تواند انتخاب کند ولی فقط یک درس را می‏تواند حذف اضطراری کند، چندی ارتباطات به صورت زیر خواهد بود.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914400" lvl="2" indent="0">
              <a:buNone/>
            </a:pPr>
            <a:endParaRPr lang="fa-IR" dirty="0"/>
          </a:p>
        </p:txBody>
      </p:sp>
      <p:grpSp>
        <p:nvGrpSpPr>
          <p:cNvPr id="44" name="Group 43"/>
          <p:cNvGrpSpPr/>
          <p:nvPr/>
        </p:nvGrpSpPr>
        <p:grpSpPr>
          <a:xfrm>
            <a:off x="1985254" y="3200400"/>
            <a:ext cx="4710545" cy="1593274"/>
            <a:chOff x="304800" y="4724400"/>
            <a:chExt cx="5181600" cy="1752601"/>
          </a:xfrm>
        </p:grpSpPr>
        <p:grpSp>
          <p:nvGrpSpPr>
            <p:cNvPr id="42" name="Group 41"/>
            <p:cNvGrpSpPr/>
            <p:nvPr/>
          </p:nvGrpSpPr>
          <p:grpSpPr>
            <a:xfrm>
              <a:off x="304800" y="4800600"/>
              <a:ext cx="5181600" cy="1676401"/>
              <a:chOff x="304800" y="4800600"/>
              <a:chExt cx="5181600" cy="1676401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304800" y="4800600"/>
                <a:ext cx="5181600" cy="685800"/>
                <a:chOff x="609600" y="5523963"/>
                <a:chExt cx="5181600" cy="685800"/>
              </a:xfrm>
            </p:grpSpPr>
            <p:sp>
              <p:nvSpPr>
                <p:cNvPr id="26" name="Rounded Rectangle 25"/>
                <p:cNvSpPr/>
                <p:nvPr/>
              </p:nvSpPr>
              <p:spPr>
                <a:xfrm>
                  <a:off x="609600" y="5638800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دانشجو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4800600" y="5638263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درس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" name="Flowchart: Decision 27"/>
                <p:cNvSpPr/>
                <p:nvPr/>
              </p:nvSpPr>
              <p:spPr>
                <a:xfrm>
                  <a:off x="2590800" y="5523963"/>
                  <a:ext cx="1376831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انتخاب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" name="Straight Connector 28"/>
                <p:cNvCxnSpPr>
                  <a:stCxn id="28" idx="1"/>
                  <a:endCxn id="26" idx="3"/>
                </p:cNvCxnSpPr>
                <p:nvPr/>
              </p:nvCxnSpPr>
              <p:spPr>
                <a:xfrm flipH="1">
                  <a:off x="1600200" y="5866864"/>
                  <a:ext cx="990601" cy="537"/>
                </a:xfrm>
                <a:prstGeom prst="line">
                  <a:avLst/>
                </a:prstGeom>
                <a:ln w="1016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27" idx="1"/>
                  <a:endCxn id="28" idx="3"/>
                </p:cNvCxnSpPr>
                <p:nvPr/>
              </p:nvCxnSpPr>
              <p:spPr>
                <a:xfrm flipH="1">
                  <a:off x="3967631" y="5866864"/>
                  <a:ext cx="832970" cy="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Flowchart: Decision 30"/>
              <p:cNvSpPr/>
              <p:nvPr/>
            </p:nvSpPr>
            <p:spPr>
              <a:xfrm>
                <a:off x="2144381" y="5791201"/>
                <a:ext cx="1672781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حذف</a:t>
                </a:r>
              </a:p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اضطراری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Straight Connector 31"/>
              <p:cNvCxnSpPr>
                <a:stCxn id="27" idx="1"/>
                <a:endCxn id="31" idx="3"/>
              </p:cNvCxnSpPr>
              <p:nvPr/>
            </p:nvCxnSpPr>
            <p:spPr>
              <a:xfrm flipH="1">
                <a:off x="3817162" y="5143501"/>
                <a:ext cx="678638" cy="99060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26" idx="3"/>
                <a:endCxn id="31" idx="1"/>
              </p:cNvCxnSpPr>
              <p:nvPr/>
            </p:nvCxnSpPr>
            <p:spPr>
              <a:xfrm>
                <a:off x="1295400" y="5144038"/>
                <a:ext cx="848981" cy="99006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1447800" y="4724400"/>
              <a:ext cx="2844304" cy="1207532"/>
              <a:chOff x="1447800" y="4724400"/>
              <a:chExt cx="2844304" cy="1207532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1447800" y="5486400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992022" y="55626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890918" y="4724400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</a:t>
                </a:r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600200" y="47244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</p:grpSp>
      </p:grpSp>
      <p:pic>
        <p:nvPicPr>
          <p:cNvPr id="45" name="Picture 2" descr="\\VBOXSVR\mahmoud\Documents\EDU\Sharif\DB\TA\mesal_new4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295400"/>
            <a:ext cx="628774" cy="7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19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نوع </a:t>
            </a:r>
            <a:r>
              <a:rPr lang="fa-IR" dirty="0" smtClean="0"/>
              <a:t>ارتباط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مثالی دیگر از چندی ارتباط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sz="2400" dirty="0"/>
          </a:p>
          <a:p>
            <a:r>
              <a:rPr lang="fa-IR" b="1" dirty="0" smtClean="0">
                <a:solidFill>
                  <a:srgbClr val="C00000"/>
                </a:solidFill>
              </a:rPr>
              <a:t>تذکر: </a:t>
            </a:r>
            <a:r>
              <a:rPr lang="fa-IR" dirty="0" smtClean="0"/>
              <a:t>اگر به ارتباط صفت‏هایی از جنس زمان بدهیم، چندی ارتباط می‏تواند بسته به قواعد معنایی محیط تغییر کند.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609600" y="3086100"/>
            <a:ext cx="5410200" cy="457737"/>
            <a:chOff x="609600" y="3086100"/>
            <a:chExt cx="5410200" cy="457737"/>
          </a:xfrm>
        </p:grpSpPr>
        <p:sp>
          <p:nvSpPr>
            <p:cNvPr id="16" name="Rounded Rectangle 15"/>
            <p:cNvSpPr/>
            <p:nvPr/>
          </p:nvSpPr>
          <p:spPr>
            <a:xfrm>
              <a:off x="5029200" y="3086100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09600" y="3086637"/>
              <a:ext cx="12192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600" b="1" dirty="0" smtClean="0">
                  <a:solidFill>
                    <a:sysClr val="windowText" lastClr="000000"/>
                  </a:solidFill>
                </a:rPr>
                <a:t>گروه آموزشی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828800" y="1282700"/>
            <a:ext cx="3429000" cy="3365500"/>
            <a:chOff x="1828800" y="1282700"/>
            <a:chExt cx="3429000" cy="3365500"/>
          </a:xfrm>
        </p:grpSpPr>
        <p:sp>
          <p:nvSpPr>
            <p:cNvPr id="17" name="Flowchart: Decision 16"/>
            <p:cNvSpPr/>
            <p:nvPr/>
          </p:nvSpPr>
          <p:spPr>
            <a:xfrm>
              <a:off x="2819400" y="2971800"/>
              <a:ext cx="1314712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عضویت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>
              <a:stCxn id="17" idx="1"/>
              <a:endCxn id="15" idx="3"/>
            </p:cNvCxnSpPr>
            <p:nvPr/>
          </p:nvCxnSpPr>
          <p:spPr>
            <a:xfrm flipH="1">
              <a:off x="1828800" y="3314700"/>
              <a:ext cx="990600" cy="537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6" idx="1"/>
              <a:endCxn id="17" idx="3"/>
            </p:cNvCxnSpPr>
            <p:nvPr/>
          </p:nvCxnSpPr>
          <p:spPr>
            <a:xfrm flipH="1">
              <a:off x="4134112" y="3314700"/>
              <a:ext cx="895088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Decision 11"/>
            <p:cNvSpPr/>
            <p:nvPr/>
          </p:nvSpPr>
          <p:spPr>
            <a:xfrm>
              <a:off x="2758440" y="3962400"/>
              <a:ext cx="1341120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مدیریت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16" idx="1"/>
              <a:endCxn id="12" idx="3"/>
            </p:cNvCxnSpPr>
            <p:nvPr/>
          </p:nvCxnSpPr>
          <p:spPr>
            <a:xfrm flipH="1">
              <a:off x="4099560" y="3314700"/>
              <a:ext cx="929640" cy="9906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5" idx="3"/>
              <a:endCxn id="12" idx="1"/>
            </p:cNvCxnSpPr>
            <p:nvPr/>
          </p:nvCxnSpPr>
          <p:spPr>
            <a:xfrm>
              <a:off x="1828800" y="3315237"/>
              <a:ext cx="929640" cy="990063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1981200" y="2895600"/>
              <a:ext cx="2844304" cy="1207532"/>
              <a:chOff x="1447800" y="4724400"/>
              <a:chExt cx="2844304" cy="1207532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447800" y="54864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992022" y="55626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657600" y="4724400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757318" y="47244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1828800" y="1790700"/>
              <a:ext cx="3200400" cy="1524537"/>
              <a:chOff x="1905000" y="1409700"/>
              <a:chExt cx="3200400" cy="1524537"/>
            </a:xfrm>
          </p:grpSpPr>
          <p:sp>
            <p:nvSpPr>
              <p:cNvPr id="22" name="Flowchart: Decision 21"/>
              <p:cNvSpPr/>
              <p:nvPr/>
            </p:nvSpPr>
            <p:spPr>
              <a:xfrm>
                <a:off x="2834640" y="1409700"/>
                <a:ext cx="1341120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مدعو بودن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Straight Connector 22"/>
              <p:cNvCxnSpPr>
                <a:stCxn id="16" idx="1"/>
                <a:endCxn id="22" idx="3"/>
              </p:cNvCxnSpPr>
              <p:nvPr/>
            </p:nvCxnSpPr>
            <p:spPr>
              <a:xfrm flipH="1" flipV="1">
                <a:off x="4175760" y="1752600"/>
                <a:ext cx="929640" cy="118110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5" idx="3"/>
                <a:endCxn id="22" idx="1"/>
              </p:cNvCxnSpPr>
              <p:nvPr/>
            </p:nvCxnSpPr>
            <p:spPr>
              <a:xfrm flipV="1">
                <a:off x="1905000" y="1752600"/>
                <a:ext cx="929640" cy="11816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4525422" y="1905000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133600" y="1905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828800" y="1346934"/>
              <a:ext cx="1600200" cy="443766"/>
              <a:chOff x="1828800" y="1346934"/>
              <a:chExt cx="1600200" cy="443766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1828800" y="1346934"/>
                <a:ext cx="1088638" cy="4303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dirty="0" smtClean="0">
                    <a:solidFill>
                      <a:sysClr val="windowText" lastClr="000000"/>
                    </a:solidFill>
                  </a:rPr>
                  <a:t>ترم- سال</a:t>
                </a:r>
                <a:endParaRPr lang="en-US" sz="16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3" name="Straight Connector 32"/>
              <p:cNvCxnSpPr>
                <a:stCxn id="22" idx="0"/>
                <a:endCxn id="31" idx="5"/>
              </p:cNvCxnSpPr>
              <p:nvPr/>
            </p:nvCxnSpPr>
            <p:spPr>
              <a:xfrm flipH="1" flipV="1">
                <a:off x="2758011" y="1714245"/>
                <a:ext cx="670989" cy="7645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/>
            <p:cNvGrpSpPr/>
            <p:nvPr/>
          </p:nvGrpSpPr>
          <p:grpSpPr>
            <a:xfrm>
              <a:off x="3429000" y="1282700"/>
              <a:ext cx="1828800" cy="533400"/>
              <a:chOff x="3429000" y="1282700"/>
              <a:chExt cx="1828800" cy="533400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3954392" y="1282700"/>
                <a:ext cx="1303408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dirty="0" smtClean="0">
                    <a:solidFill>
                      <a:sysClr val="windowText" lastClr="000000"/>
                    </a:solidFill>
                  </a:rPr>
                  <a:t>شماره درس</a:t>
                </a:r>
                <a:endParaRPr lang="en-US" sz="16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4" name="Straight Connector 33"/>
              <p:cNvCxnSpPr>
                <a:stCxn id="22" idx="0"/>
                <a:endCxn id="32" idx="3"/>
              </p:cNvCxnSpPr>
              <p:nvPr/>
            </p:nvCxnSpPr>
            <p:spPr>
              <a:xfrm flipV="1">
                <a:off x="3429000" y="1737985"/>
                <a:ext cx="716272" cy="5271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/>
          <p:cNvGrpSpPr/>
          <p:nvPr/>
        </p:nvGrpSpPr>
        <p:grpSpPr>
          <a:xfrm>
            <a:off x="902856" y="5181600"/>
            <a:ext cx="5345544" cy="1486858"/>
            <a:chOff x="217056" y="5105400"/>
            <a:chExt cx="5345544" cy="1486858"/>
          </a:xfrm>
        </p:grpSpPr>
        <p:grpSp>
          <p:nvGrpSpPr>
            <p:cNvPr id="26" name="Group 25"/>
            <p:cNvGrpSpPr/>
            <p:nvPr/>
          </p:nvGrpSpPr>
          <p:grpSpPr>
            <a:xfrm>
              <a:off x="217056" y="5181600"/>
              <a:ext cx="5345544" cy="1410658"/>
              <a:chOff x="217056" y="5181600"/>
              <a:chExt cx="5345544" cy="1410658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217056" y="5181600"/>
                <a:ext cx="5345544" cy="685800"/>
                <a:chOff x="445656" y="5523963"/>
                <a:chExt cx="5345544" cy="685800"/>
              </a:xfrm>
            </p:grpSpPr>
            <p:sp>
              <p:nvSpPr>
                <p:cNvPr id="36" name="Rounded Rectangle 35"/>
                <p:cNvSpPr/>
                <p:nvPr/>
              </p:nvSpPr>
              <p:spPr>
                <a:xfrm>
                  <a:off x="445656" y="5638800"/>
                  <a:ext cx="1318489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گروه آموزشی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4800600" y="5638263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استاد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" name="Flowchart: Decision 37"/>
                <p:cNvSpPr/>
                <p:nvPr/>
              </p:nvSpPr>
              <p:spPr>
                <a:xfrm>
                  <a:off x="2529840" y="5523963"/>
                  <a:ext cx="134112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مدیریت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Straight Connector 38"/>
                <p:cNvCxnSpPr>
                  <a:stCxn id="38" idx="1"/>
                  <a:endCxn id="36" idx="3"/>
                </p:cNvCxnSpPr>
                <p:nvPr/>
              </p:nvCxnSpPr>
              <p:spPr>
                <a:xfrm flipH="1">
                  <a:off x="1764145" y="5866863"/>
                  <a:ext cx="765695" cy="537"/>
                </a:xfrm>
                <a:prstGeom prst="line">
                  <a:avLst/>
                </a:prstGeom>
                <a:ln w="1016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stCxn id="37" idx="1"/>
                  <a:endCxn id="38" idx="3"/>
                </p:cNvCxnSpPr>
                <p:nvPr/>
              </p:nvCxnSpPr>
              <p:spPr>
                <a:xfrm flipH="1">
                  <a:off x="3870960" y="5866863"/>
                  <a:ext cx="929640" cy="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Oval 40"/>
              <p:cNvSpPr/>
              <p:nvPr/>
            </p:nvSpPr>
            <p:spPr>
              <a:xfrm>
                <a:off x="1445772" y="6019800"/>
                <a:ext cx="908591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از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530132" y="6058858"/>
                <a:ext cx="92202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تا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3" name="Straight Connector 42"/>
              <p:cNvCxnSpPr>
                <a:stCxn id="38" idx="2"/>
                <a:endCxn id="41" idx="7"/>
              </p:cNvCxnSpPr>
              <p:nvPr/>
            </p:nvCxnSpPr>
            <p:spPr>
              <a:xfrm flipH="1">
                <a:off x="2221303" y="5867400"/>
                <a:ext cx="750497" cy="23051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38" idx="2"/>
                <a:endCxn id="42" idx="1"/>
              </p:cNvCxnSpPr>
              <p:nvPr/>
            </p:nvCxnSpPr>
            <p:spPr>
              <a:xfrm>
                <a:off x="2971800" y="5867400"/>
                <a:ext cx="693359" cy="26957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1752600" y="511706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877350" y="510540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</p:grpSp>
      <p:pic>
        <p:nvPicPr>
          <p:cNvPr id="50" name="Picture 2" descr="\\VBOXSVR\mahmoud\Documents\EDU\Sharif\DB\TA\mesal_new4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826" y="1295400"/>
            <a:ext cx="628774" cy="7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93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نوع ارتباط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 گونه‏های دیگر مدل کردن نوع ارتباط مدعو بودن چیست؟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با استفاده از نوع ارتباط سه گانی (که مدل دقیق‏تری است):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3400" y="4083360"/>
            <a:ext cx="4202544" cy="2581723"/>
            <a:chOff x="217056" y="3361877"/>
            <a:chExt cx="4202544" cy="2581723"/>
          </a:xfrm>
        </p:grpSpPr>
        <p:grpSp>
          <p:nvGrpSpPr>
            <p:cNvPr id="15" name="Group 14"/>
            <p:cNvGrpSpPr/>
            <p:nvPr/>
          </p:nvGrpSpPr>
          <p:grpSpPr>
            <a:xfrm>
              <a:off x="217056" y="4114800"/>
              <a:ext cx="4202544" cy="1828800"/>
              <a:chOff x="3958905" y="4191000"/>
              <a:chExt cx="4202544" cy="182880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3958905" y="4191000"/>
                <a:ext cx="4202544" cy="685800"/>
                <a:chOff x="64656" y="4953000"/>
                <a:chExt cx="4202544" cy="68580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64656" y="5067837"/>
                  <a:ext cx="1318489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گروه آموزشی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32766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استاد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lowchart: Decision 20"/>
                <p:cNvSpPr/>
                <p:nvPr/>
              </p:nvSpPr>
              <p:spPr>
                <a:xfrm>
                  <a:off x="1600200" y="4953000"/>
                  <a:ext cx="121920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مدعو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" name="Straight Connector 21"/>
                <p:cNvCxnSpPr>
                  <a:stCxn id="21" idx="1"/>
                  <a:endCxn id="19" idx="3"/>
                </p:cNvCxnSpPr>
                <p:nvPr/>
              </p:nvCxnSpPr>
              <p:spPr>
                <a:xfrm flipH="1">
                  <a:off x="1383145" y="5295900"/>
                  <a:ext cx="217055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20" idx="1"/>
                  <a:endCxn id="21" idx="3"/>
                </p:cNvCxnSpPr>
                <p:nvPr/>
              </p:nvCxnSpPr>
              <p:spPr>
                <a:xfrm flipH="1" flipV="1">
                  <a:off x="2819400" y="5295900"/>
                  <a:ext cx="4572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Rounded Rectangle 16"/>
              <p:cNvSpPr/>
              <p:nvPr/>
            </p:nvSpPr>
            <p:spPr>
              <a:xfrm>
                <a:off x="5613042" y="5562600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درس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8" name="Straight Connector 17"/>
              <p:cNvCxnSpPr>
                <a:stCxn id="17" idx="0"/>
                <a:endCxn id="21" idx="2"/>
              </p:cNvCxnSpPr>
              <p:nvPr/>
            </p:nvCxnSpPr>
            <p:spPr>
              <a:xfrm flipH="1" flipV="1">
                <a:off x="6104049" y="4876800"/>
                <a:ext cx="4293" cy="68580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/>
            <p:cNvSpPr/>
            <p:nvPr/>
          </p:nvSpPr>
          <p:spPr>
            <a:xfrm>
              <a:off x="1431130" y="3361877"/>
              <a:ext cx="1349929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ترم - سال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Straight Connector 24"/>
            <p:cNvCxnSpPr>
              <a:stCxn id="21" idx="0"/>
              <a:endCxn id="24" idx="4"/>
            </p:cNvCxnSpPr>
            <p:nvPr/>
          </p:nvCxnSpPr>
          <p:spPr>
            <a:xfrm flipH="1" flipV="1">
              <a:off x="2106095" y="3895277"/>
              <a:ext cx="256105" cy="21952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81000" y="2057400"/>
            <a:ext cx="4419600" cy="1600200"/>
            <a:chOff x="76200" y="1828800"/>
            <a:chExt cx="4419600" cy="1600200"/>
          </a:xfrm>
        </p:grpSpPr>
        <p:grpSp>
          <p:nvGrpSpPr>
            <p:cNvPr id="4" name="Group 3"/>
            <p:cNvGrpSpPr/>
            <p:nvPr/>
          </p:nvGrpSpPr>
          <p:grpSpPr>
            <a:xfrm>
              <a:off x="76200" y="1828800"/>
              <a:ext cx="4419600" cy="1600200"/>
              <a:chOff x="228600" y="2209800"/>
              <a:chExt cx="4419600" cy="16002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28600" y="3124200"/>
                <a:ext cx="4419600" cy="685800"/>
                <a:chOff x="-152400" y="4953000"/>
                <a:chExt cx="4419600" cy="685800"/>
              </a:xfrm>
            </p:grpSpPr>
            <p:sp>
              <p:nvSpPr>
                <p:cNvPr id="10" name="Rounded Rectangle 9"/>
                <p:cNvSpPr/>
                <p:nvPr/>
              </p:nvSpPr>
              <p:spPr>
                <a:xfrm>
                  <a:off x="-152400" y="5067837"/>
                  <a:ext cx="1334757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گروه آموزشی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" name="Rounded Rectangle 10"/>
                <p:cNvSpPr/>
                <p:nvPr/>
              </p:nvSpPr>
              <p:spPr>
                <a:xfrm>
                  <a:off x="32766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استاد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" name="Flowchart: Decision 11"/>
                <p:cNvSpPr/>
                <p:nvPr/>
              </p:nvSpPr>
              <p:spPr>
                <a:xfrm>
                  <a:off x="1655618" y="4953000"/>
                  <a:ext cx="1108364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مدعو بودن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" name="Straight Connector 12"/>
                <p:cNvCxnSpPr>
                  <a:stCxn id="12" idx="1"/>
                  <a:endCxn id="10" idx="3"/>
                </p:cNvCxnSpPr>
                <p:nvPr/>
              </p:nvCxnSpPr>
              <p:spPr>
                <a:xfrm flipH="1">
                  <a:off x="1182357" y="5295900"/>
                  <a:ext cx="473261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>
                  <a:stCxn id="11" idx="1"/>
                  <a:endCxn id="12" idx="3"/>
                </p:cNvCxnSpPr>
                <p:nvPr/>
              </p:nvCxnSpPr>
              <p:spPr>
                <a:xfrm flipH="1" flipV="1">
                  <a:off x="2763982" y="5295900"/>
                  <a:ext cx="512618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Oval 5"/>
              <p:cNvSpPr/>
              <p:nvPr/>
            </p:nvSpPr>
            <p:spPr>
              <a:xfrm>
                <a:off x="1230036" y="2209800"/>
                <a:ext cx="1349929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ترم - سال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964180" y="2209800"/>
                <a:ext cx="92202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شماره درس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8" name="Straight Connector 7"/>
              <p:cNvCxnSpPr>
                <a:stCxn id="12" idx="0"/>
                <a:endCxn id="6" idx="5"/>
              </p:cNvCxnSpPr>
              <p:nvPr/>
            </p:nvCxnSpPr>
            <p:spPr>
              <a:xfrm flipH="1" flipV="1">
                <a:off x="2382272" y="2665085"/>
                <a:ext cx="208528" cy="45911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12" idx="0"/>
                <a:endCxn id="7" idx="3"/>
              </p:cNvCxnSpPr>
              <p:nvPr/>
            </p:nvCxnSpPr>
            <p:spPr>
              <a:xfrm flipV="1">
                <a:off x="2590800" y="2665085"/>
                <a:ext cx="508407" cy="45911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1476513" y="274320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48000" y="276931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</p:grpSp>
      <p:pic>
        <p:nvPicPr>
          <p:cNvPr id="30" name="Picture 2" descr="\\VBOXSVR\mahmoud\Documents\EDU\Sharif\DB\TA\slides\konjkav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502" y="1435258"/>
            <a:ext cx="511914" cy="5144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41655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نوع ارتباط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تذکر: </a:t>
            </a:r>
            <a:r>
              <a:rPr lang="fa-IR" b="1" dirty="0" smtClean="0"/>
              <a:t>طرز دیگر نمایش چندی ارتباط</a:t>
            </a:r>
          </a:p>
          <a:p>
            <a:pPr lvl="1"/>
            <a:endParaRPr lang="fa-IR" dirty="0"/>
          </a:p>
          <a:p>
            <a:pPr lvl="1"/>
            <a:endParaRPr lang="fa-IR" sz="1200" dirty="0" smtClean="0"/>
          </a:p>
          <a:p>
            <a:pPr lvl="1"/>
            <a:r>
              <a:rPr lang="fa-IR" dirty="0" smtClean="0"/>
              <a:t>هر نمونه </a:t>
            </a:r>
            <a:r>
              <a:rPr lang="en-US" dirty="0" smtClean="0"/>
              <a:t>e</a:t>
            </a:r>
            <a:r>
              <a:rPr lang="fa-IR" dirty="0" smtClean="0"/>
              <a:t> از نوع موجودیت </a:t>
            </a:r>
            <a:r>
              <a:rPr lang="en-US" dirty="0" smtClean="0"/>
              <a:t>E</a:t>
            </a:r>
            <a:r>
              <a:rPr lang="fa-IR" dirty="0" smtClean="0"/>
              <a:t> باید حداقل در </a:t>
            </a:r>
            <a:r>
              <a:rPr lang="en-US" dirty="0" smtClean="0"/>
              <a:t>Min</a:t>
            </a:r>
            <a:r>
              <a:rPr lang="fa-IR" dirty="0" smtClean="0"/>
              <a:t> و حداکثر در </a:t>
            </a:r>
            <a:r>
              <a:rPr lang="en-US" dirty="0" smtClean="0"/>
              <a:t>Max</a:t>
            </a:r>
            <a:r>
              <a:rPr lang="fa-IR" dirty="0" smtClean="0"/>
              <a:t> نمونه از ارتباط </a:t>
            </a:r>
            <a:r>
              <a:rPr lang="en-US" dirty="0" smtClean="0"/>
              <a:t>R</a:t>
            </a:r>
            <a:r>
              <a:rPr lang="fa-IR" dirty="0" smtClean="0"/>
              <a:t> شرکت داشته باشد.</a:t>
            </a:r>
          </a:p>
          <a:p>
            <a:pPr marL="0" indent="0">
              <a:buNone/>
            </a:pPr>
            <a:r>
              <a:rPr lang="fa-IR" dirty="0" smtClean="0"/>
              <a:t>        رابطه انتخاب درس توسط دانشجو</a:t>
            </a:r>
            <a:endParaRPr lang="fa-IR" dirty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</a:t>
            </a:r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</a:t>
            </a:r>
          </a:p>
          <a:p>
            <a:pPr marL="0" indent="0">
              <a:buNone/>
            </a:pPr>
            <a:r>
              <a:rPr lang="fa-IR" dirty="0" smtClean="0"/>
              <a:t>        مزایای این روش نمایش چندی؟</a:t>
            </a:r>
          </a:p>
          <a:p>
            <a:endParaRPr lang="fa-IR" sz="1600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92644" y="4191000"/>
            <a:ext cx="5116944" cy="1600200"/>
            <a:chOff x="293256" y="1828800"/>
            <a:chExt cx="5116944" cy="1600200"/>
          </a:xfrm>
        </p:grpSpPr>
        <p:grpSp>
          <p:nvGrpSpPr>
            <p:cNvPr id="5" name="Group 4"/>
            <p:cNvGrpSpPr/>
            <p:nvPr/>
          </p:nvGrpSpPr>
          <p:grpSpPr>
            <a:xfrm>
              <a:off x="293256" y="1828800"/>
              <a:ext cx="5116944" cy="1600200"/>
              <a:chOff x="445656" y="2209800"/>
              <a:chExt cx="5116944" cy="16002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45656" y="3124200"/>
                <a:ext cx="5116944" cy="685800"/>
                <a:chOff x="64656" y="4953000"/>
                <a:chExt cx="5116944" cy="685800"/>
              </a:xfrm>
            </p:grpSpPr>
            <p:sp>
              <p:nvSpPr>
                <p:cNvPr id="13" name="Rounded Rectangle 12"/>
                <p:cNvSpPr/>
                <p:nvPr/>
              </p:nvSpPr>
              <p:spPr>
                <a:xfrm>
                  <a:off x="64656" y="5067837"/>
                  <a:ext cx="1318489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دانشجو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" name="Rounded Rectangle 13"/>
                <p:cNvSpPr/>
                <p:nvPr/>
              </p:nvSpPr>
              <p:spPr>
                <a:xfrm>
                  <a:off x="41910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درس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" name="Flowchart: Decision 14"/>
                <p:cNvSpPr/>
                <p:nvPr/>
              </p:nvSpPr>
              <p:spPr>
                <a:xfrm>
                  <a:off x="2133600" y="4953000"/>
                  <a:ext cx="121920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انتخاب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Straight Connector 15"/>
                <p:cNvCxnSpPr>
                  <a:stCxn id="15" idx="1"/>
                  <a:endCxn id="13" idx="3"/>
                </p:cNvCxnSpPr>
                <p:nvPr/>
              </p:nvCxnSpPr>
              <p:spPr>
                <a:xfrm flipH="1">
                  <a:off x="1383145" y="5295900"/>
                  <a:ext cx="750455" cy="537"/>
                </a:xfrm>
                <a:prstGeom prst="line">
                  <a:avLst/>
                </a:prstGeom>
                <a:ln w="1016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>
                  <a:stCxn id="14" idx="1"/>
                  <a:endCxn id="15" idx="3"/>
                </p:cNvCxnSpPr>
                <p:nvPr/>
              </p:nvCxnSpPr>
              <p:spPr>
                <a:xfrm flipH="1" flipV="1">
                  <a:off x="3352800" y="5295900"/>
                  <a:ext cx="8382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Oval 8"/>
              <p:cNvSpPr/>
              <p:nvPr/>
            </p:nvSpPr>
            <p:spPr>
              <a:xfrm>
                <a:off x="1744980" y="2209800"/>
                <a:ext cx="92202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ترم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497580" y="2209800"/>
                <a:ext cx="92202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سال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1" name="Straight Connector 10"/>
              <p:cNvCxnSpPr>
                <a:stCxn id="15" idx="0"/>
                <a:endCxn id="9" idx="5"/>
              </p:cNvCxnSpPr>
              <p:nvPr/>
            </p:nvCxnSpPr>
            <p:spPr>
              <a:xfrm flipH="1" flipV="1">
                <a:off x="2531973" y="2665085"/>
                <a:ext cx="592227" cy="45911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15" idx="0"/>
                <a:endCxn id="10" idx="3"/>
              </p:cNvCxnSpPr>
              <p:nvPr/>
            </p:nvCxnSpPr>
            <p:spPr>
              <a:xfrm flipV="1">
                <a:off x="3124200" y="2665085"/>
                <a:ext cx="508407" cy="45911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676400" y="2667000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(1,N)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1400" y="2667000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(0,M)</a:t>
              </a:r>
              <a:endParaRPr lang="en-US" dirty="0"/>
            </a:p>
          </p:txBody>
        </p:sp>
      </p:grpSp>
      <p:pic>
        <p:nvPicPr>
          <p:cNvPr id="20" name="Picture 2" descr="\\VBOXSVR\mahmoud\Documents\EDU\Sharif\DB\TA\slides\konjkav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400" y="5791200"/>
            <a:ext cx="511914" cy="5144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39" name="Group 38"/>
          <p:cNvGrpSpPr/>
          <p:nvPr/>
        </p:nvGrpSpPr>
        <p:grpSpPr>
          <a:xfrm>
            <a:off x="1761807" y="1920766"/>
            <a:ext cx="4638993" cy="762000"/>
            <a:chOff x="701948" y="2209800"/>
            <a:chExt cx="4638993" cy="762000"/>
          </a:xfrm>
        </p:grpSpPr>
        <p:cxnSp>
          <p:nvCxnSpPr>
            <p:cNvPr id="34" name="Straight Connector 33"/>
            <p:cNvCxnSpPr>
              <a:stCxn id="29" idx="3"/>
              <a:endCxn id="31" idx="1"/>
            </p:cNvCxnSpPr>
            <p:nvPr/>
          </p:nvCxnSpPr>
          <p:spPr>
            <a:xfrm flipV="1">
              <a:off x="1378541" y="2628900"/>
              <a:ext cx="1302489" cy="53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701948" y="2209800"/>
              <a:ext cx="4638993" cy="762000"/>
              <a:chOff x="701948" y="2895600"/>
              <a:chExt cx="4638993" cy="762000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701948" y="2895600"/>
                <a:ext cx="4638993" cy="762000"/>
                <a:chOff x="614204" y="2667000"/>
                <a:chExt cx="4638993" cy="762000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614204" y="2743200"/>
                  <a:ext cx="4638993" cy="685800"/>
                  <a:chOff x="385604" y="4953000"/>
                  <a:chExt cx="4638993" cy="685800"/>
                </a:xfrm>
              </p:grpSpPr>
              <p:sp>
                <p:nvSpPr>
                  <p:cNvPr id="29" name="Rounded Rectangle 28"/>
                  <p:cNvSpPr/>
                  <p:nvPr/>
                </p:nvSpPr>
                <p:spPr>
                  <a:xfrm>
                    <a:off x="385604" y="5067837"/>
                    <a:ext cx="676593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en-US" b="1" dirty="0" smtClean="0">
                        <a:solidFill>
                          <a:sysClr val="windowText" lastClr="000000"/>
                        </a:solidFill>
                      </a:rPr>
                      <a:t>F</a:t>
                    </a:r>
                    <a:endParaRPr lang="en-US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0" name="Rounded Rectangle 29"/>
                  <p:cNvSpPr/>
                  <p:nvPr/>
                </p:nvSpPr>
                <p:spPr>
                  <a:xfrm>
                    <a:off x="4348004" y="5067837"/>
                    <a:ext cx="676593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en-US" b="1" dirty="0" smtClean="0">
                        <a:solidFill>
                          <a:sysClr val="windowText" lastClr="000000"/>
                        </a:solidFill>
                      </a:rPr>
                      <a:t>E</a:t>
                    </a:r>
                    <a:endParaRPr lang="en-US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1" name="Flowchart: Decision 30"/>
                  <p:cNvSpPr/>
                  <p:nvPr/>
                </p:nvSpPr>
                <p:spPr>
                  <a:xfrm>
                    <a:off x="2364686" y="4953000"/>
                    <a:ext cx="757028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en-US" sz="1400" b="1" dirty="0" smtClean="0">
                        <a:solidFill>
                          <a:schemeClr val="tx1"/>
                        </a:solidFill>
                      </a:rPr>
                      <a:t>R</a:t>
                    </a:r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3" name="Straight Connector 32"/>
                  <p:cNvCxnSpPr>
                    <a:stCxn id="30" idx="1"/>
                    <a:endCxn id="31" idx="3"/>
                  </p:cNvCxnSpPr>
                  <p:nvPr/>
                </p:nvCxnSpPr>
                <p:spPr>
                  <a:xfrm flipH="1" flipV="1">
                    <a:off x="3121714" y="5295900"/>
                    <a:ext cx="1226290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" name="TextBox 21"/>
                <p:cNvSpPr txBox="1"/>
                <p:nvPr/>
              </p:nvSpPr>
              <p:spPr>
                <a:xfrm>
                  <a:off x="1360056" y="2667000"/>
                  <a:ext cx="13580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(</a:t>
                  </a:r>
                  <a:r>
                    <a:rPr lang="en-US" dirty="0" err="1" smtClean="0"/>
                    <a:t>Min’,Max</a:t>
                  </a:r>
                  <a:r>
                    <a:rPr lang="en-US" dirty="0" smtClean="0"/>
                    <a:t>’)</a:t>
                  </a:r>
                  <a:endParaRPr lang="en-US" dirty="0"/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3444024" y="2895600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:r>
                  <a:rPr lang="en-US" dirty="0" err="1" smtClean="0"/>
                  <a:t>Min,Max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p:grpSp>
      </p:grpSp>
      <p:pic>
        <p:nvPicPr>
          <p:cNvPr id="32" name="Picture 2" descr="\\VBOXSVR\mahmoud\Documents\EDU\Sharif\DB\TA\mesal_new4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566" y="3566753"/>
            <a:ext cx="628774" cy="7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64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نوع ارتباط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fontScale="92500" lnSpcReduction="20000"/>
          </a:bodyPr>
          <a:lstStyle/>
          <a:p>
            <a:r>
              <a:rPr lang="fa-IR" b="1" dirty="0" smtClean="0"/>
              <a:t>نکته مهم در مورد ارتباط بین سه نوع موجودیت:</a:t>
            </a:r>
          </a:p>
          <a:p>
            <a:pPr lvl="1"/>
            <a:r>
              <a:rPr lang="fa-IR" b="1" i="1" dirty="0" smtClean="0"/>
              <a:t>مدل یک: سه ارتباط دوگانی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sz="2600" dirty="0"/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سه فقره اطلاع:</a:t>
            </a:r>
          </a:p>
          <a:p>
            <a:pPr lvl="2"/>
            <a:r>
              <a:rPr lang="fa-IR" dirty="0" smtClean="0"/>
              <a:t>دانشجو </a:t>
            </a:r>
            <a:r>
              <a:rPr lang="en-US" dirty="0" smtClean="0"/>
              <a:t>‘s’</a:t>
            </a:r>
            <a:r>
              <a:rPr lang="fa-IR" dirty="0" smtClean="0"/>
              <a:t> درس </a:t>
            </a:r>
            <a:r>
              <a:rPr lang="en-US" dirty="0" smtClean="0"/>
              <a:t>‘c’</a:t>
            </a:r>
            <a:r>
              <a:rPr lang="fa-IR" dirty="0" smtClean="0"/>
              <a:t> را در ترم </a:t>
            </a:r>
            <a:r>
              <a:rPr lang="en-US" dirty="0" smtClean="0"/>
              <a:t>t1</a:t>
            </a:r>
            <a:r>
              <a:rPr lang="fa-IR" dirty="0" smtClean="0"/>
              <a:t> سال </a:t>
            </a:r>
            <a:r>
              <a:rPr lang="en-US" dirty="0" smtClean="0"/>
              <a:t>y1</a:t>
            </a:r>
            <a:r>
              <a:rPr lang="fa-IR" dirty="0" smtClean="0"/>
              <a:t> اخذ کرده است.</a:t>
            </a:r>
          </a:p>
          <a:p>
            <a:pPr lvl="2"/>
            <a:r>
              <a:rPr lang="fa-IR" dirty="0" smtClean="0"/>
              <a:t>استاد </a:t>
            </a:r>
            <a:r>
              <a:rPr lang="en-US" dirty="0" smtClean="0"/>
              <a:t>‘p’</a:t>
            </a:r>
            <a:r>
              <a:rPr lang="fa-IR" dirty="0" smtClean="0"/>
              <a:t> درس </a:t>
            </a:r>
            <a:r>
              <a:rPr lang="en-US" dirty="0" smtClean="0"/>
              <a:t>‘c’</a:t>
            </a:r>
            <a:r>
              <a:rPr lang="fa-IR" dirty="0" smtClean="0"/>
              <a:t> را در ترم </a:t>
            </a:r>
            <a:r>
              <a:rPr lang="en-US" dirty="0" smtClean="0"/>
              <a:t>t1</a:t>
            </a:r>
            <a:r>
              <a:rPr lang="fa-IR" dirty="0" smtClean="0"/>
              <a:t> سال </a:t>
            </a:r>
            <a:r>
              <a:rPr lang="en-US" dirty="0" smtClean="0"/>
              <a:t>y1</a:t>
            </a:r>
            <a:r>
              <a:rPr lang="fa-IR" dirty="0" smtClean="0"/>
              <a:t> ارایه کرده است.</a:t>
            </a:r>
          </a:p>
          <a:p>
            <a:pPr lvl="2"/>
            <a:r>
              <a:rPr lang="fa-IR" dirty="0" smtClean="0"/>
              <a:t>دانشجو </a:t>
            </a:r>
            <a:r>
              <a:rPr lang="en-US" dirty="0" smtClean="0"/>
              <a:t>‘s’</a:t>
            </a:r>
            <a:r>
              <a:rPr lang="fa-IR" dirty="0" smtClean="0"/>
              <a:t> دانشجوی استاد </a:t>
            </a:r>
            <a:r>
              <a:rPr lang="en-US" dirty="0" smtClean="0"/>
              <a:t>‘p’</a:t>
            </a:r>
            <a:r>
              <a:rPr lang="fa-IR" dirty="0" smtClean="0"/>
              <a:t> </a:t>
            </a:r>
            <a:r>
              <a:rPr lang="fa-IR" dirty="0"/>
              <a:t>در ترم </a:t>
            </a:r>
            <a:r>
              <a:rPr lang="en-US" dirty="0"/>
              <a:t>t1</a:t>
            </a:r>
            <a:r>
              <a:rPr lang="fa-IR" dirty="0"/>
              <a:t> سال </a:t>
            </a:r>
            <a:r>
              <a:rPr lang="en-US" dirty="0"/>
              <a:t>y1</a:t>
            </a:r>
            <a:r>
              <a:rPr lang="fa-IR" dirty="0"/>
              <a:t> است</a:t>
            </a:r>
            <a:r>
              <a:rPr lang="fa-IR" dirty="0" smtClean="0"/>
              <a:t>.</a:t>
            </a:r>
          </a:p>
          <a:p>
            <a:pPr lvl="1"/>
            <a:r>
              <a:rPr lang="fa-IR" dirty="0" smtClean="0"/>
              <a:t>از این سه فقره اطلاع لزوماً همیشه </a:t>
            </a:r>
            <a:r>
              <a:rPr lang="fa-IR" b="1" dirty="0" smtClean="0">
                <a:solidFill>
                  <a:srgbClr val="C00000"/>
                </a:solidFill>
              </a:rPr>
              <a:t>نمی‏توان </a:t>
            </a:r>
            <a:r>
              <a:rPr lang="fa-IR" dirty="0" smtClean="0"/>
              <a:t>نتیجه گرفت که دانشجو </a:t>
            </a:r>
            <a:r>
              <a:rPr lang="en-US" dirty="0" smtClean="0"/>
              <a:t>‘s’</a:t>
            </a:r>
            <a:r>
              <a:rPr lang="fa-IR" dirty="0" smtClean="0"/>
              <a:t> درس </a:t>
            </a:r>
            <a:r>
              <a:rPr lang="en-US" dirty="0" smtClean="0"/>
              <a:t>‘c’</a:t>
            </a:r>
            <a:r>
              <a:rPr lang="fa-IR" dirty="0" smtClean="0"/>
              <a:t> را با استاد </a:t>
            </a:r>
            <a:r>
              <a:rPr lang="en-US" dirty="0" smtClean="0"/>
              <a:t>‘p’</a:t>
            </a:r>
            <a:r>
              <a:rPr lang="fa-IR" dirty="0" smtClean="0"/>
              <a:t> گذرانده است.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83309" y="1894825"/>
            <a:ext cx="6156531" cy="2753375"/>
            <a:chOff x="1623489" y="1437625"/>
            <a:chExt cx="6156531" cy="2753375"/>
          </a:xfrm>
        </p:grpSpPr>
        <p:cxnSp>
          <p:nvCxnSpPr>
            <p:cNvPr id="27" name="Straight Connector 26"/>
            <p:cNvCxnSpPr>
              <a:stCxn id="16" idx="0"/>
              <a:endCxn id="24" idx="2"/>
            </p:cNvCxnSpPr>
            <p:nvPr/>
          </p:nvCxnSpPr>
          <p:spPr>
            <a:xfrm flipH="1" flipV="1">
              <a:off x="3323178" y="3525864"/>
              <a:ext cx="1354308" cy="20793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4" idx="0"/>
              <a:endCxn id="18" idx="2"/>
            </p:cNvCxnSpPr>
            <p:nvPr/>
          </p:nvCxnSpPr>
          <p:spPr>
            <a:xfrm flipH="1" flipV="1">
              <a:off x="2653893" y="2400837"/>
              <a:ext cx="669285" cy="43922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1623489" y="1437625"/>
              <a:ext cx="6156531" cy="2753375"/>
              <a:chOff x="1471089" y="1285225"/>
              <a:chExt cx="6156531" cy="2753375"/>
            </a:xfrm>
          </p:grpSpPr>
          <p:sp>
            <p:nvSpPr>
              <p:cNvPr id="23" name="Flowchart: Decision 22"/>
              <p:cNvSpPr/>
              <p:nvPr/>
            </p:nvSpPr>
            <p:spPr>
              <a:xfrm>
                <a:off x="5215863" y="2588595"/>
                <a:ext cx="1219200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د.ا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1471089" y="1285225"/>
                <a:ext cx="6156531" cy="2753375"/>
                <a:chOff x="1471089" y="1285225"/>
                <a:chExt cx="6156531" cy="2753375"/>
              </a:xfrm>
            </p:grpSpPr>
            <p:sp>
              <p:nvSpPr>
                <p:cNvPr id="24" name="Flowchart: Decision 23"/>
                <p:cNvSpPr/>
                <p:nvPr/>
              </p:nvSpPr>
              <p:spPr>
                <a:xfrm>
                  <a:off x="2561178" y="2687664"/>
                  <a:ext cx="121920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ا.د.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4" name="Straight Connector 33"/>
                <p:cNvCxnSpPr>
                  <a:stCxn id="23" idx="0"/>
                  <a:endCxn id="19" idx="2"/>
                </p:cNvCxnSpPr>
                <p:nvPr/>
              </p:nvCxnSpPr>
              <p:spPr>
                <a:xfrm flipV="1">
                  <a:off x="5825463" y="2248437"/>
                  <a:ext cx="638430" cy="34015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8" name="Group 57"/>
                <p:cNvGrpSpPr/>
                <p:nvPr/>
              </p:nvGrpSpPr>
              <p:grpSpPr>
                <a:xfrm>
                  <a:off x="2006193" y="1285225"/>
                  <a:ext cx="5621427" cy="2753375"/>
                  <a:chOff x="1981200" y="1285225"/>
                  <a:chExt cx="5621427" cy="2753375"/>
                </a:xfrm>
              </p:grpSpPr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981200" y="1676400"/>
                    <a:ext cx="4953000" cy="2362200"/>
                    <a:chOff x="3589449" y="4191000"/>
                    <a:chExt cx="4953000" cy="2362200"/>
                  </a:xfrm>
                </p:grpSpPr>
                <p:grpSp>
                  <p:nvGrpSpPr>
                    <p:cNvPr id="15" name="Group 14"/>
                    <p:cNvGrpSpPr/>
                    <p:nvPr/>
                  </p:nvGrpSpPr>
                  <p:grpSpPr>
                    <a:xfrm>
                      <a:off x="3589449" y="4191000"/>
                      <a:ext cx="4953000" cy="685800"/>
                      <a:chOff x="-304800" y="4953000"/>
                      <a:chExt cx="4953000" cy="685800"/>
                    </a:xfrm>
                  </p:grpSpPr>
                  <p:sp>
                    <p:nvSpPr>
                      <p:cNvPr id="18" name="Rounded Rectangle 17"/>
                      <p:cNvSpPr/>
                      <p:nvPr/>
                    </p:nvSpPr>
                    <p:spPr>
                      <a:xfrm>
                        <a:off x="-304800" y="5067837"/>
                        <a:ext cx="990600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b="1" dirty="0" smtClean="0">
                            <a:solidFill>
                              <a:sysClr val="windowText" lastClr="000000"/>
                            </a:solidFill>
                          </a:rPr>
                          <a:t>دانشجو</a:t>
                        </a:r>
                        <a:endParaRPr lang="en-US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19" name="Rounded Rectangle 18"/>
                      <p:cNvSpPr/>
                      <p:nvPr/>
                    </p:nvSpPr>
                    <p:spPr>
                      <a:xfrm>
                        <a:off x="3657600" y="5067837"/>
                        <a:ext cx="990600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b="1" dirty="0" smtClean="0">
                            <a:solidFill>
                              <a:sysClr val="windowText" lastClr="000000"/>
                            </a:solidFill>
                          </a:rPr>
                          <a:t>درس</a:t>
                        </a:r>
                        <a:endParaRPr lang="en-US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0" name="Flowchart: Decision 19"/>
                      <p:cNvSpPr/>
                      <p:nvPr/>
                    </p:nvSpPr>
                    <p:spPr>
                      <a:xfrm>
                        <a:off x="1600200" y="4953000"/>
                        <a:ext cx="1219200" cy="685800"/>
                      </a:xfrm>
                      <a:prstGeom prst="flowChartDecision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400" b="1" dirty="0" smtClean="0">
                            <a:solidFill>
                              <a:schemeClr val="tx1"/>
                            </a:solidFill>
                          </a:rPr>
                          <a:t>د.د.</a:t>
                        </a:r>
                        <a:endParaRPr lang="en-US" sz="14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1" name="Straight Connector 20"/>
                      <p:cNvCxnSpPr>
                        <a:stCxn id="20" idx="1"/>
                        <a:endCxn id="18" idx="3"/>
                      </p:cNvCxnSpPr>
                      <p:nvPr/>
                    </p:nvCxnSpPr>
                    <p:spPr>
                      <a:xfrm flipH="1">
                        <a:off x="685800" y="5295900"/>
                        <a:ext cx="914400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" name="Straight Connector 21"/>
                      <p:cNvCxnSpPr>
                        <a:stCxn id="19" idx="1"/>
                        <a:endCxn id="20" idx="3"/>
                      </p:cNvCxnSpPr>
                      <p:nvPr/>
                    </p:nvCxnSpPr>
                    <p:spPr>
                      <a:xfrm flipH="1" flipV="1">
                        <a:off x="2819400" y="5295900"/>
                        <a:ext cx="838200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6" name="Rounded Rectangle 15"/>
                    <p:cNvSpPr/>
                    <p:nvPr/>
                  </p:nvSpPr>
                  <p:spPr>
                    <a:xfrm>
                      <a:off x="5613042" y="6096000"/>
                      <a:ext cx="990600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b="1" dirty="0" smtClean="0">
                          <a:solidFill>
                            <a:sysClr val="windowText" lastClr="000000"/>
                          </a:solidFill>
                        </a:rPr>
                        <a:t>استاد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17" name="Straight Connector 16"/>
                    <p:cNvCxnSpPr>
                      <a:stCxn id="16" idx="0"/>
                      <a:endCxn id="23" idx="2"/>
                    </p:cNvCxnSpPr>
                    <p:nvPr/>
                  </p:nvCxnSpPr>
                  <p:spPr>
                    <a:xfrm flipV="1">
                      <a:off x="6108342" y="5788995"/>
                      <a:ext cx="1300377" cy="30700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6" name="Group 55"/>
                  <p:cNvGrpSpPr/>
                  <p:nvPr/>
                </p:nvGrpSpPr>
                <p:grpSpPr>
                  <a:xfrm>
                    <a:off x="3241183" y="1285225"/>
                    <a:ext cx="2672755" cy="536945"/>
                    <a:chOff x="3241183" y="1285225"/>
                    <a:chExt cx="2672755" cy="536945"/>
                  </a:xfrm>
                </p:grpSpPr>
                <p:sp>
                  <p:nvSpPr>
                    <p:cNvPr id="37" name="Oval 36"/>
                    <p:cNvSpPr/>
                    <p:nvPr/>
                  </p:nvSpPr>
                  <p:spPr>
                    <a:xfrm>
                      <a:off x="3241183" y="1288770"/>
                      <a:ext cx="92202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ترم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38" name="Oval 37"/>
                    <p:cNvSpPr/>
                    <p:nvPr/>
                  </p:nvSpPr>
                  <p:spPr>
                    <a:xfrm>
                      <a:off x="4991918" y="1285225"/>
                      <a:ext cx="92202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سال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39" name="Straight Connector 38"/>
                    <p:cNvCxnSpPr>
                      <a:stCxn id="20" idx="0"/>
                      <a:endCxn id="37" idx="6"/>
                    </p:cNvCxnSpPr>
                    <p:nvPr/>
                  </p:nvCxnSpPr>
                  <p:spPr>
                    <a:xfrm flipH="1" flipV="1">
                      <a:off x="4163203" y="1555470"/>
                      <a:ext cx="332597" cy="12093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/>
                    <p:cNvCxnSpPr>
                      <a:stCxn id="20" idx="0"/>
                      <a:endCxn id="38" idx="2"/>
                    </p:cNvCxnSpPr>
                    <p:nvPr/>
                  </p:nvCxnSpPr>
                  <p:spPr>
                    <a:xfrm flipV="1">
                      <a:off x="4495800" y="1551925"/>
                      <a:ext cx="496118" cy="12447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6119685" y="2818297"/>
                    <a:ext cx="1482942" cy="1087854"/>
                    <a:chOff x="6119685" y="2818297"/>
                    <a:chExt cx="1482942" cy="1087854"/>
                  </a:xfrm>
                </p:grpSpPr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6119685" y="3372751"/>
                      <a:ext cx="92202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ترم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6680607" y="2818297"/>
                      <a:ext cx="92202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سال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49" name="Straight Connector 48"/>
                    <p:cNvCxnSpPr>
                      <a:stCxn id="23" idx="3"/>
                      <a:endCxn id="47" idx="0"/>
                    </p:cNvCxnSpPr>
                    <p:nvPr/>
                  </p:nvCxnSpPr>
                  <p:spPr>
                    <a:xfrm>
                      <a:off x="6410070" y="2931495"/>
                      <a:ext cx="170625" cy="441256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Connector 49"/>
                    <p:cNvCxnSpPr>
                      <a:stCxn id="23" idx="3"/>
                      <a:endCxn id="48" idx="2"/>
                    </p:cNvCxnSpPr>
                    <p:nvPr/>
                  </p:nvCxnSpPr>
                  <p:spPr>
                    <a:xfrm>
                      <a:off x="6410070" y="2931495"/>
                      <a:ext cx="270537" cy="153502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59" name="TextBox 58"/>
                <p:cNvSpPr txBox="1"/>
                <p:nvPr/>
              </p:nvSpPr>
              <p:spPr>
                <a:xfrm>
                  <a:off x="3243066" y="1955442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</a:t>
                  </a: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5300466" y="1956516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</a:t>
                  </a: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6354222" y="2297668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</a:t>
                  </a: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4800600" y="3059668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M</a:t>
                  </a:r>
                  <a:endParaRPr lang="en-US" dirty="0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2209800" y="2362200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N</a:t>
                  </a:r>
                  <a:endParaRPr lang="en-US" dirty="0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3585453" y="3140923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M</a:t>
                  </a:r>
                  <a:endParaRPr lang="en-US" dirty="0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1897380" y="3505200"/>
                  <a:ext cx="92202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600" b="1" dirty="0" smtClean="0">
                      <a:solidFill>
                        <a:sysClr val="windowText" lastClr="000000"/>
                      </a:solidFill>
                    </a:rPr>
                    <a:t>ترم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1471089" y="2895600"/>
                  <a:ext cx="92202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600" b="1" dirty="0" smtClean="0">
                      <a:solidFill>
                        <a:sysClr val="windowText" lastClr="000000"/>
                      </a:solidFill>
                    </a:rPr>
                    <a:t>سال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67" name="Straight Connector 66"/>
                <p:cNvCxnSpPr>
                  <a:stCxn id="24" idx="1"/>
                  <a:endCxn id="65" idx="7"/>
                </p:cNvCxnSpPr>
                <p:nvPr/>
              </p:nvCxnSpPr>
              <p:spPr>
                <a:xfrm>
                  <a:off x="2561178" y="3030564"/>
                  <a:ext cx="123195" cy="55275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>
                  <a:stCxn id="24" idx="1"/>
                  <a:endCxn id="66" idx="6"/>
                </p:cNvCxnSpPr>
                <p:nvPr/>
              </p:nvCxnSpPr>
              <p:spPr>
                <a:xfrm flipH="1">
                  <a:off x="2393109" y="3030564"/>
                  <a:ext cx="168069" cy="13173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96690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مراحل تولید سیستم اطلاعاتی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86200" y="1600200"/>
            <a:ext cx="15240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محیط شناسی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86200" y="2286000"/>
            <a:ext cx="15240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مهندسی نیازها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86200" y="3276600"/>
            <a:ext cx="15240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مدلسازی معنایی داده‏ها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86200" y="4114800"/>
            <a:ext cx="15240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طراحی منطقی </a:t>
            </a:r>
            <a:r>
              <a:rPr lang="en-US" b="1" dirty="0" smtClean="0">
                <a:solidFill>
                  <a:sysClr val="windowText" lastClr="000000"/>
                </a:solidFill>
              </a:rPr>
              <a:t>DB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880834" y="4953000"/>
            <a:ext cx="15240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طراحی فیزیکی </a:t>
            </a:r>
            <a:r>
              <a:rPr lang="en-US" b="1" dirty="0" smtClean="0">
                <a:solidFill>
                  <a:sysClr val="windowText" lastClr="000000"/>
                </a:solidFill>
              </a:rPr>
              <a:t>DB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4648200" y="2057400"/>
            <a:ext cx="0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>
            <a:off x="4648200" y="2743200"/>
            <a:ext cx="0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9" idx="0"/>
          </p:cNvCxnSpPr>
          <p:nvPr/>
        </p:nvCxnSpPr>
        <p:spPr>
          <a:xfrm>
            <a:off x="4648200" y="3886200"/>
            <a:ext cx="0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 flipH="1">
            <a:off x="4642834" y="4724400"/>
            <a:ext cx="5366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004552" y="3680508"/>
            <a:ext cx="1676400" cy="13067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طراحی </a:t>
            </a:r>
            <a:r>
              <a:rPr lang="en-US" b="1" dirty="0" smtClean="0">
                <a:solidFill>
                  <a:sysClr val="windowText" lastClr="000000"/>
                </a:solidFill>
              </a:rPr>
              <a:t>AP’s</a:t>
            </a:r>
            <a:endParaRPr lang="fa-IR" b="1" dirty="0" smtClean="0">
              <a:solidFill>
                <a:sysClr val="windowText" lastClr="000000"/>
              </a:solidFill>
            </a:endParaRPr>
          </a:p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تعیین تراکنش‏ها</a:t>
            </a:r>
          </a:p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پیاده‏سازی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3200400" y="3073400"/>
            <a:ext cx="32004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1066800" y="2743200"/>
            <a:ext cx="15240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تحلیل عملکردی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Straight Arrow Connector 34"/>
          <p:cNvCxnSpPr>
            <a:endCxn id="31" idx="3"/>
          </p:cNvCxnSpPr>
          <p:nvPr/>
        </p:nvCxnSpPr>
        <p:spPr>
          <a:xfrm flipH="1">
            <a:off x="2590800" y="2971800"/>
            <a:ext cx="2057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648200" y="2247900"/>
            <a:ext cx="3134945" cy="876300"/>
            <a:chOff x="-1143001" y="3619500"/>
            <a:chExt cx="4478493" cy="876300"/>
          </a:xfrm>
        </p:grpSpPr>
        <p:sp>
          <p:nvSpPr>
            <p:cNvPr id="42" name="Rounded Rectangle 41"/>
            <p:cNvSpPr/>
            <p:nvPr/>
          </p:nvSpPr>
          <p:spPr>
            <a:xfrm>
              <a:off x="870089" y="3619500"/>
              <a:ext cx="246540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Roya" pitchFamily="2" charset="-78"/>
                </a:rPr>
                <a:t>نیازهای داده ای</a:t>
              </a:r>
            </a:p>
          </p:txBody>
        </p:sp>
        <p:cxnSp>
          <p:nvCxnSpPr>
            <p:cNvPr id="43" name="Straight Arrow Connector 42"/>
            <p:cNvCxnSpPr>
              <a:endCxn id="42" idx="2"/>
            </p:cNvCxnSpPr>
            <p:nvPr/>
          </p:nvCxnSpPr>
          <p:spPr>
            <a:xfrm flipV="1">
              <a:off x="-1143001" y="4152900"/>
              <a:ext cx="3245792" cy="3429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1104363" y="1447800"/>
            <a:ext cx="2553237" cy="1524000"/>
            <a:chOff x="870089" y="3619500"/>
            <a:chExt cx="3647482" cy="1524000"/>
          </a:xfrm>
        </p:grpSpPr>
        <p:sp>
          <p:nvSpPr>
            <p:cNvPr id="48" name="Rounded Rectangle 47"/>
            <p:cNvSpPr/>
            <p:nvPr/>
          </p:nvSpPr>
          <p:spPr>
            <a:xfrm>
              <a:off x="870089" y="3619500"/>
              <a:ext cx="246540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Roya" pitchFamily="2" charset="-78"/>
                </a:rPr>
                <a:t>نیازهای پردازشی</a:t>
              </a:r>
            </a:p>
          </p:txBody>
        </p:sp>
        <p:cxnSp>
          <p:nvCxnSpPr>
            <p:cNvPr id="49" name="Straight Arrow Connector 48"/>
            <p:cNvCxnSpPr>
              <a:endCxn id="48" idx="2"/>
            </p:cNvCxnSpPr>
            <p:nvPr/>
          </p:nvCxnSpPr>
          <p:spPr>
            <a:xfrm flipH="1" flipV="1">
              <a:off x="2102791" y="4152900"/>
              <a:ext cx="2414780" cy="9906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/>
          <p:cNvCxnSpPr>
            <a:stCxn id="31" idx="2"/>
            <a:endCxn id="26" idx="0"/>
          </p:cNvCxnSpPr>
          <p:nvPr/>
        </p:nvCxnSpPr>
        <p:spPr>
          <a:xfrm>
            <a:off x="1828800" y="3200400"/>
            <a:ext cx="13952" cy="4801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Magnetic Disk 55"/>
          <p:cNvSpPr/>
          <p:nvPr/>
        </p:nvSpPr>
        <p:spPr>
          <a:xfrm>
            <a:off x="1295400" y="5391150"/>
            <a:ext cx="1050702" cy="123825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DB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842752" y="4987242"/>
            <a:ext cx="0" cy="65155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0" idx="1"/>
            <a:endCxn id="56" idx="4"/>
          </p:cNvCxnSpPr>
          <p:nvPr/>
        </p:nvCxnSpPr>
        <p:spPr>
          <a:xfrm flipH="1">
            <a:off x="2346102" y="5257800"/>
            <a:ext cx="1534732" cy="7524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2"/>
            <a:endCxn id="33" idx="0"/>
          </p:cNvCxnSpPr>
          <p:nvPr/>
        </p:nvCxnSpPr>
        <p:spPr>
          <a:xfrm>
            <a:off x="4642834" y="5562600"/>
            <a:ext cx="5366" cy="381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886199" y="5943600"/>
            <a:ext cx="1524002" cy="4580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پیاده سازی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Straight Connector 33"/>
          <p:cNvCxnSpPr>
            <a:stCxn id="33" idx="2"/>
          </p:cNvCxnSpPr>
          <p:nvPr/>
        </p:nvCxnSpPr>
        <p:spPr>
          <a:xfrm>
            <a:off x="4648200" y="6401602"/>
            <a:ext cx="0" cy="30439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413663"/>
            <a:ext cx="567537" cy="567537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96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نوع ارتباط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a-IR" b="1" i="1" dirty="0" smtClean="0"/>
              <a:t>مدل دوم : ارتباط سه گانی</a:t>
            </a:r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1"/>
            <a:r>
              <a:rPr lang="fa-IR" dirty="0" smtClean="0"/>
              <a:t>در حالت سه ارتباط دوگانی  اگر از فقره اطلاع‏های دوگانی، فقره اطلاع سه گانی را استنتاج کنیم در شرایطی که از لحاظ معنایی این استنتاج درست نباشد می گوییم دچار </a:t>
            </a:r>
            <a:r>
              <a:rPr lang="fa-IR" b="1" dirty="0" smtClean="0">
                <a:solidFill>
                  <a:srgbClr val="C00000"/>
                </a:solidFill>
              </a:rPr>
              <a:t>دام پیوندی حلقه‏ای </a:t>
            </a:r>
            <a:r>
              <a:rPr lang="fa-IR" dirty="0" smtClean="0"/>
              <a:t>شده‏ایم.          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	انواع دیگر دام چیست؟</a:t>
            </a:r>
            <a:r>
              <a:rPr lang="fa-IR" dirty="0"/>
              <a:t> </a:t>
            </a:r>
            <a:r>
              <a:rPr lang="fa-IR" dirty="0" smtClean="0"/>
              <a:t>(دام چندشاخه (چتری)، دام گسل (شکافت)، ... 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600200" y="1600200"/>
            <a:ext cx="4038600" cy="2362200"/>
            <a:chOff x="1600200" y="1143000"/>
            <a:chExt cx="4038600" cy="2362200"/>
          </a:xfrm>
        </p:grpSpPr>
        <p:grpSp>
          <p:nvGrpSpPr>
            <p:cNvPr id="4" name="Group 3"/>
            <p:cNvGrpSpPr/>
            <p:nvPr/>
          </p:nvGrpSpPr>
          <p:grpSpPr>
            <a:xfrm>
              <a:off x="1600200" y="1676400"/>
              <a:ext cx="4038600" cy="1828800"/>
              <a:chOff x="4122849" y="4191000"/>
              <a:chExt cx="4038600" cy="18288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122849" y="4191000"/>
                <a:ext cx="4038600" cy="685800"/>
                <a:chOff x="228600" y="4953000"/>
                <a:chExt cx="4038600" cy="685800"/>
              </a:xfrm>
            </p:grpSpPr>
            <p:sp>
              <p:nvSpPr>
                <p:cNvPr id="8" name="Rounded Rectangle 7"/>
                <p:cNvSpPr/>
                <p:nvPr/>
              </p:nvSpPr>
              <p:spPr>
                <a:xfrm>
                  <a:off x="2286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دانشجو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" name="Rounded Rectangle 8"/>
                <p:cNvSpPr/>
                <p:nvPr/>
              </p:nvSpPr>
              <p:spPr>
                <a:xfrm>
                  <a:off x="32766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درس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" name="Flowchart: Decision 9"/>
                <p:cNvSpPr/>
                <p:nvPr/>
              </p:nvSpPr>
              <p:spPr>
                <a:xfrm>
                  <a:off x="1600200" y="4953000"/>
                  <a:ext cx="121920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د.ا.د.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" name="Straight Connector 10"/>
                <p:cNvCxnSpPr>
                  <a:stCxn id="10" idx="1"/>
                  <a:endCxn id="8" idx="3"/>
                </p:cNvCxnSpPr>
                <p:nvPr/>
              </p:nvCxnSpPr>
              <p:spPr>
                <a:xfrm flipH="1">
                  <a:off x="1219200" y="5295900"/>
                  <a:ext cx="3810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>
                  <a:stCxn id="9" idx="1"/>
                  <a:endCxn id="10" idx="3"/>
                </p:cNvCxnSpPr>
                <p:nvPr/>
              </p:nvCxnSpPr>
              <p:spPr>
                <a:xfrm flipH="1" flipV="1">
                  <a:off x="2819400" y="5295900"/>
                  <a:ext cx="4572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Rounded Rectangle 5"/>
              <p:cNvSpPr/>
              <p:nvPr/>
            </p:nvSpPr>
            <p:spPr>
              <a:xfrm>
                <a:off x="5613042" y="5562600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استاد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" name="Straight Connector 6"/>
              <p:cNvCxnSpPr>
                <a:stCxn id="6" idx="0"/>
                <a:endCxn id="10" idx="2"/>
              </p:cNvCxnSpPr>
              <p:nvPr/>
            </p:nvCxnSpPr>
            <p:spPr>
              <a:xfrm flipH="1" flipV="1">
                <a:off x="6104049" y="4876800"/>
                <a:ext cx="4293" cy="68580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/>
            <p:cNvSpPr/>
            <p:nvPr/>
          </p:nvSpPr>
          <p:spPr>
            <a:xfrm>
              <a:off x="2209800" y="1143000"/>
              <a:ext cx="92202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ترم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151379" y="1143000"/>
              <a:ext cx="92202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سال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Straight Connector 14"/>
            <p:cNvCxnSpPr>
              <a:endCxn id="13" idx="6"/>
            </p:cNvCxnSpPr>
            <p:nvPr/>
          </p:nvCxnSpPr>
          <p:spPr>
            <a:xfrm flipH="1" flipV="1">
              <a:off x="3131820" y="1409700"/>
              <a:ext cx="220980" cy="38153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14" idx="2"/>
            </p:cNvCxnSpPr>
            <p:nvPr/>
          </p:nvCxnSpPr>
          <p:spPr>
            <a:xfrm flipV="1">
              <a:off x="3810000" y="1409700"/>
              <a:ext cx="341379" cy="38153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" descr="\\VBOXSVR\mahmoud\Documents\EDU\Sharif\DB\TA\slides\konjkav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506" y="5721708"/>
            <a:ext cx="511914" cy="5144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55481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مثال: </a:t>
            </a:r>
            <a:r>
              <a:rPr lang="fa-IR" dirty="0"/>
              <a:t>محیط دانشکده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مثال: فعالیت هایی از محیط دانشکده</a:t>
            </a:r>
          </a:p>
          <a:p>
            <a:pPr lvl="1"/>
            <a:r>
              <a:rPr lang="fa-IR" dirty="0" smtClean="0"/>
              <a:t>بعضی از نوع موجودیت‏های ممکن:</a:t>
            </a:r>
          </a:p>
          <a:p>
            <a:pPr lvl="2"/>
            <a:r>
              <a:rPr lang="fa-IR" dirty="0" smtClean="0"/>
              <a:t>دانشجو</a:t>
            </a:r>
          </a:p>
          <a:p>
            <a:pPr lvl="2"/>
            <a:r>
              <a:rPr lang="fa-IR" dirty="0" smtClean="0"/>
              <a:t>استاد</a:t>
            </a:r>
          </a:p>
          <a:p>
            <a:pPr lvl="2"/>
            <a:r>
              <a:rPr lang="fa-IR" dirty="0" smtClean="0"/>
              <a:t>درس</a:t>
            </a:r>
          </a:p>
          <a:p>
            <a:pPr lvl="2"/>
            <a:r>
              <a:rPr lang="fa-IR" dirty="0" smtClean="0"/>
              <a:t>کارمند</a:t>
            </a:r>
          </a:p>
          <a:p>
            <a:pPr lvl="2"/>
            <a:r>
              <a:rPr lang="fa-IR" dirty="0" smtClean="0"/>
              <a:t>گروه آموزشی</a:t>
            </a:r>
          </a:p>
          <a:p>
            <a:pPr lvl="2"/>
            <a:r>
              <a:rPr lang="fa-IR" dirty="0" smtClean="0"/>
              <a:t>کتاب</a:t>
            </a:r>
          </a:p>
          <a:p>
            <a:pPr lvl="2"/>
            <a:r>
              <a:rPr lang="fa-IR" dirty="0" smtClean="0"/>
              <a:t>...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134924" y="1371600"/>
            <a:ext cx="4046676" cy="1874145"/>
            <a:chOff x="1363524" y="1219200"/>
            <a:chExt cx="4046676" cy="1874145"/>
          </a:xfrm>
        </p:grpSpPr>
        <p:grpSp>
          <p:nvGrpSpPr>
            <p:cNvPr id="25" name="Group 24"/>
            <p:cNvGrpSpPr/>
            <p:nvPr/>
          </p:nvGrpSpPr>
          <p:grpSpPr>
            <a:xfrm>
              <a:off x="1363524" y="1690890"/>
              <a:ext cx="4046676" cy="1402455"/>
              <a:chOff x="3886173" y="4205490"/>
              <a:chExt cx="4046676" cy="1402455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3886173" y="4205490"/>
                <a:ext cx="4046676" cy="533400"/>
                <a:chOff x="-8076" y="4967490"/>
                <a:chExt cx="4046676" cy="533400"/>
              </a:xfrm>
            </p:grpSpPr>
            <p:sp>
              <p:nvSpPr>
                <p:cNvPr id="33" name="Rounded Rectangle 32"/>
                <p:cNvSpPr/>
                <p:nvPr/>
              </p:nvSpPr>
              <p:spPr>
                <a:xfrm>
                  <a:off x="-8076" y="5063008"/>
                  <a:ext cx="821283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دانشجو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3276600" y="5067837"/>
                  <a:ext cx="762000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درس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" name="Flowchart: Decision 34"/>
                <p:cNvSpPr/>
                <p:nvPr/>
              </p:nvSpPr>
              <p:spPr>
                <a:xfrm>
                  <a:off x="1600200" y="4967490"/>
                  <a:ext cx="990600" cy="5334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د.ا.د.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6" name="Straight Connector 35"/>
                <p:cNvCxnSpPr>
                  <a:stCxn id="35" idx="1"/>
                  <a:endCxn id="33" idx="3"/>
                </p:cNvCxnSpPr>
                <p:nvPr/>
              </p:nvCxnSpPr>
              <p:spPr>
                <a:xfrm flipH="1">
                  <a:off x="813207" y="5234190"/>
                  <a:ext cx="786993" cy="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>
                  <a:stCxn id="34" idx="1"/>
                  <a:endCxn id="35" idx="3"/>
                </p:cNvCxnSpPr>
                <p:nvPr/>
              </p:nvCxnSpPr>
              <p:spPr>
                <a:xfrm flipH="1" flipV="1">
                  <a:off x="2590800" y="5234190"/>
                  <a:ext cx="685800" cy="4829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Rounded Rectangle 30"/>
              <p:cNvSpPr/>
              <p:nvPr/>
            </p:nvSpPr>
            <p:spPr>
              <a:xfrm>
                <a:off x="5629945" y="5303145"/>
                <a:ext cx="719607" cy="304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استاد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2" name="Straight Connector 31"/>
              <p:cNvCxnSpPr>
                <a:stCxn id="31" idx="0"/>
                <a:endCxn id="35" idx="2"/>
              </p:cNvCxnSpPr>
              <p:nvPr/>
            </p:nvCxnSpPr>
            <p:spPr>
              <a:xfrm flipV="1">
                <a:off x="5989749" y="4738890"/>
                <a:ext cx="0" cy="56425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2499334" y="1219200"/>
              <a:ext cx="1082066" cy="371531"/>
            </a:xfrm>
            <a:prstGeom prst="ellipse">
              <a:avLst/>
            </a:prstGeom>
            <a:noFill/>
            <a:ln w="508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سال-ترم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Straight Connector 27"/>
            <p:cNvCxnSpPr>
              <a:stCxn id="35" idx="0"/>
              <a:endCxn id="26" idx="5"/>
            </p:cNvCxnSpPr>
            <p:nvPr/>
          </p:nvCxnSpPr>
          <p:spPr>
            <a:xfrm flipH="1" flipV="1">
              <a:off x="3422935" y="1536322"/>
              <a:ext cx="44165" cy="15456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Flowchart: Decision 62"/>
          <p:cNvSpPr/>
          <p:nvPr/>
        </p:nvSpPr>
        <p:spPr>
          <a:xfrm>
            <a:off x="4020049" y="2640330"/>
            <a:ext cx="1618751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chemeClr val="tx1"/>
                </a:solidFill>
              </a:rPr>
              <a:t>پیشنیازی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>
            <a:stCxn id="63" idx="1"/>
            <a:endCxn id="34" idx="1"/>
          </p:cNvCxnSpPr>
          <p:nvPr/>
        </p:nvCxnSpPr>
        <p:spPr>
          <a:xfrm flipV="1">
            <a:off x="4020049" y="2114819"/>
            <a:ext cx="399551" cy="81888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3" idx="3"/>
            <a:endCxn id="34" idx="3"/>
          </p:cNvCxnSpPr>
          <p:nvPr/>
        </p:nvCxnSpPr>
        <p:spPr>
          <a:xfrm flipH="1" flipV="1">
            <a:off x="5181600" y="2114819"/>
            <a:ext cx="457200" cy="81888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Decision 70"/>
          <p:cNvSpPr/>
          <p:nvPr/>
        </p:nvSpPr>
        <p:spPr>
          <a:xfrm>
            <a:off x="820396" y="2826645"/>
            <a:ext cx="1450338" cy="533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chemeClr val="tx1"/>
                </a:solidFill>
              </a:rPr>
              <a:t>راهنمایی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>
            <a:stCxn id="71" idx="0"/>
            <a:endCxn id="33" idx="2"/>
          </p:cNvCxnSpPr>
          <p:nvPr/>
        </p:nvCxnSpPr>
        <p:spPr>
          <a:xfrm flipV="1">
            <a:off x="1545565" y="2281171"/>
            <a:ext cx="1" cy="545474"/>
          </a:xfrm>
          <a:prstGeom prst="line">
            <a:avLst/>
          </a:prstGeom>
          <a:ln w="1016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1" idx="1"/>
            <a:endCxn id="71" idx="3"/>
          </p:cNvCxnSpPr>
          <p:nvPr/>
        </p:nvCxnSpPr>
        <p:spPr>
          <a:xfrm flipH="1">
            <a:off x="2270734" y="3093345"/>
            <a:ext cx="607962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165507" y="2280312"/>
            <a:ext cx="786993" cy="813033"/>
            <a:chOff x="165507" y="2280312"/>
            <a:chExt cx="786993" cy="813033"/>
          </a:xfrm>
        </p:grpSpPr>
        <p:sp>
          <p:nvSpPr>
            <p:cNvPr id="78" name="Oval 77"/>
            <p:cNvSpPr/>
            <p:nvPr/>
          </p:nvSpPr>
          <p:spPr>
            <a:xfrm>
              <a:off x="165507" y="2280312"/>
              <a:ext cx="786993" cy="5439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ترم شروع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9" name="Straight Connector 78"/>
            <p:cNvCxnSpPr>
              <a:stCxn id="71" idx="1"/>
              <a:endCxn id="78" idx="4"/>
            </p:cNvCxnSpPr>
            <p:nvPr/>
          </p:nvCxnSpPr>
          <p:spPr>
            <a:xfrm flipH="1" flipV="1">
              <a:off x="559004" y="2824270"/>
              <a:ext cx="261392" cy="26907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ounded Rectangle 81"/>
          <p:cNvSpPr/>
          <p:nvPr/>
        </p:nvSpPr>
        <p:spPr>
          <a:xfrm>
            <a:off x="2715735" y="5181600"/>
            <a:ext cx="1053578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ysClr val="windowText" lastClr="000000"/>
                </a:solidFill>
              </a:rPr>
              <a:t>گروه آموزشی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83" name="Flowchart: Decision 82"/>
          <p:cNvSpPr/>
          <p:nvPr/>
        </p:nvSpPr>
        <p:spPr>
          <a:xfrm>
            <a:off x="2580525" y="3909060"/>
            <a:ext cx="1318489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عضویت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84" name="Flowchart: Decision 83"/>
          <p:cNvSpPr/>
          <p:nvPr/>
        </p:nvSpPr>
        <p:spPr>
          <a:xfrm>
            <a:off x="838200" y="3909060"/>
            <a:ext cx="1318489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مدیریت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85" name="Flowchart: Decision 84"/>
          <p:cNvSpPr/>
          <p:nvPr/>
        </p:nvSpPr>
        <p:spPr>
          <a:xfrm>
            <a:off x="4358525" y="3909060"/>
            <a:ext cx="108966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مدعو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86" name="Straight Connector 85"/>
          <p:cNvCxnSpPr>
            <a:stCxn id="83" idx="0"/>
            <a:endCxn id="31" idx="2"/>
          </p:cNvCxnSpPr>
          <p:nvPr/>
        </p:nvCxnSpPr>
        <p:spPr>
          <a:xfrm flipH="1" flipV="1">
            <a:off x="3238500" y="3245745"/>
            <a:ext cx="1270" cy="663315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4" idx="0"/>
            <a:endCxn id="31" idx="2"/>
          </p:cNvCxnSpPr>
          <p:nvPr/>
        </p:nvCxnSpPr>
        <p:spPr>
          <a:xfrm flipV="1">
            <a:off x="1497445" y="3245745"/>
            <a:ext cx="1741055" cy="663315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5" idx="0"/>
            <a:endCxn id="31" idx="2"/>
          </p:cNvCxnSpPr>
          <p:nvPr/>
        </p:nvCxnSpPr>
        <p:spPr>
          <a:xfrm flipH="1" flipV="1">
            <a:off x="3238500" y="3245745"/>
            <a:ext cx="1664855" cy="663315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3" idx="2"/>
            <a:endCxn id="82" idx="0"/>
          </p:cNvCxnSpPr>
          <p:nvPr/>
        </p:nvCxnSpPr>
        <p:spPr>
          <a:xfrm>
            <a:off x="3239770" y="4495800"/>
            <a:ext cx="2754" cy="6858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5" idx="2"/>
            <a:endCxn id="82" idx="0"/>
          </p:cNvCxnSpPr>
          <p:nvPr/>
        </p:nvCxnSpPr>
        <p:spPr>
          <a:xfrm flipH="1">
            <a:off x="3242524" y="4495800"/>
            <a:ext cx="1660831" cy="6858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84" idx="2"/>
            <a:endCxn id="82" idx="0"/>
          </p:cNvCxnSpPr>
          <p:nvPr/>
        </p:nvCxnSpPr>
        <p:spPr>
          <a:xfrm>
            <a:off x="1497445" y="4495800"/>
            <a:ext cx="1745079" cy="685800"/>
          </a:xfrm>
          <a:prstGeom prst="line">
            <a:avLst/>
          </a:prstGeom>
          <a:ln w="762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89164" y="3817648"/>
            <a:ext cx="749036" cy="449552"/>
            <a:chOff x="267810" y="2765014"/>
            <a:chExt cx="749036" cy="449552"/>
          </a:xfrm>
        </p:grpSpPr>
        <p:sp>
          <p:nvSpPr>
            <p:cNvPr id="106" name="Oval 105"/>
            <p:cNvSpPr/>
            <p:nvPr/>
          </p:nvSpPr>
          <p:spPr>
            <a:xfrm>
              <a:off x="267810" y="2765014"/>
              <a:ext cx="444236" cy="4495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از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7" name="Straight Connector 106"/>
            <p:cNvCxnSpPr>
              <a:stCxn id="84" idx="1"/>
              <a:endCxn id="106" idx="6"/>
            </p:cNvCxnSpPr>
            <p:nvPr/>
          </p:nvCxnSpPr>
          <p:spPr>
            <a:xfrm flipH="1" flipV="1">
              <a:off x="712046" y="2989790"/>
              <a:ext cx="304800" cy="16000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40435" y="4202430"/>
            <a:ext cx="697765" cy="674370"/>
            <a:chOff x="336885" y="2170626"/>
            <a:chExt cx="697765" cy="674370"/>
          </a:xfrm>
        </p:grpSpPr>
        <p:sp>
          <p:nvSpPr>
            <p:cNvPr id="110" name="Oval 109"/>
            <p:cNvSpPr/>
            <p:nvPr/>
          </p:nvSpPr>
          <p:spPr>
            <a:xfrm>
              <a:off x="336885" y="2395444"/>
              <a:ext cx="444236" cy="4495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تا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1" name="Straight Connector 110"/>
            <p:cNvCxnSpPr>
              <a:stCxn id="84" idx="1"/>
              <a:endCxn id="110" idx="7"/>
            </p:cNvCxnSpPr>
            <p:nvPr/>
          </p:nvCxnSpPr>
          <p:spPr>
            <a:xfrm flipH="1">
              <a:off x="716064" y="2170626"/>
              <a:ext cx="318586" cy="29065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2127585" y="4202430"/>
            <a:ext cx="452940" cy="518146"/>
            <a:chOff x="2210878" y="1863297"/>
            <a:chExt cx="452940" cy="518146"/>
          </a:xfrm>
        </p:grpSpPr>
        <p:sp>
          <p:nvSpPr>
            <p:cNvPr id="117" name="Oval 116"/>
            <p:cNvSpPr/>
            <p:nvPr/>
          </p:nvSpPr>
          <p:spPr>
            <a:xfrm>
              <a:off x="2210878" y="1931891"/>
              <a:ext cx="444236" cy="4495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از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8" name="Straight Connector 117"/>
            <p:cNvCxnSpPr>
              <a:stCxn id="83" idx="1"/>
              <a:endCxn id="117" idx="7"/>
            </p:cNvCxnSpPr>
            <p:nvPr/>
          </p:nvCxnSpPr>
          <p:spPr>
            <a:xfrm flipH="1">
              <a:off x="2590057" y="1863297"/>
              <a:ext cx="73761" cy="134429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>
            <a:off x="5132850" y="3438469"/>
            <a:ext cx="1115550" cy="583290"/>
            <a:chOff x="-164364" y="1600702"/>
            <a:chExt cx="999261" cy="583290"/>
          </a:xfrm>
        </p:grpSpPr>
        <p:sp>
          <p:nvSpPr>
            <p:cNvPr id="129" name="Oval 128"/>
            <p:cNvSpPr/>
            <p:nvPr/>
          </p:nvSpPr>
          <p:spPr>
            <a:xfrm>
              <a:off x="-117364" y="1600702"/>
              <a:ext cx="952261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ترم-سال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0" name="Straight Connector 129"/>
            <p:cNvCxnSpPr>
              <a:endCxn id="129" idx="3"/>
            </p:cNvCxnSpPr>
            <p:nvPr/>
          </p:nvCxnSpPr>
          <p:spPr>
            <a:xfrm flipV="1">
              <a:off x="-164364" y="1917824"/>
              <a:ext cx="186455" cy="26616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Rounded Rectangle 137"/>
          <p:cNvSpPr/>
          <p:nvPr/>
        </p:nvSpPr>
        <p:spPr>
          <a:xfrm>
            <a:off x="5504176" y="5209690"/>
            <a:ext cx="719607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smtClean="0">
                <a:solidFill>
                  <a:sysClr val="windowText" lastClr="000000"/>
                </a:solidFill>
              </a:rPr>
              <a:t>کارمند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39" name="Flowchart: Decision 138"/>
          <p:cNvSpPr/>
          <p:nvPr/>
        </p:nvSpPr>
        <p:spPr>
          <a:xfrm>
            <a:off x="4061659" y="5078730"/>
            <a:ext cx="1169555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اشتغال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140" name="Straight Connector 139"/>
          <p:cNvCxnSpPr>
            <a:stCxn id="139" idx="1"/>
            <a:endCxn id="82" idx="3"/>
          </p:cNvCxnSpPr>
          <p:nvPr/>
        </p:nvCxnSpPr>
        <p:spPr>
          <a:xfrm flipH="1">
            <a:off x="3769313" y="5372100"/>
            <a:ext cx="292346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38" idx="1"/>
            <a:endCxn id="139" idx="3"/>
          </p:cNvCxnSpPr>
          <p:nvPr/>
        </p:nvCxnSpPr>
        <p:spPr>
          <a:xfrm flipH="1">
            <a:off x="5231214" y="5362090"/>
            <a:ext cx="272962" cy="1001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Flowchart: Decision 148"/>
          <p:cNvSpPr/>
          <p:nvPr/>
        </p:nvSpPr>
        <p:spPr>
          <a:xfrm>
            <a:off x="2694582" y="6031230"/>
            <a:ext cx="108966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مهمان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150" name="Flowchart: Decision 149"/>
          <p:cNvSpPr/>
          <p:nvPr/>
        </p:nvSpPr>
        <p:spPr>
          <a:xfrm>
            <a:off x="165507" y="5073725"/>
            <a:ext cx="1250809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تحصیل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151" name="Straight Connector 150"/>
          <p:cNvCxnSpPr>
            <a:stCxn id="150" idx="3"/>
            <a:endCxn id="82" idx="1"/>
          </p:cNvCxnSpPr>
          <p:nvPr/>
        </p:nvCxnSpPr>
        <p:spPr>
          <a:xfrm>
            <a:off x="1416316" y="5367095"/>
            <a:ext cx="1299419" cy="5005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48" idx="0"/>
            <a:endCxn id="150" idx="2"/>
          </p:cNvCxnSpPr>
          <p:nvPr/>
        </p:nvCxnSpPr>
        <p:spPr>
          <a:xfrm flipV="1">
            <a:off x="783197" y="5660465"/>
            <a:ext cx="7715" cy="418693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48" idx="3"/>
            <a:endCxn id="149" idx="1"/>
          </p:cNvCxnSpPr>
          <p:nvPr/>
        </p:nvCxnSpPr>
        <p:spPr>
          <a:xfrm>
            <a:off x="1143000" y="6324600"/>
            <a:ext cx="1551582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49" idx="0"/>
            <a:endCxn id="82" idx="2"/>
          </p:cNvCxnSpPr>
          <p:nvPr/>
        </p:nvCxnSpPr>
        <p:spPr>
          <a:xfrm flipV="1">
            <a:off x="3239412" y="5562600"/>
            <a:ext cx="3112" cy="4686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423393" y="6079158"/>
            <a:ext cx="719607" cy="490884"/>
            <a:chOff x="457200" y="6079158"/>
            <a:chExt cx="719607" cy="490884"/>
          </a:xfrm>
        </p:grpSpPr>
        <p:sp>
          <p:nvSpPr>
            <p:cNvPr id="148" name="Rounded Rectangle 147"/>
            <p:cNvSpPr/>
            <p:nvPr/>
          </p:nvSpPr>
          <p:spPr>
            <a:xfrm>
              <a:off x="457200" y="6079158"/>
              <a:ext cx="719607" cy="49088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دانشجو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5" name="Straight Connector 164"/>
            <p:cNvCxnSpPr/>
            <p:nvPr/>
          </p:nvCxnSpPr>
          <p:spPr>
            <a:xfrm>
              <a:off x="457200" y="6172200"/>
              <a:ext cx="719607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/>
          <p:nvPr/>
        </p:nvGrpSpPr>
        <p:grpSpPr>
          <a:xfrm>
            <a:off x="3784242" y="6081271"/>
            <a:ext cx="1348608" cy="371531"/>
            <a:chOff x="-482205" y="2591302"/>
            <a:chExt cx="1348608" cy="371531"/>
          </a:xfrm>
        </p:grpSpPr>
        <p:sp>
          <p:nvSpPr>
            <p:cNvPr id="170" name="Oval 169"/>
            <p:cNvSpPr/>
            <p:nvPr/>
          </p:nvSpPr>
          <p:spPr>
            <a:xfrm>
              <a:off x="215996" y="2591302"/>
              <a:ext cx="650407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مبدا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1" name="Straight Connector 170"/>
            <p:cNvCxnSpPr>
              <a:stCxn id="149" idx="3"/>
              <a:endCxn id="170" idx="2"/>
            </p:cNvCxnSpPr>
            <p:nvPr/>
          </p:nvCxnSpPr>
          <p:spPr>
            <a:xfrm flipV="1">
              <a:off x="-482205" y="2777068"/>
              <a:ext cx="698201" cy="5756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3784242" y="6324600"/>
            <a:ext cx="1405808" cy="533400"/>
            <a:chOff x="-431763" y="2429433"/>
            <a:chExt cx="1405808" cy="533400"/>
          </a:xfrm>
        </p:grpSpPr>
        <p:sp>
          <p:nvSpPr>
            <p:cNvPr id="174" name="Oval 173"/>
            <p:cNvSpPr/>
            <p:nvPr/>
          </p:nvSpPr>
          <p:spPr>
            <a:xfrm>
              <a:off x="108353" y="2591302"/>
              <a:ext cx="865692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از ترم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5" name="Straight Connector 174"/>
            <p:cNvCxnSpPr>
              <a:stCxn id="149" idx="3"/>
              <a:endCxn id="174" idx="2"/>
            </p:cNvCxnSpPr>
            <p:nvPr/>
          </p:nvCxnSpPr>
          <p:spPr>
            <a:xfrm>
              <a:off x="-431763" y="2429433"/>
              <a:ext cx="540116" cy="34763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46552" y="3276600"/>
            <a:ext cx="791648" cy="925830"/>
            <a:chOff x="137154" y="1092396"/>
            <a:chExt cx="791648" cy="925830"/>
          </a:xfrm>
        </p:grpSpPr>
        <p:sp>
          <p:nvSpPr>
            <p:cNvPr id="181" name="Oval 180"/>
            <p:cNvSpPr/>
            <p:nvPr/>
          </p:nvSpPr>
          <p:spPr>
            <a:xfrm>
              <a:off x="137154" y="1092396"/>
              <a:ext cx="715448" cy="449552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مدت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2" name="Straight Connector 181"/>
            <p:cNvCxnSpPr>
              <a:stCxn id="84" idx="1"/>
              <a:endCxn id="181" idx="5"/>
            </p:cNvCxnSpPr>
            <p:nvPr/>
          </p:nvCxnSpPr>
          <p:spPr>
            <a:xfrm flipH="1" flipV="1">
              <a:off x="747827" y="1476113"/>
              <a:ext cx="180975" cy="54211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2543644" y="282030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594936" y="230167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895726" y="24384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5410200" y="243840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1905000" y="47244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1905000" y="34290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2981326" y="35052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971800" y="46760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4234190" y="472440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191000" y="34290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533400" y="57150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1914526" y="50570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2946042" y="563880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752600" y="604760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848637" y="508963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175388" y="5089634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014990" y="257867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843464" y="185660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068981" y="1856601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5809156" y="3962400"/>
            <a:ext cx="719607" cy="490884"/>
            <a:chOff x="457200" y="6079158"/>
            <a:chExt cx="719607" cy="490884"/>
          </a:xfrm>
        </p:grpSpPr>
        <p:sp>
          <p:nvSpPr>
            <p:cNvPr id="119" name="Rounded Rectangle 118"/>
            <p:cNvSpPr/>
            <p:nvPr/>
          </p:nvSpPr>
          <p:spPr>
            <a:xfrm>
              <a:off x="457200" y="6079158"/>
              <a:ext cx="719607" cy="49088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درس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457200" y="6172200"/>
              <a:ext cx="719607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/>
          <p:cNvCxnSpPr>
            <a:stCxn id="119" idx="1"/>
            <a:endCxn id="85" idx="3"/>
          </p:cNvCxnSpPr>
          <p:nvPr/>
        </p:nvCxnSpPr>
        <p:spPr>
          <a:xfrm flipH="1" flipV="1">
            <a:off x="5448185" y="4202430"/>
            <a:ext cx="360971" cy="541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495926" y="399020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3418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مثال: محیط دانشکده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</p:txBody>
      </p:sp>
      <p:sp>
        <p:nvSpPr>
          <p:cNvPr id="4" name="Flowchart: Decision 3"/>
          <p:cNvSpPr/>
          <p:nvPr/>
        </p:nvSpPr>
        <p:spPr>
          <a:xfrm>
            <a:off x="3276600" y="1611630"/>
            <a:ext cx="1198626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منبع اصلی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4" idx="1"/>
            <a:endCxn id="13" idx="3"/>
          </p:cNvCxnSpPr>
          <p:nvPr/>
        </p:nvCxnSpPr>
        <p:spPr>
          <a:xfrm flipH="1">
            <a:off x="2534900" y="1905000"/>
            <a:ext cx="741700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5089549" y="1659558"/>
            <a:ext cx="719607" cy="490884"/>
            <a:chOff x="457200" y="6079158"/>
            <a:chExt cx="719607" cy="490884"/>
          </a:xfrm>
        </p:grpSpPr>
        <p:sp>
          <p:nvSpPr>
            <p:cNvPr id="8" name="Rounded Rectangle 7"/>
            <p:cNvSpPr/>
            <p:nvPr/>
          </p:nvSpPr>
          <p:spPr>
            <a:xfrm>
              <a:off x="457200" y="6079158"/>
              <a:ext cx="719607" cy="49088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درس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57200" y="6172200"/>
              <a:ext cx="719607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928250" y="3810000"/>
            <a:ext cx="1274893" cy="502800"/>
            <a:chOff x="-753001" y="2591302"/>
            <a:chExt cx="1274893" cy="502800"/>
          </a:xfrm>
        </p:grpSpPr>
        <p:sp>
          <p:nvSpPr>
            <p:cNvPr id="11" name="Oval 10"/>
            <p:cNvSpPr/>
            <p:nvPr/>
          </p:nvSpPr>
          <p:spPr>
            <a:xfrm>
              <a:off x="-265101" y="2591302"/>
              <a:ext cx="786993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شماره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Straight Connector 11"/>
            <p:cNvCxnSpPr>
              <a:endCxn id="11" idx="2"/>
            </p:cNvCxnSpPr>
            <p:nvPr/>
          </p:nvCxnSpPr>
          <p:spPr>
            <a:xfrm flipV="1">
              <a:off x="-753001" y="2777068"/>
              <a:ext cx="487900" cy="31703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ounded Rectangle 12"/>
          <p:cNvSpPr/>
          <p:nvPr/>
        </p:nvSpPr>
        <p:spPr>
          <a:xfrm>
            <a:off x="1815293" y="1752600"/>
            <a:ext cx="719607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ysClr val="windowText" lastClr="000000"/>
                </a:solidFill>
              </a:rPr>
              <a:t>کتاب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Connector 15"/>
          <p:cNvCxnSpPr>
            <a:stCxn id="8" idx="1"/>
            <a:endCxn id="4" idx="3"/>
          </p:cNvCxnSpPr>
          <p:nvPr/>
        </p:nvCxnSpPr>
        <p:spPr>
          <a:xfrm flipH="1">
            <a:off x="4475226" y="1905000"/>
            <a:ext cx="614323" cy="0"/>
          </a:xfrm>
          <a:prstGeom prst="line">
            <a:avLst/>
          </a:prstGeom>
          <a:ln w="762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ecision 18"/>
          <p:cNvSpPr/>
          <p:nvPr/>
        </p:nvSpPr>
        <p:spPr>
          <a:xfrm>
            <a:off x="4850039" y="2918460"/>
            <a:ext cx="1198626" cy="586740"/>
          </a:xfrm>
          <a:prstGeom prst="flowChartDecision">
            <a:avLst/>
          </a:prstGeom>
          <a:noFill/>
          <a:ln w="1016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دارد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 flipH="1">
            <a:off x="5449352" y="2150442"/>
            <a:ext cx="1" cy="76801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9" idx="2"/>
            <a:endCxn id="25" idx="0"/>
          </p:cNvCxnSpPr>
          <p:nvPr/>
        </p:nvCxnSpPr>
        <p:spPr>
          <a:xfrm flipH="1">
            <a:off x="5449351" y="3505200"/>
            <a:ext cx="1" cy="822960"/>
          </a:xfrm>
          <a:prstGeom prst="line">
            <a:avLst/>
          </a:prstGeom>
          <a:ln w="762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970452" y="4328160"/>
            <a:ext cx="957798" cy="335280"/>
          </a:xfrm>
          <a:prstGeom prst="roundRect">
            <a:avLst/>
          </a:prstGeom>
          <a:noFill/>
          <a:ln w="1016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ysClr val="windowText" lastClr="000000"/>
                </a:solidFill>
              </a:rPr>
              <a:t>گروه درس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928250" y="4429069"/>
            <a:ext cx="1503957" cy="371531"/>
            <a:chOff x="-901547" y="2515102"/>
            <a:chExt cx="1503957" cy="371531"/>
          </a:xfrm>
        </p:grpSpPr>
        <p:sp>
          <p:nvSpPr>
            <p:cNvPr id="29" name="Oval 28"/>
            <p:cNvSpPr/>
            <p:nvPr/>
          </p:nvSpPr>
          <p:spPr>
            <a:xfrm>
              <a:off x="-47997" y="2515102"/>
              <a:ext cx="650407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روز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0" name="Straight Connector 29"/>
            <p:cNvCxnSpPr>
              <a:endCxn id="29" idx="2"/>
            </p:cNvCxnSpPr>
            <p:nvPr/>
          </p:nvCxnSpPr>
          <p:spPr>
            <a:xfrm>
              <a:off x="-901547" y="2700868"/>
              <a:ext cx="853550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825007" y="4692993"/>
            <a:ext cx="1380635" cy="479138"/>
            <a:chOff x="-795394" y="2407495"/>
            <a:chExt cx="1380635" cy="479138"/>
          </a:xfrm>
        </p:grpSpPr>
        <p:sp>
          <p:nvSpPr>
            <p:cNvPr id="32" name="Oval 31"/>
            <p:cNvSpPr/>
            <p:nvPr/>
          </p:nvSpPr>
          <p:spPr>
            <a:xfrm>
              <a:off x="-280451" y="2515102"/>
              <a:ext cx="865692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ساعات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Straight Connector 32"/>
            <p:cNvCxnSpPr>
              <a:endCxn id="32" idx="2"/>
            </p:cNvCxnSpPr>
            <p:nvPr/>
          </p:nvCxnSpPr>
          <p:spPr>
            <a:xfrm>
              <a:off x="-795394" y="2407495"/>
              <a:ext cx="514943" cy="29337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632078" y="16280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752726" y="162800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27" name="Flowchart: Decision 26"/>
          <p:cNvSpPr/>
          <p:nvPr/>
        </p:nvSpPr>
        <p:spPr>
          <a:xfrm>
            <a:off x="6236416" y="1628001"/>
            <a:ext cx="1571279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chemeClr val="tx1"/>
                </a:solidFill>
              </a:rPr>
              <a:t>پیشنیازی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27" idx="0"/>
          </p:cNvCxnSpPr>
          <p:nvPr/>
        </p:nvCxnSpPr>
        <p:spPr>
          <a:xfrm flipH="1">
            <a:off x="5809156" y="1628001"/>
            <a:ext cx="1212900" cy="11069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7" idx="2"/>
          </p:cNvCxnSpPr>
          <p:nvPr/>
        </p:nvCxnSpPr>
        <p:spPr>
          <a:xfrm flipH="1" flipV="1">
            <a:off x="5809156" y="2057400"/>
            <a:ext cx="1212900" cy="15734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600200" y="3825421"/>
            <a:ext cx="6672242" cy="2575379"/>
            <a:chOff x="1363524" y="1299029"/>
            <a:chExt cx="6672242" cy="2575379"/>
          </a:xfrm>
        </p:grpSpPr>
        <p:grpSp>
          <p:nvGrpSpPr>
            <p:cNvPr id="37" name="Group 36"/>
            <p:cNvGrpSpPr/>
            <p:nvPr/>
          </p:nvGrpSpPr>
          <p:grpSpPr>
            <a:xfrm>
              <a:off x="1363524" y="1690890"/>
              <a:ext cx="4224807" cy="2183518"/>
              <a:chOff x="3886173" y="4205490"/>
              <a:chExt cx="4224807" cy="2183518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3886173" y="4205490"/>
                <a:ext cx="3370252" cy="533400"/>
                <a:chOff x="-8076" y="4967490"/>
                <a:chExt cx="3370252" cy="533400"/>
              </a:xfrm>
            </p:grpSpPr>
            <p:sp>
              <p:nvSpPr>
                <p:cNvPr id="45" name="Rounded Rectangle 44"/>
                <p:cNvSpPr/>
                <p:nvPr/>
              </p:nvSpPr>
              <p:spPr>
                <a:xfrm>
                  <a:off x="-8076" y="5063008"/>
                  <a:ext cx="821283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دانشجو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7" name="Flowchart: Decision 46"/>
                <p:cNvSpPr/>
                <p:nvPr/>
              </p:nvSpPr>
              <p:spPr>
                <a:xfrm>
                  <a:off x="1439724" y="4967490"/>
                  <a:ext cx="1295400" cy="5334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انتخاب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" name="Straight Connector 47"/>
                <p:cNvCxnSpPr>
                  <a:stCxn id="47" idx="1"/>
                  <a:endCxn id="45" idx="3"/>
                </p:cNvCxnSpPr>
                <p:nvPr/>
              </p:nvCxnSpPr>
              <p:spPr>
                <a:xfrm flipH="1">
                  <a:off x="813207" y="5234190"/>
                  <a:ext cx="626517" cy="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>
                  <a:stCxn id="25" idx="1"/>
                  <a:endCxn id="47" idx="3"/>
                </p:cNvCxnSpPr>
                <p:nvPr/>
              </p:nvCxnSpPr>
              <p:spPr>
                <a:xfrm flipH="1" flipV="1">
                  <a:off x="2735124" y="5234190"/>
                  <a:ext cx="627052" cy="1181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Rounded Rectangle 42"/>
              <p:cNvSpPr/>
              <p:nvPr/>
            </p:nvSpPr>
            <p:spPr>
              <a:xfrm>
                <a:off x="7391373" y="6084208"/>
                <a:ext cx="719607" cy="304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استاد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4" name="Straight Connector 43"/>
              <p:cNvCxnSpPr>
                <a:stCxn id="43" idx="0"/>
                <a:endCxn id="54" idx="2"/>
              </p:cNvCxnSpPr>
              <p:nvPr/>
            </p:nvCxnSpPr>
            <p:spPr>
              <a:xfrm flipH="1" flipV="1">
                <a:off x="7736342" y="5627008"/>
                <a:ext cx="14835" cy="45720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Oval 38"/>
            <p:cNvSpPr/>
            <p:nvPr/>
          </p:nvSpPr>
          <p:spPr>
            <a:xfrm>
              <a:off x="6968966" y="1299029"/>
              <a:ext cx="1066800" cy="3743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سال-ترم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Straight Connector 40"/>
            <p:cNvCxnSpPr>
              <a:stCxn id="25" idx="3"/>
              <a:endCxn id="39" idx="4"/>
            </p:cNvCxnSpPr>
            <p:nvPr/>
          </p:nvCxnSpPr>
          <p:spPr>
            <a:xfrm flipV="1">
              <a:off x="5691574" y="1673379"/>
              <a:ext cx="1810792" cy="296029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2524780" y="418966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153893" y="4692993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4632078" y="421594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54" name="Flowchart: Decision 53"/>
          <p:cNvSpPr/>
          <p:nvPr/>
        </p:nvSpPr>
        <p:spPr>
          <a:xfrm>
            <a:off x="4648200" y="5105400"/>
            <a:ext cx="1604338" cy="533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chemeClr val="tx1"/>
                </a:solidFill>
              </a:rPr>
              <a:t>ارائه میشود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>
            <a:stCxn id="54" idx="0"/>
            <a:endCxn id="25" idx="2"/>
          </p:cNvCxnSpPr>
          <p:nvPr/>
        </p:nvCxnSpPr>
        <p:spPr>
          <a:xfrm flipH="1" flipV="1">
            <a:off x="5449351" y="4663440"/>
            <a:ext cx="1018" cy="441960"/>
          </a:xfrm>
          <a:prstGeom prst="line">
            <a:avLst/>
          </a:prstGeom>
          <a:ln w="762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196176" y="577673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041538" y="14617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6114205" y="2076241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225832" y="21614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200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137061" y="4003894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200" dirty="0"/>
              <a:t>N</a:t>
            </a:r>
          </a:p>
        </p:txBody>
      </p:sp>
      <p:sp>
        <p:nvSpPr>
          <p:cNvPr id="55" name="Oval 54"/>
          <p:cNvSpPr/>
          <p:nvPr/>
        </p:nvSpPr>
        <p:spPr>
          <a:xfrm>
            <a:off x="3076506" y="5038296"/>
            <a:ext cx="671741" cy="3152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b="1" dirty="0" smtClean="0">
                <a:solidFill>
                  <a:sysClr val="windowText" lastClr="000000"/>
                </a:solidFill>
              </a:rPr>
              <a:t>نمره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6" name="Straight Connector 55"/>
          <p:cNvCxnSpPr>
            <a:stCxn id="47" idx="2"/>
            <a:endCxn id="55" idx="0"/>
          </p:cNvCxnSpPr>
          <p:nvPr/>
        </p:nvCxnSpPr>
        <p:spPr>
          <a:xfrm flipH="1">
            <a:off x="3412377" y="4750682"/>
            <a:ext cx="283323" cy="287614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6324600" y="4243596"/>
            <a:ext cx="1828800" cy="432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22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مثال: محیط تولید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مثال: محیط تولیدی-کارگاهی (</a:t>
            </a:r>
            <a:r>
              <a:rPr lang="en-US" sz="1800" dirty="0" smtClean="0"/>
              <a:t>manufacturing</a:t>
            </a:r>
            <a:r>
              <a:rPr lang="fa-IR" dirty="0" smtClean="0"/>
              <a:t>). مثال کتاب </a:t>
            </a:r>
            <a:r>
              <a:rPr lang="en-US" sz="1600" dirty="0" smtClean="0"/>
              <a:t>DATE</a:t>
            </a:r>
            <a:r>
              <a:rPr lang="fa-IR" dirty="0" smtClean="0"/>
              <a:t>.</a:t>
            </a:r>
          </a:p>
          <a:p>
            <a:pPr lvl="1"/>
            <a:r>
              <a:rPr lang="fa-IR" dirty="0" smtClean="0"/>
              <a:t>نوع موجودیت ها:</a:t>
            </a:r>
          </a:p>
          <a:p>
            <a:pPr lvl="2"/>
            <a:r>
              <a:rPr lang="en-US" dirty="0" smtClean="0"/>
              <a:t>S</a:t>
            </a:r>
            <a:r>
              <a:rPr lang="fa-IR" dirty="0" smtClean="0"/>
              <a:t>: </a:t>
            </a:r>
            <a:r>
              <a:rPr lang="en-US" dirty="0"/>
              <a:t>	</a:t>
            </a:r>
            <a:r>
              <a:rPr lang="en-US" dirty="0" smtClean="0"/>
              <a:t>Supplier</a:t>
            </a:r>
          </a:p>
          <a:p>
            <a:pPr lvl="2"/>
            <a:r>
              <a:rPr lang="en-US" dirty="0" smtClean="0"/>
              <a:t>P</a:t>
            </a:r>
            <a:r>
              <a:rPr lang="fa-IR" dirty="0" smtClean="0"/>
              <a:t>:</a:t>
            </a:r>
            <a:r>
              <a:rPr lang="en-US" dirty="0" smtClean="0"/>
              <a:t>	Part</a:t>
            </a:r>
          </a:p>
          <a:p>
            <a:pPr lvl="2"/>
            <a:r>
              <a:rPr lang="en-US" dirty="0" smtClean="0"/>
              <a:t>J</a:t>
            </a:r>
            <a:r>
              <a:rPr lang="fa-IR" dirty="0" smtClean="0"/>
              <a:t>:	</a:t>
            </a:r>
            <a:r>
              <a:rPr lang="en-US" dirty="0" smtClean="0"/>
              <a:t>Project</a:t>
            </a:r>
            <a:endParaRPr lang="fa-IR" dirty="0" smtClean="0"/>
          </a:p>
          <a:p>
            <a:pPr lvl="2"/>
            <a:r>
              <a:rPr lang="en-US" dirty="0" smtClean="0"/>
              <a:t>E</a:t>
            </a:r>
            <a:r>
              <a:rPr lang="fa-IR" dirty="0" smtClean="0"/>
              <a:t>:	</a:t>
            </a:r>
            <a:r>
              <a:rPr lang="en-US" dirty="0" smtClean="0"/>
              <a:t>Employee</a:t>
            </a:r>
          </a:p>
          <a:p>
            <a:pPr lvl="2"/>
            <a:r>
              <a:rPr lang="en-US" dirty="0" smtClean="0"/>
              <a:t>C</a:t>
            </a:r>
            <a:r>
              <a:rPr lang="fa-IR" dirty="0" smtClean="0"/>
              <a:t>:	</a:t>
            </a:r>
            <a:r>
              <a:rPr lang="en-US" dirty="0" smtClean="0"/>
              <a:t>City</a:t>
            </a:r>
          </a:p>
          <a:p>
            <a:pPr lvl="2"/>
            <a:r>
              <a:rPr lang="en-US" dirty="0" smtClean="0"/>
              <a:t>W</a:t>
            </a:r>
            <a:r>
              <a:rPr lang="fa-IR" dirty="0" smtClean="0"/>
              <a:t>:	</a:t>
            </a:r>
            <a:r>
              <a:rPr lang="en-US" dirty="0" smtClean="0"/>
              <a:t>Warehouse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514350" lvl="1" indent="0">
              <a:buNone/>
            </a:pPr>
            <a:r>
              <a:rPr lang="fa-IR" dirty="0" smtClean="0"/>
              <a:t> گسترش داده شود.</a:t>
            </a:r>
            <a:endParaRPr lang="en-US" dirty="0"/>
          </a:p>
        </p:txBody>
      </p:sp>
      <p:sp>
        <p:nvSpPr>
          <p:cNvPr id="4" name="Flowchart: Decision 3"/>
          <p:cNvSpPr/>
          <p:nvPr/>
        </p:nvSpPr>
        <p:spPr>
          <a:xfrm>
            <a:off x="2340407" y="1981200"/>
            <a:ext cx="99060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SPJ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12" idx="0"/>
            <a:endCxn id="4" idx="1"/>
          </p:cNvCxnSpPr>
          <p:nvPr/>
        </p:nvCxnSpPr>
        <p:spPr>
          <a:xfrm flipV="1">
            <a:off x="817004" y="2274570"/>
            <a:ext cx="1523403" cy="6972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062754" y="2830818"/>
            <a:ext cx="943897" cy="371531"/>
            <a:chOff x="-920928" y="2145520"/>
            <a:chExt cx="943897" cy="371531"/>
          </a:xfrm>
        </p:grpSpPr>
        <p:sp>
          <p:nvSpPr>
            <p:cNvPr id="10" name="Oval 9"/>
            <p:cNvSpPr/>
            <p:nvPr/>
          </p:nvSpPr>
          <p:spPr>
            <a:xfrm>
              <a:off x="-514557" y="2145520"/>
              <a:ext cx="537526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ysClr val="windowText" lastClr="000000"/>
                  </a:solidFill>
                </a:rPr>
                <a:t>S#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" name="Straight Connector 10"/>
            <p:cNvCxnSpPr>
              <a:stCxn id="12" idx="3"/>
              <a:endCxn id="10" idx="2"/>
            </p:cNvCxnSpPr>
            <p:nvPr/>
          </p:nvCxnSpPr>
          <p:spPr>
            <a:xfrm flipV="1">
              <a:off x="-920928" y="2331286"/>
              <a:ext cx="406371" cy="10761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ounded Rectangle 11"/>
          <p:cNvSpPr/>
          <p:nvPr/>
        </p:nvSpPr>
        <p:spPr>
          <a:xfrm>
            <a:off x="571253" y="2971800"/>
            <a:ext cx="4915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S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590800" y="2971800"/>
            <a:ext cx="4915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P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613899" y="2971800"/>
            <a:ext cx="4915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J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613899" y="4953000"/>
            <a:ext cx="4915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E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590800" y="4953000"/>
            <a:ext cx="4915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W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75299" y="4953000"/>
            <a:ext cx="4915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C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082301" y="2819400"/>
            <a:ext cx="956299" cy="371531"/>
            <a:chOff x="-933330" y="2145520"/>
            <a:chExt cx="956299" cy="371531"/>
          </a:xfrm>
        </p:grpSpPr>
        <p:sp>
          <p:nvSpPr>
            <p:cNvPr id="24" name="Oval 23"/>
            <p:cNvSpPr/>
            <p:nvPr/>
          </p:nvSpPr>
          <p:spPr>
            <a:xfrm>
              <a:off x="-514557" y="2145520"/>
              <a:ext cx="537526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ysClr val="windowText" lastClr="000000"/>
                  </a:solidFill>
                </a:rPr>
                <a:t>P#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Straight Connector 24"/>
            <p:cNvCxnSpPr>
              <a:stCxn id="15" idx="3"/>
              <a:endCxn id="24" idx="2"/>
            </p:cNvCxnSpPr>
            <p:nvPr/>
          </p:nvCxnSpPr>
          <p:spPr>
            <a:xfrm flipV="1">
              <a:off x="-933330" y="2331286"/>
              <a:ext cx="418773" cy="11903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105400" y="2811887"/>
            <a:ext cx="956299" cy="371531"/>
            <a:chOff x="-933330" y="2145520"/>
            <a:chExt cx="956299" cy="371531"/>
          </a:xfrm>
        </p:grpSpPr>
        <p:sp>
          <p:nvSpPr>
            <p:cNvPr id="29" name="Oval 28"/>
            <p:cNvSpPr/>
            <p:nvPr/>
          </p:nvSpPr>
          <p:spPr>
            <a:xfrm>
              <a:off x="-514557" y="2145520"/>
              <a:ext cx="537526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ysClr val="windowText" lastClr="000000"/>
                  </a:solidFill>
                </a:rPr>
                <a:t>J#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0" name="Straight Connector 29"/>
            <p:cNvCxnSpPr>
              <a:stCxn id="16" idx="3"/>
              <a:endCxn id="29" idx="2"/>
            </p:cNvCxnSpPr>
            <p:nvPr/>
          </p:nvCxnSpPr>
          <p:spPr>
            <a:xfrm flipV="1">
              <a:off x="-933330" y="2331286"/>
              <a:ext cx="418773" cy="12654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600200" y="3276600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276600"/>
                <a:ext cx="271228" cy="276999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614972" y="3276600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972" y="3276600"/>
                <a:ext cx="271228" cy="276999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672372" y="3228201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372" y="3228201"/>
                <a:ext cx="271228" cy="276999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>
            <a:stCxn id="15" idx="0"/>
            <a:endCxn id="4" idx="2"/>
          </p:cNvCxnSpPr>
          <p:nvPr/>
        </p:nvCxnSpPr>
        <p:spPr>
          <a:xfrm flipH="1" flipV="1">
            <a:off x="2835707" y="2567940"/>
            <a:ext cx="844" cy="40386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6" idx="0"/>
            <a:endCxn id="4" idx="3"/>
          </p:cNvCxnSpPr>
          <p:nvPr/>
        </p:nvCxnSpPr>
        <p:spPr>
          <a:xfrm flipH="1" flipV="1">
            <a:off x="3331007" y="2274570"/>
            <a:ext cx="1528643" cy="6972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/>
          <p:cNvSpPr/>
          <p:nvPr/>
        </p:nvSpPr>
        <p:spPr>
          <a:xfrm>
            <a:off x="2414246" y="3528060"/>
            <a:ext cx="886509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P-P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stCxn id="43" idx="1"/>
            <a:endCxn id="15" idx="1"/>
          </p:cNvCxnSpPr>
          <p:nvPr/>
        </p:nvCxnSpPr>
        <p:spPr>
          <a:xfrm flipV="1">
            <a:off x="2414246" y="3124200"/>
            <a:ext cx="176554" cy="6972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3" idx="3"/>
            <a:endCxn id="15" idx="3"/>
          </p:cNvCxnSpPr>
          <p:nvPr/>
        </p:nvCxnSpPr>
        <p:spPr>
          <a:xfrm flipH="1" flipV="1">
            <a:off x="3082301" y="3124200"/>
            <a:ext cx="218454" cy="6972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857500" y="4085727"/>
            <a:ext cx="990599" cy="371531"/>
            <a:chOff x="-1001109" y="2302213"/>
            <a:chExt cx="791910" cy="371531"/>
          </a:xfrm>
        </p:grpSpPr>
        <p:sp>
          <p:nvSpPr>
            <p:cNvPr id="51" name="Oval 50"/>
            <p:cNvSpPr/>
            <p:nvPr/>
          </p:nvSpPr>
          <p:spPr>
            <a:xfrm>
              <a:off x="-924647" y="2302213"/>
              <a:ext cx="715448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تعداد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2" name="Straight Connector 51"/>
            <p:cNvCxnSpPr>
              <a:stCxn id="43" idx="2"/>
              <a:endCxn id="51" idx="2"/>
            </p:cNvCxnSpPr>
            <p:nvPr/>
          </p:nvCxnSpPr>
          <p:spPr>
            <a:xfrm>
              <a:off x="-1001109" y="2331286"/>
              <a:ext cx="76462" cy="15669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Flowchart: Decision 53"/>
          <p:cNvSpPr/>
          <p:nvPr/>
        </p:nvSpPr>
        <p:spPr>
          <a:xfrm>
            <a:off x="3810000" y="3832860"/>
            <a:ext cx="108966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050" b="1" dirty="0" smtClean="0">
                <a:solidFill>
                  <a:schemeClr val="tx1"/>
                </a:solidFill>
              </a:rPr>
              <a:t>مدیریت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55" name="Flowchart: Decision 54"/>
          <p:cNvSpPr/>
          <p:nvPr/>
        </p:nvSpPr>
        <p:spPr>
          <a:xfrm>
            <a:off x="4952999" y="3832860"/>
            <a:ext cx="1108699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100" b="1" dirty="0" smtClean="0">
                <a:solidFill>
                  <a:schemeClr val="tx1"/>
                </a:solidFill>
              </a:rPr>
              <a:t>اشتغال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>
            <a:stCxn id="54" idx="0"/>
            <a:endCxn id="16" idx="2"/>
          </p:cNvCxnSpPr>
          <p:nvPr/>
        </p:nvCxnSpPr>
        <p:spPr>
          <a:xfrm flipV="1">
            <a:off x="4354830" y="3276600"/>
            <a:ext cx="504820" cy="556260"/>
          </a:xfrm>
          <a:prstGeom prst="line">
            <a:avLst/>
          </a:prstGeom>
          <a:ln w="1016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5" idx="0"/>
            <a:endCxn id="16" idx="2"/>
          </p:cNvCxnSpPr>
          <p:nvPr/>
        </p:nvCxnSpPr>
        <p:spPr>
          <a:xfrm flipH="1" flipV="1">
            <a:off x="4859650" y="3276600"/>
            <a:ext cx="647699" cy="556260"/>
          </a:xfrm>
          <a:prstGeom prst="line">
            <a:avLst/>
          </a:prstGeom>
          <a:ln w="1016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5" idx="2"/>
            <a:endCxn id="17" idx="0"/>
          </p:cNvCxnSpPr>
          <p:nvPr/>
        </p:nvCxnSpPr>
        <p:spPr>
          <a:xfrm flipH="1">
            <a:off x="4859650" y="4419600"/>
            <a:ext cx="647699" cy="5334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4" idx="2"/>
            <a:endCxn id="17" idx="0"/>
          </p:cNvCxnSpPr>
          <p:nvPr/>
        </p:nvCxnSpPr>
        <p:spPr>
          <a:xfrm>
            <a:off x="4354830" y="4419600"/>
            <a:ext cx="504820" cy="5334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Decision 68"/>
          <p:cNvSpPr/>
          <p:nvPr/>
        </p:nvSpPr>
        <p:spPr>
          <a:xfrm>
            <a:off x="3352800" y="4810581"/>
            <a:ext cx="99060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100" b="1" dirty="0" smtClean="0">
                <a:solidFill>
                  <a:schemeClr val="tx1"/>
                </a:solidFill>
              </a:rPr>
              <a:t>کار</a:t>
            </a:r>
          </a:p>
          <a:p>
            <a:pPr algn="ctr"/>
            <a:r>
              <a:rPr lang="fa-IR" sz="1100" b="1" dirty="0" smtClean="0">
                <a:solidFill>
                  <a:schemeClr val="tx1"/>
                </a:solidFill>
              </a:rPr>
              <a:t>کردن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/>
          <p:cNvCxnSpPr>
            <a:stCxn id="69" idx="1"/>
            <a:endCxn id="18" idx="3"/>
          </p:cNvCxnSpPr>
          <p:nvPr/>
        </p:nvCxnSpPr>
        <p:spPr>
          <a:xfrm flipH="1">
            <a:off x="3082301" y="5103951"/>
            <a:ext cx="270499" cy="1449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7" idx="1"/>
            <a:endCxn id="69" idx="3"/>
          </p:cNvCxnSpPr>
          <p:nvPr/>
        </p:nvCxnSpPr>
        <p:spPr>
          <a:xfrm flipH="1" flipV="1">
            <a:off x="4343400" y="5103951"/>
            <a:ext cx="270499" cy="1449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Decision 75"/>
          <p:cNvSpPr/>
          <p:nvPr/>
        </p:nvSpPr>
        <p:spPr>
          <a:xfrm>
            <a:off x="1382327" y="4800600"/>
            <a:ext cx="900545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CW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77" name="Straight Connector 76"/>
          <p:cNvCxnSpPr>
            <a:stCxn id="76" idx="1"/>
            <a:endCxn id="19" idx="3"/>
          </p:cNvCxnSpPr>
          <p:nvPr/>
        </p:nvCxnSpPr>
        <p:spPr>
          <a:xfrm flipH="1">
            <a:off x="1066800" y="5093970"/>
            <a:ext cx="315527" cy="114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8" idx="1"/>
            <a:endCxn id="76" idx="3"/>
          </p:cNvCxnSpPr>
          <p:nvPr/>
        </p:nvCxnSpPr>
        <p:spPr>
          <a:xfrm flipH="1" flipV="1">
            <a:off x="2282872" y="5093970"/>
            <a:ext cx="307928" cy="114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Decision 82"/>
          <p:cNvSpPr/>
          <p:nvPr/>
        </p:nvSpPr>
        <p:spPr>
          <a:xfrm>
            <a:off x="369097" y="3810000"/>
            <a:ext cx="900545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SC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84" name="Straight Connector 83"/>
          <p:cNvCxnSpPr>
            <a:stCxn id="83" idx="2"/>
            <a:endCxn id="19" idx="0"/>
          </p:cNvCxnSpPr>
          <p:nvPr/>
        </p:nvCxnSpPr>
        <p:spPr>
          <a:xfrm>
            <a:off x="819370" y="4396740"/>
            <a:ext cx="1680" cy="55626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2" idx="2"/>
            <a:endCxn id="83" idx="0"/>
          </p:cNvCxnSpPr>
          <p:nvPr/>
        </p:nvCxnSpPr>
        <p:spPr>
          <a:xfrm>
            <a:off x="817004" y="3276600"/>
            <a:ext cx="2366" cy="5334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Decision 89"/>
          <p:cNvSpPr/>
          <p:nvPr/>
        </p:nvSpPr>
        <p:spPr>
          <a:xfrm>
            <a:off x="1537855" y="3810000"/>
            <a:ext cx="900545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PW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91" name="Straight Connector 90"/>
          <p:cNvCxnSpPr>
            <a:stCxn id="90" idx="2"/>
            <a:endCxn id="18" idx="0"/>
          </p:cNvCxnSpPr>
          <p:nvPr/>
        </p:nvCxnSpPr>
        <p:spPr>
          <a:xfrm>
            <a:off x="1988128" y="4396740"/>
            <a:ext cx="848423" cy="55626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5" idx="1"/>
            <a:endCxn id="90" idx="0"/>
          </p:cNvCxnSpPr>
          <p:nvPr/>
        </p:nvCxnSpPr>
        <p:spPr>
          <a:xfrm flipH="1">
            <a:off x="1988128" y="3124200"/>
            <a:ext cx="602672" cy="6858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066800" y="48768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2252990" y="4876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3057526" y="48768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4310390" y="4876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4276726" y="45236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4267200" y="33528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181600" y="33528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257800" y="452360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124200" y="327660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498478" y="32766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981200" y="3352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981200" y="446028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62000" y="34290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62000" y="45236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pic>
        <p:nvPicPr>
          <p:cNvPr id="64" name="Picture 2" descr="\\VBOXSVR\mahmoud\Documents\EDU\Sharif\DB\TA\slides\konjkav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864333"/>
            <a:ext cx="511914" cy="5144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5" name="Oval 64"/>
          <p:cNvSpPr/>
          <p:nvPr/>
        </p:nvSpPr>
        <p:spPr>
          <a:xfrm>
            <a:off x="865371" y="1760787"/>
            <a:ext cx="1165820" cy="4408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ysClr val="windowText" lastClr="000000"/>
                </a:solidFill>
              </a:rPr>
              <a:t>Quantity</a:t>
            </a:r>
            <a:endParaRPr lang="en-US" sz="13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Straight Connector 66"/>
          <p:cNvCxnSpPr>
            <a:stCxn id="4" idx="0"/>
            <a:endCxn id="65" idx="6"/>
          </p:cNvCxnSpPr>
          <p:nvPr/>
        </p:nvCxnSpPr>
        <p:spPr>
          <a:xfrm flipH="1">
            <a:off x="2031191" y="1981200"/>
            <a:ext cx="804516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001000" y="2404646"/>
            <a:ext cx="1010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600" b="1" dirty="0" smtClean="0"/>
              <a:t>تولید کننده</a:t>
            </a:r>
            <a:endParaRPr lang="en-US" sz="16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8001000" y="2828376"/>
            <a:ext cx="829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600" b="1" dirty="0" smtClean="0"/>
              <a:t>نوع قطعه</a:t>
            </a:r>
            <a:endParaRPr lang="en-US" sz="16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001000" y="3276600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600" b="1" dirty="0" smtClean="0"/>
              <a:t>پروژه</a:t>
            </a:r>
            <a:endParaRPr lang="en-US" sz="16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7941528" y="3705999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600" b="1" dirty="0" smtClean="0"/>
              <a:t>کارمند/کارگر</a:t>
            </a:r>
            <a:endParaRPr lang="en-US" sz="16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8001000" y="4114800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600" b="1" dirty="0" smtClean="0"/>
              <a:t>شهر</a:t>
            </a:r>
            <a:endParaRPr lang="en-US" sz="16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7988245" y="45720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600" b="1" dirty="0" smtClean="0"/>
              <a:t>انبار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1235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a-IR" u="none" dirty="0"/>
              <a:t>بحث </a:t>
            </a:r>
            <a:r>
              <a:rPr lang="fa-IR" u="none" dirty="0" smtClean="0"/>
              <a:t>تکمیلی : </a:t>
            </a:r>
            <a:r>
              <a:rPr lang="fa-IR" u="none" dirty="0"/>
              <a:t>نوع موجودیت </a:t>
            </a:r>
            <a:r>
              <a:rPr lang="fa-IR" u="none" dirty="0" smtClean="0"/>
              <a:t>ضعیف</a:t>
            </a:r>
            <a:endParaRPr lang="en-US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410200"/>
          </a:xfrm>
        </p:spPr>
        <p:txBody>
          <a:bodyPr>
            <a:normAutofit fontScale="92500" lnSpcReduction="20000"/>
          </a:bodyPr>
          <a:lstStyle/>
          <a:p>
            <a:r>
              <a:rPr lang="fa-IR" b="1" dirty="0" smtClean="0"/>
              <a:t>  </a:t>
            </a:r>
            <a:r>
              <a:rPr lang="fa-IR" b="1" dirty="0" smtClean="0">
                <a:solidFill>
                  <a:srgbClr val="7030A0"/>
                </a:solidFill>
              </a:rPr>
              <a:t> نوع موجودیت ضعیف:  </a:t>
            </a:r>
          </a:p>
          <a:p>
            <a:pPr lvl="1"/>
            <a:r>
              <a:rPr lang="fa-IR" dirty="0" smtClean="0"/>
              <a:t>نوع موجودیت </a:t>
            </a:r>
            <a:r>
              <a:rPr lang="en-US" dirty="0" smtClean="0"/>
              <a:t>F</a:t>
            </a:r>
            <a:r>
              <a:rPr lang="fa-IR" dirty="0" smtClean="0"/>
              <a:t> را ضعیف نوع موجودیت </a:t>
            </a:r>
            <a:r>
              <a:rPr lang="en-US" dirty="0" smtClean="0"/>
              <a:t>E</a:t>
            </a:r>
            <a:r>
              <a:rPr lang="fa-IR" dirty="0" smtClean="0"/>
              <a:t> گوییم هرگاه </a:t>
            </a:r>
            <a:r>
              <a:rPr lang="en-US" dirty="0" smtClean="0"/>
              <a:t>F</a:t>
            </a:r>
            <a:r>
              <a:rPr lang="fa-IR" dirty="0" smtClean="0"/>
              <a:t> با </a:t>
            </a:r>
            <a:r>
              <a:rPr lang="en-US" dirty="0" smtClean="0"/>
              <a:t>E</a:t>
            </a:r>
            <a:r>
              <a:rPr lang="fa-IR" dirty="0" smtClean="0"/>
              <a:t> «وابستگی وجودی»</a:t>
            </a:r>
            <a:r>
              <a:rPr lang="en-US" dirty="0" smtClean="0"/>
              <a:t> </a:t>
            </a:r>
            <a:r>
              <a:rPr lang="fa-IR" dirty="0" smtClean="0"/>
              <a:t> داشته باشد. (یعنی اگر </a:t>
            </a:r>
            <a:r>
              <a:rPr lang="en-US" dirty="0" smtClean="0"/>
              <a:t>E</a:t>
            </a:r>
            <a:r>
              <a:rPr lang="fa-IR" dirty="0" smtClean="0"/>
              <a:t> در مدلسازی مطرح نشود، </a:t>
            </a:r>
            <a:r>
              <a:rPr lang="en-US" dirty="0" smtClean="0"/>
              <a:t>F</a:t>
            </a:r>
            <a:r>
              <a:rPr lang="fa-IR" dirty="0" smtClean="0"/>
              <a:t> هم مطرح نباشد). علاوه‏براین نوع موجودیت ضعیف از خود شناسه ندارد.</a:t>
            </a:r>
          </a:p>
          <a:p>
            <a:pPr lvl="1"/>
            <a:r>
              <a:rPr lang="fa-IR" b="1" dirty="0" smtClean="0"/>
              <a:t>طرز نمایش:</a:t>
            </a:r>
            <a:endParaRPr lang="en-US" b="1" dirty="0" smtClean="0"/>
          </a:p>
          <a:p>
            <a:pPr lvl="1"/>
            <a:endParaRPr lang="fa-IR" dirty="0"/>
          </a:p>
          <a:p>
            <a:pPr lvl="1"/>
            <a:r>
              <a:rPr lang="fa-IR" b="1" dirty="0" smtClean="0">
                <a:solidFill>
                  <a:srgbClr val="C00000"/>
                </a:solidFill>
              </a:rPr>
              <a:t>تاکید: </a:t>
            </a:r>
            <a:r>
              <a:rPr lang="fa-IR" dirty="0" smtClean="0"/>
              <a:t>قوی و ضعیف بودن نسبی است.</a:t>
            </a:r>
          </a:p>
          <a:p>
            <a:pPr lvl="1"/>
            <a:r>
              <a:rPr lang="fa-IR" dirty="0" smtClean="0"/>
              <a:t>نوع ضعیف از خود شناسه </a:t>
            </a:r>
            <a:r>
              <a:rPr lang="fa-IR" u="sng" dirty="0" smtClean="0"/>
              <a:t>ندارد.</a:t>
            </a:r>
            <a:r>
              <a:rPr lang="fa-IR" dirty="0" smtClean="0"/>
              <a:t> بلکه از خود می‏تواند یک </a:t>
            </a:r>
            <a:r>
              <a:rPr lang="fa-IR" b="1" dirty="0" smtClean="0">
                <a:solidFill>
                  <a:srgbClr val="FF0000"/>
                </a:solidFill>
              </a:rPr>
              <a:t>صفت ممیزه-جداساز </a:t>
            </a:r>
            <a:r>
              <a:rPr lang="fa-IR" dirty="0" smtClean="0"/>
              <a:t>(</a:t>
            </a:r>
            <a:r>
              <a:rPr lang="en-US" sz="1900" dirty="0" smtClean="0"/>
              <a:t>Discriminator</a:t>
            </a:r>
            <a:r>
              <a:rPr lang="fa-IR" dirty="0" smtClean="0"/>
              <a:t>) یا به عبارت دیگر </a:t>
            </a:r>
            <a:r>
              <a:rPr lang="fa-IR" dirty="0"/>
              <a:t>یک</a:t>
            </a:r>
            <a:r>
              <a:rPr lang="fa-IR" b="1" dirty="0">
                <a:solidFill>
                  <a:srgbClr val="FF0000"/>
                </a:solidFill>
              </a:rPr>
              <a:t> کلید جزئی </a:t>
            </a:r>
            <a:r>
              <a:rPr lang="fa-IR" dirty="0" smtClean="0"/>
              <a:t>(</a:t>
            </a:r>
            <a:r>
              <a:rPr lang="en-US" sz="1900" dirty="0" smtClean="0"/>
              <a:t>Partial Key</a:t>
            </a:r>
            <a:r>
              <a:rPr lang="fa-IR" dirty="0" smtClean="0"/>
              <a:t>) داشته باشد.</a:t>
            </a:r>
          </a:p>
          <a:p>
            <a:pPr lvl="1"/>
            <a:r>
              <a:rPr lang="fa-IR" b="1" u="sng" dirty="0"/>
              <a:t>صفت </a:t>
            </a:r>
            <a:r>
              <a:rPr lang="fa-IR" b="1" u="sng" dirty="0" smtClean="0"/>
              <a:t>ممیزه (کلید جزئی):</a:t>
            </a:r>
          </a:p>
          <a:p>
            <a:pPr lvl="2" algn="r"/>
            <a:r>
              <a:rPr lang="fa-IR" dirty="0" smtClean="0"/>
              <a:t> </a:t>
            </a:r>
            <a:r>
              <a:rPr lang="fa-IR" dirty="0"/>
              <a:t>صفتی که یکتایی مقدار دارد اما نه در تمام </a:t>
            </a:r>
            <a:r>
              <a:rPr lang="fa-IR" dirty="0" smtClean="0"/>
              <a:t>نمونه‏‏های </a:t>
            </a:r>
            <a:r>
              <a:rPr lang="fa-IR" dirty="0"/>
              <a:t>نوع ضعیف بلکه در بین  مجموعه تمام نوع </a:t>
            </a:r>
            <a:r>
              <a:rPr lang="fa-IR" dirty="0" smtClean="0"/>
              <a:t>ضعیف‏های </a:t>
            </a:r>
            <a:r>
              <a:rPr lang="fa-IR" dirty="0"/>
              <a:t>وابسته به یک نمونه از نوع موجودیت </a:t>
            </a:r>
            <a:r>
              <a:rPr lang="fa-IR" dirty="0" smtClean="0"/>
              <a:t>قوی </a:t>
            </a:r>
            <a:r>
              <a:rPr lang="fa-IR" dirty="0"/>
              <a:t>(به صورت نسبی </a:t>
            </a:r>
            <a:r>
              <a:rPr lang="fa-IR" dirty="0" smtClean="0"/>
              <a:t>یکتاست یا </a:t>
            </a:r>
            <a:r>
              <a:rPr lang="fa-IR" u="sng" dirty="0" smtClean="0">
                <a:solidFill>
                  <a:srgbClr val="002060"/>
                </a:solidFill>
              </a:rPr>
              <a:t>در ترکیب با شناسه موجودیت قوی یکتاست</a:t>
            </a:r>
            <a:r>
              <a:rPr lang="fa-IR" dirty="0" smtClean="0"/>
              <a:t>).</a:t>
            </a:r>
          </a:p>
          <a:p>
            <a:pPr lvl="2"/>
            <a:r>
              <a:rPr lang="fa-IR" dirty="0" smtClean="0"/>
              <a:t>در عمل اگر یک نوع موجودیت وابستگی وجودی به نوع موجودیت دیگر داشته باشد و از خود شناسه داشته باشد دیگر ضعیف دیده نمی‏شود.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652937" y="2994660"/>
            <a:ext cx="3909663" cy="586740"/>
            <a:chOff x="1561853" y="2663190"/>
            <a:chExt cx="3909663" cy="586740"/>
          </a:xfrm>
        </p:grpSpPr>
        <p:sp>
          <p:nvSpPr>
            <p:cNvPr id="5" name="Rounded Rectangle 4"/>
            <p:cNvSpPr/>
            <p:nvPr/>
          </p:nvSpPr>
          <p:spPr>
            <a:xfrm>
              <a:off x="1561853" y="2804160"/>
              <a:ext cx="491501" cy="3048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6" name="Flowchart: Decision 5"/>
            <p:cNvSpPr/>
            <p:nvPr/>
          </p:nvSpPr>
          <p:spPr>
            <a:xfrm>
              <a:off x="2968441" y="2663190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300" b="1" dirty="0" smtClean="0">
                  <a:solidFill>
                    <a:schemeClr val="tx1"/>
                  </a:solidFill>
                </a:rPr>
                <a:t>R</a:t>
              </a:r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/>
            <p:cNvCxnSpPr>
              <a:stCxn id="5" idx="3"/>
              <a:endCxn id="6" idx="1"/>
            </p:cNvCxnSpPr>
            <p:nvPr/>
          </p:nvCxnSpPr>
          <p:spPr>
            <a:xfrm>
              <a:off x="2053354" y="2956560"/>
              <a:ext cx="915087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6" idx="3"/>
              <a:endCxn id="9" idx="1"/>
            </p:cNvCxnSpPr>
            <p:nvPr/>
          </p:nvCxnSpPr>
          <p:spPr>
            <a:xfrm>
              <a:off x="3868986" y="2956560"/>
              <a:ext cx="1007814" cy="0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4876800" y="2788920"/>
              <a:ext cx="594716" cy="335280"/>
            </a:xfrm>
            <a:prstGeom prst="roundRect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F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110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بحث تکمیلی : نوع موجودیت ضعیف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fa-IR" dirty="0" smtClean="0"/>
              <a:t>         عضو خانواده به عنوان یک موجودیت ضعیف</a:t>
            </a:r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9448633"/>
                  </p:ext>
                </p:extLst>
              </p:nvPr>
            </p:nvGraphicFramePr>
            <p:xfrm>
              <a:off x="3124198" y="3962400"/>
              <a:ext cx="3520752" cy="2580132"/>
            </p:xfrm>
            <a:graphic>
              <a:graphicData uri="http://schemas.openxmlformats.org/drawingml/2006/table">
                <a:tbl>
                  <a:tblPr firstRow="1" bandRow="1">
                    <a:tableStyleId>{0660B408-B3CF-4A94-85FC-2B1E0A45F4A2}</a:tableStyleId>
                  </a:tblPr>
                  <a:tblGrid>
                    <a:gridCol w="1760376"/>
                    <a:gridCol w="1760376"/>
                  </a:tblGrid>
                  <a:tr h="36068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نام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شماره کارمند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0680"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a-IR" b="0" i="1" smtClean="0">
                                              <a:latin typeface="Cambria Math"/>
                                            </a:rPr>
                                            <m:t>گ</m:t>
                                          </m:r>
                                          <m:r>
                                            <a:rPr lang="fa-IR" b="0" i="1" smtClean="0">
                                              <a:latin typeface="Cambria Math"/>
                                            </a:rPr>
                                            <m:t>لی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a-IR" b="0" i="1" smtClean="0">
                                              <a:latin typeface="Cambria Math"/>
                                            </a:rPr>
                                            <m:t>سلی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a-IR" b="0" i="1" smtClean="0">
                                              <a:latin typeface="Cambria Math"/>
                                            </a:rPr>
                                            <m:t>قلی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100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60680"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fa-IR" b="0" i="1" smtClean="0">
                                              <a:latin typeface="Cambria Math"/>
                                            </a:rPr>
                                            <m:t>ناجی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a-IR" b="0" i="1" smtClean="0">
                                              <a:latin typeface="Cambria Math"/>
                                            </a:rPr>
                                            <m:t>تاجی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a-IR" b="0" i="1" smtClean="0">
                                              <a:latin typeface="Cambria Math"/>
                                            </a:rPr>
                                            <m:t>سلی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200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9448633"/>
                  </p:ext>
                </p:extLst>
              </p:nvPr>
            </p:nvGraphicFramePr>
            <p:xfrm>
              <a:off x="3124198" y="3962400"/>
              <a:ext cx="3520752" cy="2580132"/>
            </p:xfrm>
            <a:graphic>
              <a:graphicData uri="http://schemas.openxmlformats.org/drawingml/2006/table">
                <a:tbl>
                  <a:tblPr firstRow="1" bandRow="1">
                    <a:tableStyleId>{0660B408-B3CF-4A94-85FC-2B1E0A45F4A2}</a:tableStyleId>
                  </a:tblPr>
                  <a:tblGrid>
                    <a:gridCol w="1760376"/>
                    <a:gridCol w="1760376"/>
                  </a:tblGrid>
                  <a:tr h="36576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نام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شماره کارمند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1071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34807" r="-100346" b="-101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100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11071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34066" r="-100346" b="-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200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32" name="Group 31"/>
          <p:cNvGrpSpPr/>
          <p:nvPr/>
        </p:nvGrpSpPr>
        <p:grpSpPr>
          <a:xfrm>
            <a:off x="97909" y="1924526"/>
            <a:ext cx="8360288" cy="1885474"/>
            <a:chOff x="631310" y="1524000"/>
            <a:chExt cx="8360288" cy="1885474"/>
          </a:xfrm>
        </p:grpSpPr>
        <p:sp>
          <p:nvSpPr>
            <p:cNvPr id="6" name="Rounded Rectangle 5"/>
            <p:cNvSpPr/>
            <p:nvPr/>
          </p:nvSpPr>
          <p:spPr>
            <a:xfrm>
              <a:off x="1876393" y="2161181"/>
              <a:ext cx="654188" cy="3048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کارمند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lowchart: Decision 6"/>
            <p:cNvSpPr/>
            <p:nvPr/>
          </p:nvSpPr>
          <p:spPr>
            <a:xfrm>
              <a:off x="3364325" y="2020211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</a:rPr>
                <a:t>دارد</a:t>
              </a:r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6" idx="3"/>
              <a:endCxn id="7" idx="1"/>
            </p:cNvCxnSpPr>
            <p:nvPr/>
          </p:nvCxnSpPr>
          <p:spPr>
            <a:xfrm>
              <a:off x="2530581" y="2313581"/>
              <a:ext cx="833744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7" idx="3"/>
              <a:endCxn id="10" idx="1"/>
            </p:cNvCxnSpPr>
            <p:nvPr/>
          </p:nvCxnSpPr>
          <p:spPr>
            <a:xfrm>
              <a:off x="4264870" y="2313581"/>
              <a:ext cx="909388" cy="0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5174258" y="2043595"/>
              <a:ext cx="791568" cy="539972"/>
            </a:xfrm>
            <a:prstGeom prst="roundRect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عضو خانواده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965826" y="1524000"/>
              <a:ext cx="1044574" cy="789581"/>
              <a:chOff x="-1253773" y="2263202"/>
              <a:chExt cx="1044574" cy="789581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-924647" y="2263202"/>
                <a:ext cx="71544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9" name="Straight Connector 28"/>
              <p:cNvCxnSpPr>
                <a:stCxn id="10" idx="3"/>
                <a:endCxn id="28" idx="2"/>
              </p:cNvCxnSpPr>
              <p:nvPr/>
            </p:nvCxnSpPr>
            <p:spPr>
              <a:xfrm flipV="1">
                <a:off x="-1253773" y="2487978"/>
                <a:ext cx="329126" cy="5648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5965826" y="2107841"/>
              <a:ext cx="1577974" cy="371531"/>
              <a:chOff x="-1307747" y="2302213"/>
              <a:chExt cx="1362074" cy="37153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-998061" y="2302213"/>
                <a:ext cx="1052388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تاریخ تولد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7" name="Straight Connector 26"/>
              <p:cNvCxnSpPr>
                <a:stCxn id="10" idx="3"/>
                <a:endCxn id="26" idx="2"/>
              </p:cNvCxnSpPr>
              <p:nvPr/>
            </p:nvCxnSpPr>
            <p:spPr>
              <a:xfrm flipV="1">
                <a:off x="-1307747" y="2487979"/>
                <a:ext cx="309686" cy="1997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5965826" y="2313581"/>
              <a:ext cx="1425574" cy="687761"/>
              <a:chOff x="-1472310" y="1973612"/>
              <a:chExt cx="1425574" cy="687761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-1066984" y="2289842"/>
                <a:ext cx="1020248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جنسیت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5" name="Straight Connector 24"/>
              <p:cNvCxnSpPr>
                <a:stCxn id="10" idx="3"/>
                <a:endCxn id="24" idx="2"/>
              </p:cNvCxnSpPr>
              <p:nvPr/>
            </p:nvCxnSpPr>
            <p:spPr>
              <a:xfrm>
                <a:off x="-1472310" y="1973612"/>
                <a:ext cx="405326" cy="50199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/>
          </p:nvCxnSpPr>
          <p:spPr>
            <a:xfrm>
              <a:off x="6464121" y="1880690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5006484" y="2583567"/>
              <a:ext cx="952261" cy="821173"/>
              <a:chOff x="-1185390" y="1840200"/>
              <a:chExt cx="952261" cy="821173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-1185390" y="2289842"/>
                <a:ext cx="952261" cy="37153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کد ملی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3" name="Straight Connector 22"/>
              <p:cNvCxnSpPr>
                <a:stCxn id="10" idx="2"/>
                <a:endCxn id="22" idx="0"/>
              </p:cNvCxnSpPr>
              <p:nvPr/>
            </p:nvCxnSpPr>
            <p:spPr>
              <a:xfrm flipH="1">
                <a:off x="-709259" y="1840200"/>
                <a:ext cx="87427" cy="449642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631310" y="2876074"/>
              <a:ext cx="4343405" cy="533400"/>
              <a:chOff x="4071883" y="4208663"/>
              <a:chExt cx="2014333" cy="533400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4071883" y="4208663"/>
                <a:ext cx="1756889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اگر به عنوان شناسه در نظر گرفته شود دیگر نباید موجودیت را ضعیف در نظر گرفت.</a:t>
                </a:r>
              </a:p>
            </p:txBody>
          </p:sp>
          <p:cxnSp>
            <p:nvCxnSpPr>
              <p:cNvPr id="21" name="Straight Arrow Connector 20"/>
              <p:cNvCxnSpPr>
                <a:endCxn id="20" idx="3"/>
              </p:cNvCxnSpPr>
              <p:nvPr/>
            </p:nvCxnSpPr>
            <p:spPr>
              <a:xfrm flipH="1">
                <a:off x="5828773" y="4475363"/>
                <a:ext cx="257443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7010397" y="1748776"/>
              <a:ext cx="1981201" cy="887193"/>
              <a:chOff x="5105057" y="3753095"/>
              <a:chExt cx="742123" cy="88719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387770" y="4106888"/>
                <a:ext cx="459410" cy="533400"/>
              </a:xfrm>
              <a:prstGeom prst="round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600" b="1" dirty="0" smtClean="0">
                    <a:solidFill>
                      <a:schemeClr val="tx1"/>
                    </a:solidFill>
                  </a:rPr>
                  <a:t>صفت ممیزه</a:t>
                </a:r>
              </a:p>
            </p:txBody>
          </p:sp>
          <p:cxnSp>
            <p:nvCxnSpPr>
              <p:cNvPr id="19" name="Straight Arrow Connector 18"/>
              <p:cNvCxnSpPr>
                <a:stCxn id="28" idx="6"/>
                <a:endCxn id="18" idx="0"/>
              </p:cNvCxnSpPr>
              <p:nvPr/>
            </p:nvCxnSpPr>
            <p:spPr>
              <a:xfrm>
                <a:off x="5105057" y="3753095"/>
                <a:ext cx="512418" cy="35379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739172" y="3048000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9172" y="3048000"/>
                  <a:ext cx="300082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4" name="Picture 2" descr="\\VBOXSVR\mahmoud\Documents\EDU\Sharif\DB\TA\mesal_new4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421" y="1280084"/>
            <a:ext cx="628774" cy="7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4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بحث تکمیلی : نوع موجودیت ضعیف </a:t>
            </a:r>
            <a:r>
              <a:rPr lang="fa-IR" sz="2000" dirty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به ارتباط قوی-ضعیف، </a:t>
            </a:r>
            <a:r>
              <a:rPr lang="fa-IR" b="1" dirty="0" smtClean="0">
                <a:solidFill>
                  <a:srgbClr val="C00000"/>
                </a:solidFill>
              </a:rPr>
              <a:t>ارتباط شناسا </a:t>
            </a:r>
            <a:r>
              <a:rPr lang="fa-IR" dirty="0" smtClean="0"/>
              <a:t>(</a:t>
            </a:r>
            <a:r>
              <a:rPr lang="en-US" sz="1800" dirty="0" smtClean="0"/>
              <a:t>Identifying Relation</a:t>
            </a:r>
            <a:r>
              <a:rPr lang="fa-IR" dirty="0" smtClean="0"/>
              <a:t>) گویند.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مشارکت نوع ضعیف در ارتباط شناسا الزامی است.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چندی ارتباط معمولا </a:t>
            </a:r>
            <a:r>
              <a:rPr lang="en-US" dirty="0" smtClean="0"/>
              <a:t>1:N</a:t>
            </a:r>
            <a:r>
              <a:rPr lang="fa-IR" dirty="0" smtClean="0"/>
              <a:t> (در حالت خاص </a:t>
            </a:r>
            <a:r>
              <a:rPr lang="en-US" dirty="0" smtClean="0"/>
              <a:t>1:1</a:t>
            </a:r>
            <a:r>
              <a:rPr lang="fa-IR" dirty="0" smtClean="0"/>
              <a:t> تمرین: مثال قید شود).</a:t>
            </a:r>
          </a:p>
        </p:txBody>
      </p:sp>
    </p:spTree>
    <p:extLst>
      <p:ext uri="{BB962C8B-B14F-4D97-AF65-F5344CB8AC3E}">
        <p14:creationId xmlns:p14="http://schemas.microsoft.com/office/powerpoint/2010/main" val="3250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بحث تکمیلی : نوع موجودیت ضعیف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</p:spPr>
        <p:txBody>
          <a:bodyPr>
            <a:normAutofit fontScale="92500" lnSpcReduction="10000"/>
          </a:bodyPr>
          <a:lstStyle/>
          <a:p>
            <a:pPr marL="342900" lvl="1" indent="-342900"/>
            <a:r>
              <a:rPr lang="fa-IR" dirty="0" smtClean="0"/>
              <a:t>درجه ارتباط شناسا معمولا 2 و گاه بیشتر است.</a:t>
            </a:r>
          </a:p>
          <a:p>
            <a:pPr marL="342900" lvl="1" indent="-342900"/>
            <a:endParaRPr lang="fa-IR" dirty="0" smtClean="0"/>
          </a:p>
          <a:p>
            <a:pPr marL="342900" lvl="1" indent="-342900"/>
            <a:endParaRPr lang="fa-IR" dirty="0" smtClean="0"/>
          </a:p>
          <a:p>
            <a:pPr marL="342900" lvl="1" indent="-342900"/>
            <a:endParaRPr lang="fa-IR" dirty="0" smtClean="0"/>
          </a:p>
          <a:p>
            <a:pPr marL="342900" lvl="1" indent="-342900"/>
            <a:endParaRPr lang="fa-IR" dirty="0" smtClean="0"/>
          </a:p>
          <a:p>
            <a:pPr marL="342900" lvl="1" indent="-342900"/>
            <a:endParaRPr lang="fa-IR" dirty="0" smtClean="0"/>
          </a:p>
          <a:p>
            <a:pPr marL="342900" lvl="1" indent="-342900"/>
            <a:endParaRPr lang="fa-IR" dirty="0" smtClean="0"/>
          </a:p>
          <a:p>
            <a:pPr marL="342900" lvl="1" indent="-342900"/>
            <a:endParaRPr lang="fa-IR" dirty="0" smtClean="0"/>
          </a:p>
          <a:p>
            <a:pPr marL="342900" lvl="1" indent="-342900"/>
            <a:endParaRPr lang="fa-IR" dirty="0" smtClean="0"/>
          </a:p>
          <a:p>
            <a:pPr marL="342900" lvl="1" indent="-342900">
              <a:buNone/>
            </a:pPr>
            <a:endParaRPr lang="fa-IR" dirty="0" smtClean="0"/>
          </a:p>
          <a:p>
            <a:pPr marL="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   آیا این محیط را می‏توان به گونه‏ای دیگر مدل کرد؟</a:t>
            </a:r>
          </a:p>
          <a:p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3352800" y="2839900"/>
            <a:ext cx="2600475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</a:rPr>
              <a:t>نیاز به اطلاعات بیشتر از موسسه آموزشی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278691" y="3487600"/>
            <a:ext cx="74977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0" y="1600200"/>
            <a:ext cx="4038600" cy="3449500"/>
            <a:chOff x="-95019" y="2895600"/>
            <a:chExt cx="4038600" cy="3449500"/>
          </a:xfrm>
        </p:grpSpPr>
        <p:grpSp>
          <p:nvGrpSpPr>
            <p:cNvPr id="28" name="Group 91"/>
            <p:cNvGrpSpPr/>
            <p:nvPr/>
          </p:nvGrpSpPr>
          <p:grpSpPr>
            <a:xfrm>
              <a:off x="861945" y="3623674"/>
              <a:ext cx="2261263" cy="2700926"/>
              <a:chOff x="861945" y="3623674"/>
              <a:chExt cx="2261263" cy="2700926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524000" y="3716716"/>
                <a:ext cx="1599208" cy="2607884"/>
                <a:chOff x="3946292" y="2348731"/>
                <a:chExt cx="1599208" cy="2607884"/>
              </a:xfrm>
            </p:grpSpPr>
            <p:sp>
              <p:nvSpPr>
                <p:cNvPr id="51" name="Rounded Rectangle 50"/>
                <p:cNvSpPr/>
                <p:nvPr/>
              </p:nvSpPr>
              <p:spPr>
                <a:xfrm>
                  <a:off x="4891312" y="2348731"/>
                  <a:ext cx="654188" cy="3048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2" name="Flowchart: Decision 51"/>
                <p:cNvSpPr/>
                <p:nvPr/>
              </p:nvSpPr>
              <p:spPr>
                <a:xfrm>
                  <a:off x="3946292" y="3264204"/>
                  <a:ext cx="900545" cy="586740"/>
                </a:xfrm>
                <a:prstGeom prst="flowChartDecision">
                  <a:avLst/>
                </a:prstGeom>
                <a:noFill/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300" b="1" dirty="0" smtClean="0">
                      <a:solidFill>
                        <a:schemeClr val="tx1"/>
                      </a:solidFill>
                    </a:rPr>
                    <a:t>دارد</a:t>
                  </a:r>
                  <a:endParaRPr lang="en-US" sz="13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3" name="Straight Connector 52"/>
                <p:cNvCxnSpPr>
                  <a:stCxn id="51" idx="2"/>
                  <a:endCxn id="52" idx="0"/>
                </p:cNvCxnSpPr>
                <p:nvPr/>
              </p:nvCxnSpPr>
              <p:spPr>
                <a:xfrm flipH="1">
                  <a:off x="4396565" y="2653531"/>
                  <a:ext cx="821841" cy="61067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>
                  <a:stCxn id="52" idx="2"/>
                  <a:endCxn id="55" idx="0"/>
                </p:cNvCxnSpPr>
                <p:nvPr/>
              </p:nvCxnSpPr>
              <p:spPr>
                <a:xfrm>
                  <a:off x="4396565" y="3850944"/>
                  <a:ext cx="5750" cy="511702"/>
                </a:xfrm>
                <a:prstGeom prst="line">
                  <a:avLst/>
                </a:prstGeom>
                <a:ln w="1016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Rounded Rectangle 54"/>
                <p:cNvSpPr/>
                <p:nvPr/>
              </p:nvSpPr>
              <p:spPr>
                <a:xfrm>
                  <a:off x="4006531" y="4362646"/>
                  <a:ext cx="791568" cy="593969"/>
                </a:xfrm>
                <a:prstGeom prst="roundRect">
                  <a:avLst/>
                </a:prstGeom>
                <a:noFill/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مدرک تحصیلی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49" name="Rounded Rectangle 48"/>
              <p:cNvSpPr/>
              <p:nvPr/>
            </p:nvSpPr>
            <p:spPr>
              <a:xfrm>
                <a:off x="861945" y="3623674"/>
                <a:ext cx="791568" cy="49088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موسسه آموزشی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0" name="Straight Connector 49"/>
              <p:cNvCxnSpPr>
                <a:stCxn id="49" idx="2"/>
                <a:endCxn id="52" idx="0"/>
              </p:cNvCxnSpPr>
              <p:nvPr/>
            </p:nvCxnSpPr>
            <p:spPr>
              <a:xfrm>
                <a:off x="1257729" y="4114558"/>
                <a:ext cx="716544" cy="51763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60"/>
            <p:cNvGrpSpPr/>
            <p:nvPr/>
          </p:nvGrpSpPr>
          <p:grpSpPr>
            <a:xfrm>
              <a:off x="-95019" y="2895600"/>
              <a:ext cx="1352749" cy="728074"/>
              <a:chOff x="7997672" y="5757461"/>
              <a:chExt cx="1352749" cy="728074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7997672" y="5757461"/>
                <a:ext cx="990600" cy="5257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تاریخ تاسیس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7" name="Straight Connector 46"/>
              <p:cNvCxnSpPr>
                <a:stCxn id="49" idx="0"/>
                <a:endCxn id="46" idx="5"/>
              </p:cNvCxnSpPr>
              <p:nvPr/>
            </p:nvCxnSpPr>
            <p:spPr>
              <a:xfrm rot="16200000" flipV="1">
                <a:off x="8957153" y="6092268"/>
                <a:ext cx="279317" cy="50721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63"/>
            <p:cNvGrpSpPr/>
            <p:nvPr/>
          </p:nvGrpSpPr>
          <p:grpSpPr>
            <a:xfrm>
              <a:off x="996961" y="2979773"/>
              <a:ext cx="516552" cy="643901"/>
              <a:chOff x="7635948" y="5772839"/>
              <a:chExt cx="516552" cy="643901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7635948" y="5772839"/>
                <a:ext cx="516552" cy="39273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کد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5" name="Straight Connector 44"/>
              <p:cNvCxnSpPr>
                <a:stCxn id="49" idx="0"/>
                <a:endCxn id="44" idx="4"/>
              </p:cNvCxnSpPr>
              <p:nvPr/>
            </p:nvCxnSpPr>
            <p:spPr>
              <a:xfrm flipH="1" flipV="1">
                <a:off x="7894224" y="6165577"/>
                <a:ext cx="2492" cy="25116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70"/>
            <p:cNvGrpSpPr/>
            <p:nvPr/>
          </p:nvGrpSpPr>
          <p:grpSpPr>
            <a:xfrm>
              <a:off x="1257729" y="2983449"/>
              <a:ext cx="874824" cy="640225"/>
              <a:chOff x="7277676" y="5772839"/>
              <a:chExt cx="874824" cy="640225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7635948" y="5772839"/>
                <a:ext cx="516552" cy="39273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3" name="Straight Connector 42"/>
              <p:cNvCxnSpPr>
                <a:stCxn id="49" idx="0"/>
                <a:endCxn id="42" idx="4"/>
              </p:cNvCxnSpPr>
              <p:nvPr/>
            </p:nvCxnSpPr>
            <p:spPr>
              <a:xfrm flipV="1">
                <a:off x="7277676" y="6165577"/>
                <a:ext cx="616548" cy="24748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74"/>
            <p:cNvGrpSpPr/>
            <p:nvPr/>
          </p:nvGrpSpPr>
          <p:grpSpPr>
            <a:xfrm>
              <a:off x="2796114" y="2971800"/>
              <a:ext cx="818092" cy="744916"/>
              <a:chOff x="7460262" y="5772839"/>
              <a:chExt cx="818092" cy="744916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464730" y="5772839"/>
                <a:ext cx="813624" cy="39273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شماره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1" name="Straight Connector 40"/>
              <p:cNvCxnSpPr>
                <a:stCxn id="51" idx="0"/>
                <a:endCxn id="40" idx="4"/>
              </p:cNvCxnSpPr>
              <p:nvPr/>
            </p:nvCxnSpPr>
            <p:spPr>
              <a:xfrm rot="5400000" flipH="1" flipV="1">
                <a:off x="7489813" y="6136026"/>
                <a:ext cx="352178" cy="41128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79"/>
            <p:cNvGrpSpPr/>
            <p:nvPr/>
          </p:nvGrpSpPr>
          <p:grpSpPr>
            <a:xfrm>
              <a:off x="2375807" y="5334000"/>
              <a:ext cx="1463401" cy="693616"/>
              <a:chOff x="7375799" y="5288831"/>
              <a:chExt cx="1463401" cy="693616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8029173" y="5288831"/>
                <a:ext cx="810027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عنوان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8" name="Straight Connector 37"/>
              <p:cNvCxnSpPr>
                <a:stCxn id="55" idx="3"/>
                <a:endCxn id="37" idx="2"/>
              </p:cNvCxnSpPr>
              <p:nvPr/>
            </p:nvCxnSpPr>
            <p:spPr>
              <a:xfrm flipV="1">
                <a:off x="7375799" y="5513607"/>
                <a:ext cx="653374" cy="46884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8257773" y="5645521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84"/>
            <p:cNvGrpSpPr/>
            <p:nvPr/>
          </p:nvGrpSpPr>
          <p:grpSpPr>
            <a:xfrm>
              <a:off x="2375807" y="5895548"/>
              <a:ext cx="1567774" cy="449552"/>
              <a:chOff x="7400522" y="5833661"/>
              <a:chExt cx="1567774" cy="449552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8102604" y="5833661"/>
                <a:ext cx="865692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تاریخ اخذ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6" name="Straight Connector 35"/>
              <p:cNvCxnSpPr>
                <a:stCxn id="55" idx="3"/>
                <a:endCxn id="35" idx="2"/>
              </p:cNvCxnSpPr>
              <p:nvPr/>
            </p:nvCxnSpPr>
            <p:spPr>
              <a:xfrm>
                <a:off x="7400522" y="5965729"/>
                <a:ext cx="702082" cy="9270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6" name="Picture 2" descr="\\VBOXSVR\mahmoud\Documents\EDU\Sharif\DB\TA\slides\konjkav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548" y="6019800"/>
            <a:ext cx="511914" cy="5144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66" name="Group 65"/>
          <p:cNvGrpSpPr/>
          <p:nvPr/>
        </p:nvGrpSpPr>
        <p:grpSpPr>
          <a:xfrm>
            <a:off x="5036305" y="2433706"/>
            <a:ext cx="4046348" cy="2747868"/>
            <a:chOff x="5709645" y="2315086"/>
            <a:chExt cx="4046348" cy="2747868"/>
          </a:xfrm>
        </p:grpSpPr>
        <p:grpSp>
          <p:nvGrpSpPr>
            <p:cNvPr id="4" name="Group 3"/>
            <p:cNvGrpSpPr/>
            <p:nvPr/>
          </p:nvGrpSpPr>
          <p:grpSpPr>
            <a:xfrm>
              <a:off x="5709645" y="2315086"/>
              <a:ext cx="4046348" cy="2598225"/>
              <a:chOff x="5709645" y="3894786"/>
              <a:chExt cx="4046348" cy="2598225"/>
            </a:xfrm>
          </p:grpSpPr>
          <p:grpSp>
            <p:nvGrpSpPr>
              <p:cNvPr id="5" name="Group 89"/>
              <p:cNvGrpSpPr/>
              <p:nvPr/>
            </p:nvGrpSpPr>
            <p:grpSpPr>
              <a:xfrm>
                <a:off x="8140938" y="4424894"/>
                <a:ext cx="990602" cy="962447"/>
                <a:chOff x="8140938" y="4424894"/>
                <a:chExt cx="990602" cy="962447"/>
              </a:xfrm>
            </p:grpSpPr>
            <p:sp>
              <p:nvSpPr>
                <p:cNvPr id="23" name="Rounded Rectangle 22"/>
                <p:cNvSpPr/>
                <p:nvPr/>
              </p:nvSpPr>
              <p:spPr>
                <a:xfrm>
                  <a:off x="8140938" y="4424894"/>
                  <a:ext cx="990602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صفت ممیزه</a:t>
                  </a:r>
                </a:p>
              </p:txBody>
            </p:sp>
            <p:cxnSp>
              <p:nvCxnSpPr>
                <p:cNvPr id="24" name="Straight Arrow Connector 23"/>
                <p:cNvCxnSpPr/>
                <p:nvPr/>
              </p:nvCxnSpPr>
              <p:spPr>
                <a:xfrm flipH="1" flipV="1">
                  <a:off x="8653527" y="4797869"/>
                  <a:ext cx="1" cy="589472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88"/>
              <p:cNvGrpSpPr/>
              <p:nvPr/>
            </p:nvGrpSpPr>
            <p:grpSpPr>
              <a:xfrm>
                <a:off x="5709645" y="3894786"/>
                <a:ext cx="4046348" cy="2598225"/>
                <a:chOff x="5709645" y="3894786"/>
                <a:chExt cx="4046348" cy="2598225"/>
              </a:xfrm>
            </p:grpSpPr>
            <p:grpSp>
              <p:nvGrpSpPr>
                <p:cNvPr id="7" name="Group 3"/>
                <p:cNvGrpSpPr/>
                <p:nvPr/>
              </p:nvGrpSpPr>
              <p:grpSpPr>
                <a:xfrm>
                  <a:off x="6815185" y="3894786"/>
                  <a:ext cx="900545" cy="2598225"/>
                  <a:chOff x="3946292" y="2358390"/>
                  <a:chExt cx="900545" cy="2598225"/>
                </a:xfrm>
              </p:grpSpPr>
              <p:sp>
                <p:nvSpPr>
                  <p:cNvPr id="18" name="Rounded Rectangle 4"/>
                  <p:cNvSpPr/>
                  <p:nvPr/>
                </p:nvSpPr>
                <p:spPr>
                  <a:xfrm>
                    <a:off x="4045798" y="2358390"/>
                    <a:ext cx="654188" cy="3048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کارمند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9" name="Flowchart: Decision 5"/>
                  <p:cNvSpPr/>
                  <p:nvPr/>
                </p:nvSpPr>
                <p:spPr>
                  <a:xfrm>
                    <a:off x="3946292" y="3264204"/>
                    <a:ext cx="900545" cy="586740"/>
                  </a:xfrm>
                  <a:prstGeom prst="flowChartDecision">
                    <a:avLst/>
                  </a:prstGeom>
                  <a:noFill/>
                  <a:ln w="101600" cmpd="dbl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300" b="1" dirty="0" smtClean="0">
                        <a:solidFill>
                          <a:schemeClr val="tx1"/>
                        </a:solidFill>
                      </a:rPr>
                      <a:t>دارد</a:t>
                    </a:r>
                    <a:endParaRPr lang="en-US" sz="13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0" name="Straight Connector 6"/>
                  <p:cNvCxnSpPr/>
                  <p:nvPr/>
                </p:nvCxnSpPr>
                <p:spPr>
                  <a:xfrm>
                    <a:off x="4372892" y="2663190"/>
                    <a:ext cx="23673" cy="60101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7"/>
                  <p:cNvCxnSpPr>
                    <a:endCxn id="19" idx="0"/>
                  </p:cNvCxnSpPr>
                  <p:nvPr/>
                </p:nvCxnSpPr>
                <p:spPr>
                  <a:xfrm>
                    <a:off x="4396565" y="3850944"/>
                    <a:ext cx="5750" cy="511702"/>
                  </a:xfrm>
                  <a:prstGeom prst="line">
                    <a:avLst/>
                  </a:prstGeom>
                  <a:ln w="101600" cmpd="dbl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Rounded Rectangle 8"/>
                  <p:cNvSpPr/>
                  <p:nvPr/>
                </p:nvSpPr>
                <p:spPr>
                  <a:xfrm>
                    <a:off x="4006531" y="4362646"/>
                    <a:ext cx="791568" cy="593969"/>
                  </a:xfrm>
                  <a:prstGeom prst="roundRect">
                    <a:avLst/>
                  </a:prstGeom>
                  <a:noFill/>
                  <a:ln w="101600" cmpd="dbl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مدرک تحصیلی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8" name="Group 34"/>
                <p:cNvGrpSpPr/>
                <p:nvPr/>
              </p:nvGrpSpPr>
              <p:grpSpPr>
                <a:xfrm>
                  <a:off x="7666992" y="5271080"/>
                  <a:ext cx="2089001" cy="924947"/>
                  <a:chOff x="7666992" y="5271080"/>
                  <a:chExt cx="2089001" cy="924947"/>
                </a:xfrm>
              </p:grpSpPr>
              <p:sp>
                <p:nvSpPr>
                  <p:cNvPr id="16" name="Oval 15"/>
                  <p:cNvSpPr/>
                  <p:nvPr/>
                </p:nvSpPr>
                <p:spPr>
                  <a:xfrm>
                    <a:off x="8672495" y="5271080"/>
                    <a:ext cx="1083498" cy="5257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200" b="1" dirty="0" smtClean="0">
                        <a:solidFill>
                          <a:sysClr val="windowText" lastClr="000000"/>
                        </a:solidFill>
                      </a:rPr>
                      <a:t>نام موسسه آموزشی</a:t>
                    </a:r>
                    <a:endParaRPr lang="en-US" sz="12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7" name="Straight Connector 16"/>
                  <p:cNvCxnSpPr>
                    <a:stCxn id="22" idx="3"/>
                    <a:endCxn id="16" idx="4"/>
                  </p:cNvCxnSpPr>
                  <p:nvPr/>
                </p:nvCxnSpPr>
                <p:spPr>
                  <a:xfrm flipV="1">
                    <a:off x="7666992" y="5796832"/>
                    <a:ext cx="1547252" cy="39919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" name="Group 78"/>
                <p:cNvGrpSpPr/>
                <p:nvPr/>
              </p:nvGrpSpPr>
              <p:grpSpPr>
                <a:xfrm>
                  <a:off x="7666992" y="5347280"/>
                  <a:ext cx="986535" cy="848747"/>
                  <a:chOff x="7666992" y="5347280"/>
                  <a:chExt cx="986535" cy="848747"/>
                </a:xfrm>
              </p:grpSpPr>
              <p:sp>
                <p:nvSpPr>
                  <p:cNvPr id="13" name="Oval 12"/>
                  <p:cNvSpPr/>
                  <p:nvPr/>
                </p:nvSpPr>
                <p:spPr>
                  <a:xfrm>
                    <a:off x="7861879" y="5347280"/>
                    <a:ext cx="791648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عنوان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4" name="Straight Connector 13"/>
                  <p:cNvCxnSpPr>
                    <a:stCxn id="22" idx="3"/>
                    <a:endCxn id="13" idx="2"/>
                  </p:cNvCxnSpPr>
                  <p:nvPr/>
                </p:nvCxnSpPr>
                <p:spPr>
                  <a:xfrm flipV="1">
                    <a:off x="7666992" y="5572056"/>
                    <a:ext cx="194887" cy="623971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8068709" y="5684738"/>
                    <a:ext cx="36166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35"/>
                <p:cNvGrpSpPr/>
                <p:nvPr/>
              </p:nvGrpSpPr>
              <p:grpSpPr>
                <a:xfrm>
                  <a:off x="5709645" y="5684738"/>
                  <a:ext cx="1165779" cy="511289"/>
                  <a:chOff x="8195037" y="5619524"/>
                  <a:chExt cx="1165779" cy="511289"/>
                </a:xfrm>
              </p:grpSpPr>
              <p:sp>
                <p:nvSpPr>
                  <p:cNvPr id="11" name="Oval 10"/>
                  <p:cNvSpPr/>
                  <p:nvPr/>
                </p:nvSpPr>
                <p:spPr>
                  <a:xfrm>
                    <a:off x="8195037" y="5619524"/>
                    <a:ext cx="983495" cy="46696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تاریخ اخذ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2" name="Straight Connector 11"/>
                  <p:cNvCxnSpPr>
                    <a:stCxn id="22" idx="1"/>
                    <a:endCxn id="11" idx="5"/>
                  </p:cNvCxnSpPr>
                  <p:nvPr/>
                </p:nvCxnSpPr>
                <p:spPr>
                  <a:xfrm flipH="1" flipV="1">
                    <a:off x="9034502" y="6018101"/>
                    <a:ext cx="326314" cy="112712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8386718" y="4724400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6718" y="4724400"/>
                  <a:ext cx="300082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7" name="Straight Connector 66"/>
          <p:cNvCxnSpPr/>
          <p:nvPr/>
        </p:nvCxnSpPr>
        <p:spPr>
          <a:xfrm>
            <a:off x="8248936" y="4263376"/>
            <a:ext cx="472798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395369" y="4347720"/>
            <a:ext cx="146957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669058" y="5257800"/>
            <a:ext cx="2600475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</a:rPr>
              <a:t>در </a:t>
            </a:r>
            <a:r>
              <a:rPr lang="fa-IR" sz="1600" dirty="0" smtClean="0">
                <a:solidFill>
                  <a:schemeClr val="tx1"/>
                </a:solidFill>
              </a:rPr>
              <a:t>اینجا </a:t>
            </a:r>
            <a:r>
              <a:rPr lang="fa-IR" sz="1600" dirty="0" smtClean="0">
                <a:solidFill>
                  <a:srgbClr val="C00000"/>
                </a:solidFill>
              </a:rPr>
              <a:t>مدرک تحصیلی </a:t>
            </a:r>
            <a:r>
              <a:rPr lang="fa-IR" sz="1600" dirty="0" smtClean="0">
                <a:solidFill>
                  <a:schemeClr val="tx1"/>
                </a:solidFill>
              </a:rPr>
              <a:t>وابستگی وجودی به بیش از یک موجودیت دارد.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/>
              <a:t>بحث تکمیلی : نوع موجودیت ضعیف </a:t>
            </a:r>
            <a:r>
              <a:rPr lang="fa-IR" sz="2000" dirty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نوع </a:t>
            </a:r>
            <a:r>
              <a:rPr lang="fa-IR" dirty="0"/>
              <a:t>موجودیت ضعیف </a:t>
            </a:r>
            <a:r>
              <a:rPr lang="fa-IR" dirty="0" smtClean="0"/>
              <a:t>می‏تواند </a:t>
            </a:r>
            <a:r>
              <a:rPr lang="fa-IR" dirty="0"/>
              <a:t>خود قوی برای نوع موجودیت ضعیف دیگر </a:t>
            </a:r>
            <a:r>
              <a:rPr lang="fa-IR" dirty="0" smtClean="0"/>
              <a:t>باشد.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     اگر </a:t>
            </a:r>
            <a:r>
              <a:rPr lang="fa-IR" dirty="0"/>
              <a:t>بخواهیم برای کارمند سابقه </a:t>
            </a:r>
            <a:r>
              <a:rPr lang="fa-IR" dirty="0" smtClean="0"/>
              <a:t>بیماری‏اش </a:t>
            </a:r>
            <a:r>
              <a:rPr lang="fa-IR" dirty="0"/>
              <a:t>را نگه داریم چه </a:t>
            </a:r>
            <a:r>
              <a:rPr lang="fa-IR" dirty="0" smtClean="0"/>
              <a:t>کارکنیم؟</a:t>
            </a:r>
          </a:p>
        </p:txBody>
      </p:sp>
      <p:pic>
        <p:nvPicPr>
          <p:cNvPr id="20" name="Picture 2" descr="\\VBOXSVR\mahmoud\Documents\EDU\Sharif\DB\TA\slides\konjkav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486" y="5867400"/>
            <a:ext cx="511914" cy="5144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32" name="Group 31"/>
          <p:cNvGrpSpPr/>
          <p:nvPr/>
        </p:nvGrpSpPr>
        <p:grpSpPr>
          <a:xfrm>
            <a:off x="1809255" y="2670781"/>
            <a:ext cx="6039345" cy="2057400"/>
            <a:chOff x="1761703" y="2057400"/>
            <a:chExt cx="6039345" cy="2057400"/>
          </a:xfrm>
        </p:grpSpPr>
        <p:grpSp>
          <p:nvGrpSpPr>
            <p:cNvPr id="33" name="Group 32"/>
            <p:cNvGrpSpPr/>
            <p:nvPr/>
          </p:nvGrpSpPr>
          <p:grpSpPr>
            <a:xfrm>
              <a:off x="1761703" y="2057400"/>
              <a:ext cx="6039345" cy="1666931"/>
              <a:chOff x="1761703" y="2057400"/>
              <a:chExt cx="6039345" cy="1666931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761703" y="2057400"/>
                <a:ext cx="6039345" cy="1361382"/>
                <a:chOff x="1714151" y="4114800"/>
                <a:chExt cx="6039345" cy="1361382"/>
              </a:xfrm>
            </p:grpSpPr>
            <p:sp>
              <p:nvSpPr>
                <p:cNvPr id="5" name="Flowchart: Decision 4"/>
                <p:cNvSpPr/>
                <p:nvPr/>
              </p:nvSpPr>
              <p:spPr>
                <a:xfrm>
                  <a:off x="3310351" y="4823460"/>
                  <a:ext cx="900545" cy="586740"/>
                </a:xfrm>
                <a:prstGeom prst="flowChartDecision">
                  <a:avLst/>
                </a:prstGeom>
                <a:noFill/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300" b="1" dirty="0" smtClean="0">
                      <a:solidFill>
                        <a:schemeClr val="tx1"/>
                      </a:solidFill>
                    </a:rPr>
                    <a:t>دارد</a:t>
                  </a:r>
                  <a:endParaRPr lang="en-US" sz="13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" name="Straight Connector 5"/>
                <p:cNvCxnSpPr>
                  <a:stCxn id="16" idx="3"/>
                  <a:endCxn id="5" idx="1"/>
                </p:cNvCxnSpPr>
                <p:nvPr/>
              </p:nvCxnSpPr>
              <p:spPr>
                <a:xfrm flipV="1">
                  <a:off x="2584876" y="5116830"/>
                  <a:ext cx="725475" cy="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>
                  <a:stCxn id="5" idx="3"/>
                  <a:endCxn id="8" idx="1"/>
                </p:cNvCxnSpPr>
                <p:nvPr/>
              </p:nvCxnSpPr>
              <p:spPr>
                <a:xfrm>
                  <a:off x="4210896" y="5116830"/>
                  <a:ext cx="909388" cy="0"/>
                </a:xfrm>
                <a:prstGeom prst="line">
                  <a:avLst/>
                </a:prstGeom>
                <a:ln w="1016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Rounded Rectangle 7"/>
                <p:cNvSpPr/>
                <p:nvPr/>
              </p:nvSpPr>
              <p:spPr>
                <a:xfrm>
                  <a:off x="5120284" y="4846844"/>
                  <a:ext cx="791568" cy="539972"/>
                </a:xfrm>
                <a:prstGeom prst="roundRect">
                  <a:avLst/>
                </a:prstGeom>
                <a:noFill/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سابقه بیماری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5115563" y="4114800"/>
                  <a:ext cx="798070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عنوان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0" name="Straight Connector 9"/>
                <p:cNvCxnSpPr>
                  <a:stCxn id="8" idx="0"/>
                  <a:endCxn id="9" idx="4"/>
                </p:cNvCxnSpPr>
                <p:nvPr/>
              </p:nvCxnSpPr>
              <p:spPr>
                <a:xfrm flipH="1" flipV="1">
                  <a:off x="5514598" y="4564352"/>
                  <a:ext cx="1470" cy="28249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Oval 10"/>
                <p:cNvSpPr/>
                <p:nvPr/>
              </p:nvSpPr>
              <p:spPr>
                <a:xfrm>
                  <a:off x="6292187" y="4911090"/>
                  <a:ext cx="1461309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سابقه درمان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2" name="Straight Connector 11"/>
                <p:cNvCxnSpPr>
                  <a:stCxn id="8" idx="3"/>
                  <a:endCxn id="11" idx="2"/>
                </p:cNvCxnSpPr>
                <p:nvPr/>
              </p:nvCxnSpPr>
              <p:spPr>
                <a:xfrm flipV="1">
                  <a:off x="5911852" y="5096856"/>
                  <a:ext cx="380335" cy="1997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5329234" y="4478215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Group 13"/>
                <p:cNvGrpSpPr/>
                <p:nvPr/>
              </p:nvGrpSpPr>
              <p:grpSpPr>
                <a:xfrm>
                  <a:off x="1714151" y="4757479"/>
                  <a:ext cx="870725" cy="718703"/>
                  <a:chOff x="1714151" y="4757479"/>
                  <a:chExt cx="870725" cy="718703"/>
                </a:xfrm>
              </p:grpSpPr>
              <p:sp>
                <p:nvSpPr>
                  <p:cNvPr id="16" name="Rounded Rectangle 15"/>
                  <p:cNvSpPr/>
                  <p:nvPr/>
                </p:nvSpPr>
                <p:spPr>
                  <a:xfrm>
                    <a:off x="1714151" y="4757479"/>
                    <a:ext cx="870725" cy="718703"/>
                  </a:xfrm>
                  <a:prstGeom prst="roundRect">
                    <a:avLst/>
                  </a:prstGeom>
                  <a:noFill/>
                  <a:ln w="101600" cmpd="dbl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عضو</a:t>
                    </a:r>
                  </a:p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خانواده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1761703" y="4873019"/>
                    <a:ext cx="801376" cy="1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1" name="Oval 20"/>
              <p:cNvSpPr/>
              <p:nvPr/>
            </p:nvSpPr>
            <p:spPr>
              <a:xfrm>
                <a:off x="6361176" y="3352800"/>
                <a:ext cx="1287472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نوع درمان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377178" y="2248693"/>
                <a:ext cx="1347670" cy="49450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تاریخ شروع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4" name="Straight Connector 23"/>
              <p:cNvCxnSpPr>
                <a:stCxn id="8" idx="3"/>
                <a:endCxn id="23" idx="3"/>
              </p:cNvCxnSpPr>
              <p:nvPr/>
            </p:nvCxnSpPr>
            <p:spPr>
              <a:xfrm flipV="1">
                <a:off x="5959404" y="2670781"/>
                <a:ext cx="615136" cy="388649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8" idx="3"/>
                <a:endCxn id="21" idx="2"/>
              </p:cNvCxnSpPr>
              <p:nvPr/>
            </p:nvCxnSpPr>
            <p:spPr>
              <a:xfrm>
                <a:off x="5959404" y="3059430"/>
                <a:ext cx="401772" cy="47913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781800" y="3776246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800" y="3776246"/>
                  <a:ext cx="300082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8604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/>
              <a:t>بحث تکمیلی : نوع موجودیت ضعیف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/>
              <a:t>صفت چند مقداری (به خصوص مرکب) را همیشه </a:t>
            </a:r>
            <a:r>
              <a:rPr lang="fa-IR" dirty="0" smtClean="0"/>
              <a:t>می‏توان </a:t>
            </a:r>
            <a:r>
              <a:rPr lang="fa-IR" dirty="0"/>
              <a:t>با </a:t>
            </a:r>
            <a:r>
              <a:rPr lang="fa-IR" dirty="0" smtClean="0"/>
              <a:t>مفهوم </a:t>
            </a:r>
            <a:r>
              <a:rPr lang="fa-IR" dirty="0"/>
              <a:t>نوع موجودیت ضعیف مدل کرد (نمایش داد) اما عکس این </a:t>
            </a:r>
            <a:r>
              <a:rPr lang="fa-IR" dirty="0" smtClean="0"/>
              <a:t>تکنی</a:t>
            </a:r>
            <a:r>
              <a:rPr lang="fa-IR" dirty="0"/>
              <a:t>ک</a:t>
            </a:r>
            <a:r>
              <a:rPr lang="fa-IR" dirty="0" smtClean="0"/>
              <a:t> </a:t>
            </a:r>
            <a:r>
              <a:rPr lang="fa-IR" dirty="0"/>
              <a:t>توصیه </a:t>
            </a:r>
            <a:r>
              <a:rPr lang="fa-IR" dirty="0" smtClean="0"/>
              <a:t>نمی‏شود. </a:t>
            </a:r>
          </a:p>
          <a:p>
            <a:pPr lvl="1"/>
            <a:r>
              <a:rPr lang="fa-IR" b="1" dirty="0" smtClean="0">
                <a:solidFill>
                  <a:srgbClr val="C00000"/>
                </a:solidFill>
              </a:rPr>
              <a:t>دلیل:</a:t>
            </a:r>
            <a:r>
              <a:rPr lang="fa-IR" dirty="0" smtClean="0"/>
              <a:t> انعطاف </a:t>
            </a:r>
            <a:r>
              <a:rPr lang="fa-IR" dirty="0"/>
              <a:t>پذیری مدل را از نظر گسترش پذیری کاهش </a:t>
            </a:r>
            <a:r>
              <a:rPr lang="fa-IR" dirty="0" smtClean="0"/>
              <a:t>می‏دهد، </a:t>
            </a:r>
            <a:r>
              <a:rPr lang="fa-IR" dirty="0"/>
              <a:t>زیرا نوع ضعیف </a:t>
            </a:r>
            <a:r>
              <a:rPr lang="fa-IR" dirty="0" smtClean="0"/>
              <a:t>می‏تواند </a:t>
            </a:r>
            <a:r>
              <a:rPr lang="fa-IR" dirty="0"/>
              <a:t>خود نوع </a:t>
            </a:r>
            <a:r>
              <a:rPr lang="fa-IR" dirty="0" smtClean="0"/>
              <a:t>ارتباط‏هایی </a:t>
            </a:r>
            <a:r>
              <a:rPr lang="fa-IR" dirty="0"/>
              <a:t>داشته </a:t>
            </a:r>
            <a:r>
              <a:rPr lang="fa-IR" dirty="0" smtClean="0"/>
              <a:t>باشد </a:t>
            </a:r>
            <a:r>
              <a:rPr lang="fa-IR" dirty="0"/>
              <a:t>با دیگر نوع </a:t>
            </a:r>
            <a:r>
              <a:rPr lang="fa-IR" dirty="0" smtClean="0"/>
              <a:t>موجودیت‏ها، </a:t>
            </a:r>
            <a:r>
              <a:rPr lang="fa-IR" dirty="0"/>
              <a:t>اما </a:t>
            </a:r>
            <a:r>
              <a:rPr lang="fa-IR" dirty="0" smtClean="0"/>
              <a:t>وجود ارتباط با صفت معنا ندارد.</a:t>
            </a:r>
            <a:endParaRPr lang="en-US" dirty="0"/>
          </a:p>
          <a:p>
            <a:pPr lvl="1"/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1949668" y="5917271"/>
            <a:ext cx="1315595" cy="788329"/>
            <a:chOff x="2315117" y="5917271"/>
            <a:chExt cx="1315595" cy="788329"/>
          </a:xfrm>
        </p:grpSpPr>
        <p:sp>
          <p:nvSpPr>
            <p:cNvPr id="38" name="Flowchart: Decision 37"/>
            <p:cNvSpPr/>
            <p:nvPr/>
          </p:nvSpPr>
          <p:spPr>
            <a:xfrm>
              <a:off x="2727649" y="6171461"/>
              <a:ext cx="903063" cy="534139"/>
            </a:xfrm>
            <a:prstGeom prst="flowChartDecision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Connector 38"/>
            <p:cNvCxnSpPr>
              <a:stCxn id="38" idx="1"/>
              <a:endCxn id="22" idx="2"/>
            </p:cNvCxnSpPr>
            <p:nvPr/>
          </p:nvCxnSpPr>
          <p:spPr>
            <a:xfrm flipH="1" flipV="1">
              <a:off x="2315117" y="5917271"/>
              <a:ext cx="412532" cy="521260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685800" y="5917271"/>
            <a:ext cx="1263868" cy="771618"/>
            <a:chOff x="3374100" y="5815977"/>
            <a:chExt cx="1263868" cy="771618"/>
          </a:xfrm>
        </p:grpSpPr>
        <p:sp>
          <p:nvSpPr>
            <p:cNvPr id="47" name="Flowchart: Decision 46"/>
            <p:cNvSpPr/>
            <p:nvPr/>
          </p:nvSpPr>
          <p:spPr>
            <a:xfrm>
              <a:off x="3374100" y="6053456"/>
              <a:ext cx="903063" cy="534139"/>
            </a:xfrm>
            <a:prstGeom prst="flowChartDecision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Connector 47"/>
            <p:cNvCxnSpPr>
              <a:stCxn id="47" idx="3"/>
              <a:endCxn id="22" idx="2"/>
            </p:cNvCxnSpPr>
            <p:nvPr/>
          </p:nvCxnSpPr>
          <p:spPr>
            <a:xfrm flipV="1">
              <a:off x="4277163" y="5815977"/>
              <a:ext cx="360805" cy="504549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429000" y="6252542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6252542"/>
                <a:ext cx="389850" cy="338554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04800" y="6214646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214646"/>
                <a:ext cx="389850" cy="338554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Arrow 1"/>
          <p:cNvSpPr/>
          <p:nvPr/>
        </p:nvSpPr>
        <p:spPr>
          <a:xfrm>
            <a:off x="4069993" y="4365482"/>
            <a:ext cx="651142" cy="255479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5070742" y="4056372"/>
            <a:ext cx="3997058" cy="1353828"/>
            <a:chOff x="5070742" y="4056372"/>
            <a:chExt cx="3997058" cy="1353828"/>
          </a:xfrm>
        </p:grpSpPr>
        <p:grpSp>
          <p:nvGrpSpPr>
            <p:cNvPr id="56" name="Group 55"/>
            <p:cNvGrpSpPr/>
            <p:nvPr/>
          </p:nvGrpSpPr>
          <p:grpSpPr>
            <a:xfrm>
              <a:off x="5070742" y="4056372"/>
              <a:ext cx="3997058" cy="1049028"/>
              <a:chOff x="5064457" y="3479559"/>
              <a:chExt cx="3997058" cy="1049028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5064457" y="3758094"/>
                <a:ext cx="654188" cy="304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477000" y="3581400"/>
                <a:ext cx="1152236" cy="658189"/>
              </a:xfrm>
              <a:prstGeom prst="ellipse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مدرک تحصیلی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7" name="Straight Connector 26"/>
              <p:cNvCxnSpPr>
                <a:stCxn id="25" idx="3"/>
                <a:endCxn id="26" idx="2"/>
              </p:cNvCxnSpPr>
              <p:nvPr/>
            </p:nvCxnSpPr>
            <p:spPr>
              <a:xfrm>
                <a:off x="5718645" y="3910494"/>
                <a:ext cx="758355" cy="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8195823" y="4079035"/>
                <a:ext cx="865692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تاریخ اخذ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9" name="Straight Connector 28"/>
              <p:cNvCxnSpPr>
                <a:stCxn id="26" idx="6"/>
                <a:endCxn id="28" idx="2"/>
              </p:cNvCxnSpPr>
              <p:nvPr/>
            </p:nvCxnSpPr>
            <p:spPr>
              <a:xfrm>
                <a:off x="7629236" y="3910495"/>
                <a:ext cx="566587" cy="39331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8147115" y="3479559"/>
                <a:ext cx="83927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عنوان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1" name="Straight Connector 30"/>
              <p:cNvCxnSpPr>
                <a:stCxn id="26" idx="6"/>
                <a:endCxn id="30" idx="2"/>
              </p:cNvCxnSpPr>
              <p:nvPr/>
            </p:nvCxnSpPr>
            <p:spPr>
              <a:xfrm flipV="1">
                <a:off x="7629236" y="3704335"/>
                <a:ext cx="517879" cy="20616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8539118" y="5071646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9118" y="5071646"/>
                  <a:ext cx="300082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152400" y="3319046"/>
            <a:ext cx="3556811" cy="2700754"/>
            <a:chOff x="152400" y="3048000"/>
            <a:chExt cx="3556811" cy="2700754"/>
          </a:xfrm>
        </p:grpSpPr>
        <p:grpSp>
          <p:nvGrpSpPr>
            <p:cNvPr id="4" name="Group 3"/>
            <p:cNvGrpSpPr/>
            <p:nvPr/>
          </p:nvGrpSpPr>
          <p:grpSpPr>
            <a:xfrm>
              <a:off x="152400" y="3048000"/>
              <a:ext cx="3556811" cy="2598225"/>
              <a:chOff x="5473940" y="3894786"/>
              <a:chExt cx="3556811" cy="259822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8040149" y="4280597"/>
                <a:ext cx="990602" cy="943343"/>
                <a:chOff x="8040149" y="4280597"/>
                <a:chExt cx="990602" cy="943343"/>
              </a:xfrm>
            </p:grpSpPr>
            <p:sp>
              <p:nvSpPr>
                <p:cNvPr id="23" name="Rounded Rectangle 22"/>
                <p:cNvSpPr/>
                <p:nvPr/>
              </p:nvSpPr>
              <p:spPr>
                <a:xfrm>
                  <a:off x="8040149" y="4280597"/>
                  <a:ext cx="990602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صفت ممیزه</a:t>
                  </a:r>
                </a:p>
              </p:txBody>
            </p:sp>
            <p:cxnSp>
              <p:nvCxnSpPr>
                <p:cNvPr id="24" name="Straight Arrow Connector 23"/>
                <p:cNvCxnSpPr/>
                <p:nvPr/>
              </p:nvCxnSpPr>
              <p:spPr>
                <a:xfrm rot="5400000" flipH="1" flipV="1">
                  <a:off x="8286981" y="4975471"/>
                  <a:ext cx="474834" cy="22104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/>
              <p:cNvGrpSpPr/>
              <p:nvPr/>
            </p:nvGrpSpPr>
            <p:grpSpPr>
              <a:xfrm>
                <a:off x="5473940" y="3894786"/>
                <a:ext cx="3494356" cy="2598225"/>
                <a:chOff x="5473940" y="3894786"/>
                <a:chExt cx="3494356" cy="2598225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6815185" y="3894786"/>
                  <a:ext cx="900545" cy="2598225"/>
                  <a:chOff x="3946292" y="2358390"/>
                  <a:chExt cx="900545" cy="2598225"/>
                </a:xfrm>
              </p:grpSpPr>
              <p:sp>
                <p:nvSpPr>
                  <p:cNvPr id="18" name="Rounded Rectangle 17"/>
                  <p:cNvSpPr/>
                  <p:nvPr/>
                </p:nvSpPr>
                <p:spPr>
                  <a:xfrm>
                    <a:off x="4045798" y="2358390"/>
                    <a:ext cx="654188" cy="3048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کارمند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9" name="Flowchart: Decision 18"/>
                  <p:cNvSpPr/>
                  <p:nvPr/>
                </p:nvSpPr>
                <p:spPr>
                  <a:xfrm>
                    <a:off x="3946292" y="3264204"/>
                    <a:ext cx="900545" cy="586740"/>
                  </a:xfrm>
                  <a:prstGeom prst="flowChartDecision">
                    <a:avLst/>
                  </a:prstGeom>
                  <a:noFill/>
                  <a:ln w="101600" cmpd="dbl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300" b="1" dirty="0" smtClean="0">
                        <a:solidFill>
                          <a:schemeClr val="tx1"/>
                        </a:solidFill>
                      </a:rPr>
                      <a:t>دارد</a:t>
                    </a:r>
                    <a:endParaRPr lang="en-US" sz="13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0" name="Straight Connector 19"/>
                  <p:cNvCxnSpPr>
                    <a:stCxn id="18" idx="2"/>
                    <a:endCxn id="19" idx="0"/>
                  </p:cNvCxnSpPr>
                  <p:nvPr/>
                </p:nvCxnSpPr>
                <p:spPr>
                  <a:xfrm>
                    <a:off x="4372892" y="2663190"/>
                    <a:ext cx="23673" cy="60101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>
                    <a:stCxn id="19" idx="2"/>
                    <a:endCxn id="22" idx="0"/>
                  </p:cNvCxnSpPr>
                  <p:nvPr/>
                </p:nvCxnSpPr>
                <p:spPr>
                  <a:xfrm>
                    <a:off x="4396565" y="3850944"/>
                    <a:ext cx="5750" cy="511702"/>
                  </a:xfrm>
                  <a:prstGeom prst="line">
                    <a:avLst/>
                  </a:prstGeom>
                  <a:ln w="101600" cmpd="dbl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Rounded Rectangle 21"/>
                  <p:cNvSpPr/>
                  <p:nvPr/>
                </p:nvSpPr>
                <p:spPr>
                  <a:xfrm>
                    <a:off x="4006531" y="4362646"/>
                    <a:ext cx="791568" cy="593969"/>
                  </a:xfrm>
                  <a:prstGeom prst="roundRect">
                    <a:avLst/>
                  </a:prstGeom>
                  <a:noFill/>
                  <a:ln w="101600" cmpd="dbl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مدرک تحصیلی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7666992" y="5833661"/>
                  <a:ext cx="1301304" cy="449552"/>
                  <a:chOff x="7666992" y="5833661"/>
                  <a:chExt cx="1301304" cy="449552"/>
                </a:xfrm>
              </p:grpSpPr>
              <p:sp>
                <p:nvSpPr>
                  <p:cNvPr id="16" name="Oval 15"/>
                  <p:cNvSpPr/>
                  <p:nvPr/>
                </p:nvSpPr>
                <p:spPr>
                  <a:xfrm>
                    <a:off x="8102604" y="5833661"/>
                    <a:ext cx="865692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تاریخ اخذ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7" name="Straight Connector 16"/>
                  <p:cNvCxnSpPr>
                    <a:stCxn id="22" idx="3"/>
                    <a:endCxn id="16" idx="2"/>
                  </p:cNvCxnSpPr>
                  <p:nvPr/>
                </p:nvCxnSpPr>
                <p:spPr>
                  <a:xfrm flipV="1">
                    <a:off x="7666992" y="6058437"/>
                    <a:ext cx="435612" cy="13759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" name="Group 8"/>
                <p:cNvGrpSpPr/>
                <p:nvPr/>
              </p:nvGrpSpPr>
              <p:grpSpPr>
                <a:xfrm>
                  <a:off x="7666992" y="5288831"/>
                  <a:ext cx="1235948" cy="907196"/>
                  <a:chOff x="7666992" y="5288831"/>
                  <a:chExt cx="1235948" cy="907196"/>
                </a:xfrm>
              </p:grpSpPr>
              <p:sp>
                <p:nvSpPr>
                  <p:cNvPr id="13" name="Oval 12"/>
                  <p:cNvSpPr/>
                  <p:nvPr/>
                </p:nvSpPr>
                <p:spPr>
                  <a:xfrm>
                    <a:off x="8123752" y="5288831"/>
                    <a:ext cx="779188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عنوان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4" name="Straight Connector 13"/>
                  <p:cNvCxnSpPr>
                    <a:stCxn id="22" idx="3"/>
                    <a:endCxn id="13" idx="2"/>
                  </p:cNvCxnSpPr>
                  <p:nvPr/>
                </p:nvCxnSpPr>
                <p:spPr>
                  <a:xfrm flipV="1">
                    <a:off x="7666992" y="5513607"/>
                    <a:ext cx="456760" cy="68242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8292921" y="5645521"/>
                    <a:ext cx="36166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5473940" y="5799786"/>
                  <a:ext cx="1401484" cy="685800"/>
                  <a:chOff x="7959332" y="5734572"/>
                  <a:chExt cx="1401484" cy="685800"/>
                </a:xfrm>
              </p:grpSpPr>
              <p:sp>
                <p:nvSpPr>
                  <p:cNvPr id="11" name="Oval 10"/>
                  <p:cNvSpPr/>
                  <p:nvPr/>
                </p:nvSpPr>
                <p:spPr>
                  <a:xfrm>
                    <a:off x="7959332" y="5734572"/>
                    <a:ext cx="1152236" cy="6858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نام موسسه آموزشی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2" name="Straight Connector 11"/>
                  <p:cNvCxnSpPr>
                    <a:stCxn id="22" idx="1"/>
                    <a:endCxn id="11" idx="6"/>
                  </p:cNvCxnSpPr>
                  <p:nvPr/>
                </p:nvCxnSpPr>
                <p:spPr>
                  <a:xfrm rot="10800000">
                    <a:off x="9111568" y="6077473"/>
                    <a:ext cx="249248" cy="53341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048000" y="5410200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5410200"/>
                  <a:ext cx="300082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6" name="Straight Connector 35"/>
          <p:cNvCxnSpPr/>
          <p:nvPr/>
        </p:nvCxnSpPr>
        <p:spPr>
          <a:xfrm>
            <a:off x="4267200" y="2286000"/>
            <a:ext cx="2590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553200" y="2286000"/>
            <a:ext cx="1082321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01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مدلسازی معنایی داده‏ها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/>
              <a:t>مدلسازی معنایی داده‏ها:</a:t>
            </a:r>
          </a:p>
          <a:p>
            <a:pPr lvl="1"/>
            <a:r>
              <a:rPr lang="fa-IR" dirty="0" smtClean="0"/>
              <a:t>ارائه یک مدل کلی (در بالاترین سطح انتزاع) از داده‏های محیط با استفاده از مفاهیم انتزاعی و براساس </a:t>
            </a:r>
            <a:r>
              <a:rPr lang="fa-IR" i="1" u="sng" dirty="0" smtClean="0"/>
              <a:t>معنایی</a:t>
            </a:r>
            <a:r>
              <a:rPr lang="fa-IR" dirty="0" smtClean="0"/>
              <a:t> که کاربر برای داده‏ها قائل است.</a:t>
            </a:r>
          </a:p>
          <a:p>
            <a:pPr lvl="1"/>
            <a:r>
              <a:rPr lang="fa-IR" dirty="0" smtClean="0"/>
              <a:t>           </a:t>
            </a:r>
            <a:r>
              <a:rPr lang="fa-IR" b="1" dirty="0" smtClean="0"/>
              <a:t>مفهوم انتزاعی:</a:t>
            </a:r>
            <a:r>
              <a:rPr lang="fa-IR" dirty="0" smtClean="0"/>
              <a:t> مفهومی است فراتر از سطح منطقی و طبعاً فراتر از سطح پیاده‏سازی</a:t>
            </a:r>
          </a:p>
          <a:p>
            <a:endParaRPr lang="fa-IR" dirty="0" smtClean="0"/>
          </a:p>
          <a:p>
            <a:pPr marL="0" indent="0">
              <a:buNone/>
            </a:pPr>
            <a:r>
              <a:rPr lang="fa-IR" b="1" dirty="0" smtClean="0"/>
              <a:t>           برای درک مفهوم انتزاع :</a:t>
            </a:r>
            <a:endParaRPr lang="fa-IR" b="1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533400" y="4800600"/>
            <a:ext cx="4735288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27477" y="4202668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b="1" dirty="0" smtClean="0"/>
              <a:t>در سطح انتزاع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038600" y="5093457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b="1" dirty="0" smtClean="0"/>
              <a:t>در سطح منطقی</a:t>
            </a:r>
            <a:endParaRPr lang="en-US" b="1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587060" y="5866852"/>
            <a:ext cx="4735288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762000" y="5996189"/>
            <a:ext cx="4648200" cy="404611"/>
            <a:chOff x="762000" y="5919989"/>
            <a:chExt cx="4648200" cy="404611"/>
          </a:xfrm>
        </p:grpSpPr>
        <p:grpSp>
          <p:nvGrpSpPr>
            <p:cNvPr id="28" name="Group 27"/>
            <p:cNvGrpSpPr/>
            <p:nvPr/>
          </p:nvGrpSpPr>
          <p:grpSpPr>
            <a:xfrm>
              <a:off x="762000" y="5919989"/>
              <a:ext cx="2667000" cy="381000"/>
              <a:chOff x="2590800" y="5638800"/>
              <a:chExt cx="2667000" cy="381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2590800" y="5638800"/>
                    <a:ext cx="2667000" cy="381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fa-IR" dirty="0" smtClean="0">
                        <a:solidFill>
                          <a:sysClr val="windowText" lastClr="000000"/>
                        </a:solidFill>
                      </a:rPr>
                      <a:t>  بخش کنترلی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  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dirty="0" smtClean="0">
                        <a:solidFill>
                          <a:sysClr val="windowText" lastClr="000000"/>
                        </a:solidFill>
                      </a:rPr>
                      <a:t>       ….</a:t>
                    </a:r>
                    <a:endParaRPr 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Rectangle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800" y="5638800"/>
                    <a:ext cx="2667000" cy="38100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1584" t="-8955" b="-2238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Connector 24"/>
              <p:cNvCxnSpPr/>
              <p:nvPr/>
            </p:nvCxnSpPr>
            <p:spPr>
              <a:xfrm flipV="1">
                <a:off x="3683358" y="5638800"/>
                <a:ext cx="1" cy="38100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4038599" y="5638800"/>
                <a:ext cx="1" cy="38100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4419599" y="5638800"/>
                <a:ext cx="1" cy="38100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3744359" y="5955268"/>
              <a:ext cx="1665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b="1" dirty="0" smtClean="0"/>
                <a:t>در سطح پیاده‏سازی</a:t>
              </a:r>
              <a:endParaRPr lang="en-US" b="1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902622" y="5108456"/>
            <a:ext cx="1098378" cy="3357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a-IR" b="1" dirty="0" smtClean="0"/>
              <a:t>نمونه رکورد</a:t>
            </a:r>
            <a:endParaRPr lang="en-US" b="1" dirty="0"/>
          </a:p>
        </p:txBody>
      </p:sp>
      <p:cxnSp>
        <p:nvCxnSpPr>
          <p:cNvPr id="31" name="Straight Arrow Connector 30"/>
          <p:cNvCxnSpPr>
            <a:stCxn id="30" idx="1"/>
            <a:endCxn id="15" idx="3"/>
          </p:cNvCxnSpPr>
          <p:nvPr/>
        </p:nvCxnSpPr>
        <p:spPr>
          <a:xfrm flipH="1" flipV="1">
            <a:off x="5410200" y="4387334"/>
            <a:ext cx="1492422" cy="889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1"/>
            <a:endCxn id="21" idx="3"/>
          </p:cNvCxnSpPr>
          <p:nvPr/>
        </p:nvCxnSpPr>
        <p:spPr>
          <a:xfrm flipH="1">
            <a:off x="5385444" y="5276334"/>
            <a:ext cx="1517178" cy="178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1"/>
            <a:endCxn id="29" idx="3"/>
          </p:cNvCxnSpPr>
          <p:nvPr/>
        </p:nvCxnSpPr>
        <p:spPr>
          <a:xfrm flipH="1">
            <a:off x="5410200" y="5276334"/>
            <a:ext cx="1492422" cy="9398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663" y="2861463"/>
            <a:ext cx="567537" cy="567537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\\VBOXSVR\mahmoud\Documents\EDU\Sharif\DB\TA\mesal_new4.pn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626" y="3795353"/>
            <a:ext cx="628774" cy="7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/>
          <p:cNvGrpSpPr/>
          <p:nvPr/>
        </p:nvGrpSpPr>
        <p:grpSpPr>
          <a:xfrm>
            <a:off x="1057077" y="3620936"/>
            <a:ext cx="2524323" cy="1103464"/>
            <a:chOff x="914400" y="1220215"/>
            <a:chExt cx="2524323" cy="1103464"/>
          </a:xfrm>
        </p:grpSpPr>
        <p:sp>
          <p:nvSpPr>
            <p:cNvPr id="38" name="Rounded Rectangle 37"/>
            <p:cNvSpPr/>
            <p:nvPr/>
          </p:nvSpPr>
          <p:spPr>
            <a:xfrm>
              <a:off x="914400" y="1410237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دانشجو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295723" y="1790279"/>
              <a:ext cx="1143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u="sng" dirty="0" smtClean="0">
                  <a:solidFill>
                    <a:sysClr val="windowText" lastClr="000000"/>
                  </a:solidFill>
                </a:rPr>
                <a:t>شماره</a:t>
              </a:r>
              <a:endParaRPr lang="en-US" sz="1600" b="1" u="sn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2431027" y="1220215"/>
              <a:ext cx="762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نام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Straight Connector 40"/>
            <p:cNvCxnSpPr>
              <a:stCxn id="38" idx="3"/>
              <a:endCxn id="39" idx="1"/>
            </p:cNvCxnSpPr>
            <p:nvPr/>
          </p:nvCxnSpPr>
          <p:spPr>
            <a:xfrm>
              <a:off x="1905000" y="1638837"/>
              <a:ext cx="558111" cy="22955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8" idx="3"/>
              <a:endCxn id="40" idx="2"/>
            </p:cNvCxnSpPr>
            <p:nvPr/>
          </p:nvCxnSpPr>
          <p:spPr>
            <a:xfrm flipV="1">
              <a:off x="1905000" y="1486915"/>
              <a:ext cx="526027" cy="151922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0776587"/>
                  </p:ext>
                </p:extLst>
              </p:nvPr>
            </p:nvGraphicFramePr>
            <p:xfrm>
              <a:off x="762000" y="5020829"/>
              <a:ext cx="3276600" cy="67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2200"/>
                    <a:gridCol w="1092200"/>
                    <a:gridCol w="1092200"/>
                  </a:tblGrid>
                  <a:tr h="3073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u="sng" kern="1200" dirty="0" err="1" smtClean="0">
                              <a:solidFill>
                                <a:srgbClr val="FFFF00"/>
                              </a:solidFill>
                              <a:latin typeface="Cambria Math"/>
                              <a:ea typeface="+mn-ea"/>
                              <a:cs typeface="+mn-cs"/>
                            </a:rPr>
                            <a:t>StudentID</a:t>
                          </a:r>
                          <a:endParaRPr lang="en-US" sz="1600" b="0" i="0" u="sng" kern="1200" dirty="0">
                            <a:solidFill>
                              <a:srgbClr val="FFFF00"/>
                            </a:solidFill>
                            <a:latin typeface="Cambria Math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kern="1200" dirty="0" smtClean="0">
                              <a:solidFill>
                                <a:srgbClr val="FFFF00"/>
                              </a:solidFill>
                              <a:latin typeface="Cambria Math"/>
                              <a:ea typeface="+mn-ea"/>
                              <a:cs typeface="+mn-cs"/>
                            </a:rPr>
                            <a:t>Name</a:t>
                          </a:r>
                          <a:endParaRPr lang="en-US" sz="1600" b="0" i="0" kern="1200" dirty="0">
                            <a:solidFill>
                              <a:srgbClr val="FFFF00"/>
                            </a:solidFill>
                            <a:latin typeface="Cambria Math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rgbClr val="FFFF00"/>
                              </a:solidFill>
                            </a:rPr>
                            <a:t>...</a:t>
                          </a:r>
                          <a:endParaRPr lang="en-US" sz="1600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/>
                    </a:tc>
                  </a:tr>
                  <a:tr h="3073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...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0776587"/>
                  </p:ext>
                </p:extLst>
              </p:nvPr>
            </p:nvGraphicFramePr>
            <p:xfrm>
              <a:off x="762000" y="5020829"/>
              <a:ext cx="3276600" cy="67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2200"/>
                    <a:gridCol w="1092200"/>
                    <a:gridCol w="1092200"/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u="sng" kern="1200" dirty="0" err="1" smtClean="0">
                              <a:solidFill>
                                <a:srgbClr val="FFFF00"/>
                              </a:solidFill>
                              <a:latin typeface="Cambria Math"/>
                              <a:ea typeface="+mn-ea"/>
                              <a:cs typeface="+mn-cs"/>
                            </a:rPr>
                            <a:t>StudentID</a:t>
                          </a:r>
                          <a:endParaRPr lang="en-US" sz="1600" b="0" i="0" u="sng" kern="1200" dirty="0">
                            <a:solidFill>
                              <a:srgbClr val="FFFF00"/>
                            </a:solidFill>
                            <a:latin typeface="Cambria Math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kern="1200" dirty="0" smtClean="0">
                              <a:solidFill>
                                <a:srgbClr val="FFFF00"/>
                              </a:solidFill>
                              <a:latin typeface="Cambria Math"/>
                              <a:ea typeface="+mn-ea"/>
                              <a:cs typeface="+mn-cs"/>
                            </a:rPr>
                            <a:t>Name</a:t>
                          </a:r>
                          <a:endParaRPr lang="en-US" sz="1600" b="0" i="0" kern="1200" dirty="0">
                            <a:solidFill>
                              <a:srgbClr val="FFFF00"/>
                            </a:solidFill>
                            <a:latin typeface="Cambria Math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rgbClr val="FFFF00"/>
                              </a:solidFill>
                            </a:rPr>
                            <a:t>...</a:t>
                          </a:r>
                          <a:endParaRPr lang="en-US" sz="1600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107273" r="-200559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99444" t="-107273" r="-99444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...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3" name="TextBox 42"/>
          <p:cNvSpPr txBox="1"/>
          <p:nvPr/>
        </p:nvSpPr>
        <p:spPr>
          <a:xfrm>
            <a:off x="658058" y="4750714"/>
            <a:ext cx="865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600" b="1" dirty="0">
                <a:latin typeface="Cambria Math"/>
              </a:rPr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339085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/>
              <a:t>بحث تکمیلی : نوع موجودیت ضعیف </a:t>
            </a:r>
            <a:r>
              <a:rPr lang="fa-IR" sz="2000" dirty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مفهوم نوع موجودیت ضعیف به ویژه برای مدل کردن پدیده‏های تکرار شونده (در زمان) و وابسته به مفهوم دیگر استفاده می‏شود.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08581" y="2378030"/>
            <a:ext cx="8354419" cy="4175170"/>
            <a:chOff x="76200" y="2048269"/>
            <a:chExt cx="8354419" cy="4175170"/>
          </a:xfrm>
        </p:grpSpPr>
        <p:grpSp>
          <p:nvGrpSpPr>
            <p:cNvPr id="113" name="Group 112"/>
            <p:cNvGrpSpPr/>
            <p:nvPr/>
          </p:nvGrpSpPr>
          <p:grpSpPr>
            <a:xfrm>
              <a:off x="1110475" y="2204056"/>
              <a:ext cx="3232925" cy="657618"/>
              <a:chOff x="2080815" y="4543630"/>
              <a:chExt cx="3232925" cy="657618"/>
            </a:xfrm>
          </p:grpSpPr>
          <p:sp>
            <p:nvSpPr>
              <p:cNvPr id="109" name="Flowchart: Decision 108"/>
              <p:cNvSpPr/>
              <p:nvPr/>
            </p:nvSpPr>
            <p:spPr>
              <a:xfrm>
                <a:off x="3498795" y="4550859"/>
                <a:ext cx="900545" cy="586740"/>
              </a:xfrm>
              <a:prstGeom prst="flowChartDecision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300" b="1" dirty="0" smtClean="0">
                    <a:solidFill>
                      <a:schemeClr val="tx1"/>
                    </a:solidFill>
                  </a:rPr>
                  <a:t>دارد</a:t>
                </a:r>
                <a:endParaRPr lang="en-US" sz="13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0" name="Straight Connector 109"/>
              <p:cNvCxnSpPr>
                <a:stCxn id="28" idx="1"/>
                <a:endCxn id="109" idx="3"/>
              </p:cNvCxnSpPr>
              <p:nvPr/>
            </p:nvCxnSpPr>
            <p:spPr>
              <a:xfrm flipH="1" flipV="1">
                <a:off x="4399340" y="4844229"/>
                <a:ext cx="914400" cy="357019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109" idx="1"/>
                <a:endCxn id="112" idx="3"/>
              </p:cNvCxnSpPr>
              <p:nvPr/>
            </p:nvCxnSpPr>
            <p:spPr>
              <a:xfrm flipH="1" flipV="1">
                <a:off x="2951540" y="4840615"/>
                <a:ext cx="547255" cy="3614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ounded Rectangle 111"/>
              <p:cNvSpPr/>
              <p:nvPr/>
            </p:nvSpPr>
            <p:spPr>
              <a:xfrm>
                <a:off x="2080815" y="4543630"/>
                <a:ext cx="870725" cy="593969"/>
              </a:xfrm>
              <a:prstGeom prst="roundRect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حکم کارگزینی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670494" y="3014074"/>
              <a:ext cx="3760125" cy="2741957"/>
              <a:chOff x="4670494" y="3014074"/>
              <a:chExt cx="3760125" cy="2741957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4670494" y="3014074"/>
                <a:ext cx="3760125" cy="2388018"/>
                <a:chOff x="4670494" y="3014074"/>
                <a:chExt cx="3760125" cy="2388018"/>
              </a:xfrm>
            </p:grpSpPr>
            <p:sp>
              <p:nvSpPr>
                <p:cNvPr id="29" name="Flowchart: Decision 28"/>
                <p:cNvSpPr/>
                <p:nvPr/>
              </p:nvSpPr>
              <p:spPr>
                <a:xfrm>
                  <a:off x="5657860" y="3650877"/>
                  <a:ext cx="900545" cy="586740"/>
                </a:xfrm>
                <a:prstGeom prst="flowChartDecision">
                  <a:avLst/>
                </a:prstGeom>
                <a:noFill/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300" b="1" dirty="0" smtClean="0">
                      <a:solidFill>
                        <a:schemeClr val="tx1"/>
                      </a:solidFill>
                    </a:rPr>
                    <a:t>دارد</a:t>
                  </a:r>
                  <a:endParaRPr lang="en-US" sz="13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" name="Straight Connector 29"/>
                <p:cNvCxnSpPr>
                  <a:stCxn id="28" idx="2"/>
                  <a:endCxn id="29" idx="0"/>
                </p:cNvCxnSpPr>
                <p:nvPr/>
              </p:nvCxnSpPr>
              <p:spPr>
                <a:xfrm>
                  <a:off x="4670494" y="3014074"/>
                  <a:ext cx="1437639" cy="63680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29" idx="2"/>
                  <a:endCxn id="32" idx="0"/>
                </p:cNvCxnSpPr>
                <p:nvPr/>
              </p:nvCxnSpPr>
              <p:spPr>
                <a:xfrm flipH="1">
                  <a:off x="6108132" y="4237617"/>
                  <a:ext cx="1" cy="537083"/>
                </a:xfrm>
                <a:prstGeom prst="line">
                  <a:avLst/>
                </a:prstGeom>
                <a:ln w="1016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Rounded Rectangle 31"/>
                <p:cNvSpPr/>
                <p:nvPr/>
              </p:nvSpPr>
              <p:spPr>
                <a:xfrm>
                  <a:off x="5712348" y="4774700"/>
                  <a:ext cx="791568" cy="593969"/>
                </a:xfrm>
                <a:prstGeom prst="roundRect">
                  <a:avLst/>
                </a:prstGeom>
                <a:noFill/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مدرک تحصیلی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10" name="Group 9"/>
                <p:cNvGrpSpPr/>
                <p:nvPr/>
              </p:nvGrpSpPr>
              <p:grpSpPr>
                <a:xfrm>
                  <a:off x="6503916" y="4280319"/>
                  <a:ext cx="1878084" cy="791366"/>
                  <a:chOff x="11104089" y="5149550"/>
                  <a:chExt cx="1878084" cy="791366"/>
                </a:xfrm>
              </p:grpSpPr>
              <p:sp>
                <p:nvSpPr>
                  <p:cNvPr id="14" name="Oval 13"/>
                  <p:cNvSpPr/>
                  <p:nvPr/>
                </p:nvSpPr>
                <p:spPr>
                  <a:xfrm>
                    <a:off x="12143973" y="5149550"/>
                    <a:ext cx="838200" cy="44408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عنوان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5" name="Straight Connector 14"/>
                  <p:cNvCxnSpPr>
                    <a:stCxn id="32" idx="3"/>
                    <a:endCxn id="14" idx="2"/>
                  </p:cNvCxnSpPr>
                  <p:nvPr/>
                </p:nvCxnSpPr>
                <p:spPr>
                  <a:xfrm flipV="1">
                    <a:off x="11104089" y="5371591"/>
                    <a:ext cx="1039884" cy="56932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12391913" y="5517431"/>
                    <a:ext cx="36166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6503916" y="4952540"/>
                  <a:ext cx="1926703" cy="449552"/>
                  <a:chOff x="11128812" y="5805053"/>
                  <a:chExt cx="1926703" cy="449552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12189823" y="5805053"/>
                    <a:ext cx="865692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تاریخ اخذ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3" name="Straight Connector 12"/>
                  <p:cNvCxnSpPr>
                    <a:stCxn id="32" idx="3"/>
                    <a:endCxn id="12" idx="2"/>
                  </p:cNvCxnSpPr>
                  <p:nvPr/>
                </p:nvCxnSpPr>
                <p:spPr>
                  <a:xfrm>
                    <a:off x="11128812" y="5924198"/>
                    <a:ext cx="1061011" cy="105631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7848600" y="5417477"/>
                    <a:ext cx="30008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8600" y="5417477"/>
                    <a:ext cx="300082" cy="3385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3172908" y="3014074"/>
              <a:ext cx="2931942" cy="3209365"/>
              <a:chOff x="3172908" y="3014074"/>
              <a:chExt cx="2931942" cy="3209365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3172908" y="3014074"/>
                <a:ext cx="2545305" cy="3209365"/>
                <a:chOff x="2191591" y="2955187"/>
                <a:chExt cx="2545305" cy="3209365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4162569" y="6072532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3" name="Group 72"/>
                <p:cNvGrpSpPr/>
                <p:nvPr/>
              </p:nvGrpSpPr>
              <p:grpSpPr>
                <a:xfrm>
                  <a:off x="2191591" y="2955187"/>
                  <a:ext cx="2545305" cy="3209365"/>
                  <a:chOff x="2191591" y="2955187"/>
                  <a:chExt cx="2545305" cy="3209365"/>
                </a:xfrm>
              </p:grpSpPr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2191591" y="2955187"/>
                    <a:ext cx="2545305" cy="3209365"/>
                    <a:chOff x="2191591" y="2955187"/>
                    <a:chExt cx="2545305" cy="3209365"/>
                  </a:xfrm>
                </p:grpSpPr>
                <p:sp>
                  <p:nvSpPr>
                    <p:cNvPr id="46" name="Flowchart: Decision 45"/>
                    <p:cNvSpPr/>
                    <p:nvPr/>
                  </p:nvSpPr>
                  <p:spPr>
                    <a:xfrm>
                      <a:off x="2667000" y="3640113"/>
                      <a:ext cx="900545" cy="586740"/>
                    </a:xfrm>
                    <a:prstGeom prst="flowChartDecision">
                      <a:avLst/>
                    </a:prstGeom>
                    <a:noFill/>
                    <a:ln w="101600" cmpd="dbl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300" b="1" dirty="0" smtClean="0">
                          <a:solidFill>
                            <a:schemeClr val="tx1"/>
                          </a:solidFill>
                        </a:rPr>
                        <a:t>دارد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47" name="Straight Connector 46"/>
                    <p:cNvCxnSpPr>
                      <a:stCxn id="28" idx="2"/>
                      <a:endCxn id="46" idx="0"/>
                    </p:cNvCxnSpPr>
                    <p:nvPr/>
                  </p:nvCxnSpPr>
                  <p:spPr>
                    <a:xfrm flipH="1">
                      <a:off x="3117273" y="2955187"/>
                      <a:ext cx="571904" cy="684926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/>
                    <p:cNvCxnSpPr>
                      <a:stCxn id="46" idx="2"/>
                      <a:endCxn id="49" idx="0"/>
                    </p:cNvCxnSpPr>
                    <p:nvPr/>
                  </p:nvCxnSpPr>
                  <p:spPr>
                    <a:xfrm flipH="1">
                      <a:off x="3117272" y="4226853"/>
                      <a:ext cx="1" cy="594520"/>
                    </a:xfrm>
                    <a:prstGeom prst="line">
                      <a:avLst/>
                    </a:prstGeom>
                    <a:ln w="101600" cmpd="dbl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" name="Rounded Rectangle 48"/>
                    <p:cNvSpPr/>
                    <p:nvPr/>
                  </p:nvSpPr>
                  <p:spPr>
                    <a:xfrm>
                      <a:off x="2721488" y="4821373"/>
                      <a:ext cx="791568" cy="593969"/>
                    </a:xfrm>
                    <a:prstGeom prst="roundRect">
                      <a:avLst/>
                    </a:prstGeom>
                    <a:noFill/>
                    <a:ln w="101600" cmpd="dbl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سابقه تشویق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50" name="Oval 49"/>
                    <p:cNvSpPr/>
                    <p:nvPr/>
                  </p:nvSpPr>
                  <p:spPr>
                    <a:xfrm>
                      <a:off x="3949903" y="5715000"/>
                      <a:ext cx="786993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تاریخ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51" name="Straight Connector 50"/>
                    <p:cNvCxnSpPr>
                      <a:stCxn id="49" idx="2"/>
                      <a:endCxn id="50" idx="1"/>
                    </p:cNvCxnSpPr>
                    <p:nvPr/>
                  </p:nvCxnSpPr>
                  <p:spPr>
                    <a:xfrm>
                      <a:off x="3117272" y="5415342"/>
                      <a:ext cx="947883" cy="36549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2" name="Oval 51"/>
                    <p:cNvSpPr/>
                    <p:nvPr/>
                  </p:nvSpPr>
                  <p:spPr>
                    <a:xfrm>
                      <a:off x="2191591" y="5715000"/>
                      <a:ext cx="865692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علت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53" name="Straight Connector 52"/>
                    <p:cNvCxnSpPr>
                      <a:stCxn id="49" idx="2"/>
                      <a:endCxn id="52" idx="0"/>
                    </p:cNvCxnSpPr>
                    <p:nvPr/>
                  </p:nvCxnSpPr>
                  <p:spPr>
                    <a:xfrm flipH="1">
                      <a:off x="2624437" y="5415342"/>
                      <a:ext cx="492835" cy="299658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8" name="Oval 67"/>
                  <p:cNvSpPr/>
                  <p:nvPr/>
                </p:nvSpPr>
                <p:spPr>
                  <a:xfrm>
                    <a:off x="3106890" y="5715000"/>
                    <a:ext cx="786993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نوع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69" name="Straight Connector 68"/>
                  <p:cNvCxnSpPr>
                    <a:stCxn id="49" idx="2"/>
                    <a:endCxn id="68" idx="1"/>
                  </p:cNvCxnSpPr>
                  <p:nvPr/>
                </p:nvCxnSpPr>
                <p:spPr>
                  <a:xfrm>
                    <a:off x="3117272" y="5415342"/>
                    <a:ext cx="104870" cy="36549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5715000" y="5791200"/>
                    <a:ext cx="38985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00" y="5791200"/>
                    <a:ext cx="389850" cy="338554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4343400" y="2048269"/>
              <a:ext cx="1600200" cy="965805"/>
              <a:chOff x="4343400" y="2048269"/>
              <a:chExt cx="1600200" cy="965805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4343400" y="2709274"/>
                <a:ext cx="654188" cy="304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4997588" y="2048269"/>
                <a:ext cx="946012" cy="813405"/>
                <a:chOff x="4997588" y="2048269"/>
                <a:chExt cx="946012" cy="813405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4997588" y="2048269"/>
                  <a:ext cx="946012" cy="813405"/>
                  <a:chOff x="9261917" y="5763708"/>
                  <a:chExt cx="946012" cy="813405"/>
                </a:xfrm>
              </p:grpSpPr>
              <p:sp>
                <p:nvSpPr>
                  <p:cNvPr id="17" name="Oval 16"/>
                  <p:cNvSpPr/>
                  <p:nvPr/>
                </p:nvSpPr>
                <p:spPr>
                  <a:xfrm>
                    <a:off x="9369729" y="5763708"/>
                    <a:ext cx="838200" cy="392738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u="sng" dirty="0" smtClean="0">
                        <a:solidFill>
                          <a:sysClr val="windowText" lastClr="000000"/>
                        </a:solidFill>
                      </a:rPr>
                      <a:t>شماره</a:t>
                    </a:r>
                    <a:endParaRPr lang="en-US" sz="1400" b="1" u="sng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8" name="Straight Connector 17"/>
                  <p:cNvCxnSpPr>
                    <a:stCxn id="28" idx="3"/>
                    <a:endCxn id="17" idx="3"/>
                  </p:cNvCxnSpPr>
                  <p:nvPr/>
                </p:nvCxnSpPr>
                <p:spPr>
                  <a:xfrm flipV="1">
                    <a:off x="9261917" y="6098931"/>
                    <a:ext cx="230564" cy="478182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5410200" y="2362200"/>
                      <a:ext cx="300082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10200" y="2362200"/>
                      <a:ext cx="300082" cy="338554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9" name="Group 18"/>
            <p:cNvGrpSpPr/>
            <p:nvPr/>
          </p:nvGrpSpPr>
          <p:grpSpPr>
            <a:xfrm>
              <a:off x="76200" y="3014074"/>
              <a:ext cx="4594294" cy="3195929"/>
              <a:chOff x="76200" y="3014074"/>
              <a:chExt cx="4594294" cy="3195929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76200" y="3014074"/>
                <a:ext cx="4594294" cy="3195929"/>
                <a:chOff x="-376569" y="2448205"/>
                <a:chExt cx="4594294" cy="3195929"/>
              </a:xfrm>
            </p:grpSpPr>
            <p:grpSp>
              <p:nvGrpSpPr>
                <p:cNvPr id="74" name="Group 73"/>
                <p:cNvGrpSpPr/>
                <p:nvPr/>
              </p:nvGrpSpPr>
              <p:grpSpPr>
                <a:xfrm>
                  <a:off x="-376569" y="2448205"/>
                  <a:ext cx="4594294" cy="3195929"/>
                  <a:chOff x="1702452" y="2968623"/>
                  <a:chExt cx="4594294" cy="3195929"/>
                </a:xfrm>
              </p:grpSpPr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1702452" y="2968623"/>
                    <a:ext cx="4594294" cy="3195929"/>
                    <a:chOff x="1702452" y="2968623"/>
                    <a:chExt cx="4594294" cy="3195929"/>
                  </a:xfrm>
                </p:grpSpPr>
                <p:sp>
                  <p:nvSpPr>
                    <p:cNvPr id="78" name="Flowchart: Decision 77"/>
                    <p:cNvSpPr/>
                    <p:nvPr/>
                  </p:nvSpPr>
                  <p:spPr>
                    <a:xfrm>
                      <a:off x="2667000" y="3640113"/>
                      <a:ext cx="900545" cy="586740"/>
                    </a:xfrm>
                    <a:prstGeom prst="flowChartDecision">
                      <a:avLst/>
                    </a:prstGeom>
                    <a:noFill/>
                    <a:ln w="101600" cmpd="dbl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300" b="1" dirty="0" smtClean="0">
                          <a:solidFill>
                            <a:schemeClr val="tx1"/>
                          </a:solidFill>
                        </a:rPr>
                        <a:t>دارد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79" name="Straight Connector 78"/>
                    <p:cNvCxnSpPr>
                      <a:stCxn id="28" idx="2"/>
                    </p:cNvCxnSpPr>
                    <p:nvPr/>
                  </p:nvCxnSpPr>
                  <p:spPr>
                    <a:xfrm flipH="1">
                      <a:off x="3117276" y="2968623"/>
                      <a:ext cx="3179470" cy="67149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Connector 79"/>
                    <p:cNvCxnSpPr>
                      <a:stCxn id="78" idx="2"/>
                      <a:endCxn id="81" idx="0"/>
                    </p:cNvCxnSpPr>
                    <p:nvPr/>
                  </p:nvCxnSpPr>
                  <p:spPr>
                    <a:xfrm flipH="1">
                      <a:off x="3117272" y="4226853"/>
                      <a:ext cx="1" cy="594520"/>
                    </a:xfrm>
                    <a:prstGeom prst="line">
                      <a:avLst/>
                    </a:prstGeom>
                    <a:ln w="101600" cmpd="dbl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1" name="Rounded Rectangle 80"/>
                    <p:cNvSpPr/>
                    <p:nvPr/>
                  </p:nvSpPr>
                  <p:spPr>
                    <a:xfrm>
                      <a:off x="2721488" y="4821373"/>
                      <a:ext cx="791568" cy="593969"/>
                    </a:xfrm>
                    <a:prstGeom prst="roundRect">
                      <a:avLst/>
                    </a:prstGeom>
                    <a:noFill/>
                    <a:ln w="101600" cmpd="dbl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سابقه ماموریت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82" name="Oval 81"/>
                    <p:cNvSpPr/>
                    <p:nvPr/>
                  </p:nvSpPr>
                  <p:spPr>
                    <a:xfrm>
                      <a:off x="3496083" y="5669549"/>
                      <a:ext cx="786993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تاریخ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83" name="Straight Connector 82"/>
                    <p:cNvCxnSpPr>
                      <a:stCxn id="81" idx="2"/>
                      <a:endCxn id="82" idx="1"/>
                    </p:cNvCxnSpPr>
                    <p:nvPr/>
                  </p:nvCxnSpPr>
                  <p:spPr>
                    <a:xfrm>
                      <a:off x="3117272" y="5415342"/>
                      <a:ext cx="494063" cy="320042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4" name="Oval 83"/>
                    <p:cNvSpPr/>
                    <p:nvPr/>
                  </p:nvSpPr>
                  <p:spPr>
                    <a:xfrm>
                      <a:off x="1702452" y="5715000"/>
                      <a:ext cx="907813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موضوع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85" name="Straight Connector 84"/>
                    <p:cNvCxnSpPr>
                      <a:stCxn id="81" idx="2"/>
                      <a:endCxn id="84" idx="7"/>
                    </p:cNvCxnSpPr>
                    <p:nvPr/>
                  </p:nvCxnSpPr>
                  <p:spPr>
                    <a:xfrm flipH="1">
                      <a:off x="2477319" y="5415342"/>
                      <a:ext cx="639953" cy="36549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6" name="Oval 75"/>
                  <p:cNvSpPr/>
                  <p:nvPr/>
                </p:nvSpPr>
                <p:spPr>
                  <a:xfrm>
                    <a:off x="2668059" y="5669549"/>
                    <a:ext cx="786993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مدت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77" name="Straight Connector 76"/>
                  <p:cNvCxnSpPr>
                    <a:stCxn id="81" idx="2"/>
                    <a:endCxn id="76" idx="0"/>
                  </p:cNvCxnSpPr>
                  <p:nvPr/>
                </p:nvCxnSpPr>
                <p:spPr>
                  <a:xfrm flipH="1">
                    <a:off x="3061556" y="5415342"/>
                    <a:ext cx="55716" cy="25420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620425" y="5509696"/>
                  <a:ext cx="39782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2590800" y="5715000"/>
                    <a:ext cx="38985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800" y="5715000"/>
                    <a:ext cx="389850" cy="338554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3" name="Oval 62"/>
          <p:cNvSpPr/>
          <p:nvPr/>
        </p:nvSpPr>
        <p:spPr>
          <a:xfrm>
            <a:off x="248014" y="2263701"/>
            <a:ext cx="786993" cy="4495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b="1" dirty="0" smtClean="0">
                <a:solidFill>
                  <a:sysClr val="windowText" lastClr="000000"/>
                </a:solidFill>
              </a:rPr>
              <a:t>تاریخ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64" name="Straight Connector 63"/>
          <p:cNvCxnSpPr>
            <a:stCxn id="112" idx="1"/>
            <a:endCxn id="63" idx="6"/>
          </p:cNvCxnSpPr>
          <p:nvPr/>
        </p:nvCxnSpPr>
        <p:spPr>
          <a:xfrm flipH="1" flipV="1">
            <a:off x="1035007" y="2488477"/>
            <a:ext cx="407849" cy="342325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248014" y="2758426"/>
            <a:ext cx="786993" cy="4495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b="1" dirty="0" smtClean="0">
                <a:solidFill>
                  <a:sysClr val="windowText" lastClr="000000"/>
                </a:solidFill>
              </a:rPr>
              <a:t>مدت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Straight Connector 69"/>
          <p:cNvCxnSpPr>
            <a:stCxn id="112" idx="1"/>
            <a:endCxn id="67" idx="6"/>
          </p:cNvCxnSpPr>
          <p:nvPr/>
        </p:nvCxnSpPr>
        <p:spPr>
          <a:xfrm flipH="1">
            <a:off x="1035007" y="2830802"/>
            <a:ext cx="407849" cy="1524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42597" y="2631508"/>
            <a:ext cx="397826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07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بحث تکمیلی : نوع موجودیت ضعیف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/>
              <a:t>تبدیل ارتباط سه‏گانی به ارتباطات دوگانی</a:t>
            </a:r>
          </a:p>
          <a:p>
            <a:pPr lvl="1"/>
            <a:r>
              <a:rPr lang="fa-IR" dirty="0" smtClean="0"/>
              <a:t>از مفهوم نوع موجودیت ضعیف می‏توان برای تبدیل یک ارتباط سه‏گانی (یا </a:t>
            </a:r>
            <a:r>
              <a:rPr lang="en-US" dirty="0" smtClean="0"/>
              <a:t>n</a:t>
            </a:r>
            <a:r>
              <a:rPr lang="fa-IR" dirty="0" smtClean="0"/>
              <a:t>-گانی) به ارتباطات دوگانی استفاده کرد.</a:t>
            </a:r>
          </a:p>
          <a:p>
            <a:pPr lvl="1"/>
            <a:r>
              <a:rPr lang="fa-IR" dirty="0" smtClean="0"/>
              <a:t>اغلب ابزارهای طراحی مبتنی بر روش </a:t>
            </a:r>
            <a:r>
              <a:rPr lang="en-US" sz="1900" dirty="0" smtClean="0"/>
              <a:t>ER</a:t>
            </a:r>
            <a:r>
              <a:rPr lang="fa-IR" dirty="0" smtClean="0"/>
              <a:t> فقط ارتباطات دوگانی را پشتیبانی می‏کنند.</a:t>
            </a:r>
          </a:p>
          <a:p>
            <a:pPr lvl="1"/>
            <a:endParaRPr lang="fa-IR" sz="500" dirty="0" smtClean="0"/>
          </a:p>
          <a:p>
            <a:pPr marL="0" indent="0">
              <a:buNone/>
            </a:pPr>
            <a:r>
              <a:rPr lang="fa-IR" dirty="0" smtClean="0"/>
              <a:t>        تبدیل رابطه سه‏گانه انتخاب به سه رابطه دوگانی. در اینجا موجودیت </a:t>
            </a:r>
            <a:r>
              <a:rPr lang="fa-IR" u="sng" dirty="0" smtClean="0"/>
              <a:t>انتخاب</a:t>
            </a:r>
            <a:r>
              <a:rPr lang="fa-IR" dirty="0" smtClean="0"/>
              <a:t> صفت ممیزه ندارد و به هر سه موجودیت دیگر وابستگی وجودی دارد.</a:t>
            </a:r>
            <a:endParaRPr lang="en-US" dirty="0"/>
          </a:p>
        </p:txBody>
      </p:sp>
      <p:pic>
        <p:nvPicPr>
          <p:cNvPr id="4" name="Picture 2" descr="\\VBOXSVR\mahmoud\Documents\EDU\Sharif\DB\TA\mesal_new4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826" y="3429000"/>
            <a:ext cx="628774" cy="7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>
            <a:off x="6282755" y="4648200"/>
            <a:ext cx="2251645" cy="2057400"/>
            <a:chOff x="4462004" y="3505200"/>
            <a:chExt cx="2251645" cy="2057400"/>
          </a:xfrm>
        </p:grpSpPr>
        <p:grpSp>
          <p:nvGrpSpPr>
            <p:cNvPr id="43" name="Group 42"/>
            <p:cNvGrpSpPr/>
            <p:nvPr/>
          </p:nvGrpSpPr>
          <p:grpSpPr>
            <a:xfrm>
              <a:off x="4462004" y="3505200"/>
              <a:ext cx="2251645" cy="1371600"/>
              <a:chOff x="567755" y="4267200"/>
              <a:chExt cx="2251645" cy="1371600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567755" y="5067837"/>
                <a:ext cx="879346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دانشجو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1785632" y="4267200"/>
                <a:ext cx="826656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درس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Flowchart: Decision 47"/>
              <p:cNvSpPr/>
              <p:nvPr/>
            </p:nvSpPr>
            <p:spPr>
              <a:xfrm>
                <a:off x="1600200" y="4953000"/>
                <a:ext cx="1219200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انتخاب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Straight Connector 48"/>
              <p:cNvCxnSpPr>
                <a:stCxn id="48" idx="1"/>
                <a:endCxn id="46" idx="3"/>
              </p:cNvCxnSpPr>
              <p:nvPr/>
            </p:nvCxnSpPr>
            <p:spPr>
              <a:xfrm flipH="1">
                <a:off x="1447101" y="5295900"/>
                <a:ext cx="153099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47" idx="2"/>
                <a:endCxn id="48" idx="0"/>
              </p:cNvCxnSpPr>
              <p:nvPr/>
            </p:nvCxnSpPr>
            <p:spPr>
              <a:xfrm>
                <a:off x="2198960" y="4724400"/>
                <a:ext cx="10840" cy="22860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Rounded Rectangle 43"/>
            <p:cNvSpPr/>
            <p:nvPr/>
          </p:nvSpPr>
          <p:spPr>
            <a:xfrm>
              <a:off x="5689242" y="5105400"/>
              <a:ext cx="860463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5" name="Straight Connector 44"/>
            <p:cNvCxnSpPr>
              <a:stCxn id="44" idx="0"/>
              <a:endCxn id="48" idx="2"/>
            </p:cNvCxnSpPr>
            <p:nvPr/>
          </p:nvCxnSpPr>
          <p:spPr>
            <a:xfrm flipH="1" flipV="1">
              <a:off x="6104049" y="4876800"/>
              <a:ext cx="15425" cy="2286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5488" y="4419600"/>
            <a:ext cx="5310912" cy="2339340"/>
            <a:chOff x="1143000" y="4061460"/>
            <a:chExt cx="5310912" cy="2339340"/>
          </a:xfrm>
        </p:grpSpPr>
        <p:sp>
          <p:nvSpPr>
            <p:cNvPr id="5" name="Flowchart: Decision 4"/>
            <p:cNvSpPr/>
            <p:nvPr/>
          </p:nvSpPr>
          <p:spPr>
            <a:xfrm>
              <a:off x="3357022" y="4953000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</a:rPr>
                <a:t>دارد</a:t>
              </a:r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>
              <a:stCxn id="69" idx="0"/>
              <a:endCxn id="5" idx="2"/>
            </p:cNvCxnSpPr>
            <p:nvPr/>
          </p:nvCxnSpPr>
          <p:spPr>
            <a:xfrm flipH="1" flipV="1">
              <a:off x="3807295" y="5539740"/>
              <a:ext cx="8861" cy="40386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0"/>
              <a:endCxn id="8" idx="2"/>
            </p:cNvCxnSpPr>
            <p:nvPr/>
          </p:nvCxnSpPr>
          <p:spPr>
            <a:xfrm flipV="1">
              <a:off x="3807295" y="4619433"/>
              <a:ext cx="5945" cy="333567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3417456" y="4101664"/>
              <a:ext cx="791568" cy="517769"/>
            </a:xfrm>
            <a:prstGeom prst="roundRect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انتخاب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lowchart: Decision 20"/>
            <p:cNvSpPr/>
            <p:nvPr/>
          </p:nvSpPr>
          <p:spPr>
            <a:xfrm>
              <a:off x="2212111" y="4061460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</a:rPr>
                <a:t>دارد</a:t>
              </a:r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/>
            <p:cNvCxnSpPr>
              <a:stCxn id="21" idx="3"/>
              <a:endCxn id="8" idx="1"/>
            </p:cNvCxnSpPr>
            <p:nvPr/>
          </p:nvCxnSpPr>
          <p:spPr>
            <a:xfrm>
              <a:off x="3112656" y="4354830"/>
              <a:ext cx="304800" cy="5719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61" idx="3"/>
              <a:endCxn id="21" idx="1"/>
            </p:cNvCxnSpPr>
            <p:nvPr/>
          </p:nvCxnSpPr>
          <p:spPr>
            <a:xfrm>
              <a:off x="2022346" y="4353023"/>
              <a:ext cx="189765" cy="180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59" idx="1"/>
              <a:endCxn id="31" idx="3"/>
            </p:cNvCxnSpPr>
            <p:nvPr/>
          </p:nvCxnSpPr>
          <p:spPr>
            <a:xfrm flipH="1">
              <a:off x="5384801" y="4359166"/>
              <a:ext cx="242455" cy="138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Decision 30"/>
            <p:cNvSpPr/>
            <p:nvPr/>
          </p:nvSpPr>
          <p:spPr>
            <a:xfrm>
              <a:off x="4484256" y="4067179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</a:rPr>
                <a:t>دارد</a:t>
              </a:r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/>
            <p:cNvCxnSpPr>
              <a:stCxn id="31" idx="1"/>
              <a:endCxn id="8" idx="3"/>
            </p:cNvCxnSpPr>
            <p:nvPr/>
          </p:nvCxnSpPr>
          <p:spPr>
            <a:xfrm flipH="1">
              <a:off x="4209024" y="4360549"/>
              <a:ext cx="275232" cy="0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ounded Rectangle 58"/>
            <p:cNvSpPr/>
            <p:nvPr/>
          </p:nvSpPr>
          <p:spPr>
            <a:xfrm>
              <a:off x="5627256" y="4130566"/>
              <a:ext cx="826656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درس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143000" y="4124423"/>
              <a:ext cx="879346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دانشجو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3385924" y="5943600"/>
              <a:ext cx="860463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5" name="Left Arrow 74"/>
          <p:cNvSpPr/>
          <p:nvPr/>
        </p:nvSpPr>
        <p:spPr>
          <a:xfrm>
            <a:off x="5334000" y="5562600"/>
            <a:ext cx="651142" cy="255479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97490" y="44196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819400" y="503280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276600" y="442454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417289" y="448870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786390" y="59714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8911" y="447581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7696200" y="51054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091013" y="5438001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7858126" y="59956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8695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/>
              <a:t>بحث تکمیلی : نوع موجودیت ضعیف </a:t>
            </a:r>
            <a:r>
              <a:rPr lang="fa-IR" sz="2000" dirty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یک نوع موجودیت ضعیف می‏تواند در یک نوع ارتباط دیگر با نوع موجودیت قوی دیگر شرکت داشته باشد. 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r>
              <a:rPr lang="fa-IR" dirty="0" smtClean="0"/>
              <a:t>        رابطه بین گروه درسی و استاد در مثالهای پیشتر بیان شده.</a:t>
            </a:r>
          </a:p>
          <a:p>
            <a:pPr marL="0" indent="0">
              <a:buNone/>
            </a:pPr>
            <a:r>
              <a:rPr lang="fa-IR" sz="1400" dirty="0" smtClean="0"/>
              <a:t>       </a:t>
            </a:r>
            <a:endParaRPr lang="fa-IR" sz="1200" dirty="0" smtClean="0"/>
          </a:p>
          <a:p>
            <a:pPr marL="0" indent="0">
              <a:buNone/>
            </a:pPr>
            <a:r>
              <a:rPr lang="fa-IR" dirty="0" smtClean="0"/>
              <a:t>        مثالی دیگر از </a:t>
            </a:r>
            <a:r>
              <a:rPr lang="fa-IR" dirty="0"/>
              <a:t>مطلب فوق بیاورید.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838200" y="3352800"/>
            <a:ext cx="2209800" cy="2149231"/>
            <a:chOff x="1517296" y="1700163"/>
            <a:chExt cx="2354517" cy="2743200"/>
          </a:xfrm>
        </p:grpSpPr>
        <p:cxnSp>
          <p:nvCxnSpPr>
            <p:cNvPr id="20" name="Straight Connector 19"/>
            <p:cNvCxnSpPr>
              <a:stCxn id="22" idx="2"/>
              <a:endCxn id="23" idx="0"/>
            </p:cNvCxnSpPr>
            <p:nvPr/>
          </p:nvCxnSpPr>
          <p:spPr>
            <a:xfrm>
              <a:off x="1963522" y="2133599"/>
              <a:ext cx="4047" cy="60101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1517296" y="1700163"/>
              <a:ext cx="2354517" cy="2743200"/>
              <a:chOff x="1517296" y="1700163"/>
              <a:chExt cx="2354517" cy="274320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517296" y="1700163"/>
                <a:ext cx="892451" cy="43343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ysClr val="windowText" lastClr="000000"/>
                    </a:solidFill>
                  </a:rPr>
                  <a:t>E</a:t>
                </a:r>
                <a:r>
                  <a:rPr lang="en-US" sz="1600" b="1" baseline="-25000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Flowchart: Decision 22"/>
                  <p:cNvSpPr/>
                  <p:nvPr/>
                </p:nvSpPr>
                <p:spPr>
                  <a:xfrm>
                    <a:off x="1517296" y="2734614"/>
                    <a:ext cx="900545" cy="586740"/>
                  </a:xfrm>
                  <a:prstGeom prst="flowChartDecision">
                    <a:avLst/>
                  </a:prstGeom>
                  <a:noFill/>
                  <a:ln w="101600" cmpd="dbl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Flowchart: Decision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7296" y="2734614"/>
                    <a:ext cx="900545" cy="586740"/>
                  </a:xfrm>
                  <a:prstGeom prst="flowChartDecision">
                    <a:avLst/>
                  </a:prstGeom>
                  <a:blipFill rotWithShape="1">
                    <a:blip r:embed="rId2" cstate="print"/>
                    <a:stretch>
                      <a:fillRect/>
                    </a:stretch>
                  </a:blipFill>
                  <a:ln w="10160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Connector 23"/>
              <p:cNvCxnSpPr>
                <a:stCxn id="23" idx="2"/>
                <a:endCxn id="28" idx="0"/>
              </p:cNvCxnSpPr>
              <p:nvPr/>
            </p:nvCxnSpPr>
            <p:spPr>
              <a:xfrm>
                <a:off x="1967569" y="3321354"/>
                <a:ext cx="661587" cy="528040"/>
              </a:xfrm>
              <a:prstGeom prst="line">
                <a:avLst/>
              </a:prstGeom>
              <a:ln w="762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Flowchart: Decision 24"/>
                  <p:cNvSpPr/>
                  <p:nvPr/>
                </p:nvSpPr>
                <p:spPr>
                  <a:xfrm>
                    <a:off x="2971268" y="2746240"/>
                    <a:ext cx="900545" cy="586740"/>
                  </a:xfrm>
                  <a:prstGeom prst="flowChartDecision">
                    <a:avLst/>
                  </a:prstGeom>
                  <a:noFill/>
                  <a:ln w="25400" cmpd="sng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Flowchart: Decision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1268" y="2746240"/>
                    <a:ext cx="900545" cy="586740"/>
                  </a:xfrm>
                  <a:prstGeom prst="flowChartDecision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 w="25400" cmpd="sng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Connector 25"/>
              <p:cNvCxnSpPr>
                <a:stCxn id="29" idx="2"/>
                <a:endCxn id="25" idx="0"/>
              </p:cNvCxnSpPr>
              <p:nvPr/>
            </p:nvCxnSpPr>
            <p:spPr>
              <a:xfrm flipH="1">
                <a:off x="3421541" y="2141283"/>
                <a:ext cx="3405" cy="60495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25" idx="2"/>
                <a:endCxn id="28" idx="0"/>
              </p:cNvCxnSpPr>
              <p:nvPr/>
            </p:nvCxnSpPr>
            <p:spPr>
              <a:xfrm flipH="1">
                <a:off x="2629156" y="3332980"/>
                <a:ext cx="792385" cy="516414"/>
              </a:xfrm>
              <a:prstGeom prst="line">
                <a:avLst/>
              </a:prstGeom>
              <a:ln w="25400" cmpd="sng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ounded Rectangle 27"/>
              <p:cNvSpPr/>
              <p:nvPr/>
            </p:nvSpPr>
            <p:spPr>
              <a:xfrm>
                <a:off x="2233372" y="3849394"/>
                <a:ext cx="791568" cy="593969"/>
              </a:xfrm>
              <a:prstGeom prst="roundRect">
                <a:avLst/>
              </a:prstGeom>
              <a:solidFill>
                <a:schemeClr val="bg1"/>
              </a:solidFill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</a:rPr>
                  <a:t>F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29" name="Rounded Rectangle 28"/>
          <p:cNvSpPr/>
          <p:nvPr/>
        </p:nvSpPr>
        <p:spPr>
          <a:xfrm>
            <a:off x="2209800" y="3358820"/>
            <a:ext cx="837598" cy="3395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ysClr val="windowText" lastClr="000000"/>
                </a:solidFill>
              </a:rPr>
              <a:t>E</a:t>
            </a:r>
            <a:r>
              <a:rPr lang="en-US" sz="1600" b="1" baseline="-25000" dirty="0" smtClean="0">
                <a:solidFill>
                  <a:sysClr val="windowText" lastClr="000000"/>
                </a:solidFill>
              </a:rPr>
              <a:t>2</a:t>
            </a:r>
            <a:endParaRPr lang="en-US" sz="1600" b="1" baseline="-25000" dirty="0">
              <a:solidFill>
                <a:sysClr val="windowText" lastClr="000000"/>
              </a:solidFill>
            </a:endParaRPr>
          </a:p>
        </p:txBody>
      </p:sp>
      <p:pic>
        <p:nvPicPr>
          <p:cNvPr id="30" name="Picture 2" descr="\\VBOXSVR\mahmoud\Documents\EDU\Sharif\DB\TA\slides\konjkavi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770" y="3276600"/>
            <a:ext cx="511914" cy="5144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1" name="Picture 2" descr="\\VBOXSVR\mahmoud\Documents\EDU\Sharif\DB\TA\mesal_new4.pn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340" y="2286000"/>
            <a:ext cx="628774" cy="7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11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نکات راهنمای تدوین نمودار </a:t>
            </a:r>
            <a:r>
              <a:rPr lang="en-US" dirty="0" smtClean="0"/>
              <a:t>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مشکل تصمیم‏گیری در مورد اینکه یک مفهوم، نوع موجودیت در نظر گرفته شود یا صفت یا نوع ارتباط باید در یک فرآیند تدریجی در مدلسازی معنایی داده‏ها اصلاح شود.</a:t>
            </a:r>
          </a:p>
          <a:p>
            <a:pPr lvl="1"/>
            <a:r>
              <a:rPr lang="fa-IR" dirty="0" smtClean="0"/>
              <a:t>اگر یک مفهوم، صفت به نظر آید، آنرا </a:t>
            </a:r>
            <a:r>
              <a:rPr lang="fa-IR" b="1" dirty="0" smtClean="0">
                <a:solidFill>
                  <a:srgbClr val="000099"/>
                </a:solidFill>
              </a:rPr>
              <a:t>صفت</a:t>
            </a:r>
            <a:r>
              <a:rPr lang="fa-IR" dirty="0" smtClean="0">
                <a:solidFill>
                  <a:srgbClr val="000099"/>
                </a:solidFill>
              </a:rPr>
              <a:t> </a:t>
            </a:r>
            <a:r>
              <a:rPr lang="fa-IR" dirty="0" smtClean="0"/>
              <a:t>می‏گیریم، اما اگر به نوع موجودیت دیگری </a:t>
            </a:r>
            <a:r>
              <a:rPr lang="fa-IR" dirty="0" smtClean="0">
                <a:solidFill>
                  <a:srgbClr val="C00000"/>
                </a:solidFill>
              </a:rPr>
              <a:t>ارجاع</a:t>
            </a:r>
            <a:r>
              <a:rPr lang="fa-IR" dirty="0" smtClean="0"/>
              <a:t> داشته باشد، آن را یک </a:t>
            </a:r>
            <a:r>
              <a:rPr lang="fa-IR" b="1" dirty="0" smtClean="0">
                <a:solidFill>
                  <a:srgbClr val="000099"/>
                </a:solidFill>
              </a:rPr>
              <a:t>نوع ارتباط </a:t>
            </a:r>
            <a:r>
              <a:rPr lang="fa-IR" dirty="0" smtClean="0"/>
              <a:t>در نظر می‏گیریم.</a:t>
            </a:r>
          </a:p>
          <a:p>
            <a:pPr lvl="1"/>
            <a:r>
              <a:rPr lang="fa-IR" dirty="0" smtClean="0"/>
              <a:t>اگر یک (چند) صفت به هم مرتبط (از لحاظ معنایی) در چند نوع موجودیت، </a:t>
            </a:r>
            <a:r>
              <a:rPr lang="fa-IR" dirty="0" smtClean="0">
                <a:solidFill>
                  <a:srgbClr val="C00000"/>
                </a:solidFill>
              </a:rPr>
              <a:t>مشترک</a:t>
            </a:r>
            <a:r>
              <a:rPr lang="fa-IR" dirty="0" smtClean="0"/>
              <a:t> باشند، آنها را به عنوان </a:t>
            </a:r>
            <a:r>
              <a:rPr lang="fa-IR" b="1" dirty="0" smtClean="0">
                <a:solidFill>
                  <a:srgbClr val="000099"/>
                </a:solidFill>
              </a:rPr>
              <a:t>صفات یک نوع موجودیت مستقل</a:t>
            </a:r>
            <a:r>
              <a:rPr lang="fa-IR" dirty="0" smtClean="0">
                <a:solidFill>
                  <a:srgbClr val="000099"/>
                </a:solidFill>
              </a:rPr>
              <a:t> </a:t>
            </a:r>
            <a:r>
              <a:rPr lang="fa-IR" dirty="0" smtClean="0"/>
              <a:t>منظور می‏کنیم.</a:t>
            </a:r>
          </a:p>
          <a:p>
            <a:pPr lvl="1"/>
            <a:r>
              <a:rPr lang="fa-IR" dirty="0" smtClean="0"/>
              <a:t>اگر یک </a:t>
            </a:r>
            <a:r>
              <a:rPr lang="fa-IR" b="1" dirty="0" smtClean="0">
                <a:solidFill>
                  <a:srgbClr val="000099"/>
                </a:solidFill>
              </a:rPr>
              <a:t>نوع موجودیت</a:t>
            </a:r>
            <a:r>
              <a:rPr lang="fa-IR" dirty="0" smtClean="0"/>
              <a:t>، تنها </a:t>
            </a:r>
            <a:r>
              <a:rPr lang="fa-IR" dirty="0" smtClean="0">
                <a:solidFill>
                  <a:srgbClr val="C00000"/>
                </a:solidFill>
              </a:rPr>
              <a:t>یک</a:t>
            </a:r>
            <a:r>
              <a:rPr lang="fa-IR" dirty="0" smtClean="0"/>
              <a:t> صفت داشته باشد و تنها با </a:t>
            </a:r>
            <a:r>
              <a:rPr lang="fa-IR" dirty="0" smtClean="0">
                <a:solidFill>
                  <a:srgbClr val="C00000"/>
                </a:solidFill>
              </a:rPr>
              <a:t>یک</a:t>
            </a:r>
            <a:r>
              <a:rPr lang="fa-IR" dirty="0" smtClean="0"/>
              <a:t> نوع موجودیت دیگر مرتبط باشد، آن را </a:t>
            </a:r>
            <a:r>
              <a:rPr lang="fa-IR" b="1" dirty="0" smtClean="0">
                <a:solidFill>
                  <a:srgbClr val="000099"/>
                </a:solidFill>
              </a:rPr>
              <a:t>صفت</a:t>
            </a:r>
            <a:r>
              <a:rPr lang="fa-IR" dirty="0" smtClean="0">
                <a:solidFill>
                  <a:srgbClr val="000099"/>
                </a:solidFill>
              </a:rPr>
              <a:t> </a:t>
            </a:r>
            <a:r>
              <a:rPr lang="fa-IR" dirty="0" smtClean="0"/>
              <a:t>در نظر می‏گیریم.</a:t>
            </a:r>
          </a:p>
          <a:p>
            <a:pPr lvl="1"/>
            <a:r>
              <a:rPr lang="fa-IR" dirty="0" smtClean="0"/>
              <a:t>اگر مجموعه‏ای از صفات مستقلا قابل شناسایی نباشند، آن را به صورت </a:t>
            </a:r>
            <a:r>
              <a:rPr lang="fa-IR" b="1" dirty="0" smtClean="0">
                <a:solidFill>
                  <a:srgbClr val="000099"/>
                </a:solidFill>
              </a:rPr>
              <a:t>نوع موجودیت ضعیف </a:t>
            </a:r>
            <a:r>
              <a:rPr lang="fa-IR" dirty="0" smtClean="0"/>
              <a:t>در نظر می‏گیریم.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611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</a:t>
            </a:r>
            <a:r>
              <a:rPr lang="fa-IR" dirty="0" smtClean="0"/>
              <a:t> گسترش یافته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EER</a:t>
            </a:r>
            <a:r>
              <a:rPr lang="fa-IR" b="1" dirty="0" smtClean="0"/>
              <a:t>: </a:t>
            </a:r>
            <a:r>
              <a:rPr lang="en-US" dirty="0" smtClean="0"/>
              <a:t>Extended ER</a:t>
            </a:r>
            <a:r>
              <a:rPr lang="fa-IR" dirty="0" smtClean="0"/>
              <a:t> یا </a:t>
            </a:r>
            <a:r>
              <a:rPr lang="en-US" dirty="0" smtClean="0"/>
              <a:t>Enhanced ER</a:t>
            </a:r>
          </a:p>
          <a:p>
            <a:pPr lvl="1"/>
            <a:r>
              <a:rPr lang="en-US" dirty="0" smtClean="0"/>
              <a:t>ER</a:t>
            </a:r>
            <a:r>
              <a:rPr lang="fa-IR" dirty="0" smtClean="0"/>
              <a:t> مبنایی کمداشت‏هایی دارد در نمایش بعضی نوع </a:t>
            </a:r>
            <a:r>
              <a:rPr lang="fa-IR" sz="1800" dirty="0" smtClean="0"/>
              <a:t>ارتباطها (که بعدا در حیطه شی</a:t>
            </a:r>
            <a:r>
              <a:rPr lang="fa-IR" sz="1800" dirty="0"/>
              <a:t>ئ</a:t>
            </a:r>
            <a:r>
              <a:rPr lang="fa-IR" sz="1800" dirty="0" smtClean="0"/>
              <a:t>‏گرایی مطرح شد)</a:t>
            </a:r>
            <a:endParaRPr lang="fa-IR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6553200" y="3538454"/>
            <a:ext cx="2514600" cy="1066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ER</a:t>
            </a:r>
          </a:p>
          <a:p>
            <a:pPr algn="ctr"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+</a:t>
            </a:r>
          </a:p>
          <a:p>
            <a:pPr algn="ctr" rtl="1">
              <a:lnSpc>
                <a:spcPct val="150000"/>
              </a:lnSpc>
            </a:pPr>
            <a:r>
              <a:rPr lang="fa-IR" b="1" dirty="0" smtClean="0">
                <a:solidFill>
                  <a:schemeClr val="tx1"/>
                </a:solidFill>
              </a:rPr>
              <a:t>بعض نوع ارتباطهای دیگر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766683" y="3044266"/>
            <a:ext cx="3677047" cy="26787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1- ارتباط	</a:t>
            </a:r>
            <a:r>
              <a:rPr lang="en-US" dirty="0" smtClean="0">
                <a:solidFill>
                  <a:schemeClr val="tx1"/>
                </a:solidFill>
              </a:rPr>
              <a:t>“IS A”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«گونه ایست» / «هست یک»</a:t>
            </a:r>
          </a:p>
          <a:p>
            <a:pPr algn="r" rtl="1">
              <a:lnSpc>
                <a:spcPct val="150000"/>
              </a:lnSpc>
            </a:pPr>
            <a:endParaRPr lang="fa-IR" dirty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2- ارتباط  </a:t>
            </a:r>
            <a:r>
              <a:rPr lang="en-US" dirty="0" smtClean="0">
                <a:solidFill>
                  <a:schemeClr val="tx1"/>
                </a:solidFill>
              </a:rPr>
              <a:t>“IS A PART OF”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endParaRPr lang="fa-IR" dirty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3- ارتباط با ارتباط</a:t>
            </a:r>
          </a:p>
        </p:txBody>
      </p:sp>
      <p:sp>
        <p:nvSpPr>
          <p:cNvPr id="9" name="Left Brace 8"/>
          <p:cNvSpPr/>
          <p:nvPr/>
        </p:nvSpPr>
        <p:spPr>
          <a:xfrm flipH="1">
            <a:off x="6382812" y="3035414"/>
            <a:ext cx="170388" cy="301764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-76200" y="2971800"/>
            <a:ext cx="4419600" cy="838200"/>
            <a:chOff x="-670225" y="3733800"/>
            <a:chExt cx="3866531" cy="838200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2819400" y="4191000"/>
              <a:ext cx="37690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Left Brace 10"/>
            <p:cNvSpPr/>
            <p:nvPr/>
          </p:nvSpPr>
          <p:spPr>
            <a:xfrm flipH="1">
              <a:off x="2529663" y="3938784"/>
              <a:ext cx="94188" cy="633216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-670225" y="3733800"/>
              <a:ext cx="3188919" cy="727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تکنیک تخصیص- ویژه نمایی</a:t>
              </a:r>
              <a:r>
                <a:rPr lang="fa-IR" dirty="0">
                  <a:solidFill>
                    <a:schemeClr val="tx1"/>
                  </a:solidFill>
                </a:rPr>
                <a:t> </a:t>
              </a:r>
              <a:r>
                <a:rPr lang="fa-IR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Specialization</a:t>
              </a:r>
              <a:endParaRPr lang="fa-IR" sz="1600" dirty="0" smtClean="0">
                <a:solidFill>
                  <a:schemeClr val="tx1"/>
                </a:solidFill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تکنیک تعمیم </a:t>
              </a:r>
              <a:r>
                <a:rPr lang="en-US" sz="1600" dirty="0" smtClean="0">
                  <a:solidFill>
                    <a:schemeClr val="tx1"/>
                  </a:solidFill>
                </a:rPr>
                <a:t>Generalization</a:t>
              </a:r>
              <a:endParaRPr lang="fa-IR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528094" y="4224254"/>
            <a:ext cx="2053306" cy="727269"/>
            <a:chOff x="1143000" y="3757416"/>
            <a:chExt cx="2053306" cy="727269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2819400" y="4191000"/>
              <a:ext cx="37690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Left Brace 15"/>
            <p:cNvSpPr/>
            <p:nvPr/>
          </p:nvSpPr>
          <p:spPr>
            <a:xfrm flipH="1">
              <a:off x="2590800" y="3819692"/>
              <a:ext cx="94188" cy="664993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143000" y="3757416"/>
              <a:ext cx="1375694" cy="727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تکنیک تجزیه</a:t>
              </a: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تکنیک ترکیب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788553" y="5638800"/>
            <a:ext cx="2978625" cy="533400"/>
            <a:chOff x="3740062" y="4267200"/>
            <a:chExt cx="2584539" cy="533400"/>
          </a:xfrm>
        </p:grpSpPr>
        <p:sp>
          <p:nvSpPr>
            <p:cNvPr id="19" name="Rounded Rectangle 18"/>
            <p:cNvSpPr/>
            <p:nvPr/>
          </p:nvSpPr>
          <p:spPr>
            <a:xfrm>
              <a:off x="3740062" y="4267200"/>
              <a:ext cx="2257499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تکنیک تجمیع </a:t>
              </a:r>
              <a:r>
                <a:rPr lang="en-US" sz="1600" dirty="0" smtClean="0">
                  <a:solidFill>
                    <a:schemeClr val="tx1"/>
                  </a:solidFill>
                </a:rPr>
                <a:t>Aggregation </a:t>
              </a:r>
              <a:endParaRPr lang="fa-IR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5997560" y="4572000"/>
              <a:ext cx="327041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153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ارتباط </a:t>
            </a:r>
            <a:r>
              <a:rPr lang="en-US" dirty="0" smtClean="0"/>
              <a:t>“IS A”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a-IR" b="1" dirty="0" smtClean="0">
                <a:solidFill>
                  <a:srgbClr val="7030A0"/>
                </a:solidFill>
              </a:rPr>
              <a:t>ارتباط </a:t>
            </a:r>
            <a:r>
              <a:rPr lang="en-US" b="1" dirty="0" smtClean="0">
                <a:solidFill>
                  <a:srgbClr val="7030A0"/>
                </a:solidFill>
              </a:rPr>
              <a:t>IS A</a:t>
            </a:r>
            <a:r>
              <a:rPr lang="fa-IR" b="1" dirty="0" smtClean="0">
                <a:solidFill>
                  <a:srgbClr val="7030A0"/>
                </a:solidFill>
              </a:rPr>
              <a:t>: </a:t>
            </a:r>
            <a:r>
              <a:rPr lang="fa-IR" dirty="0" smtClean="0"/>
              <a:t>ارتباط بین یک نوع موجودیت </a:t>
            </a:r>
            <a:r>
              <a:rPr lang="fa-IR" u="sng" dirty="0" smtClean="0"/>
              <a:t>عام</a:t>
            </a:r>
            <a:r>
              <a:rPr lang="fa-IR" dirty="0" smtClean="0"/>
              <a:t> است  با نوع موجودیت (های) </a:t>
            </a:r>
            <a:r>
              <a:rPr lang="fa-IR" u="sng" dirty="0" smtClean="0"/>
              <a:t>خاص</a:t>
            </a:r>
            <a:r>
              <a:rPr lang="fa-IR" dirty="0" smtClean="0"/>
              <a:t> آن که بر </a:t>
            </a:r>
            <a:br>
              <a:rPr lang="fa-IR" dirty="0" smtClean="0"/>
            </a:br>
            <a:r>
              <a:rPr lang="fa-IR" dirty="0" smtClean="0"/>
              <a:t/>
            </a:r>
            <a:br>
              <a:rPr lang="fa-IR" dirty="0" smtClean="0"/>
            </a:br>
            <a:r>
              <a:rPr lang="fa-IR" dirty="0" smtClean="0"/>
              <a:t/>
            </a:r>
            <a:br>
              <a:rPr lang="fa-IR" dirty="0" smtClean="0"/>
            </a:br>
            <a:r>
              <a:rPr lang="fa-IR" dirty="0" smtClean="0"/>
              <a:t>اساس یک </a:t>
            </a:r>
            <a:r>
              <a:rPr lang="fa-IR" u="sng" dirty="0" smtClean="0"/>
              <a:t>ضابطه مشخص</a:t>
            </a:r>
            <a:r>
              <a:rPr lang="fa-IR" dirty="0" smtClean="0"/>
              <a:t> </a:t>
            </a:r>
            <a:r>
              <a:rPr lang="fa-IR" dirty="0"/>
              <a:t>بازشناسی می‏شود.</a:t>
            </a:r>
            <a:endParaRPr lang="fa-IR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طرز نوشتن:		</a:t>
            </a:r>
            <a:r>
              <a:rPr lang="en-US" dirty="0" smtClean="0"/>
              <a:t>“F    IS-A     E”</a:t>
            </a:r>
            <a:endParaRPr lang="fa-IR" dirty="0" smtClean="0"/>
          </a:p>
          <a:p>
            <a:pPr lvl="1"/>
            <a:r>
              <a:rPr lang="fa-IR" dirty="0"/>
              <a:t>وقتی نوع های </a:t>
            </a:r>
            <a:r>
              <a:rPr lang="fa-IR" dirty="0" smtClean="0"/>
              <a:t>خاصِ </a:t>
            </a:r>
            <a:r>
              <a:rPr lang="fa-IR" dirty="0"/>
              <a:t>یک نوع عام را بازشناسی </a:t>
            </a:r>
            <a:r>
              <a:rPr lang="fa-IR" dirty="0" smtClean="0"/>
              <a:t>می‏کنیم </a:t>
            </a:r>
            <a:r>
              <a:rPr lang="fa-IR" dirty="0"/>
              <a:t>به آن تکنیک ویژه نمایی-تخصیص یا </a:t>
            </a:r>
            <a:r>
              <a:rPr lang="en-US" dirty="0"/>
              <a:t>Specialization</a:t>
            </a:r>
            <a:r>
              <a:rPr lang="fa-IR" dirty="0"/>
              <a:t> گوییم</a:t>
            </a:r>
            <a:r>
              <a:rPr lang="fa-IR" dirty="0" smtClean="0"/>
              <a:t>.</a:t>
            </a:r>
          </a:p>
          <a:p>
            <a:pPr lvl="1"/>
            <a:r>
              <a:rPr lang="fa-IR" dirty="0"/>
              <a:t>عکس این تکنیک را تعمیم یا </a:t>
            </a:r>
            <a:r>
              <a:rPr lang="en-US" dirty="0"/>
              <a:t>Generalization</a:t>
            </a:r>
            <a:r>
              <a:rPr lang="fa-IR" dirty="0"/>
              <a:t> گوییم</a:t>
            </a:r>
            <a:r>
              <a:rPr lang="fa-IR" dirty="0" smtClean="0"/>
              <a:t>.</a:t>
            </a:r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4343400" y="1889650"/>
            <a:ext cx="1375694" cy="878961"/>
            <a:chOff x="5256704" y="2286708"/>
            <a:chExt cx="1375694" cy="878961"/>
          </a:xfrm>
        </p:grpSpPr>
        <p:sp>
          <p:nvSpPr>
            <p:cNvPr id="5" name="Left Brace 4"/>
            <p:cNvSpPr/>
            <p:nvPr/>
          </p:nvSpPr>
          <p:spPr>
            <a:xfrm rot="5400000" flipH="1">
              <a:off x="5869253" y="1675255"/>
              <a:ext cx="151692" cy="1374597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256704" y="2438400"/>
              <a:ext cx="1375694" cy="727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زبرنوع (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Supertype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70450" y="1863532"/>
            <a:ext cx="1829589" cy="879668"/>
            <a:chOff x="2971010" y="2286001"/>
            <a:chExt cx="1829589" cy="879668"/>
          </a:xfrm>
        </p:grpSpPr>
        <p:sp>
          <p:nvSpPr>
            <p:cNvPr id="4" name="Left Brace 3"/>
            <p:cNvSpPr/>
            <p:nvPr/>
          </p:nvSpPr>
          <p:spPr>
            <a:xfrm rot="5400000" flipH="1">
              <a:off x="3809959" y="1447052"/>
              <a:ext cx="151692" cy="182958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197958" y="2438400"/>
              <a:ext cx="1375694" cy="727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زیرنوع (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SubType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803011" y="3217765"/>
            <a:ext cx="1664589" cy="879668"/>
            <a:chOff x="3053511" y="2286001"/>
            <a:chExt cx="1664589" cy="879668"/>
          </a:xfrm>
        </p:grpSpPr>
        <p:sp>
          <p:nvSpPr>
            <p:cNvPr id="11" name="Left Brace 10"/>
            <p:cNvSpPr/>
            <p:nvPr/>
          </p:nvSpPr>
          <p:spPr>
            <a:xfrm rot="5400000" flipH="1">
              <a:off x="3902786" y="1845469"/>
              <a:ext cx="151692" cy="103275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053511" y="2438400"/>
              <a:ext cx="1664589" cy="727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صفت معرف</a:t>
              </a:r>
            </a:p>
            <a:p>
              <a:pPr algn="ctr" rtl="1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</a:rPr>
                <a:t>Defining Attribute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346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 A</a:t>
            </a:r>
            <a:r>
              <a:rPr lang="en-US" dirty="0" smtClean="0"/>
              <a:t>”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  انواع موجودات زنده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انواع کارمندان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2647476" y="4087061"/>
            <a:ext cx="3849049" cy="2493846"/>
            <a:chOff x="1870897" y="1457269"/>
            <a:chExt cx="4233953" cy="2743231"/>
          </a:xfrm>
        </p:grpSpPr>
        <p:grpSp>
          <p:nvGrpSpPr>
            <p:cNvPr id="36" name="Group 35"/>
            <p:cNvGrpSpPr/>
            <p:nvPr/>
          </p:nvGrpSpPr>
          <p:grpSpPr>
            <a:xfrm>
              <a:off x="2139660" y="1905000"/>
              <a:ext cx="3808899" cy="1545171"/>
              <a:chOff x="1220301" y="3930287"/>
              <a:chExt cx="3808899" cy="1545171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2604022" y="3930287"/>
                <a:ext cx="105357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3130811" y="4376545"/>
                <a:ext cx="1898389" cy="1098913"/>
                <a:chOff x="3130811" y="4376545"/>
                <a:chExt cx="1898389" cy="1098913"/>
              </a:xfrm>
            </p:grpSpPr>
            <p:sp>
              <p:nvSpPr>
                <p:cNvPr id="47" name="Rounded Rectangle 46"/>
                <p:cNvSpPr/>
                <p:nvPr/>
              </p:nvSpPr>
              <p:spPr>
                <a:xfrm>
                  <a:off x="3975622" y="5029200"/>
                  <a:ext cx="105357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 مذکر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48" name="Group 47"/>
                <p:cNvGrpSpPr/>
                <p:nvPr/>
              </p:nvGrpSpPr>
              <p:grpSpPr>
                <a:xfrm>
                  <a:off x="3130811" y="4376545"/>
                  <a:ext cx="1371600" cy="652655"/>
                  <a:chOff x="3130811" y="4376545"/>
                  <a:chExt cx="1371600" cy="652655"/>
                </a:xfrm>
              </p:grpSpPr>
              <p:cxnSp>
                <p:nvCxnSpPr>
                  <p:cNvPr id="49" name="Straight Connector 48"/>
                  <p:cNvCxnSpPr>
                    <a:stCxn id="37" idx="2"/>
                    <a:endCxn id="47" idx="0"/>
                  </p:cNvCxnSpPr>
                  <p:nvPr/>
                </p:nvCxnSpPr>
                <p:spPr>
                  <a:xfrm>
                    <a:off x="3130811" y="4376545"/>
                    <a:ext cx="1371600" cy="65265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Arc 49"/>
                  <p:cNvSpPr/>
                  <p:nvPr/>
                </p:nvSpPr>
                <p:spPr>
                  <a:xfrm rot="1800000">
                    <a:off x="3603882" y="4567954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9" name="Group 38"/>
              <p:cNvGrpSpPr/>
              <p:nvPr/>
            </p:nvGrpSpPr>
            <p:grpSpPr>
              <a:xfrm>
                <a:off x="1220301" y="4376545"/>
                <a:ext cx="1910510" cy="1098913"/>
                <a:chOff x="1220301" y="4376545"/>
                <a:chExt cx="1910510" cy="1098913"/>
              </a:xfrm>
            </p:grpSpPr>
            <p:sp>
              <p:nvSpPr>
                <p:cNvPr id="43" name="Rounded Rectangle 42"/>
                <p:cNvSpPr/>
                <p:nvPr/>
              </p:nvSpPr>
              <p:spPr>
                <a:xfrm>
                  <a:off x="1220301" y="5029200"/>
                  <a:ext cx="105357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 مونث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44" name="Group 43"/>
                <p:cNvGrpSpPr/>
                <p:nvPr/>
              </p:nvGrpSpPr>
              <p:grpSpPr>
                <a:xfrm>
                  <a:off x="1747090" y="4376545"/>
                  <a:ext cx="1383721" cy="652655"/>
                  <a:chOff x="1747090" y="4376545"/>
                  <a:chExt cx="1383721" cy="652655"/>
                </a:xfrm>
              </p:grpSpPr>
              <p:cxnSp>
                <p:nvCxnSpPr>
                  <p:cNvPr id="45" name="Straight Connector 44"/>
                  <p:cNvCxnSpPr>
                    <a:stCxn id="37" idx="2"/>
                    <a:endCxn id="43" idx="0"/>
                  </p:cNvCxnSpPr>
                  <p:nvPr/>
                </p:nvCxnSpPr>
                <p:spPr>
                  <a:xfrm flipH="1">
                    <a:off x="1747090" y="4376545"/>
                    <a:ext cx="1383721" cy="65265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Arc 45"/>
                  <p:cNvSpPr/>
                  <p:nvPr/>
                </p:nvSpPr>
                <p:spPr>
                  <a:xfrm rot="9000000">
                    <a:off x="2406517" y="4552978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53" name="Group 52"/>
            <p:cNvGrpSpPr/>
            <p:nvPr/>
          </p:nvGrpSpPr>
          <p:grpSpPr>
            <a:xfrm>
              <a:off x="4050169" y="1457269"/>
              <a:ext cx="943543" cy="447731"/>
              <a:chOff x="-1074161" y="2078789"/>
              <a:chExt cx="943543" cy="447731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-785056" y="2078789"/>
                <a:ext cx="654438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5" name="Straight Connector 54"/>
              <p:cNvCxnSpPr>
                <a:stCxn id="37" idx="0"/>
                <a:endCxn id="54" idx="2"/>
              </p:cNvCxnSpPr>
              <p:nvPr/>
            </p:nvCxnSpPr>
            <p:spPr>
              <a:xfrm rot="5400000" flipH="1" flipV="1">
                <a:off x="-1060591" y="2250985"/>
                <a:ext cx="261965" cy="2891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2799873" y="1495669"/>
              <a:ext cx="1250297" cy="409331"/>
              <a:chOff x="-815118" y="2268350"/>
              <a:chExt cx="1250297" cy="40933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-815118" y="2268350"/>
                <a:ext cx="865692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شماره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9" name="Straight Connector 58"/>
              <p:cNvCxnSpPr>
                <a:stCxn id="37" idx="0"/>
                <a:endCxn id="58" idx="6"/>
              </p:cNvCxnSpPr>
              <p:nvPr/>
            </p:nvCxnSpPr>
            <p:spPr>
              <a:xfrm flipH="1" flipV="1">
                <a:off x="50574" y="2454116"/>
                <a:ext cx="384605" cy="22356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2666449" y="3450171"/>
              <a:ext cx="686351" cy="731360"/>
              <a:chOff x="-660845" y="1718960"/>
              <a:chExt cx="686351" cy="73136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-512020" y="2078789"/>
                <a:ext cx="537526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B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6" name="Straight Connector 65"/>
              <p:cNvCxnSpPr>
                <a:stCxn id="43" idx="2"/>
                <a:endCxn id="65" idx="0"/>
              </p:cNvCxnSpPr>
              <p:nvPr/>
            </p:nvCxnSpPr>
            <p:spPr>
              <a:xfrm>
                <a:off x="-660845" y="1718960"/>
                <a:ext cx="417588" cy="359829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1870897" y="3450171"/>
              <a:ext cx="795552" cy="719232"/>
              <a:chOff x="-785056" y="1731088"/>
              <a:chExt cx="795552" cy="719232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-785056" y="2078789"/>
                <a:ext cx="537526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>
                    <a:solidFill>
                      <a:sysClr val="windowText" lastClr="000000"/>
                    </a:solidFill>
                  </a:rPr>
                  <a:t>A</a:t>
                </a:r>
              </a:p>
            </p:txBody>
          </p:sp>
          <p:cxnSp>
            <p:nvCxnSpPr>
              <p:cNvPr id="71" name="Straight Connector 70"/>
              <p:cNvCxnSpPr>
                <a:stCxn id="43" idx="2"/>
                <a:endCxn id="70" idx="0"/>
              </p:cNvCxnSpPr>
              <p:nvPr/>
            </p:nvCxnSpPr>
            <p:spPr>
              <a:xfrm flipH="1">
                <a:off x="-516293" y="1731088"/>
                <a:ext cx="526789" cy="34770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5153007" y="3450171"/>
              <a:ext cx="537526" cy="750329"/>
              <a:chOff x="-929608" y="1718960"/>
              <a:chExt cx="537526" cy="750329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-929608" y="2097758"/>
                <a:ext cx="537526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C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5" name="Straight Connector 74"/>
              <p:cNvCxnSpPr>
                <a:stCxn id="47" idx="2"/>
                <a:endCxn id="74" idx="0"/>
              </p:cNvCxnSpPr>
              <p:nvPr/>
            </p:nvCxnSpPr>
            <p:spPr>
              <a:xfrm>
                <a:off x="-660845" y="1718960"/>
                <a:ext cx="0" cy="37879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505200" y="3733800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3733800"/>
                  <a:ext cx="389850" cy="338554"/>
                </a:xfrm>
                <a:prstGeom prst="rect">
                  <a:avLst/>
                </a:prstGeom>
                <a:blipFill rotWithShape="1">
                  <a:blip r:embed="rId2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5715000" y="3810000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810000"/>
                  <a:ext cx="389850" cy="338554"/>
                </a:xfrm>
                <a:prstGeom prst="rect">
                  <a:avLst/>
                </a:prstGeom>
                <a:blipFill rotWithShape="1">
                  <a:blip r:embed="rId3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2667551" y="1905000"/>
            <a:ext cx="3808899" cy="1545171"/>
            <a:chOff x="2134701" y="4322229"/>
            <a:chExt cx="3808899" cy="1545171"/>
          </a:xfrm>
        </p:grpSpPr>
        <p:cxnSp>
          <p:nvCxnSpPr>
            <p:cNvPr id="35" name="Straight Connector 34"/>
            <p:cNvCxnSpPr>
              <a:stCxn id="41" idx="2"/>
              <a:endCxn id="56" idx="0"/>
            </p:cNvCxnSpPr>
            <p:nvPr/>
          </p:nvCxnSpPr>
          <p:spPr>
            <a:xfrm>
              <a:off x="4045211" y="4768487"/>
              <a:ext cx="0" cy="63972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2134701" y="4322229"/>
              <a:ext cx="3808899" cy="1545171"/>
              <a:chOff x="1220301" y="3930287"/>
              <a:chExt cx="3808899" cy="1545171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2604022" y="3930287"/>
                <a:ext cx="105357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موجود زنده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3130811" y="4376545"/>
                <a:ext cx="1898389" cy="1098913"/>
                <a:chOff x="3130811" y="4376545"/>
                <a:chExt cx="1898389" cy="1098913"/>
              </a:xfrm>
            </p:grpSpPr>
            <p:sp>
              <p:nvSpPr>
                <p:cNvPr id="68" name="Rounded Rectangle 67"/>
                <p:cNvSpPr/>
                <p:nvPr/>
              </p:nvSpPr>
              <p:spPr>
                <a:xfrm>
                  <a:off x="3975622" y="5029200"/>
                  <a:ext cx="105357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انسان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72" name="Group 71"/>
                <p:cNvGrpSpPr/>
                <p:nvPr/>
              </p:nvGrpSpPr>
              <p:grpSpPr>
                <a:xfrm>
                  <a:off x="3130811" y="4376545"/>
                  <a:ext cx="1371600" cy="652655"/>
                  <a:chOff x="3130811" y="4376545"/>
                  <a:chExt cx="1371600" cy="652655"/>
                </a:xfrm>
              </p:grpSpPr>
              <p:cxnSp>
                <p:nvCxnSpPr>
                  <p:cNvPr id="78" name="Straight Connector 77"/>
                  <p:cNvCxnSpPr>
                    <a:stCxn id="41" idx="2"/>
                    <a:endCxn id="68" idx="0"/>
                  </p:cNvCxnSpPr>
                  <p:nvPr/>
                </p:nvCxnSpPr>
                <p:spPr>
                  <a:xfrm>
                    <a:off x="3130811" y="4376545"/>
                    <a:ext cx="1371600" cy="65265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" name="Arc 78"/>
                  <p:cNvSpPr/>
                  <p:nvPr/>
                </p:nvSpPr>
                <p:spPr>
                  <a:xfrm rot="1800000">
                    <a:off x="3603882" y="4567954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1" name="Group 50"/>
              <p:cNvGrpSpPr/>
              <p:nvPr/>
            </p:nvGrpSpPr>
            <p:grpSpPr>
              <a:xfrm>
                <a:off x="1220301" y="4376545"/>
                <a:ext cx="1910510" cy="1098913"/>
                <a:chOff x="1220301" y="4376545"/>
                <a:chExt cx="1910510" cy="1098913"/>
              </a:xfrm>
            </p:grpSpPr>
            <p:sp>
              <p:nvSpPr>
                <p:cNvPr id="61" name="Rounded Rectangle 60"/>
                <p:cNvSpPr/>
                <p:nvPr/>
              </p:nvSpPr>
              <p:spPr>
                <a:xfrm>
                  <a:off x="1220301" y="5029200"/>
                  <a:ext cx="105357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نبات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2" name="Group 61"/>
                <p:cNvGrpSpPr/>
                <p:nvPr/>
              </p:nvGrpSpPr>
              <p:grpSpPr>
                <a:xfrm>
                  <a:off x="1747090" y="4376545"/>
                  <a:ext cx="1383721" cy="652655"/>
                  <a:chOff x="1747090" y="4376545"/>
                  <a:chExt cx="1383721" cy="652655"/>
                </a:xfrm>
              </p:grpSpPr>
              <p:cxnSp>
                <p:nvCxnSpPr>
                  <p:cNvPr id="63" name="Straight Connector 62"/>
                  <p:cNvCxnSpPr>
                    <a:stCxn id="41" idx="2"/>
                    <a:endCxn id="61" idx="0"/>
                  </p:cNvCxnSpPr>
                  <p:nvPr/>
                </p:nvCxnSpPr>
                <p:spPr>
                  <a:xfrm flipH="1">
                    <a:off x="1747090" y="4376545"/>
                    <a:ext cx="1383721" cy="65265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Arc 66"/>
                  <p:cNvSpPr/>
                  <p:nvPr/>
                </p:nvSpPr>
                <p:spPr>
                  <a:xfrm rot="9000000">
                    <a:off x="2406517" y="4552978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" name="Group 51"/>
              <p:cNvGrpSpPr/>
              <p:nvPr/>
            </p:nvGrpSpPr>
            <p:grpSpPr>
              <a:xfrm>
                <a:off x="2604022" y="4504065"/>
                <a:ext cx="1053578" cy="958464"/>
                <a:chOff x="2604022" y="4516994"/>
                <a:chExt cx="1053578" cy="958464"/>
              </a:xfrm>
            </p:grpSpPr>
            <p:sp>
              <p:nvSpPr>
                <p:cNvPr id="56" name="Rounded Rectangle 55"/>
                <p:cNvSpPr/>
                <p:nvPr/>
              </p:nvSpPr>
              <p:spPr>
                <a:xfrm>
                  <a:off x="2604022" y="5029200"/>
                  <a:ext cx="105357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حیوان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0" name="Arc 59"/>
                <p:cNvSpPr/>
                <p:nvPr/>
              </p:nvSpPr>
              <p:spPr>
                <a:xfrm rot="5400000">
                  <a:off x="3028929" y="4543620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pic>
        <p:nvPicPr>
          <p:cNvPr id="81" name="Picture 2" descr="\\VBOXSVR\mahmoud\Documents\EDU\Sharif\DB\TA\mesal_new4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439" y="4375014"/>
            <a:ext cx="628774" cy="7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\\VBOXSVR\mahmoud\Documents\EDU\Sharif\DB\TA\mesal_new4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634" y="1295400"/>
            <a:ext cx="628774" cy="7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23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 A</a:t>
            </a:r>
            <a:r>
              <a:rPr lang="en-US" dirty="0" smtClean="0"/>
              <a:t>”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fa-IR" b="1" dirty="0" smtClean="0"/>
                  <a:t>نکات:</a:t>
                </a:r>
              </a:p>
              <a:p>
                <a:pPr lvl="1"/>
                <a:r>
                  <a:rPr lang="fa-IR" b="1" dirty="0" smtClean="0"/>
                  <a:t>زبرنوع</a:t>
                </a:r>
                <a:r>
                  <a:rPr lang="fa-IR" dirty="0" smtClean="0"/>
                  <a:t> مجموعه صفاتی دارد مشترک در تمام </a:t>
                </a:r>
                <a:r>
                  <a:rPr lang="fa-IR" b="1" dirty="0" smtClean="0"/>
                  <a:t>زیرنوع‏ها</a:t>
                </a:r>
              </a:p>
              <a:p>
                <a:pPr lvl="2"/>
                <a:r>
                  <a:rPr lang="fa-IR" dirty="0" smtClean="0"/>
                  <a:t>درنتیجه </a:t>
                </a:r>
                <a:r>
                  <a:rPr lang="fa-IR" b="1" dirty="0" smtClean="0"/>
                  <a:t>زیرنوع</a:t>
                </a:r>
                <a:r>
                  <a:rPr lang="fa-IR" dirty="0" smtClean="0"/>
                  <a:t> تمام صفات (و روابط) </a:t>
                </a:r>
                <a:r>
                  <a:rPr lang="fa-IR" b="1" dirty="0" smtClean="0"/>
                  <a:t>زبرنوع </a:t>
                </a:r>
                <a:r>
                  <a:rPr lang="fa-IR" dirty="0" smtClean="0"/>
                  <a:t>را به ارث می‏برد (وراثت صفات از نوع ساختاری).</a:t>
                </a:r>
              </a:p>
              <a:p>
                <a:pPr lvl="2"/>
                <a:endParaRPr lang="en-US" dirty="0" smtClean="0"/>
              </a:p>
              <a:p>
                <a:pPr lvl="2"/>
                <a:r>
                  <a:rPr lang="fa-IR" dirty="0" smtClean="0"/>
                  <a:t>مفهوم ارث‏بری با تکنیک ارتباط </a:t>
                </a:r>
                <a:r>
                  <a:rPr lang="en-US" dirty="0" smtClean="0"/>
                  <a:t>IS-A</a:t>
                </a:r>
                <a:r>
                  <a:rPr lang="fa-IR" dirty="0" smtClean="0"/>
                  <a:t> مدلسازی می‏شود.</a:t>
                </a:r>
              </a:p>
              <a:p>
                <a:pPr lvl="2"/>
                <a:endParaRPr lang="fa-IR" dirty="0" smtClean="0"/>
              </a:p>
              <a:p>
                <a:pPr lvl="2"/>
                <a:r>
                  <a:rPr lang="fa-IR" dirty="0" smtClean="0"/>
                  <a:t>           وراثت ممکن است</a:t>
                </a:r>
                <a:r>
                  <a:rPr lang="fa-IR" u="sng" dirty="0" smtClean="0"/>
                  <a:t> ساختاری </a:t>
                </a:r>
                <a:r>
                  <a:rPr lang="fa-IR" dirty="0" smtClean="0"/>
                  <a:t>باشد یا رفتاری. در اینجا وراثت صفات، وراثتی ساختاری است.</a:t>
                </a:r>
              </a:p>
              <a:p>
                <a:pPr lvl="1"/>
                <a:endParaRPr lang="fa-IR" dirty="0" smtClean="0"/>
              </a:p>
              <a:p>
                <a:pPr lvl="1"/>
                <a:r>
                  <a:rPr lang="fa-IR" b="1" dirty="0" smtClean="0"/>
                  <a:t>زیرنوع </a:t>
                </a:r>
                <a:r>
                  <a:rPr lang="fa-IR" dirty="0" smtClean="0"/>
                  <a:t>مجموعه صفات خاص خود را هم دارد [حداقل یک صفت]</a:t>
                </a:r>
              </a:p>
              <a:p>
                <a:pPr lvl="1"/>
                <a:endParaRPr lang="fa-IR" dirty="0" smtClean="0"/>
              </a:p>
              <a:p>
                <a:pPr lvl="1"/>
                <a:r>
                  <a:rPr lang="fa-IR" dirty="0" smtClean="0"/>
                  <a:t>اگر </a:t>
                </a:r>
                <a:r>
                  <a:rPr lang="en-US" i="1" dirty="0" smtClean="0"/>
                  <a:t>m</a:t>
                </a:r>
                <a:r>
                  <a:rPr lang="fa-IR" dirty="0" smtClean="0"/>
                  <a:t> تعداد شاخه های تخصیص منشعب از یک </a:t>
                </a:r>
                <a:r>
                  <a:rPr lang="fa-IR" b="1" dirty="0" smtClean="0"/>
                  <a:t>زبرنوع</a:t>
                </a:r>
                <a:r>
                  <a:rPr lang="fa-IR" dirty="0" smtClean="0"/>
                  <a:t> باشد داریم: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𝒎</m:t>
                    </m:r>
                    <m:r>
                      <a:rPr lang="en-US" b="1" i="1" smtClean="0">
                        <a:latin typeface="Cambria Math"/>
                      </a:rPr>
                      <m:t>≥</m:t>
                    </m:r>
                    <m:r>
                      <a:rPr lang="en-US" b="1" i="1" smtClean="0">
                        <a:latin typeface="Cambria Math"/>
                      </a:rPr>
                      <m:t>𝟏</m:t>
                    </m:r>
                  </m:oMath>
                </a14:m>
                <a:endParaRPr lang="fa-IR" b="1" dirty="0" smtClean="0"/>
              </a:p>
              <a:p>
                <a:pPr lvl="1"/>
                <a:endParaRPr lang="fa-IR" dirty="0"/>
              </a:p>
              <a:p>
                <a:pPr lvl="1"/>
                <a:endParaRPr lang="fa-IR" dirty="0" smtClean="0"/>
              </a:p>
              <a:p>
                <a:pPr lvl="1"/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038600"/>
            <a:ext cx="515943" cy="515943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81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 A</a:t>
            </a:r>
            <a:r>
              <a:rPr lang="en-US" dirty="0" smtClean="0"/>
              <a:t>”</a:t>
            </a:r>
            <a:r>
              <a:rPr lang="fa-IR" dirty="0" smtClean="0"/>
              <a:t> - تخصیص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400050"/>
            <a:endParaRPr lang="fa-IR" sz="500" b="1" dirty="0" smtClean="0">
              <a:solidFill>
                <a:srgbClr val="7030A0"/>
              </a:solidFill>
            </a:endParaRPr>
          </a:p>
          <a:p>
            <a:pPr marL="0" indent="-400050"/>
            <a:r>
              <a:rPr lang="fa-IR" sz="2200" b="1" dirty="0" smtClean="0">
                <a:solidFill>
                  <a:srgbClr val="7030A0"/>
                </a:solidFill>
              </a:rPr>
              <a:t>تخصیص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</a:t>
            </a:r>
          </a:p>
          <a:p>
            <a:pPr marL="457200" lvl="1" indent="0">
              <a:buNone/>
            </a:pPr>
            <a:r>
              <a:rPr lang="fa-IR" sz="1800" b="1" dirty="0" smtClean="0"/>
              <a:t>تخصیص ناقص: </a:t>
            </a:r>
            <a:r>
              <a:rPr lang="fa-IR" sz="1800" dirty="0" smtClean="0"/>
              <a:t>براساس </a:t>
            </a:r>
            <a:r>
              <a:rPr lang="fa-IR" sz="1800" dirty="0"/>
              <a:t>مهارت کارمند فقط </a:t>
            </a:r>
            <a:r>
              <a:rPr lang="fa-IR" sz="1800" dirty="0" smtClean="0"/>
              <a:t>برنامه‏سازان </a:t>
            </a:r>
            <a:r>
              <a:rPr lang="fa-IR" sz="1800" dirty="0"/>
              <a:t>را جدا </a:t>
            </a:r>
            <a:r>
              <a:rPr lang="fa-IR" sz="1800" dirty="0" smtClean="0"/>
              <a:t>کرده‏ایم. ممکن است کارمندی باشد که برنامه‏ساز نباشد.</a:t>
            </a:r>
            <a:endParaRPr lang="fa-IR" dirty="0"/>
          </a:p>
          <a:p>
            <a:pPr lvl="2"/>
            <a:endParaRPr lang="fa-IR" dirty="0" smtClean="0"/>
          </a:p>
          <a:p>
            <a:pPr marL="457200" lvl="1" indent="0">
              <a:buNone/>
            </a:pPr>
            <a:r>
              <a:rPr lang="fa-IR" sz="1800" b="1" dirty="0" smtClean="0"/>
              <a:t>تخصیص کامل: </a:t>
            </a:r>
            <a:r>
              <a:rPr lang="fa-IR" sz="1800" dirty="0" smtClean="0"/>
              <a:t>هر نمونه کارمند یا مونث است یا مذکر.</a:t>
            </a:r>
            <a:endParaRPr lang="fa-IR" sz="1800" dirty="0"/>
          </a:p>
          <a:p>
            <a:pPr marL="342900" lvl="1" indent="-342900"/>
            <a:endParaRPr lang="fa-IR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1093" y="1715660"/>
            <a:ext cx="7162801" cy="7759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b="1" dirty="0" smtClean="0">
                <a:solidFill>
                  <a:schemeClr val="tx1"/>
                </a:solidFill>
              </a:rPr>
              <a:t>1- کامل: </a:t>
            </a:r>
            <a:r>
              <a:rPr lang="fa-IR" dirty="0" smtClean="0">
                <a:solidFill>
                  <a:schemeClr val="tx1"/>
                </a:solidFill>
              </a:rPr>
              <a:t>تمام زیرنوع‏های (ممکن) زبرنوع در مدلسازی در نظر گرفته </a:t>
            </a:r>
            <a:r>
              <a:rPr lang="fa-IR" dirty="0" smtClean="0">
                <a:solidFill>
                  <a:srgbClr val="FF0000"/>
                </a:solidFill>
              </a:rPr>
              <a:t>می‏شوند</a:t>
            </a:r>
            <a:r>
              <a:rPr lang="fa-IR" dirty="0" smtClean="0">
                <a:solidFill>
                  <a:schemeClr val="tx1"/>
                </a:solidFill>
              </a:rPr>
              <a:t>. بدین ترتیب هر نمونه از زبرنوع، جزء نمونه‏های حداقل یکی از زیرنوع‏ها است.</a:t>
            </a:r>
          </a:p>
          <a:p>
            <a:pPr algn="r" rtl="1">
              <a:lnSpc>
                <a:spcPct val="150000"/>
              </a:lnSpc>
            </a:pPr>
            <a:endParaRPr lang="fa-IR" sz="800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b="1" dirty="0" smtClean="0">
                <a:solidFill>
                  <a:schemeClr val="tx1"/>
                </a:solidFill>
              </a:rPr>
              <a:t>2- ناقص:</a:t>
            </a:r>
            <a:r>
              <a:rPr lang="fa-IR" dirty="0" smtClean="0">
                <a:solidFill>
                  <a:schemeClr val="tx1"/>
                </a:solidFill>
              </a:rPr>
              <a:t> تمام زیرنوع‏های (ممکن) زبرنوع در مدلسازی در نظر گرفته </a:t>
            </a:r>
            <a:r>
              <a:rPr lang="fa-IR" dirty="0" smtClean="0">
                <a:solidFill>
                  <a:srgbClr val="FF0000"/>
                </a:solidFill>
              </a:rPr>
              <a:t>نمی‏شوند</a:t>
            </a:r>
            <a:r>
              <a:rPr lang="fa-IR" dirty="0" smtClean="0">
                <a:solidFill>
                  <a:schemeClr val="tx1"/>
                </a:solidFill>
              </a:rPr>
              <a:t>. هر نمونه از زبرنوع لزوما جزء نمونه‏های یکی از زیرنوع‏ها نیست.</a:t>
            </a:r>
          </a:p>
        </p:txBody>
      </p:sp>
      <p:sp>
        <p:nvSpPr>
          <p:cNvPr id="6" name="Left Brace 5"/>
          <p:cNvSpPr/>
          <p:nvPr/>
        </p:nvSpPr>
        <p:spPr>
          <a:xfrm flipH="1">
            <a:off x="7391400" y="1339941"/>
            <a:ext cx="94188" cy="1174659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3715" y="3678847"/>
            <a:ext cx="2325825" cy="2223462"/>
            <a:chOff x="2400171" y="1457269"/>
            <a:chExt cx="2558407" cy="2445808"/>
          </a:xfrm>
        </p:grpSpPr>
        <p:grpSp>
          <p:nvGrpSpPr>
            <p:cNvPr id="8" name="Group 7"/>
            <p:cNvGrpSpPr/>
            <p:nvPr/>
          </p:nvGrpSpPr>
          <p:grpSpPr>
            <a:xfrm>
              <a:off x="2798519" y="1905000"/>
              <a:ext cx="1778440" cy="1381069"/>
              <a:chOff x="1879160" y="3930287"/>
              <a:chExt cx="1778440" cy="1381069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2604022" y="3930287"/>
                <a:ext cx="105357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1879160" y="4376545"/>
                <a:ext cx="1251651" cy="934811"/>
                <a:chOff x="1879160" y="4376545"/>
                <a:chExt cx="1251651" cy="934811"/>
              </a:xfrm>
            </p:grpSpPr>
            <p:sp>
              <p:nvSpPr>
                <p:cNvPr id="24" name="Rounded Rectangle 23"/>
                <p:cNvSpPr/>
                <p:nvPr/>
              </p:nvSpPr>
              <p:spPr>
                <a:xfrm>
                  <a:off x="1879160" y="4865098"/>
                  <a:ext cx="105357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برنامه ساز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405949" y="4376545"/>
                  <a:ext cx="724862" cy="488553"/>
                  <a:chOff x="2405949" y="4376545"/>
                  <a:chExt cx="724862" cy="488553"/>
                </a:xfrm>
              </p:grpSpPr>
              <p:cxnSp>
                <p:nvCxnSpPr>
                  <p:cNvPr id="26" name="Straight Connector 25"/>
                  <p:cNvCxnSpPr>
                    <a:stCxn id="22" idx="2"/>
                    <a:endCxn id="24" idx="0"/>
                  </p:cNvCxnSpPr>
                  <p:nvPr/>
                </p:nvCxnSpPr>
                <p:spPr>
                  <a:xfrm flipH="1">
                    <a:off x="2405949" y="4376545"/>
                    <a:ext cx="724862" cy="48855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Arc 26"/>
                  <p:cNvSpPr/>
                  <p:nvPr/>
                </p:nvSpPr>
                <p:spPr>
                  <a:xfrm rot="9000000">
                    <a:off x="2721704" y="4483025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9" name="Group 8"/>
            <p:cNvGrpSpPr/>
            <p:nvPr/>
          </p:nvGrpSpPr>
          <p:grpSpPr>
            <a:xfrm>
              <a:off x="4050171" y="1457269"/>
              <a:ext cx="908407" cy="447731"/>
              <a:chOff x="-1074159" y="2078789"/>
              <a:chExt cx="908407" cy="447731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-785057" y="2078789"/>
                <a:ext cx="619305" cy="31674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1" name="Straight Connector 20"/>
              <p:cNvCxnSpPr>
                <a:stCxn id="22" idx="0"/>
                <a:endCxn id="20" idx="2"/>
              </p:cNvCxnSpPr>
              <p:nvPr/>
            </p:nvCxnSpPr>
            <p:spPr>
              <a:xfrm flipV="1">
                <a:off x="-1074159" y="2237164"/>
                <a:ext cx="289102" cy="28935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2799873" y="1495669"/>
              <a:ext cx="1250297" cy="409331"/>
              <a:chOff x="-815118" y="2268350"/>
              <a:chExt cx="1250297" cy="40933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-815118" y="2268350"/>
                <a:ext cx="865692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شماره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9" name="Straight Connector 18"/>
              <p:cNvCxnSpPr>
                <a:stCxn id="22" idx="0"/>
                <a:endCxn id="18" idx="6"/>
              </p:cNvCxnSpPr>
              <p:nvPr/>
            </p:nvCxnSpPr>
            <p:spPr>
              <a:xfrm flipH="1" flipV="1">
                <a:off x="50574" y="2454116"/>
                <a:ext cx="384605" cy="22356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253276" y="3286068"/>
              <a:ext cx="786993" cy="617009"/>
              <a:chOff x="-74018" y="1554857"/>
              <a:chExt cx="786993" cy="617009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-74018" y="1800335"/>
                <a:ext cx="786993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سطح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7" name="Straight Connector 16"/>
              <p:cNvCxnSpPr>
                <a:stCxn id="24" idx="2"/>
                <a:endCxn id="16" idx="0"/>
              </p:cNvCxnSpPr>
              <p:nvPr/>
            </p:nvCxnSpPr>
            <p:spPr>
              <a:xfrm>
                <a:off x="-1984" y="1554857"/>
                <a:ext cx="321463" cy="24547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2400171" y="3286069"/>
              <a:ext cx="925137" cy="609600"/>
              <a:chOff x="-255782" y="1566986"/>
              <a:chExt cx="925137" cy="6096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-255782" y="1805055"/>
                <a:ext cx="689926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نوع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5" name="Straight Connector 14"/>
              <p:cNvCxnSpPr>
                <a:stCxn id="24" idx="2"/>
                <a:endCxn id="14" idx="7"/>
              </p:cNvCxnSpPr>
              <p:nvPr/>
            </p:nvCxnSpPr>
            <p:spPr>
              <a:xfrm rot="5400000">
                <a:off x="354992" y="1545101"/>
                <a:ext cx="292478" cy="33624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995647" y="3480915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647" y="3480915"/>
                  <a:ext cx="389850" cy="338554"/>
                </a:xfrm>
                <a:prstGeom prst="rect">
                  <a:avLst/>
                </a:prstGeom>
                <a:blipFill rotWithShape="1">
                  <a:blip r:embed="rId2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1" name="Picture 2" descr="\\VBOXSVR\mahmoud\Documents\EDU\Sharif\DB\TA\mesal_new4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048000"/>
            <a:ext cx="628774" cy="7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\\VBOXSVR\mahmoud\Documents\EDU\Sharif\DB\TA\mesal_new4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419600"/>
            <a:ext cx="628774" cy="7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/>
          <p:cNvGrpSpPr/>
          <p:nvPr/>
        </p:nvGrpSpPr>
        <p:grpSpPr>
          <a:xfrm>
            <a:off x="5019332" y="4965193"/>
            <a:ext cx="1887935" cy="1740770"/>
            <a:chOff x="3932831" y="2526432"/>
            <a:chExt cx="1887935" cy="1740770"/>
          </a:xfrm>
        </p:grpSpPr>
        <p:grpSp>
          <p:nvGrpSpPr>
            <p:cNvPr id="44" name="Group 43"/>
            <p:cNvGrpSpPr/>
            <p:nvPr/>
          </p:nvGrpSpPr>
          <p:grpSpPr>
            <a:xfrm>
              <a:off x="3932831" y="2526432"/>
              <a:ext cx="1887935" cy="1740770"/>
              <a:chOff x="1845754" y="3681274"/>
              <a:chExt cx="2512845" cy="2106331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2625006" y="3681274"/>
                <a:ext cx="105357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151795" y="4537012"/>
                <a:ext cx="1206804" cy="1250593"/>
                <a:chOff x="3151795" y="4537012"/>
                <a:chExt cx="1206804" cy="1250593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3305023" y="5247634"/>
                  <a:ext cx="1053576" cy="539971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 مذکر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6" name="Group 65"/>
                <p:cNvGrpSpPr/>
                <p:nvPr/>
              </p:nvGrpSpPr>
              <p:grpSpPr>
                <a:xfrm>
                  <a:off x="3151795" y="4537012"/>
                  <a:ext cx="680016" cy="710622"/>
                  <a:chOff x="3151795" y="4537012"/>
                  <a:chExt cx="680016" cy="710622"/>
                </a:xfrm>
              </p:grpSpPr>
              <p:cxnSp>
                <p:nvCxnSpPr>
                  <p:cNvPr id="67" name="Straight Connector 66"/>
                  <p:cNvCxnSpPr>
                    <a:endCxn id="65" idx="0"/>
                  </p:cNvCxnSpPr>
                  <p:nvPr/>
                </p:nvCxnSpPr>
                <p:spPr>
                  <a:xfrm>
                    <a:off x="3151795" y="4537012"/>
                    <a:ext cx="680016" cy="710622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Arc 67"/>
                  <p:cNvSpPr/>
                  <p:nvPr/>
                </p:nvSpPr>
                <p:spPr>
                  <a:xfrm rot="1800000">
                    <a:off x="3403188" y="4840657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" name="Group 59"/>
              <p:cNvGrpSpPr/>
              <p:nvPr/>
            </p:nvGrpSpPr>
            <p:grpSpPr>
              <a:xfrm>
                <a:off x="1845754" y="4537012"/>
                <a:ext cx="1306129" cy="1250593"/>
                <a:chOff x="1845754" y="4537012"/>
                <a:chExt cx="1306129" cy="1250593"/>
              </a:xfrm>
            </p:grpSpPr>
            <p:sp>
              <p:nvSpPr>
                <p:cNvPr id="61" name="Rounded Rectangle 60"/>
                <p:cNvSpPr/>
                <p:nvPr/>
              </p:nvSpPr>
              <p:spPr>
                <a:xfrm>
                  <a:off x="1845754" y="5247633"/>
                  <a:ext cx="1053579" cy="539972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 مونث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2" name="Group 61"/>
                <p:cNvGrpSpPr/>
                <p:nvPr/>
              </p:nvGrpSpPr>
              <p:grpSpPr>
                <a:xfrm>
                  <a:off x="2372544" y="4537012"/>
                  <a:ext cx="779339" cy="710621"/>
                  <a:chOff x="2372544" y="4537012"/>
                  <a:chExt cx="779339" cy="710621"/>
                </a:xfrm>
              </p:grpSpPr>
              <p:cxnSp>
                <p:nvCxnSpPr>
                  <p:cNvPr id="63" name="Straight Connector 62"/>
                  <p:cNvCxnSpPr>
                    <a:endCxn id="61" idx="0"/>
                  </p:cNvCxnSpPr>
                  <p:nvPr/>
                </p:nvCxnSpPr>
                <p:spPr>
                  <a:xfrm flipH="1">
                    <a:off x="2372544" y="4537012"/>
                    <a:ext cx="779339" cy="710621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Arc 63"/>
                  <p:cNvSpPr/>
                  <p:nvPr/>
                </p:nvSpPr>
                <p:spPr>
                  <a:xfrm rot="9000000">
                    <a:off x="2645429" y="4840657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cxnSp>
          <p:nvCxnSpPr>
            <p:cNvPr id="46" name="Straight Connector 45"/>
            <p:cNvCxnSpPr>
              <a:stCxn id="58" idx="2"/>
            </p:cNvCxnSpPr>
            <p:nvPr/>
          </p:nvCxnSpPr>
          <p:spPr>
            <a:xfrm>
              <a:off x="4914078" y="2895240"/>
              <a:ext cx="66" cy="338414"/>
            </a:xfrm>
            <a:prstGeom prst="line">
              <a:avLst/>
            </a:prstGeom>
            <a:ln w="762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606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 A”</a:t>
            </a:r>
            <a:r>
              <a:rPr lang="fa-IR" dirty="0"/>
              <a:t> </a:t>
            </a:r>
            <a:r>
              <a:rPr lang="fa-IR" dirty="0" smtClean="0"/>
              <a:t>– تخصیص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z="2200" b="1" dirty="0" smtClean="0">
                <a:solidFill>
                  <a:srgbClr val="7030A0"/>
                </a:solidFill>
              </a:rPr>
              <a:t>تخصیص</a:t>
            </a:r>
            <a:endParaRPr lang="fa-IR" sz="2200" b="1" dirty="0">
              <a:solidFill>
                <a:srgbClr val="7030A0"/>
              </a:solidFill>
            </a:endParaRPr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</a:t>
            </a:r>
            <a:r>
              <a:rPr lang="fa-IR" b="1" dirty="0" smtClean="0"/>
              <a:t>تخصیص مجزا </a:t>
            </a:r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en-US" b="1" dirty="0" smtClean="0"/>
          </a:p>
          <a:p>
            <a:pPr marL="457200" lvl="1" indent="0">
              <a:buNone/>
            </a:pPr>
            <a:r>
              <a:rPr lang="fa-IR" b="1" dirty="0" smtClean="0"/>
              <a:t>  تخصیص همپوشا </a:t>
            </a:r>
            <a:endParaRPr lang="fa-IR" b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637546" y="1367383"/>
            <a:ext cx="6906254" cy="775924"/>
            <a:chOff x="-609599" y="2135490"/>
            <a:chExt cx="5443469" cy="775924"/>
          </a:xfrm>
        </p:grpSpPr>
        <p:sp>
          <p:nvSpPr>
            <p:cNvPr id="37" name="Rounded Rectangle 36"/>
            <p:cNvSpPr/>
            <p:nvPr/>
          </p:nvSpPr>
          <p:spPr>
            <a:xfrm>
              <a:off x="-609599" y="2135490"/>
              <a:ext cx="5410200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2000" b="1" dirty="0" smtClean="0">
                  <a:solidFill>
                    <a:schemeClr val="tx1"/>
                  </a:solidFill>
                </a:rPr>
                <a:t>1- مجزا: </a:t>
              </a:r>
              <a:r>
                <a:rPr lang="fa-IR" sz="2000" dirty="0" smtClean="0">
                  <a:solidFill>
                    <a:schemeClr val="tx1"/>
                  </a:solidFill>
                </a:rPr>
                <a:t>هر نمونه از </a:t>
              </a:r>
              <a:r>
                <a:rPr lang="fa-IR" sz="2000" b="1" dirty="0" smtClean="0">
                  <a:solidFill>
                    <a:schemeClr val="tx1"/>
                  </a:solidFill>
                </a:rPr>
                <a:t>زبرنوع</a:t>
              </a:r>
              <a:r>
                <a:rPr lang="fa-IR" sz="2000" dirty="0" smtClean="0">
                  <a:solidFill>
                    <a:schemeClr val="tx1"/>
                  </a:solidFill>
                </a:rPr>
                <a:t> جزء مجموعه نمونه‏های حداکثر یک </a:t>
              </a:r>
              <a:r>
                <a:rPr lang="fa-IR" sz="2000" b="1" dirty="0" smtClean="0">
                  <a:solidFill>
                    <a:schemeClr val="tx1"/>
                  </a:solidFill>
                </a:rPr>
                <a:t>زیرنوع</a:t>
              </a:r>
              <a:r>
                <a:rPr lang="fa-IR" sz="2000" dirty="0" smtClean="0">
                  <a:solidFill>
                    <a:schemeClr val="tx1"/>
                  </a:solidFill>
                </a:rPr>
                <a:t> است.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2000" b="1" dirty="0" smtClean="0">
                  <a:solidFill>
                    <a:schemeClr val="tx1"/>
                  </a:solidFill>
                </a:rPr>
                <a:t>2- همپوشا: </a:t>
              </a:r>
              <a:r>
                <a:rPr lang="fa-IR" sz="2000" dirty="0" smtClean="0">
                  <a:solidFill>
                    <a:schemeClr val="tx1"/>
                  </a:solidFill>
                </a:rPr>
                <a:t>یک نمونه از </a:t>
              </a:r>
              <a:r>
                <a:rPr lang="fa-IR" sz="2000" b="1" dirty="0" smtClean="0">
                  <a:solidFill>
                    <a:schemeClr val="tx1"/>
                  </a:solidFill>
                </a:rPr>
                <a:t>زبرنوع</a:t>
              </a:r>
              <a:r>
                <a:rPr lang="fa-IR" sz="2000" dirty="0" smtClean="0">
                  <a:solidFill>
                    <a:schemeClr val="tx1"/>
                  </a:solidFill>
                </a:rPr>
                <a:t> جزء مجموعه نمونه‏های حداقل دو  </a:t>
              </a:r>
              <a:r>
                <a:rPr lang="fa-IR" sz="2000" b="1" dirty="0" smtClean="0">
                  <a:solidFill>
                    <a:schemeClr val="tx1"/>
                  </a:solidFill>
                </a:rPr>
                <a:t>زیرنوع</a:t>
              </a:r>
              <a:r>
                <a:rPr lang="fa-IR" sz="2000" dirty="0" smtClean="0">
                  <a:solidFill>
                    <a:schemeClr val="tx1"/>
                  </a:solidFill>
                </a:rPr>
                <a:t> است.</a:t>
              </a:r>
            </a:p>
          </p:txBody>
        </p:sp>
        <p:sp>
          <p:nvSpPr>
            <p:cNvPr id="36" name="Left Brace 35"/>
            <p:cNvSpPr/>
            <p:nvPr/>
          </p:nvSpPr>
          <p:spPr>
            <a:xfrm flipH="1">
              <a:off x="4739682" y="2193971"/>
              <a:ext cx="94188" cy="64125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32" name="Picture 2" descr="\\VBOXSVR\mahmoud\Documents\EDU\Sharif\DB\TA\mesal_new4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626" y="2362200"/>
            <a:ext cx="628774" cy="7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\\VBOXSVR\mahmoud\Documents\EDU\Sharif\DB\TA\mesal_new4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626" y="4855455"/>
            <a:ext cx="628774" cy="7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932831" y="2362200"/>
            <a:ext cx="1887935" cy="1905000"/>
            <a:chOff x="3932831" y="2362200"/>
            <a:chExt cx="1887935" cy="1905000"/>
          </a:xfrm>
        </p:grpSpPr>
        <p:grpSp>
          <p:nvGrpSpPr>
            <p:cNvPr id="41" name="Group 40"/>
            <p:cNvGrpSpPr/>
            <p:nvPr/>
          </p:nvGrpSpPr>
          <p:grpSpPr>
            <a:xfrm>
              <a:off x="3932831" y="2362200"/>
              <a:ext cx="1887935" cy="1905000"/>
              <a:chOff x="1845754" y="3482555"/>
              <a:chExt cx="2512845" cy="2305050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2625006" y="3482555"/>
                <a:ext cx="105357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3305023" y="4779433"/>
                <a:ext cx="1053576" cy="1008172"/>
                <a:chOff x="3305023" y="4779433"/>
                <a:chExt cx="1053576" cy="1008172"/>
              </a:xfrm>
            </p:grpSpPr>
            <p:sp>
              <p:nvSpPr>
                <p:cNvPr id="66" name="Rounded Rectangle 65"/>
                <p:cNvSpPr/>
                <p:nvPr/>
              </p:nvSpPr>
              <p:spPr>
                <a:xfrm>
                  <a:off x="3305023" y="5247634"/>
                  <a:ext cx="1053576" cy="539971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 مذکر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8" name="Group 67"/>
                <p:cNvGrpSpPr/>
                <p:nvPr/>
              </p:nvGrpSpPr>
              <p:grpSpPr>
                <a:xfrm>
                  <a:off x="3366917" y="4779433"/>
                  <a:ext cx="464894" cy="468201"/>
                  <a:chOff x="3366917" y="4779433"/>
                  <a:chExt cx="464894" cy="468201"/>
                </a:xfrm>
              </p:grpSpPr>
              <p:cxnSp>
                <p:nvCxnSpPr>
                  <p:cNvPr id="69" name="Straight Connector 68"/>
                  <p:cNvCxnSpPr>
                    <a:stCxn id="30" idx="5"/>
                    <a:endCxn id="66" idx="0"/>
                  </p:cNvCxnSpPr>
                  <p:nvPr/>
                </p:nvCxnSpPr>
                <p:spPr>
                  <a:xfrm>
                    <a:off x="3366917" y="4779433"/>
                    <a:ext cx="464894" cy="468201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0" name="Arc 69"/>
                  <p:cNvSpPr/>
                  <p:nvPr/>
                </p:nvSpPr>
                <p:spPr>
                  <a:xfrm rot="1800000">
                    <a:off x="3403188" y="4840657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1" name="Group 60"/>
              <p:cNvGrpSpPr/>
              <p:nvPr/>
            </p:nvGrpSpPr>
            <p:grpSpPr>
              <a:xfrm>
                <a:off x="1845754" y="4779433"/>
                <a:ext cx="1091095" cy="1008172"/>
                <a:chOff x="1845754" y="4779433"/>
                <a:chExt cx="1091095" cy="1008172"/>
              </a:xfrm>
            </p:grpSpPr>
            <p:sp>
              <p:nvSpPr>
                <p:cNvPr id="62" name="Rounded Rectangle 61"/>
                <p:cNvSpPr/>
                <p:nvPr/>
              </p:nvSpPr>
              <p:spPr>
                <a:xfrm>
                  <a:off x="1845754" y="5247633"/>
                  <a:ext cx="1053579" cy="539972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 مونث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3" name="Group 62"/>
                <p:cNvGrpSpPr/>
                <p:nvPr/>
              </p:nvGrpSpPr>
              <p:grpSpPr>
                <a:xfrm>
                  <a:off x="2372544" y="4779433"/>
                  <a:ext cx="564305" cy="468200"/>
                  <a:chOff x="2372544" y="4779433"/>
                  <a:chExt cx="564305" cy="468200"/>
                </a:xfrm>
              </p:grpSpPr>
              <p:cxnSp>
                <p:nvCxnSpPr>
                  <p:cNvPr id="64" name="Straight Connector 63"/>
                  <p:cNvCxnSpPr>
                    <a:stCxn id="30" idx="3"/>
                    <a:endCxn id="62" idx="0"/>
                  </p:cNvCxnSpPr>
                  <p:nvPr/>
                </p:nvCxnSpPr>
                <p:spPr>
                  <a:xfrm flipH="1">
                    <a:off x="2372544" y="4779433"/>
                    <a:ext cx="564305" cy="46820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Arc 64"/>
                  <p:cNvSpPr/>
                  <p:nvPr/>
                </p:nvSpPr>
                <p:spPr>
                  <a:xfrm rot="9000000">
                    <a:off x="2645429" y="4840657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30" name="Oval 29"/>
            <p:cNvSpPr/>
            <p:nvPr/>
          </p:nvSpPr>
          <p:spPr>
            <a:xfrm>
              <a:off x="4685667" y="3019015"/>
              <a:ext cx="456954" cy="48618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ysClr val="windowText" lastClr="000000"/>
                  </a:solidFill>
                </a:rPr>
                <a:t>D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1" name="Straight Connector 30"/>
            <p:cNvCxnSpPr>
              <a:stCxn id="59" idx="2"/>
              <a:endCxn id="30" idx="0"/>
            </p:cNvCxnSpPr>
            <p:nvPr/>
          </p:nvCxnSpPr>
          <p:spPr>
            <a:xfrm>
              <a:off x="4914078" y="2731008"/>
              <a:ext cx="66" cy="288007"/>
            </a:xfrm>
            <a:prstGeom prst="line">
              <a:avLst/>
            </a:prstGeom>
            <a:ln w="762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429001" y="4724400"/>
            <a:ext cx="2514599" cy="1905000"/>
            <a:chOff x="3620133" y="2362200"/>
            <a:chExt cx="2514599" cy="1905000"/>
          </a:xfrm>
        </p:grpSpPr>
        <p:grpSp>
          <p:nvGrpSpPr>
            <p:cNvPr id="54" name="Group 53"/>
            <p:cNvGrpSpPr/>
            <p:nvPr/>
          </p:nvGrpSpPr>
          <p:grpSpPr>
            <a:xfrm>
              <a:off x="3620133" y="2362200"/>
              <a:ext cx="2514599" cy="1905000"/>
              <a:chOff x="1429553" y="3482555"/>
              <a:chExt cx="3346935" cy="2305050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2493265" y="3482555"/>
                <a:ext cx="130746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>
                    <a:solidFill>
                      <a:sysClr val="windowText" lastClr="000000"/>
                    </a:solidFill>
                  </a:rPr>
                  <a:t>برنامه ساز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3305023" y="4779433"/>
                <a:ext cx="1471465" cy="1008172"/>
                <a:chOff x="3305023" y="4779433"/>
                <a:chExt cx="1471465" cy="1008172"/>
              </a:xfrm>
            </p:grpSpPr>
            <p:sp>
              <p:nvSpPr>
                <p:cNvPr id="76" name="Rounded Rectangle 75"/>
                <p:cNvSpPr/>
                <p:nvPr/>
              </p:nvSpPr>
              <p:spPr>
                <a:xfrm>
                  <a:off x="3305023" y="5247634"/>
                  <a:ext cx="1471465" cy="539971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b="1" dirty="0">
                      <a:solidFill>
                        <a:sysClr val="windowText" lastClr="000000"/>
                      </a:solidFill>
                    </a:rPr>
                    <a:t>AP</a:t>
                  </a:r>
                  <a:r>
                    <a:rPr lang="fa-IR" sz="1400" b="1" dirty="0">
                      <a:solidFill>
                        <a:sysClr val="windowText" lastClr="000000"/>
                      </a:solidFill>
                    </a:rPr>
                    <a:t> نویس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77" name="Group 76"/>
                <p:cNvGrpSpPr/>
                <p:nvPr/>
              </p:nvGrpSpPr>
              <p:grpSpPr>
                <a:xfrm>
                  <a:off x="3366917" y="4779433"/>
                  <a:ext cx="673838" cy="468201"/>
                  <a:chOff x="3366917" y="4779433"/>
                  <a:chExt cx="673838" cy="468201"/>
                </a:xfrm>
              </p:grpSpPr>
              <p:cxnSp>
                <p:nvCxnSpPr>
                  <p:cNvPr id="78" name="Straight Connector 77"/>
                  <p:cNvCxnSpPr>
                    <a:stCxn id="55" idx="5"/>
                    <a:endCxn id="76" idx="0"/>
                  </p:cNvCxnSpPr>
                  <p:nvPr/>
                </p:nvCxnSpPr>
                <p:spPr>
                  <a:xfrm>
                    <a:off x="3366917" y="4779433"/>
                    <a:ext cx="673838" cy="468201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" name="Arc 78"/>
                  <p:cNvSpPr/>
                  <p:nvPr/>
                </p:nvSpPr>
                <p:spPr>
                  <a:xfrm rot="1800000">
                    <a:off x="3487375" y="4840657"/>
                    <a:ext cx="239677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1" name="Group 70"/>
              <p:cNvGrpSpPr/>
              <p:nvPr/>
            </p:nvGrpSpPr>
            <p:grpSpPr>
              <a:xfrm>
                <a:off x="1429553" y="4779433"/>
                <a:ext cx="1507297" cy="1008172"/>
                <a:chOff x="1429553" y="4779433"/>
                <a:chExt cx="1507297" cy="1008172"/>
              </a:xfrm>
            </p:grpSpPr>
            <p:sp>
              <p:nvSpPr>
                <p:cNvPr id="72" name="Rounded Rectangle 71"/>
                <p:cNvSpPr/>
                <p:nvPr/>
              </p:nvSpPr>
              <p:spPr>
                <a:xfrm>
                  <a:off x="1429553" y="5247633"/>
                  <a:ext cx="1469782" cy="539972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>
                      <a:solidFill>
                        <a:sysClr val="windowText" lastClr="000000"/>
                      </a:solidFill>
                    </a:rPr>
                    <a:t>سیستم نویس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73" name="Group 72"/>
                <p:cNvGrpSpPr/>
                <p:nvPr/>
              </p:nvGrpSpPr>
              <p:grpSpPr>
                <a:xfrm>
                  <a:off x="2164444" y="4779433"/>
                  <a:ext cx="772406" cy="468200"/>
                  <a:chOff x="2164444" y="4779433"/>
                  <a:chExt cx="772406" cy="468200"/>
                </a:xfrm>
              </p:grpSpPr>
              <p:cxnSp>
                <p:nvCxnSpPr>
                  <p:cNvPr id="74" name="Straight Connector 73"/>
                  <p:cNvCxnSpPr>
                    <a:stCxn id="55" idx="3"/>
                    <a:endCxn id="72" idx="0"/>
                  </p:cNvCxnSpPr>
                  <p:nvPr/>
                </p:nvCxnSpPr>
                <p:spPr>
                  <a:xfrm flipH="1">
                    <a:off x="2164444" y="4779433"/>
                    <a:ext cx="772406" cy="46820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5" name="Arc 74"/>
                  <p:cNvSpPr/>
                  <p:nvPr/>
                </p:nvSpPr>
                <p:spPr>
                  <a:xfrm rot="9000000">
                    <a:off x="2580409" y="4840383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55" name="Oval 54"/>
            <p:cNvSpPr/>
            <p:nvPr/>
          </p:nvSpPr>
          <p:spPr>
            <a:xfrm>
              <a:off x="4685667" y="3019015"/>
              <a:ext cx="456954" cy="48618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ysClr val="windowText" lastClr="000000"/>
                  </a:solidFill>
                </a:rPr>
                <a:t>O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6" name="Straight Connector 55"/>
            <p:cNvCxnSpPr>
              <a:stCxn id="57" idx="2"/>
              <a:endCxn id="55" idx="0"/>
            </p:cNvCxnSpPr>
            <p:nvPr/>
          </p:nvCxnSpPr>
          <p:spPr>
            <a:xfrm>
              <a:off x="4910475" y="2731008"/>
              <a:ext cx="3669" cy="288007"/>
            </a:xfrm>
            <a:prstGeom prst="line">
              <a:avLst/>
            </a:prstGeom>
            <a:ln w="28575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901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مدلسازی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/>
              <a:t>برای مدلسازی نیاز به روش داریم:</a:t>
            </a:r>
          </a:p>
          <a:p>
            <a:pPr lvl="1"/>
            <a:r>
              <a:rPr lang="fa-IR" dirty="0" smtClean="0"/>
              <a:t>روش رایج تر در دانش و تکنولوژی پایگاه داده</a:t>
            </a:r>
            <a:endParaRPr lang="en-US" dirty="0" smtClean="0"/>
          </a:p>
          <a:p>
            <a:pPr lvl="2"/>
            <a:r>
              <a:rPr lang="fa-IR" b="1" dirty="0" smtClean="0"/>
              <a:t>روش </a:t>
            </a:r>
            <a:r>
              <a:rPr lang="en-US" b="1" dirty="0" smtClean="0"/>
              <a:t>ER</a:t>
            </a:r>
            <a:r>
              <a:rPr lang="fa-IR" b="1" dirty="0" smtClean="0"/>
              <a:t> (</a:t>
            </a:r>
            <a:r>
              <a:rPr lang="en-US" b="1" dirty="0" smtClean="0"/>
              <a:t>Entity Relationship</a:t>
            </a:r>
            <a:r>
              <a:rPr lang="fa-IR" b="1" dirty="0" smtClean="0"/>
              <a:t>): </a:t>
            </a:r>
          </a:p>
          <a:p>
            <a:pPr lvl="2"/>
            <a:endParaRPr lang="en-US" dirty="0" smtClean="0"/>
          </a:p>
          <a:p>
            <a:pPr lvl="2"/>
            <a:r>
              <a:rPr lang="fa-IR" b="1" dirty="0" smtClean="0"/>
              <a:t>روش </a:t>
            </a:r>
            <a:r>
              <a:rPr lang="en-US" b="1" dirty="0" smtClean="0"/>
              <a:t>UML</a:t>
            </a:r>
            <a:r>
              <a:rPr lang="fa-IR" b="1" dirty="0" smtClean="0"/>
              <a:t> (</a:t>
            </a:r>
            <a:r>
              <a:rPr lang="en-US" b="1" dirty="0" smtClean="0"/>
              <a:t>Unified Modeling Language</a:t>
            </a:r>
            <a:r>
              <a:rPr lang="fa-IR" b="1" dirty="0" smtClean="0"/>
              <a:t>): </a:t>
            </a:r>
            <a:r>
              <a:rPr lang="fa-IR" dirty="0" smtClean="0"/>
              <a:t>خاصّ مدلسازی معنایی داده‏ها نیست بلکه برای مدلسازی و طراحی سیستم های نرم‏افزاری است. لذا با آن می‏توان پایگاه داده را مدل کرد.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2342615"/>
            <a:ext cx="4724400" cy="705385"/>
            <a:chOff x="762000" y="2170760"/>
            <a:chExt cx="4572000" cy="705385"/>
          </a:xfrm>
        </p:grpSpPr>
        <p:grpSp>
          <p:nvGrpSpPr>
            <p:cNvPr id="4" name="Group 3"/>
            <p:cNvGrpSpPr/>
            <p:nvPr/>
          </p:nvGrpSpPr>
          <p:grpSpPr>
            <a:xfrm>
              <a:off x="762000" y="2230192"/>
              <a:ext cx="4572000" cy="533400"/>
              <a:chOff x="-1690153" y="3220792"/>
              <a:chExt cx="4984514" cy="5334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-1690153" y="3220792"/>
                <a:ext cx="4008813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ER</a:t>
                </a:r>
                <a:r>
                  <a:rPr lang="fa-IR" sz="1600" dirty="0">
                    <a:solidFill>
                      <a:schemeClr val="tx1"/>
                    </a:solidFill>
                    <a:cs typeface="B Roya" pitchFamily="2" charset="-78"/>
                  </a:rPr>
                  <a:t> </a:t>
                </a:r>
                <a:r>
                  <a:rPr lang="fa-IR" sz="1600" dirty="0" smtClean="0">
                    <a:solidFill>
                      <a:schemeClr val="tx1"/>
                    </a:solidFill>
                    <a:cs typeface="B Roya" pitchFamily="2" charset="-78"/>
                  </a:rPr>
                  <a:t>مبنایی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ER</a:t>
                </a:r>
                <a:r>
                  <a:rPr lang="fa-IR" sz="1600" dirty="0" smtClean="0">
                    <a:solidFill>
                      <a:schemeClr val="tx1"/>
                    </a:solidFill>
                    <a:cs typeface="B Roya" pitchFamily="2" charset="-78"/>
                  </a:rPr>
                  <a:t> گسترش یافته (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Extended or Enhanced ER</a:t>
                </a:r>
                <a:r>
                  <a:rPr lang="fa-IR" sz="1600" dirty="0" smtClean="0">
                    <a:solidFill>
                      <a:schemeClr val="tx1"/>
                    </a:solidFill>
                    <a:cs typeface="B Roya" pitchFamily="2" charset="-78"/>
                  </a:rPr>
                  <a:t>)</a:t>
                </a: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flipH="1" flipV="1">
                <a:off x="2353679" y="3505200"/>
                <a:ext cx="940682" cy="885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Left Brace 6"/>
            <p:cNvSpPr/>
            <p:nvPr/>
          </p:nvSpPr>
          <p:spPr>
            <a:xfrm flipH="1">
              <a:off x="4343400" y="2170760"/>
              <a:ext cx="94188" cy="70538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682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 A”</a:t>
            </a:r>
            <a:r>
              <a:rPr lang="fa-IR" dirty="0"/>
              <a:t> – تخصیص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براساس این دو ویژگی چهارگونه تخصیص داریم:</a:t>
            </a:r>
          </a:p>
          <a:p>
            <a:pPr lvl="1"/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586132" y="3110573"/>
            <a:ext cx="1066798" cy="529966"/>
            <a:chOff x="2131308" y="3249069"/>
            <a:chExt cx="1163053" cy="529966"/>
          </a:xfrm>
        </p:grpSpPr>
        <p:sp>
          <p:nvSpPr>
            <p:cNvPr id="91" name="Rounded Rectangle 90"/>
            <p:cNvSpPr/>
            <p:nvPr/>
          </p:nvSpPr>
          <p:spPr>
            <a:xfrm>
              <a:off x="2131308" y="3249069"/>
              <a:ext cx="652195" cy="5299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کامل</a:t>
              </a:r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H="1" flipV="1">
              <a:off x="2780838" y="3505200"/>
              <a:ext cx="513523" cy="88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2567332" y="3110573"/>
            <a:ext cx="1066798" cy="529966"/>
            <a:chOff x="2131308" y="3249069"/>
            <a:chExt cx="1163053" cy="529966"/>
          </a:xfrm>
        </p:grpSpPr>
        <p:sp>
          <p:nvSpPr>
            <p:cNvPr id="94" name="Rounded Rectangle 93"/>
            <p:cNvSpPr/>
            <p:nvPr/>
          </p:nvSpPr>
          <p:spPr>
            <a:xfrm>
              <a:off x="2131308" y="3249069"/>
              <a:ext cx="652195" cy="5299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ناقص</a:t>
              </a: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1" flipV="1">
              <a:off x="2780838" y="3505200"/>
              <a:ext cx="513523" cy="88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1246981" y="3948773"/>
            <a:ext cx="875849" cy="1156627"/>
            <a:chOff x="1799007" y="2622408"/>
            <a:chExt cx="954875" cy="1156627"/>
          </a:xfrm>
        </p:grpSpPr>
        <p:sp>
          <p:nvSpPr>
            <p:cNvPr id="97" name="Rounded Rectangle 96"/>
            <p:cNvSpPr/>
            <p:nvPr/>
          </p:nvSpPr>
          <p:spPr>
            <a:xfrm>
              <a:off x="1799007" y="3249069"/>
              <a:ext cx="954875" cy="5299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مجزا</a:t>
              </a:r>
            </a:p>
            <a:p>
              <a:pPr algn="ctr" rtl="1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</a:rPr>
                <a:t>Disjoint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Arrow Connector 97"/>
            <p:cNvCxnSpPr>
              <a:endCxn id="97" idx="0"/>
            </p:cNvCxnSpPr>
            <p:nvPr/>
          </p:nvCxnSpPr>
          <p:spPr>
            <a:xfrm flipH="1">
              <a:off x="2276445" y="2622408"/>
              <a:ext cx="13803" cy="62666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5089377" y="3948773"/>
            <a:ext cx="1165755" cy="1156627"/>
            <a:chOff x="1640976" y="2622408"/>
            <a:chExt cx="1270939" cy="1156627"/>
          </a:xfrm>
        </p:grpSpPr>
        <p:sp>
          <p:nvSpPr>
            <p:cNvPr id="102" name="Rounded Rectangle 101"/>
            <p:cNvSpPr/>
            <p:nvPr/>
          </p:nvSpPr>
          <p:spPr>
            <a:xfrm>
              <a:off x="1640976" y="3249069"/>
              <a:ext cx="1270939" cy="5299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همپوشا</a:t>
              </a:r>
            </a:p>
            <a:p>
              <a:pPr algn="ctr" rtl="1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</a:rPr>
                <a:t>overlapping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3" name="Straight Arrow Connector 102"/>
            <p:cNvCxnSpPr>
              <a:endCxn id="102" idx="0"/>
            </p:cNvCxnSpPr>
            <p:nvPr/>
          </p:nvCxnSpPr>
          <p:spPr>
            <a:xfrm flipH="1">
              <a:off x="2276446" y="2622408"/>
              <a:ext cx="13804" cy="62666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14730" y="2738082"/>
            <a:ext cx="1463769" cy="1748556"/>
            <a:chOff x="457200" y="2065909"/>
            <a:chExt cx="1463769" cy="1748556"/>
          </a:xfrm>
        </p:grpSpPr>
        <p:grpSp>
          <p:nvGrpSpPr>
            <p:cNvPr id="48" name="Group 47"/>
            <p:cNvGrpSpPr/>
            <p:nvPr/>
          </p:nvGrpSpPr>
          <p:grpSpPr>
            <a:xfrm>
              <a:off x="830699" y="2065909"/>
              <a:ext cx="1090270" cy="1744091"/>
              <a:chOff x="2030109" y="2116723"/>
              <a:chExt cx="1090270" cy="1744091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2316898" y="2994495"/>
                <a:ext cx="495001" cy="4861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D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2030109" y="2116723"/>
                <a:ext cx="1090270" cy="1744091"/>
                <a:chOff x="2030109" y="2116723"/>
                <a:chExt cx="1090270" cy="1744091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2030109" y="2116723"/>
                  <a:ext cx="804616" cy="1744091"/>
                  <a:chOff x="3515880" y="1905000"/>
                  <a:chExt cx="804616" cy="1744091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3680568" y="1905000"/>
                    <a:ext cx="639928" cy="1566196"/>
                    <a:chOff x="2761209" y="3930287"/>
                    <a:chExt cx="639928" cy="1566196"/>
                  </a:xfrm>
                </p:grpSpPr>
                <p:sp>
                  <p:nvSpPr>
                    <p:cNvPr id="19" name="Rounded Rectangle 18"/>
                    <p:cNvSpPr/>
                    <p:nvPr/>
                  </p:nvSpPr>
                  <p:spPr>
                    <a:xfrm>
                      <a:off x="2860486" y="3930287"/>
                      <a:ext cx="540651" cy="446258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grpSp>
                  <p:nvGrpSpPr>
                    <p:cNvPr id="22" name="Group 21"/>
                    <p:cNvGrpSpPr/>
                    <p:nvPr/>
                  </p:nvGrpSpPr>
                  <p:grpSpPr>
                    <a:xfrm>
                      <a:off x="2761209" y="4376545"/>
                      <a:ext cx="369603" cy="1119938"/>
                      <a:chOff x="2761209" y="4376545"/>
                      <a:chExt cx="369603" cy="1119938"/>
                    </a:xfrm>
                  </p:grpSpPr>
                  <p:cxnSp>
                    <p:nvCxnSpPr>
                      <p:cNvPr id="23" name="Straight Connector 22"/>
                      <p:cNvCxnSpPr>
                        <a:stCxn id="19" idx="2"/>
                        <a:endCxn id="37" idx="0"/>
                      </p:cNvCxnSpPr>
                      <p:nvPr/>
                    </p:nvCxnSpPr>
                    <p:spPr>
                      <a:xfrm flipH="1">
                        <a:off x="3130811" y="4376545"/>
                        <a:ext cx="1" cy="431514"/>
                      </a:xfrm>
                      <a:prstGeom prst="line">
                        <a:avLst/>
                      </a:prstGeom>
                      <a:ln w="101600" cmpd="dbl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4" name="Arc 23"/>
                      <p:cNvSpPr/>
                      <p:nvPr/>
                    </p:nvSpPr>
                    <p:spPr>
                      <a:xfrm rot="8040000">
                        <a:off x="2734583" y="5283431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12" name="Straight Connector 11"/>
                  <p:cNvCxnSpPr>
                    <a:stCxn id="37" idx="3"/>
                  </p:cNvCxnSpPr>
                  <p:nvPr/>
                </p:nvCxnSpPr>
                <p:spPr>
                  <a:xfrm flipH="1">
                    <a:off x="3515880" y="3197757"/>
                    <a:ext cx="359280" cy="45133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" name="Straight Connector 42"/>
                <p:cNvCxnSpPr>
                  <a:stCxn id="37" idx="5"/>
                </p:cNvCxnSpPr>
                <p:nvPr/>
              </p:nvCxnSpPr>
              <p:spPr>
                <a:xfrm>
                  <a:off x="2739408" y="3409480"/>
                  <a:ext cx="380971" cy="45133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Arc 45"/>
                <p:cNvSpPr/>
                <p:nvPr/>
              </p:nvSpPr>
              <p:spPr>
                <a:xfrm rot="13560000" flipH="1">
                  <a:off x="2765162" y="3480179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7" name="TextBox 86"/>
            <p:cNvSpPr txBox="1"/>
            <p:nvPr/>
          </p:nvSpPr>
          <p:spPr>
            <a:xfrm>
              <a:off x="457200" y="3352800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2400" dirty="0" smtClean="0"/>
                <a:t>...</a:t>
              </a:r>
              <a:endParaRPr lang="en-US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843184" y="2738082"/>
            <a:ext cx="1424016" cy="1748556"/>
            <a:chOff x="2485654" y="2065909"/>
            <a:chExt cx="1424016" cy="1748556"/>
          </a:xfrm>
        </p:grpSpPr>
        <p:grpSp>
          <p:nvGrpSpPr>
            <p:cNvPr id="50" name="Group 49"/>
            <p:cNvGrpSpPr/>
            <p:nvPr/>
          </p:nvGrpSpPr>
          <p:grpSpPr>
            <a:xfrm>
              <a:off x="2819400" y="2065909"/>
              <a:ext cx="1090270" cy="1744091"/>
              <a:chOff x="2030109" y="2116723"/>
              <a:chExt cx="1090270" cy="1744091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2316898" y="2994495"/>
                <a:ext cx="495001" cy="4861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D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2030109" y="2116723"/>
                <a:ext cx="1090270" cy="1744091"/>
                <a:chOff x="2030109" y="2116723"/>
                <a:chExt cx="1090270" cy="1744091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2030109" y="2116723"/>
                  <a:ext cx="804616" cy="1744091"/>
                  <a:chOff x="3515880" y="1905000"/>
                  <a:chExt cx="804616" cy="1744091"/>
                </a:xfrm>
              </p:grpSpPr>
              <p:grpSp>
                <p:nvGrpSpPr>
                  <p:cNvPr id="56" name="Group 55"/>
                  <p:cNvGrpSpPr/>
                  <p:nvPr/>
                </p:nvGrpSpPr>
                <p:grpSpPr>
                  <a:xfrm>
                    <a:off x="3680568" y="1905000"/>
                    <a:ext cx="639928" cy="1566196"/>
                    <a:chOff x="2761209" y="3930287"/>
                    <a:chExt cx="639928" cy="1566196"/>
                  </a:xfrm>
                </p:grpSpPr>
                <p:sp>
                  <p:nvSpPr>
                    <p:cNvPr id="58" name="Rounded Rectangle 57"/>
                    <p:cNvSpPr/>
                    <p:nvPr/>
                  </p:nvSpPr>
                  <p:spPr>
                    <a:xfrm>
                      <a:off x="2860486" y="3930287"/>
                      <a:ext cx="540651" cy="446258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grpSp>
                  <p:nvGrpSpPr>
                    <p:cNvPr id="59" name="Group 58"/>
                    <p:cNvGrpSpPr/>
                    <p:nvPr/>
                  </p:nvGrpSpPr>
                  <p:grpSpPr>
                    <a:xfrm>
                      <a:off x="2761209" y="4376545"/>
                      <a:ext cx="369603" cy="1119938"/>
                      <a:chOff x="2761209" y="4376545"/>
                      <a:chExt cx="369603" cy="1119938"/>
                    </a:xfrm>
                  </p:grpSpPr>
                  <p:cxnSp>
                    <p:nvCxnSpPr>
                      <p:cNvPr id="60" name="Straight Connector 59"/>
                      <p:cNvCxnSpPr>
                        <a:stCxn id="58" idx="2"/>
                        <a:endCxn id="51" idx="0"/>
                      </p:cNvCxnSpPr>
                      <p:nvPr/>
                    </p:nvCxnSpPr>
                    <p:spPr>
                      <a:xfrm flipH="1">
                        <a:off x="3130811" y="4376545"/>
                        <a:ext cx="1" cy="431514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1" name="Arc 60"/>
                      <p:cNvSpPr/>
                      <p:nvPr/>
                    </p:nvSpPr>
                    <p:spPr>
                      <a:xfrm rot="8040000">
                        <a:off x="2734583" y="5283431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57" name="Straight Connector 56"/>
                  <p:cNvCxnSpPr>
                    <a:stCxn id="51" idx="3"/>
                  </p:cNvCxnSpPr>
                  <p:nvPr/>
                </p:nvCxnSpPr>
                <p:spPr>
                  <a:xfrm flipH="1">
                    <a:off x="3515880" y="3197757"/>
                    <a:ext cx="359280" cy="45133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4" name="Straight Connector 53"/>
                <p:cNvCxnSpPr>
                  <a:stCxn id="51" idx="5"/>
                </p:cNvCxnSpPr>
                <p:nvPr/>
              </p:nvCxnSpPr>
              <p:spPr>
                <a:xfrm>
                  <a:off x="2739408" y="3409480"/>
                  <a:ext cx="380971" cy="45133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Arc 54"/>
                <p:cNvSpPr/>
                <p:nvPr/>
              </p:nvSpPr>
              <p:spPr>
                <a:xfrm rot="13560000" flipH="1">
                  <a:off x="2765162" y="3480179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8" name="TextBox 87"/>
            <p:cNvSpPr txBox="1"/>
            <p:nvPr/>
          </p:nvSpPr>
          <p:spPr>
            <a:xfrm>
              <a:off x="2485654" y="3352800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2400" dirty="0" smtClean="0"/>
                <a:t>...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853330" y="2729573"/>
            <a:ext cx="1395070" cy="1757065"/>
            <a:chOff x="4495800" y="2057400"/>
            <a:chExt cx="1395070" cy="1757065"/>
          </a:xfrm>
        </p:grpSpPr>
        <p:grpSp>
          <p:nvGrpSpPr>
            <p:cNvPr id="62" name="Group 61"/>
            <p:cNvGrpSpPr/>
            <p:nvPr/>
          </p:nvGrpSpPr>
          <p:grpSpPr>
            <a:xfrm>
              <a:off x="4800600" y="2057400"/>
              <a:ext cx="1090270" cy="1744091"/>
              <a:chOff x="2030109" y="2116723"/>
              <a:chExt cx="1090270" cy="1744091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2316898" y="2994495"/>
                <a:ext cx="495001" cy="4861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O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2030109" y="2116723"/>
                <a:ext cx="1090270" cy="1744091"/>
                <a:chOff x="2030109" y="2116723"/>
                <a:chExt cx="1090270" cy="1744091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2030109" y="2116723"/>
                  <a:ext cx="804616" cy="1744091"/>
                  <a:chOff x="3515880" y="1905000"/>
                  <a:chExt cx="804616" cy="1744091"/>
                </a:xfrm>
              </p:grpSpPr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3680568" y="1905000"/>
                    <a:ext cx="639928" cy="1566196"/>
                    <a:chOff x="2761209" y="3930287"/>
                    <a:chExt cx="639928" cy="1566196"/>
                  </a:xfrm>
                </p:grpSpPr>
                <p:sp>
                  <p:nvSpPr>
                    <p:cNvPr id="70" name="Rounded Rectangle 69"/>
                    <p:cNvSpPr/>
                    <p:nvPr/>
                  </p:nvSpPr>
                  <p:spPr>
                    <a:xfrm>
                      <a:off x="2860486" y="3930287"/>
                      <a:ext cx="540651" cy="446258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grpSp>
                  <p:nvGrpSpPr>
                    <p:cNvPr id="71" name="Group 70"/>
                    <p:cNvGrpSpPr/>
                    <p:nvPr/>
                  </p:nvGrpSpPr>
                  <p:grpSpPr>
                    <a:xfrm>
                      <a:off x="2761209" y="4376545"/>
                      <a:ext cx="369603" cy="1119938"/>
                      <a:chOff x="2761209" y="4376545"/>
                      <a:chExt cx="369603" cy="1119938"/>
                    </a:xfrm>
                  </p:grpSpPr>
                  <p:cxnSp>
                    <p:nvCxnSpPr>
                      <p:cNvPr id="72" name="Straight Connector 71"/>
                      <p:cNvCxnSpPr>
                        <a:stCxn id="70" idx="2"/>
                        <a:endCxn id="63" idx="0"/>
                      </p:cNvCxnSpPr>
                      <p:nvPr/>
                    </p:nvCxnSpPr>
                    <p:spPr>
                      <a:xfrm flipH="1">
                        <a:off x="3130811" y="4376545"/>
                        <a:ext cx="1" cy="431514"/>
                      </a:xfrm>
                      <a:prstGeom prst="line">
                        <a:avLst/>
                      </a:prstGeom>
                      <a:ln w="101600" cmpd="dbl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3" name="Arc 72"/>
                      <p:cNvSpPr/>
                      <p:nvPr/>
                    </p:nvSpPr>
                    <p:spPr>
                      <a:xfrm rot="8040000">
                        <a:off x="2734583" y="5283431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69" name="Straight Connector 68"/>
                  <p:cNvCxnSpPr>
                    <a:stCxn id="63" idx="3"/>
                  </p:cNvCxnSpPr>
                  <p:nvPr/>
                </p:nvCxnSpPr>
                <p:spPr>
                  <a:xfrm flipH="1">
                    <a:off x="3515880" y="3197757"/>
                    <a:ext cx="359280" cy="45133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6" name="Straight Connector 65"/>
                <p:cNvCxnSpPr>
                  <a:stCxn id="63" idx="5"/>
                </p:cNvCxnSpPr>
                <p:nvPr/>
              </p:nvCxnSpPr>
              <p:spPr>
                <a:xfrm>
                  <a:off x="2739408" y="3409480"/>
                  <a:ext cx="380971" cy="45133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Arc 66"/>
                <p:cNvSpPr/>
                <p:nvPr/>
              </p:nvSpPr>
              <p:spPr>
                <a:xfrm rot="13560000" flipH="1">
                  <a:off x="2765162" y="3480179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0" name="TextBox 89"/>
            <p:cNvSpPr txBox="1"/>
            <p:nvPr/>
          </p:nvSpPr>
          <p:spPr>
            <a:xfrm>
              <a:off x="4495800" y="3352800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2400" dirty="0" smtClean="0"/>
                <a:t>...</a:t>
              </a:r>
              <a:endParaRPr lang="en-US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6805584" y="2729573"/>
            <a:ext cx="1424016" cy="1757065"/>
            <a:chOff x="6448054" y="2057400"/>
            <a:chExt cx="1424016" cy="1757065"/>
          </a:xfrm>
        </p:grpSpPr>
        <p:grpSp>
          <p:nvGrpSpPr>
            <p:cNvPr id="74" name="Group 73"/>
            <p:cNvGrpSpPr/>
            <p:nvPr/>
          </p:nvGrpSpPr>
          <p:grpSpPr>
            <a:xfrm>
              <a:off x="6781800" y="2057400"/>
              <a:ext cx="1090270" cy="1744091"/>
              <a:chOff x="2030109" y="2116723"/>
              <a:chExt cx="1090270" cy="1744091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2316898" y="2994495"/>
                <a:ext cx="495001" cy="4861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O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2030109" y="2116723"/>
                <a:ext cx="1090270" cy="1744091"/>
                <a:chOff x="2030109" y="2116723"/>
                <a:chExt cx="1090270" cy="1744091"/>
              </a:xfrm>
            </p:grpSpPr>
            <p:grpSp>
              <p:nvGrpSpPr>
                <p:cNvPr id="77" name="Group 76"/>
                <p:cNvGrpSpPr/>
                <p:nvPr/>
              </p:nvGrpSpPr>
              <p:grpSpPr>
                <a:xfrm>
                  <a:off x="2030109" y="2116723"/>
                  <a:ext cx="804616" cy="1744091"/>
                  <a:chOff x="3515880" y="1905000"/>
                  <a:chExt cx="804616" cy="1744091"/>
                </a:xfrm>
              </p:grpSpPr>
              <p:grpSp>
                <p:nvGrpSpPr>
                  <p:cNvPr id="80" name="Group 79"/>
                  <p:cNvGrpSpPr/>
                  <p:nvPr/>
                </p:nvGrpSpPr>
                <p:grpSpPr>
                  <a:xfrm>
                    <a:off x="3680568" y="1905000"/>
                    <a:ext cx="639928" cy="1566196"/>
                    <a:chOff x="2761209" y="3930287"/>
                    <a:chExt cx="639928" cy="1566196"/>
                  </a:xfrm>
                </p:grpSpPr>
                <p:sp>
                  <p:nvSpPr>
                    <p:cNvPr id="82" name="Rounded Rectangle 81"/>
                    <p:cNvSpPr/>
                    <p:nvPr/>
                  </p:nvSpPr>
                  <p:spPr>
                    <a:xfrm>
                      <a:off x="2860486" y="3930287"/>
                      <a:ext cx="540651" cy="446258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grpSp>
                  <p:nvGrpSpPr>
                    <p:cNvPr id="83" name="Group 82"/>
                    <p:cNvGrpSpPr/>
                    <p:nvPr/>
                  </p:nvGrpSpPr>
                  <p:grpSpPr>
                    <a:xfrm>
                      <a:off x="2761209" y="4376545"/>
                      <a:ext cx="369603" cy="1119938"/>
                      <a:chOff x="2761209" y="4376545"/>
                      <a:chExt cx="369603" cy="1119938"/>
                    </a:xfrm>
                  </p:grpSpPr>
                  <p:cxnSp>
                    <p:nvCxnSpPr>
                      <p:cNvPr id="84" name="Straight Connector 83"/>
                      <p:cNvCxnSpPr>
                        <a:stCxn id="82" idx="2"/>
                        <a:endCxn id="75" idx="0"/>
                      </p:cNvCxnSpPr>
                      <p:nvPr/>
                    </p:nvCxnSpPr>
                    <p:spPr>
                      <a:xfrm flipH="1">
                        <a:off x="3130811" y="4376545"/>
                        <a:ext cx="1" cy="431514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5" name="Arc 84"/>
                      <p:cNvSpPr/>
                      <p:nvPr/>
                    </p:nvSpPr>
                    <p:spPr>
                      <a:xfrm rot="8040000">
                        <a:off x="2734583" y="5283431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81" name="Straight Connector 80"/>
                  <p:cNvCxnSpPr>
                    <a:stCxn id="75" idx="3"/>
                  </p:cNvCxnSpPr>
                  <p:nvPr/>
                </p:nvCxnSpPr>
                <p:spPr>
                  <a:xfrm flipH="1">
                    <a:off x="3515880" y="3197757"/>
                    <a:ext cx="359280" cy="45133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8" name="Straight Connector 77"/>
                <p:cNvCxnSpPr>
                  <a:stCxn id="75" idx="5"/>
                </p:cNvCxnSpPr>
                <p:nvPr/>
              </p:nvCxnSpPr>
              <p:spPr>
                <a:xfrm>
                  <a:off x="2739408" y="3409480"/>
                  <a:ext cx="380971" cy="45133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Arc 78"/>
                <p:cNvSpPr/>
                <p:nvPr/>
              </p:nvSpPr>
              <p:spPr>
                <a:xfrm rot="13560000" flipH="1">
                  <a:off x="2765162" y="3480179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9" name="TextBox 98"/>
            <p:cNvSpPr txBox="1"/>
            <p:nvPr/>
          </p:nvSpPr>
          <p:spPr>
            <a:xfrm>
              <a:off x="6448054" y="3352800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2400" dirty="0" smtClean="0"/>
                <a:t>...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940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 A”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ادامه نکات:</a:t>
            </a:r>
          </a:p>
          <a:p>
            <a:pPr lvl="1"/>
            <a:r>
              <a:rPr lang="fa-IR" b="1" dirty="0" smtClean="0"/>
              <a:t>زیرنوع</a:t>
            </a:r>
            <a:r>
              <a:rPr lang="fa-IR" dirty="0" smtClean="0"/>
              <a:t> می‏تواند خود </a:t>
            </a:r>
            <a:r>
              <a:rPr lang="fa-IR" b="1" dirty="0" smtClean="0"/>
              <a:t>زیرنوع‏هایی </a:t>
            </a:r>
            <a:r>
              <a:rPr lang="fa-IR" dirty="0" smtClean="0"/>
              <a:t>داشته باشد.</a:t>
            </a:r>
          </a:p>
          <a:p>
            <a:pPr lvl="2"/>
            <a:r>
              <a:rPr lang="fa-IR" dirty="0" smtClean="0"/>
              <a:t>یعنی ژرفای (عمق) درخت تخصیص می‏تواند بیش از یک باشد.</a:t>
            </a:r>
          </a:p>
          <a:p>
            <a:pPr lvl="2"/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304800" y="2514600"/>
            <a:ext cx="3222607" cy="3962400"/>
            <a:chOff x="304800" y="1524000"/>
            <a:chExt cx="3222607" cy="3962400"/>
          </a:xfrm>
        </p:grpSpPr>
        <p:grpSp>
          <p:nvGrpSpPr>
            <p:cNvPr id="64" name="Group 63"/>
            <p:cNvGrpSpPr/>
            <p:nvPr/>
          </p:nvGrpSpPr>
          <p:grpSpPr>
            <a:xfrm>
              <a:off x="1550041" y="1524000"/>
              <a:ext cx="1977366" cy="2209800"/>
              <a:chOff x="1550041" y="1524000"/>
              <a:chExt cx="1977366" cy="220980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1981200" y="1524000"/>
                <a:ext cx="1090270" cy="1744091"/>
                <a:chOff x="2030109" y="2116723"/>
                <a:chExt cx="1090270" cy="1744091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2316898" y="2994495"/>
                  <a:ext cx="495001" cy="48618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ysClr val="windowText" lastClr="000000"/>
                      </a:solidFill>
                    </a:rPr>
                    <a:t>D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32" name="Group 31"/>
                <p:cNvGrpSpPr/>
                <p:nvPr/>
              </p:nvGrpSpPr>
              <p:grpSpPr>
                <a:xfrm>
                  <a:off x="2030109" y="2116723"/>
                  <a:ext cx="1090270" cy="1744091"/>
                  <a:chOff x="2030109" y="2116723"/>
                  <a:chExt cx="1090270" cy="1744091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2030109" y="2116723"/>
                    <a:ext cx="894094" cy="1744091"/>
                    <a:chOff x="3515880" y="1905000"/>
                    <a:chExt cx="894094" cy="1744091"/>
                  </a:xfrm>
                </p:grpSpPr>
                <p:grpSp>
                  <p:nvGrpSpPr>
                    <p:cNvPr id="36" name="Group 35"/>
                    <p:cNvGrpSpPr/>
                    <p:nvPr/>
                  </p:nvGrpSpPr>
                  <p:grpSpPr>
                    <a:xfrm>
                      <a:off x="3680568" y="1905000"/>
                      <a:ext cx="729406" cy="1566196"/>
                      <a:chOff x="2761209" y="3930287"/>
                      <a:chExt cx="729406" cy="1566196"/>
                    </a:xfrm>
                  </p:grpSpPr>
                  <p:sp>
                    <p:nvSpPr>
                      <p:cNvPr id="38" name="Rounded Rectangle 37"/>
                      <p:cNvSpPr/>
                      <p:nvPr/>
                    </p:nvSpPr>
                    <p:spPr>
                      <a:xfrm>
                        <a:off x="2771008" y="3930287"/>
                        <a:ext cx="719607" cy="446258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400" b="1" dirty="0" smtClean="0">
                            <a:solidFill>
                              <a:sysClr val="windowText" lastClr="000000"/>
                            </a:solidFill>
                          </a:rPr>
                          <a:t>کارمند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grpSp>
                    <p:nvGrpSpPr>
                      <p:cNvPr id="39" name="Group 38"/>
                      <p:cNvGrpSpPr/>
                      <p:nvPr/>
                    </p:nvGrpSpPr>
                    <p:grpSpPr>
                      <a:xfrm>
                        <a:off x="2761209" y="4376545"/>
                        <a:ext cx="369603" cy="1119938"/>
                        <a:chOff x="2761209" y="4376545"/>
                        <a:chExt cx="369603" cy="1119938"/>
                      </a:xfrm>
                    </p:grpSpPr>
                    <p:cxnSp>
                      <p:nvCxnSpPr>
                        <p:cNvPr id="40" name="Straight Connector 39"/>
                        <p:cNvCxnSpPr>
                          <a:stCxn id="38" idx="2"/>
                          <a:endCxn id="31" idx="0"/>
                        </p:cNvCxnSpPr>
                        <p:nvPr/>
                      </p:nvCxnSpPr>
                      <p:spPr>
                        <a:xfrm flipH="1">
                          <a:off x="3130811" y="4376545"/>
                          <a:ext cx="1" cy="431514"/>
                        </a:xfrm>
                        <a:prstGeom prst="line">
                          <a:avLst/>
                        </a:prstGeom>
                        <a:ln w="101600" cmpd="dbl"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1" name="Arc 40"/>
                        <p:cNvSpPr/>
                        <p:nvPr/>
                      </p:nvSpPr>
                      <p:spPr>
                        <a:xfrm rot="8040000">
                          <a:off x="2734583" y="5283431"/>
                          <a:ext cx="239678" cy="186425"/>
                        </a:xfrm>
                        <a:prstGeom prst="arc">
                          <a:avLst>
                            <a:gd name="adj1" fmla="val 16200000"/>
                            <a:gd name="adj2" fmla="val 5561501"/>
                          </a:avLst>
                        </a:prstGeom>
                        <a:ln w="28575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cxnSp>
                  <p:nvCxnSpPr>
                    <p:cNvPr id="37" name="Straight Connector 36"/>
                    <p:cNvCxnSpPr>
                      <a:stCxn id="31" idx="3"/>
                    </p:cNvCxnSpPr>
                    <p:nvPr/>
                  </p:nvCxnSpPr>
                  <p:spPr>
                    <a:xfrm flipH="1">
                      <a:off x="3515880" y="3197757"/>
                      <a:ext cx="359280" cy="451334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4" name="Straight Connector 33"/>
                  <p:cNvCxnSpPr>
                    <a:stCxn id="31" idx="5"/>
                  </p:cNvCxnSpPr>
                  <p:nvPr/>
                </p:nvCxnSpPr>
                <p:spPr>
                  <a:xfrm>
                    <a:off x="2739408" y="3409480"/>
                    <a:ext cx="380971" cy="45133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Arc 34"/>
                  <p:cNvSpPr/>
                  <p:nvPr/>
                </p:nvSpPr>
                <p:spPr>
                  <a:xfrm rot="13560000" flipH="1">
                    <a:off x="2765162" y="3480179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42" name="Rounded Rectangle 41"/>
              <p:cNvSpPr/>
              <p:nvPr/>
            </p:nvSpPr>
            <p:spPr>
              <a:xfrm>
                <a:off x="1550041" y="3287542"/>
                <a:ext cx="870725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برنامه ساز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612267" y="3276600"/>
                <a:ext cx="915140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نابرنامه ساز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304800" y="3733800"/>
              <a:ext cx="2663166" cy="1752600"/>
              <a:chOff x="304800" y="3733800"/>
              <a:chExt cx="2663166" cy="1752600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447800" y="3733800"/>
                <a:ext cx="1090270" cy="1297833"/>
                <a:chOff x="2030109" y="2562981"/>
                <a:chExt cx="1090270" cy="1297833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2316898" y="2994495"/>
                  <a:ext cx="495001" cy="48618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ysClr val="windowText" lastClr="000000"/>
                      </a:solidFill>
                    </a:rPr>
                    <a:t>O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46" name="Group 45"/>
                <p:cNvGrpSpPr/>
                <p:nvPr/>
              </p:nvGrpSpPr>
              <p:grpSpPr>
                <a:xfrm>
                  <a:off x="2030109" y="2562981"/>
                  <a:ext cx="1090270" cy="1297833"/>
                  <a:chOff x="2030109" y="2562981"/>
                  <a:chExt cx="1090270" cy="1297833"/>
                </a:xfrm>
              </p:grpSpPr>
              <p:grpSp>
                <p:nvGrpSpPr>
                  <p:cNvPr id="47" name="Group 46"/>
                  <p:cNvGrpSpPr/>
                  <p:nvPr/>
                </p:nvGrpSpPr>
                <p:grpSpPr>
                  <a:xfrm>
                    <a:off x="2030109" y="2562981"/>
                    <a:ext cx="537604" cy="1297833"/>
                    <a:chOff x="3515880" y="2351258"/>
                    <a:chExt cx="537604" cy="1297833"/>
                  </a:xfrm>
                </p:grpSpPr>
                <p:grpSp>
                  <p:nvGrpSpPr>
                    <p:cNvPr id="53" name="Group 52"/>
                    <p:cNvGrpSpPr/>
                    <p:nvPr/>
                  </p:nvGrpSpPr>
                  <p:grpSpPr>
                    <a:xfrm>
                      <a:off x="3680568" y="2351258"/>
                      <a:ext cx="372916" cy="1119938"/>
                      <a:chOff x="2761209" y="4376545"/>
                      <a:chExt cx="372916" cy="1119938"/>
                    </a:xfrm>
                  </p:grpSpPr>
                  <p:cxnSp>
                    <p:nvCxnSpPr>
                      <p:cNvPr id="54" name="Straight Connector 53"/>
                      <p:cNvCxnSpPr>
                        <a:stCxn id="42" idx="2"/>
                        <a:endCxn id="45" idx="0"/>
                      </p:cNvCxnSpPr>
                      <p:nvPr/>
                    </p:nvCxnSpPr>
                    <p:spPr>
                      <a:xfrm flipH="1">
                        <a:off x="3130811" y="4376545"/>
                        <a:ext cx="3314" cy="431514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5" name="Arc 54"/>
                      <p:cNvSpPr/>
                      <p:nvPr/>
                    </p:nvSpPr>
                    <p:spPr>
                      <a:xfrm rot="8040000">
                        <a:off x="2734583" y="5283431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51" name="Straight Connector 50"/>
                    <p:cNvCxnSpPr>
                      <a:stCxn id="45" idx="3"/>
                    </p:cNvCxnSpPr>
                    <p:nvPr/>
                  </p:nvCxnSpPr>
                  <p:spPr>
                    <a:xfrm flipH="1">
                      <a:off x="3515880" y="3197757"/>
                      <a:ext cx="359280" cy="451334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8" name="Straight Connector 47"/>
                  <p:cNvCxnSpPr>
                    <a:stCxn id="45" idx="5"/>
                  </p:cNvCxnSpPr>
                  <p:nvPr/>
                </p:nvCxnSpPr>
                <p:spPr>
                  <a:xfrm>
                    <a:off x="2739408" y="3409480"/>
                    <a:ext cx="380971" cy="45133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Arc 48"/>
                  <p:cNvSpPr/>
                  <p:nvPr/>
                </p:nvSpPr>
                <p:spPr>
                  <a:xfrm rot="13560000" flipH="1">
                    <a:off x="2765162" y="3480179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57" name="Rounded Rectangle 56"/>
              <p:cNvSpPr/>
              <p:nvPr/>
            </p:nvSpPr>
            <p:spPr>
              <a:xfrm>
                <a:off x="990600" y="5040142"/>
                <a:ext cx="870725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کاربردساز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2052826" y="5029200"/>
                <a:ext cx="915140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سیستم‏ساز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304800" y="4201942"/>
                <a:ext cx="870725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ابزارساز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" name="Arc 59"/>
              <p:cNvSpPr/>
              <p:nvPr/>
            </p:nvSpPr>
            <p:spPr>
              <a:xfrm rot="10800000">
                <a:off x="1385922" y="4330700"/>
                <a:ext cx="239678" cy="186425"/>
              </a:xfrm>
              <a:prstGeom prst="arc">
                <a:avLst>
                  <a:gd name="adj1" fmla="val 16200000"/>
                  <a:gd name="adj2" fmla="val 5561501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/>
              <p:cNvCxnSpPr>
                <a:stCxn id="45" idx="2"/>
                <a:endCxn id="59" idx="3"/>
              </p:cNvCxnSpPr>
              <p:nvPr/>
            </p:nvCxnSpPr>
            <p:spPr>
              <a:xfrm flipH="1">
                <a:off x="1175525" y="4408407"/>
                <a:ext cx="559064" cy="1666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2487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 A”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638800"/>
          </a:xfrm>
        </p:spPr>
        <p:txBody>
          <a:bodyPr>
            <a:normAutofit/>
          </a:bodyPr>
          <a:lstStyle/>
          <a:p>
            <a:r>
              <a:rPr lang="fa-IR" b="1" dirty="0" smtClean="0"/>
              <a:t>زیرنوع</a:t>
            </a:r>
            <a:r>
              <a:rPr lang="fa-IR" dirty="0" smtClean="0"/>
              <a:t> می‏تواند بیش از یک </a:t>
            </a:r>
            <a:r>
              <a:rPr lang="fa-IR" b="1" dirty="0" smtClean="0"/>
              <a:t>زبرنوع</a:t>
            </a:r>
            <a:r>
              <a:rPr lang="fa-IR" dirty="0" smtClean="0"/>
              <a:t> داشته باشد.</a:t>
            </a:r>
            <a:endParaRPr lang="en-US" dirty="0" smtClean="0"/>
          </a:p>
          <a:p>
            <a:pPr lvl="1"/>
            <a:r>
              <a:rPr lang="en-US" dirty="0" smtClean="0"/>
              <a:t>G</a:t>
            </a:r>
            <a:r>
              <a:rPr lang="fa-IR" dirty="0" smtClean="0"/>
              <a:t> صفات را هم از </a:t>
            </a:r>
            <a:r>
              <a:rPr lang="en-US" dirty="0" smtClean="0"/>
              <a:t>E</a:t>
            </a:r>
            <a:r>
              <a:rPr lang="fa-IR" dirty="0" smtClean="0"/>
              <a:t> و هم صفات </a:t>
            </a:r>
            <a:r>
              <a:rPr lang="en-US" dirty="0" smtClean="0"/>
              <a:t>F</a:t>
            </a:r>
            <a:r>
              <a:rPr lang="fa-IR" dirty="0" smtClean="0"/>
              <a:t> را به ارث می‏برد.</a:t>
            </a:r>
          </a:p>
          <a:p>
            <a:pPr lvl="1"/>
            <a:r>
              <a:rPr lang="fa-IR" b="1" dirty="0" smtClean="0">
                <a:solidFill>
                  <a:srgbClr val="7030A0"/>
                </a:solidFill>
              </a:rPr>
              <a:t>وراثت </a:t>
            </a:r>
            <a:r>
              <a:rPr lang="fa-IR" b="1" dirty="0">
                <a:solidFill>
                  <a:srgbClr val="7030A0"/>
                </a:solidFill>
              </a:rPr>
              <a:t>چندگانه (</a:t>
            </a:r>
            <a:r>
              <a:rPr lang="en-US" sz="1900" b="1" dirty="0">
                <a:solidFill>
                  <a:srgbClr val="7030A0"/>
                </a:solidFill>
              </a:rPr>
              <a:t>Multiple Inheritance</a:t>
            </a:r>
            <a:r>
              <a:rPr lang="fa-IR" b="1" dirty="0">
                <a:solidFill>
                  <a:srgbClr val="7030A0"/>
                </a:solidFill>
              </a:rPr>
              <a:t>) </a:t>
            </a:r>
            <a:r>
              <a:rPr lang="fa-IR" dirty="0"/>
              <a:t>را </a:t>
            </a:r>
            <a:r>
              <a:rPr lang="fa-IR" dirty="0" smtClean="0"/>
              <a:t>می‏توان اینگونه مدل کرد. </a:t>
            </a:r>
          </a:p>
          <a:p>
            <a:pPr marL="457200" lvl="1" indent="0">
              <a:buNone/>
            </a:pPr>
            <a:r>
              <a:rPr lang="fa-IR" dirty="0" smtClean="0"/>
              <a:t>        آیا </a:t>
            </a:r>
            <a:r>
              <a:rPr lang="en-US" dirty="0" smtClean="0"/>
              <a:t>G</a:t>
            </a:r>
            <a:r>
              <a:rPr lang="fa-IR" dirty="0" smtClean="0"/>
              <a:t> می‏تواند از خود نیز صفاتی داشته باشد؟</a:t>
            </a:r>
          </a:p>
          <a:p>
            <a:pPr marL="457200" lvl="1" indent="0">
              <a:buNone/>
            </a:pPr>
            <a:endParaRPr lang="fa-IR" sz="1400" dirty="0" smtClean="0"/>
          </a:p>
          <a:p>
            <a:pPr marL="457200" lvl="1" indent="0">
              <a:buNone/>
            </a:pPr>
            <a:r>
              <a:rPr lang="fa-IR" dirty="0" smtClean="0"/>
              <a:t>  ارث‏بری چندگانه</a:t>
            </a:r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sz="1300" dirty="0"/>
              <a:t> </a:t>
            </a:r>
            <a:r>
              <a:rPr lang="fa-IR" sz="1300" dirty="0" smtClean="0"/>
              <a:t>        </a:t>
            </a:r>
            <a:endParaRPr lang="fa-IR" sz="1000" dirty="0" smtClean="0"/>
          </a:p>
        </p:txBody>
      </p:sp>
      <p:grpSp>
        <p:nvGrpSpPr>
          <p:cNvPr id="16" name="Group 15"/>
          <p:cNvGrpSpPr/>
          <p:nvPr/>
        </p:nvGrpSpPr>
        <p:grpSpPr>
          <a:xfrm>
            <a:off x="644810" y="1586345"/>
            <a:ext cx="1564990" cy="1385455"/>
            <a:chOff x="1739653" y="2133600"/>
            <a:chExt cx="1564990" cy="1676400"/>
          </a:xfrm>
        </p:grpSpPr>
        <p:sp>
          <p:nvSpPr>
            <p:cNvPr id="4" name="Rounded Rectangle 3"/>
            <p:cNvSpPr/>
            <p:nvPr/>
          </p:nvSpPr>
          <p:spPr>
            <a:xfrm>
              <a:off x="2269740" y="3363742"/>
              <a:ext cx="491501" cy="4462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G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Arc 4"/>
            <p:cNvSpPr/>
            <p:nvPr/>
          </p:nvSpPr>
          <p:spPr>
            <a:xfrm rot="3300000">
              <a:off x="2068462" y="2800944"/>
              <a:ext cx="239678" cy="186425"/>
            </a:xfrm>
            <a:prstGeom prst="arc">
              <a:avLst>
                <a:gd name="adj1" fmla="val 16200000"/>
                <a:gd name="adj2" fmla="val 556150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9" idx="2"/>
              <a:endCxn id="4" idx="0"/>
            </p:cNvCxnSpPr>
            <p:nvPr/>
          </p:nvCxnSpPr>
          <p:spPr>
            <a:xfrm>
              <a:off x="1985404" y="2590800"/>
              <a:ext cx="530087" cy="772942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0" idx="2"/>
              <a:endCxn id="4" idx="0"/>
            </p:cNvCxnSpPr>
            <p:nvPr/>
          </p:nvCxnSpPr>
          <p:spPr>
            <a:xfrm flipH="1">
              <a:off x="2515491" y="2579858"/>
              <a:ext cx="554346" cy="78388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1739653" y="2144542"/>
              <a:ext cx="491501" cy="4462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835031" y="2133600"/>
              <a:ext cx="469612" cy="4462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F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Arc 14"/>
            <p:cNvSpPr/>
            <p:nvPr/>
          </p:nvSpPr>
          <p:spPr>
            <a:xfrm rot="18300000" flipH="1">
              <a:off x="2732268" y="2801619"/>
              <a:ext cx="239678" cy="186425"/>
            </a:xfrm>
            <a:prstGeom prst="arc">
              <a:avLst>
                <a:gd name="adj1" fmla="val 16200000"/>
                <a:gd name="adj2" fmla="val 556150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ounded Rectangle 61"/>
          <p:cNvSpPr/>
          <p:nvPr/>
        </p:nvSpPr>
        <p:spPr>
          <a:xfrm flipH="1">
            <a:off x="2488333" y="5943600"/>
            <a:ext cx="2061407" cy="77592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</a:rPr>
              <a:t>کد ملی و نام را فقط یک بار برای «داکا» محاسبه می‏کند.</a:t>
            </a:r>
          </a:p>
        </p:txBody>
      </p:sp>
      <p:pic>
        <p:nvPicPr>
          <p:cNvPr id="57" name="Picture 2" descr="\\VBOXSVR\mahmoud\Documents\EDU\Sharif\DB\TA\slides\konjkav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931" y="2851468"/>
            <a:ext cx="423069" cy="4251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2" name="Group 1"/>
          <p:cNvGrpSpPr/>
          <p:nvPr/>
        </p:nvGrpSpPr>
        <p:grpSpPr>
          <a:xfrm>
            <a:off x="533400" y="3700046"/>
            <a:ext cx="6161456" cy="2395954"/>
            <a:chOff x="1371600" y="3395246"/>
            <a:chExt cx="6161456" cy="2395954"/>
          </a:xfrm>
        </p:grpSpPr>
        <p:grpSp>
          <p:nvGrpSpPr>
            <p:cNvPr id="17" name="Group 16"/>
            <p:cNvGrpSpPr/>
            <p:nvPr/>
          </p:nvGrpSpPr>
          <p:grpSpPr>
            <a:xfrm>
              <a:off x="3352800" y="3852446"/>
              <a:ext cx="2057400" cy="1676400"/>
              <a:chOff x="1511053" y="2133600"/>
              <a:chExt cx="2057400" cy="1676400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218132" y="3363742"/>
                <a:ext cx="594716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داکا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Arc 18"/>
              <p:cNvSpPr/>
              <p:nvPr/>
            </p:nvSpPr>
            <p:spPr>
              <a:xfrm rot="3300000">
                <a:off x="2017662" y="2836910"/>
                <a:ext cx="239678" cy="186425"/>
              </a:xfrm>
              <a:prstGeom prst="arc">
                <a:avLst>
                  <a:gd name="adj1" fmla="val 16200000"/>
                  <a:gd name="adj2" fmla="val 5561501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stCxn id="22" idx="2"/>
                <a:endCxn id="18" idx="0"/>
              </p:cNvCxnSpPr>
              <p:nvPr/>
            </p:nvCxnSpPr>
            <p:spPr>
              <a:xfrm>
                <a:off x="1838147" y="2590800"/>
                <a:ext cx="677343" cy="77294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3" idx="2"/>
                <a:endCxn id="18" idx="0"/>
              </p:cNvCxnSpPr>
              <p:nvPr/>
            </p:nvCxnSpPr>
            <p:spPr>
              <a:xfrm flipH="1">
                <a:off x="2515490" y="2579858"/>
                <a:ext cx="709184" cy="78388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ounded Rectangle 21"/>
              <p:cNvSpPr/>
              <p:nvPr/>
            </p:nvSpPr>
            <p:spPr>
              <a:xfrm>
                <a:off x="1511053" y="2144542"/>
                <a:ext cx="65418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2880895" y="2133600"/>
                <a:ext cx="68755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دانشجو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Arc 23"/>
              <p:cNvSpPr/>
              <p:nvPr/>
            </p:nvSpPr>
            <p:spPr>
              <a:xfrm rot="18300000" flipH="1">
                <a:off x="2808221" y="2801619"/>
                <a:ext cx="239678" cy="186425"/>
              </a:xfrm>
              <a:prstGeom prst="arc">
                <a:avLst>
                  <a:gd name="adj1" fmla="val 16200000"/>
                  <a:gd name="adj2" fmla="val 5561501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410200" y="3412123"/>
              <a:ext cx="1248848" cy="739652"/>
              <a:chOff x="5410200" y="2988677"/>
              <a:chExt cx="1248848" cy="739652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5943600" y="2988677"/>
                <a:ext cx="715448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6" name="Straight Connector 25"/>
              <p:cNvCxnSpPr>
                <a:stCxn id="23" idx="3"/>
                <a:endCxn id="25" idx="2"/>
              </p:cNvCxnSpPr>
              <p:nvPr/>
            </p:nvCxnSpPr>
            <p:spPr>
              <a:xfrm flipV="1">
                <a:off x="5410200" y="3174443"/>
                <a:ext cx="533400" cy="55388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5410200" y="4151775"/>
              <a:ext cx="2122856" cy="691271"/>
              <a:chOff x="5410200" y="2808458"/>
              <a:chExt cx="2122856" cy="691271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5848811" y="3005222"/>
                <a:ext cx="1684245" cy="49450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شماره دانشجویی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5" name="Straight Connector 34"/>
              <p:cNvCxnSpPr>
                <a:stCxn id="23" idx="3"/>
                <a:endCxn id="34" idx="2"/>
              </p:cNvCxnSpPr>
              <p:nvPr/>
            </p:nvCxnSpPr>
            <p:spPr>
              <a:xfrm>
                <a:off x="5410200" y="2808458"/>
                <a:ext cx="438611" cy="44401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5410200" y="4075575"/>
              <a:ext cx="1981199" cy="1291402"/>
              <a:chOff x="5410200" y="2275058"/>
              <a:chExt cx="1981199" cy="129140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5883222" y="3194929"/>
                <a:ext cx="1508177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سال ورود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8" name="Straight Connector 37"/>
              <p:cNvCxnSpPr>
                <a:stCxn id="23" idx="3"/>
                <a:endCxn id="37" idx="2"/>
              </p:cNvCxnSpPr>
              <p:nvPr/>
            </p:nvCxnSpPr>
            <p:spPr>
              <a:xfrm>
                <a:off x="5410200" y="2275058"/>
                <a:ext cx="473022" cy="11056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 flipH="1">
              <a:off x="2103952" y="3395246"/>
              <a:ext cx="1248848" cy="767471"/>
              <a:chOff x="5410200" y="2988677"/>
              <a:chExt cx="1248848" cy="767471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5943600" y="2988677"/>
                <a:ext cx="715448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7" name="Straight Connector 46"/>
              <p:cNvCxnSpPr>
                <a:stCxn id="22" idx="1"/>
                <a:endCxn id="46" idx="2"/>
              </p:cNvCxnSpPr>
              <p:nvPr/>
            </p:nvCxnSpPr>
            <p:spPr>
              <a:xfrm flipV="1">
                <a:off x="5410200" y="3174443"/>
                <a:ext cx="533400" cy="5817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 flipH="1">
              <a:off x="1371600" y="4162717"/>
              <a:ext cx="1981200" cy="685800"/>
              <a:chOff x="5400848" y="2813929"/>
              <a:chExt cx="1981200" cy="685800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5848421" y="3005222"/>
                <a:ext cx="1533627" cy="49450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شماره کارگزینی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3" name="Straight Connector 52"/>
              <p:cNvCxnSpPr>
                <a:stCxn id="22" idx="1"/>
                <a:endCxn id="52" idx="2"/>
              </p:cNvCxnSpPr>
              <p:nvPr/>
            </p:nvCxnSpPr>
            <p:spPr>
              <a:xfrm>
                <a:off x="5400848" y="2813929"/>
                <a:ext cx="447573" cy="43854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 flipH="1">
              <a:off x="1823471" y="4162717"/>
              <a:ext cx="1529329" cy="1295944"/>
              <a:chOff x="5410200" y="2356729"/>
              <a:chExt cx="1529329" cy="1295944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883223" y="3108715"/>
                <a:ext cx="1056306" cy="54395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smtClean="0">
                    <a:solidFill>
                      <a:sysClr val="windowText" lastClr="000000"/>
                    </a:solidFill>
                  </a:rPr>
                  <a:t>سال استخدام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6" name="Straight Connector 55"/>
              <p:cNvCxnSpPr>
                <a:stCxn id="22" idx="1"/>
                <a:endCxn id="55" idx="2"/>
              </p:cNvCxnSpPr>
              <p:nvPr/>
            </p:nvCxnSpPr>
            <p:spPr>
              <a:xfrm>
                <a:off x="5410200" y="2356729"/>
                <a:ext cx="473023" cy="102396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6248400" y="5452646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452646"/>
                  <a:ext cx="300082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209800" y="5452646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5452646"/>
                  <a:ext cx="300082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Group 38"/>
            <p:cNvGrpSpPr/>
            <p:nvPr/>
          </p:nvGrpSpPr>
          <p:grpSpPr>
            <a:xfrm>
              <a:off x="1994709" y="3813435"/>
              <a:ext cx="1358091" cy="449552"/>
              <a:chOff x="1994709" y="3389989"/>
              <a:chExt cx="1358091" cy="449552"/>
            </a:xfrm>
          </p:grpSpPr>
          <p:grpSp>
            <p:nvGrpSpPr>
              <p:cNvPr id="48" name="Group 47"/>
              <p:cNvGrpSpPr/>
              <p:nvPr/>
            </p:nvGrpSpPr>
            <p:grpSpPr>
              <a:xfrm flipH="1">
                <a:off x="1994709" y="3389989"/>
                <a:ext cx="1358091" cy="449552"/>
                <a:chOff x="5410200" y="2949666"/>
                <a:chExt cx="1358091" cy="449552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5880100" y="2949666"/>
                  <a:ext cx="888191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کد ملی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0" name="Straight Connector 49"/>
                <p:cNvCxnSpPr>
                  <a:stCxn id="22" idx="1"/>
                  <a:endCxn id="49" idx="2"/>
                </p:cNvCxnSpPr>
                <p:nvPr/>
              </p:nvCxnSpPr>
              <p:spPr>
                <a:xfrm flipV="1">
                  <a:off x="5410200" y="3174442"/>
                  <a:ext cx="469900" cy="12450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2243337" y="3743024"/>
                <a:ext cx="423663" cy="32029"/>
                <a:chOff x="533400" y="4172346"/>
                <a:chExt cx="620284" cy="46894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533400" y="4172346"/>
                  <a:ext cx="620284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33400" y="4219239"/>
                  <a:ext cx="620284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" name="Group 27"/>
            <p:cNvGrpSpPr/>
            <p:nvPr/>
          </p:nvGrpSpPr>
          <p:grpSpPr>
            <a:xfrm>
              <a:off x="5410200" y="3835783"/>
              <a:ext cx="1358091" cy="449552"/>
              <a:chOff x="5410200" y="3412337"/>
              <a:chExt cx="1358091" cy="449552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5410200" y="3412337"/>
                <a:ext cx="1358091" cy="449552"/>
                <a:chOff x="5410200" y="2949666"/>
                <a:chExt cx="1358091" cy="449552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5880100" y="2949666"/>
                  <a:ext cx="888191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کد ملی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2" name="Straight Connector 31"/>
                <p:cNvCxnSpPr>
                  <a:stCxn id="23" idx="3"/>
                  <a:endCxn id="31" idx="2"/>
                </p:cNvCxnSpPr>
                <p:nvPr/>
              </p:nvCxnSpPr>
              <p:spPr>
                <a:xfrm flipV="1">
                  <a:off x="5410200" y="3174442"/>
                  <a:ext cx="469900" cy="9121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/>
              <p:cNvGrpSpPr/>
              <p:nvPr/>
            </p:nvGrpSpPr>
            <p:grpSpPr>
              <a:xfrm>
                <a:off x="6119446" y="3756950"/>
                <a:ext cx="423663" cy="23744"/>
                <a:chOff x="533400" y="2837729"/>
                <a:chExt cx="620284" cy="23744"/>
              </a:xfrm>
            </p:grpSpPr>
            <p:cxnSp>
              <p:nvCxnSpPr>
                <p:cNvPr id="64" name="Straight Connector 63"/>
                <p:cNvCxnSpPr/>
                <p:nvPr/>
              </p:nvCxnSpPr>
              <p:spPr>
                <a:xfrm>
                  <a:off x="533400" y="2837729"/>
                  <a:ext cx="620284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533400" y="2861472"/>
                  <a:ext cx="620284" cy="1"/>
                </a:xfrm>
                <a:prstGeom prst="line">
                  <a:avLst/>
                </a:prstGeom>
                <a:ln w="31750" cmpd="dbl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66" name="Picture 2" descr="\\VBOXSVR\mahmoud\Documents\EDU\Sharif\DB\TA\mesal_new4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226" y="3566753"/>
            <a:ext cx="628774" cy="7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57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زیرنوع اجتماع (</a:t>
            </a:r>
            <a:r>
              <a:rPr lang="en-US" dirty="0" smtClean="0"/>
              <a:t>U-Type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زیرنوع اجتماع (</a:t>
            </a:r>
            <a:r>
              <a:rPr lang="en-US" b="1" dirty="0" smtClean="0">
                <a:solidFill>
                  <a:srgbClr val="7030A0"/>
                </a:solidFill>
              </a:rPr>
              <a:t>U-Type</a:t>
            </a:r>
            <a:r>
              <a:rPr lang="fa-IR" b="1" dirty="0">
                <a:solidFill>
                  <a:srgbClr val="7030A0"/>
                </a:solidFill>
              </a:rPr>
              <a:t>)</a:t>
            </a:r>
            <a:r>
              <a:rPr lang="fa-IR" dirty="0" smtClean="0"/>
              <a:t> یا </a:t>
            </a:r>
            <a:r>
              <a:rPr lang="en-US" dirty="0" smtClean="0"/>
              <a:t>Category</a:t>
            </a:r>
            <a:r>
              <a:rPr lang="fa-IR" dirty="0"/>
              <a:t> </a:t>
            </a:r>
            <a:r>
              <a:rPr lang="fa-IR" dirty="0" smtClean="0"/>
              <a:t>«دسته»</a:t>
            </a:r>
          </a:p>
          <a:p>
            <a:pPr lvl="1"/>
            <a:r>
              <a:rPr lang="fa-IR" b="1" dirty="0" smtClean="0"/>
              <a:t>زیرنوع </a:t>
            </a:r>
            <a:r>
              <a:rPr lang="fa-IR" dirty="0" smtClean="0"/>
              <a:t>موجودیت </a:t>
            </a:r>
            <a:r>
              <a:rPr lang="en-US" dirty="0" smtClean="0"/>
              <a:t>G</a:t>
            </a:r>
            <a:r>
              <a:rPr lang="fa-IR" dirty="0" smtClean="0"/>
              <a:t> را زیرنوع </a:t>
            </a:r>
            <a:r>
              <a:rPr lang="en-US" dirty="0" smtClean="0"/>
              <a:t>U-Type</a:t>
            </a:r>
            <a:r>
              <a:rPr lang="fa-IR" dirty="0" smtClean="0"/>
              <a:t> </a:t>
            </a:r>
            <a:r>
              <a:rPr lang="fa-IR" b="1" dirty="0" smtClean="0"/>
              <a:t>زبرنوع‏های </a:t>
            </a:r>
            <a:r>
              <a:rPr lang="en-US" dirty="0" smtClean="0"/>
              <a:t>E,F,…</a:t>
            </a:r>
            <a:r>
              <a:rPr lang="fa-IR" dirty="0" smtClean="0"/>
              <a:t> گوییم هرگاه در مجموعه نمونه‏های </a:t>
            </a:r>
            <a:r>
              <a:rPr lang="en-US" dirty="0" smtClean="0"/>
              <a:t>G</a:t>
            </a:r>
            <a:r>
              <a:rPr lang="fa-IR" dirty="0" smtClean="0"/>
              <a:t> نمونه‏هایی </a:t>
            </a:r>
            <a:r>
              <a:rPr lang="fa-IR" dirty="0"/>
              <a:t>از </a:t>
            </a:r>
            <a:r>
              <a:rPr lang="en-US" dirty="0"/>
              <a:t>E,F,…</a:t>
            </a:r>
            <a:r>
              <a:rPr lang="fa-IR" dirty="0"/>
              <a:t> </a:t>
            </a:r>
            <a:r>
              <a:rPr lang="fa-IR" dirty="0" smtClean="0"/>
              <a:t>وجود داشته باشد. </a:t>
            </a:r>
            <a:r>
              <a:rPr lang="fa-IR" u="sng" dirty="0" smtClean="0"/>
              <a:t>در واقع نمایانگر اجتماعی از نمونه‏هایی از انواع مختلف است</a:t>
            </a:r>
            <a:r>
              <a:rPr lang="fa-IR" dirty="0" smtClean="0"/>
              <a:t>.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fa-IR" dirty="0" smtClean="0"/>
              <a:t>یک نمونه از زیرنوع اجتماع (دسته)، بسته به اینکه از نوع کدام زبرنوع باشد، صفات همان زبرنوع را به ارث می‏برد.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352807" y="2895600"/>
            <a:ext cx="4365047" cy="914400"/>
            <a:chOff x="3276606" y="2438400"/>
            <a:chExt cx="4365047" cy="914400"/>
          </a:xfrm>
        </p:grpSpPr>
        <p:grpSp>
          <p:nvGrpSpPr>
            <p:cNvPr id="6" name="Group 5"/>
            <p:cNvGrpSpPr/>
            <p:nvPr/>
          </p:nvGrpSpPr>
          <p:grpSpPr>
            <a:xfrm flipH="1">
              <a:off x="3276606" y="2438400"/>
              <a:ext cx="4365047" cy="914400"/>
              <a:chOff x="-1088452" y="1920814"/>
              <a:chExt cx="4365047" cy="9144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-1088452" y="1920814"/>
                <a:ext cx="4365047" cy="914400"/>
                <a:chOff x="-3707567" y="2911414"/>
                <a:chExt cx="4758898" cy="914400"/>
              </a:xfrm>
            </p:grpSpPr>
            <p:sp>
              <p:nvSpPr>
                <p:cNvPr id="9" name="Rounded Rectangle 8"/>
                <p:cNvSpPr/>
                <p:nvPr/>
              </p:nvSpPr>
              <p:spPr>
                <a:xfrm>
                  <a:off x="-3019357" y="3049890"/>
                  <a:ext cx="4070688" cy="77592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sz="1600" b="1" dirty="0" smtClean="0">
                      <a:solidFill>
                        <a:schemeClr val="tx1"/>
                      </a:solidFill>
                    </a:rPr>
                    <a:t>اگر همه نمونه‏ها  	دسته کامل</a:t>
                  </a: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fa-IR" sz="1600" b="1" dirty="0" smtClean="0">
                      <a:solidFill>
                        <a:schemeClr val="tx1"/>
                      </a:solidFill>
                    </a:rPr>
                    <a:t>اگر بعض نمونه‏ها	دسته ناقص </a:t>
                  </a:r>
                </a:p>
              </p:txBody>
            </p:sp>
            <p:cxnSp>
              <p:nvCxnSpPr>
                <p:cNvPr id="10" name="Straight Arrow Connector 9"/>
                <p:cNvCxnSpPr>
                  <a:stCxn id="2" idx="2"/>
                  <a:endCxn id="8" idx="1"/>
                </p:cNvCxnSpPr>
                <p:nvPr/>
              </p:nvCxnSpPr>
              <p:spPr>
                <a:xfrm>
                  <a:off x="-3707567" y="2911414"/>
                  <a:ext cx="656129" cy="54923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Left Brace 7"/>
              <p:cNvSpPr/>
              <p:nvPr/>
            </p:nvSpPr>
            <p:spPr>
              <a:xfrm>
                <a:off x="-486625" y="2149414"/>
                <a:ext cx="121919" cy="64125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cxnSp>
          <p:nvCxnSpPr>
            <p:cNvPr id="13" name="Straight Arrow Connector 12"/>
            <p:cNvCxnSpPr/>
            <p:nvPr/>
          </p:nvCxnSpPr>
          <p:spPr>
            <a:xfrm flipH="1">
              <a:off x="5073867" y="2816770"/>
              <a:ext cx="62956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5073867" y="3165802"/>
              <a:ext cx="62956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2006600" y="4690394"/>
            <a:ext cx="1651000" cy="2015206"/>
            <a:chOff x="1524000" y="3962400"/>
            <a:chExt cx="1651000" cy="2438400"/>
          </a:xfrm>
        </p:grpSpPr>
        <p:grpSp>
          <p:nvGrpSpPr>
            <p:cNvPr id="17" name="Group 16"/>
            <p:cNvGrpSpPr/>
            <p:nvPr/>
          </p:nvGrpSpPr>
          <p:grpSpPr>
            <a:xfrm flipV="1">
              <a:off x="1794326" y="4408658"/>
              <a:ext cx="1110349" cy="1992142"/>
              <a:chOff x="2019105" y="1888123"/>
              <a:chExt cx="1110349" cy="1992142"/>
            </a:xfrm>
          </p:grpSpPr>
          <p:sp>
            <p:nvSpPr>
              <p:cNvPr id="18" name="Oval 17"/>
              <p:cNvSpPr/>
              <p:nvPr/>
            </p:nvSpPr>
            <p:spPr>
              <a:xfrm flipV="1">
                <a:off x="2316898" y="2994495"/>
                <a:ext cx="495001" cy="4861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ysClr val="windowText" lastClr="000000"/>
                    </a:solidFill>
                  </a:rPr>
                  <a:t>U</a:t>
                </a: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2019105" y="1888123"/>
                <a:ext cx="1110349" cy="1992142"/>
                <a:chOff x="2019105" y="1888123"/>
                <a:chExt cx="1110349" cy="1992142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2019105" y="1888123"/>
                  <a:ext cx="815620" cy="1992142"/>
                  <a:chOff x="3504876" y="1676400"/>
                  <a:chExt cx="815620" cy="1992142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3596436" y="1676400"/>
                    <a:ext cx="724060" cy="1873883"/>
                    <a:chOff x="2677077" y="3701687"/>
                    <a:chExt cx="724060" cy="1873883"/>
                  </a:xfrm>
                </p:grpSpPr>
                <p:sp>
                  <p:nvSpPr>
                    <p:cNvPr id="25" name="Rounded Rectangle 24"/>
                    <p:cNvSpPr/>
                    <p:nvPr/>
                  </p:nvSpPr>
                  <p:spPr>
                    <a:xfrm flipV="1">
                      <a:off x="2860486" y="3701687"/>
                      <a:ext cx="540651" cy="446258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2677077" y="4147945"/>
                      <a:ext cx="453735" cy="1427625"/>
                      <a:chOff x="2677077" y="4147945"/>
                      <a:chExt cx="453735" cy="1427625"/>
                    </a:xfrm>
                  </p:grpSpPr>
                  <p:cxnSp>
                    <p:nvCxnSpPr>
                      <p:cNvPr id="27" name="Straight Connector 26"/>
                      <p:cNvCxnSpPr>
                        <a:stCxn id="25" idx="0"/>
                        <a:endCxn id="18" idx="4"/>
                      </p:cNvCxnSpPr>
                      <p:nvPr/>
                    </p:nvCxnSpPr>
                    <p:spPr>
                      <a:xfrm flipH="1">
                        <a:off x="3130811" y="4147945"/>
                        <a:ext cx="1" cy="660114"/>
                      </a:xfrm>
                      <a:prstGeom prst="line">
                        <a:avLst/>
                      </a:prstGeom>
                      <a:ln w="101600" cmpd="dbl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8" name="Arc 27"/>
                      <p:cNvSpPr/>
                      <p:nvPr/>
                    </p:nvSpPr>
                    <p:spPr>
                      <a:xfrm rot="18840000">
                        <a:off x="2650451" y="5362518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24" name="Straight Connector 23"/>
                  <p:cNvCxnSpPr>
                    <a:stCxn id="18" idx="1"/>
                    <a:endCxn id="34" idx="2"/>
                  </p:cNvCxnSpPr>
                  <p:nvPr/>
                </p:nvCxnSpPr>
                <p:spPr>
                  <a:xfrm flipH="1">
                    <a:off x="3504876" y="3197757"/>
                    <a:ext cx="370284" cy="47078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>
                  <a:stCxn id="18" idx="7"/>
                  <a:endCxn id="35" idx="2"/>
                </p:cNvCxnSpPr>
                <p:nvPr/>
              </p:nvCxnSpPr>
              <p:spPr>
                <a:xfrm>
                  <a:off x="2739408" y="3409480"/>
                  <a:ext cx="390046" cy="47078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Arc 21"/>
                <p:cNvSpPr/>
                <p:nvPr/>
              </p:nvSpPr>
              <p:spPr>
                <a:xfrm rot="2760000" flipH="1">
                  <a:off x="2850241" y="3548954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4" name="Rounded Rectangle 33"/>
            <p:cNvSpPr/>
            <p:nvPr/>
          </p:nvSpPr>
          <p:spPr>
            <a:xfrm>
              <a:off x="1524000" y="3962400"/>
              <a:ext cx="540651" cy="4462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E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634349" y="3962400"/>
              <a:ext cx="540651" cy="4462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F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81600" y="4614194"/>
            <a:ext cx="1651000" cy="2015206"/>
            <a:chOff x="1524000" y="3962400"/>
            <a:chExt cx="1651000" cy="2438400"/>
          </a:xfrm>
        </p:grpSpPr>
        <p:grpSp>
          <p:nvGrpSpPr>
            <p:cNvPr id="40" name="Group 39"/>
            <p:cNvGrpSpPr/>
            <p:nvPr/>
          </p:nvGrpSpPr>
          <p:grpSpPr>
            <a:xfrm flipV="1">
              <a:off x="1794326" y="4408658"/>
              <a:ext cx="1110349" cy="1992142"/>
              <a:chOff x="2019105" y="1888123"/>
              <a:chExt cx="1110349" cy="1992142"/>
            </a:xfrm>
          </p:grpSpPr>
          <p:sp>
            <p:nvSpPr>
              <p:cNvPr id="43" name="Oval 42"/>
              <p:cNvSpPr/>
              <p:nvPr/>
            </p:nvSpPr>
            <p:spPr>
              <a:xfrm flipV="1">
                <a:off x="2316898" y="2994495"/>
                <a:ext cx="495001" cy="48618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ysClr val="windowText" lastClr="000000"/>
                    </a:solidFill>
                  </a:rPr>
                  <a:t>U</a:t>
                </a:r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2019105" y="1888123"/>
                <a:ext cx="1110349" cy="1992142"/>
                <a:chOff x="2019105" y="1888123"/>
                <a:chExt cx="1110349" cy="1992142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2019105" y="1888123"/>
                  <a:ext cx="815620" cy="1992142"/>
                  <a:chOff x="3504876" y="1676400"/>
                  <a:chExt cx="815620" cy="1992142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3596436" y="1676400"/>
                    <a:ext cx="724060" cy="1873883"/>
                    <a:chOff x="2677077" y="3701687"/>
                    <a:chExt cx="724060" cy="1873883"/>
                  </a:xfrm>
                </p:grpSpPr>
                <p:sp>
                  <p:nvSpPr>
                    <p:cNvPr id="50" name="Rounded Rectangle 49"/>
                    <p:cNvSpPr/>
                    <p:nvPr/>
                  </p:nvSpPr>
                  <p:spPr>
                    <a:xfrm flipV="1">
                      <a:off x="2860486" y="3701687"/>
                      <a:ext cx="540651" cy="446258"/>
                    </a:xfrm>
                    <a:prstGeom prst="roundRect">
                      <a:avLst/>
                    </a:prstGeom>
                    <a:noFill/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grpSp>
                  <p:nvGrpSpPr>
                    <p:cNvPr id="51" name="Group 50"/>
                    <p:cNvGrpSpPr/>
                    <p:nvPr/>
                  </p:nvGrpSpPr>
                  <p:grpSpPr>
                    <a:xfrm>
                      <a:off x="2677077" y="4147945"/>
                      <a:ext cx="453735" cy="1427625"/>
                      <a:chOff x="2677077" y="4147945"/>
                      <a:chExt cx="453735" cy="1427625"/>
                    </a:xfrm>
                  </p:grpSpPr>
                  <p:cxnSp>
                    <p:nvCxnSpPr>
                      <p:cNvPr id="52" name="Straight Connector 51"/>
                      <p:cNvCxnSpPr>
                        <a:stCxn id="50" idx="0"/>
                        <a:endCxn id="43" idx="4"/>
                      </p:cNvCxnSpPr>
                      <p:nvPr/>
                    </p:nvCxnSpPr>
                    <p:spPr>
                      <a:xfrm flipH="1">
                        <a:off x="3130811" y="4147945"/>
                        <a:ext cx="1" cy="660114"/>
                      </a:xfrm>
                      <a:prstGeom prst="line">
                        <a:avLst/>
                      </a:prstGeom>
                      <a:ln w="28575" cmpd="sng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3" name="Arc 52"/>
                      <p:cNvSpPr/>
                      <p:nvPr/>
                    </p:nvSpPr>
                    <p:spPr>
                      <a:xfrm rot="18840000">
                        <a:off x="2650451" y="5362518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49" name="Straight Connector 48"/>
                  <p:cNvCxnSpPr>
                    <a:stCxn id="43" idx="1"/>
                    <a:endCxn id="41" idx="2"/>
                  </p:cNvCxnSpPr>
                  <p:nvPr/>
                </p:nvCxnSpPr>
                <p:spPr>
                  <a:xfrm flipH="1">
                    <a:off x="3504876" y="3197757"/>
                    <a:ext cx="370284" cy="47078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6" name="Straight Connector 45"/>
                <p:cNvCxnSpPr>
                  <a:stCxn id="43" idx="7"/>
                  <a:endCxn id="42" idx="2"/>
                </p:cNvCxnSpPr>
                <p:nvPr/>
              </p:nvCxnSpPr>
              <p:spPr>
                <a:xfrm>
                  <a:off x="2739408" y="3409480"/>
                  <a:ext cx="390046" cy="47078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Arc 46"/>
                <p:cNvSpPr/>
                <p:nvPr/>
              </p:nvSpPr>
              <p:spPr>
                <a:xfrm rot="2760000" flipH="1">
                  <a:off x="2850241" y="3548954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1" name="Rounded Rectangle 40"/>
            <p:cNvSpPr/>
            <p:nvPr/>
          </p:nvSpPr>
          <p:spPr>
            <a:xfrm>
              <a:off x="1524000" y="3962400"/>
              <a:ext cx="540651" cy="44625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E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2634349" y="3962400"/>
              <a:ext cx="540651" cy="44625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F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7295465" y="2438400"/>
            <a:ext cx="844778" cy="457200"/>
          </a:xfrm>
          <a:prstGeom prst="roundRect">
            <a:avLst/>
          </a:prstGeom>
          <a:solidFill>
            <a:srgbClr val="11DF1B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6629400" y="5911941"/>
            <a:ext cx="495300" cy="22312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6896146" y="5683341"/>
            <a:ext cx="1194585" cy="6412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</a:rPr>
              <a:t>دسته ناقص</a:t>
            </a:r>
          </a:p>
        </p:txBody>
      </p:sp>
      <p:sp>
        <p:nvSpPr>
          <p:cNvPr id="56" name="Right Arrow 55"/>
          <p:cNvSpPr/>
          <p:nvPr/>
        </p:nvSpPr>
        <p:spPr>
          <a:xfrm flipH="1">
            <a:off x="1805846" y="5982670"/>
            <a:ext cx="495300" cy="22312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609600" y="5715000"/>
            <a:ext cx="1175488" cy="6412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</a:rPr>
              <a:t>دسته کامل</a:t>
            </a:r>
          </a:p>
        </p:txBody>
      </p:sp>
    </p:spTree>
    <p:extLst>
      <p:ext uri="{BB962C8B-B14F-4D97-AF65-F5344CB8AC3E}">
        <p14:creationId xmlns:p14="http://schemas.microsoft.com/office/powerpoint/2010/main" val="361673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4" grpId="0" animBg="1"/>
      <p:bldP spid="55" grpId="0"/>
      <p:bldP spid="56" grpId="0" animBg="1"/>
      <p:bldP spid="5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زیرنوع اجتماع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fontScale="85000" lnSpcReduction="10000"/>
          </a:bodyPr>
          <a:lstStyle/>
          <a:p>
            <a:r>
              <a:rPr lang="fa-IR" dirty="0" smtClean="0"/>
              <a:t>شناسه های زبرنوع ها می‏تواند از دامنه‏های متفاوت باشد.</a:t>
            </a:r>
          </a:p>
          <a:p>
            <a:pPr lvl="1"/>
            <a:r>
              <a:rPr lang="fa-IR" b="1" dirty="0" smtClean="0"/>
              <a:t>متفاوت: </a:t>
            </a:r>
            <a:r>
              <a:rPr lang="fa-IR" dirty="0" smtClean="0"/>
              <a:t>شناسه زیرنوع شناسه‏ای است که خود باید در نظر بگیریم.</a:t>
            </a:r>
          </a:p>
          <a:p>
            <a:pPr lvl="1"/>
            <a:r>
              <a:rPr lang="fa-IR" b="1" dirty="0" smtClean="0"/>
              <a:t>یکسان:</a:t>
            </a:r>
            <a:r>
              <a:rPr lang="fa-IR" dirty="0" smtClean="0"/>
              <a:t> شناسه زیرنوع می‏تواند همان شناسه زبرنوع‏ها باشد.</a:t>
            </a:r>
          </a:p>
          <a:p>
            <a:pPr marL="57150" indent="0">
              <a:buNone/>
            </a:pPr>
            <a:r>
              <a:rPr lang="fa-IR" dirty="0" smtClean="0"/>
              <a:t>       از </a:t>
            </a:r>
            <a:r>
              <a:rPr lang="en-US" sz="1900" dirty="0" smtClean="0"/>
              <a:t>ELMASRI</a:t>
            </a:r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در </a:t>
            </a:r>
            <a:r>
              <a:rPr lang="fa-IR" dirty="0"/>
              <a:t>چه صورت مدلسازی با </a:t>
            </a:r>
            <a:r>
              <a:rPr lang="en-US" dirty="0"/>
              <a:t>U-Type</a:t>
            </a:r>
            <a:r>
              <a:rPr lang="fa-IR" dirty="0"/>
              <a:t> را می‏توان با تکنیک </a:t>
            </a:r>
            <a:r>
              <a:rPr lang="fa-IR" dirty="0" smtClean="0"/>
              <a:t>تخصیص (ویژه‏نمایی) </a:t>
            </a:r>
            <a:r>
              <a:rPr lang="fa-IR" dirty="0"/>
              <a:t>معمولی مدل کرد</a:t>
            </a:r>
            <a:r>
              <a:rPr lang="fa-IR" dirty="0" smtClean="0"/>
              <a:t>؟</a:t>
            </a:r>
            <a:r>
              <a:rPr lang="fa-IR" dirty="0"/>
              <a:t> در چه شرایطی کدام یک بهتر است</a:t>
            </a:r>
            <a:r>
              <a:rPr lang="fa-IR" dirty="0" smtClean="0"/>
              <a:t>؟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76200" y="2514600"/>
            <a:ext cx="4177957" cy="3352800"/>
            <a:chOff x="141684" y="2057400"/>
            <a:chExt cx="4177957" cy="3352800"/>
          </a:xfrm>
        </p:grpSpPr>
        <p:grpSp>
          <p:nvGrpSpPr>
            <p:cNvPr id="29" name="Group 28"/>
            <p:cNvGrpSpPr/>
            <p:nvPr/>
          </p:nvGrpSpPr>
          <p:grpSpPr>
            <a:xfrm>
              <a:off x="781431" y="2590800"/>
              <a:ext cx="3538210" cy="2819400"/>
              <a:chOff x="781431" y="2590800"/>
              <a:chExt cx="3538210" cy="281940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781431" y="2590800"/>
                <a:ext cx="2113883" cy="2819400"/>
                <a:chOff x="552831" y="3962400"/>
                <a:chExt cx="2113883" cy="281940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 flipV="1">
                  <a:off x="879925" y="4408658"/>
                  <a:ext cx="1786789" cy="2373142"/>
                  <a:chOff x="1104704" y="1507123"/>
                  <a:chExt cx="1786789" cy="2373142"/>
                </a:xfrm>
              </p:grpSpPr>
              <p:sp>
                <p:nvSpPr>
                  <p:cNvPr id="8" name="Oval 7"/>
                  <p:cNvSpPr/>
                  <p:nvPr/>
                </p:nvSpPr>
                <p:spPr>
                  <a:xfrm flipV="1">
                    <a:off x="2316898" y="2602410"/>
                    <a:ext cx="495001" cy="486185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ysClr val="windowText" lastClr="000000"/>
                        </a:solidFill>
                      </a:rPr>
                      <a:t>U</a:t>
                    </a:r>
                  </a:p>
                </p:txBody>
              </p: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104704" y="1507123"/>
                    <a:ext cx="1786789" cy="2373142"/>
                    <a:chOff x="1104704" y="1507123"/>
                    <a:chExt cx="1786789" cy="2373142"/>
                  </a:xfrm>
                </p:grpSpPr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1104704" y="1507123"/>
                      <a:ext cx="1786789" cy="2373142"/>
                      <a:chOff x="2590475" y="1295400"/>
                      <a:chExt cx="1786789" cy="2373142"/>
                    </a:xfrm>
                  </p:grpSpPr>
                  <p:grpSp>
                    <p:nvGrpSpPr>
                      <p:cNvPr id="13" name="Group 12"/>
                      <p:cNvGrpSpPr/>
                      <p:nvPr/>
                    </p:nvGrpSpPr>
                    <p:grpSpPr>
                      <a:xfrm>
                        <a:off x="3009806" y="1295400"/>
                        <a:ext cx="1367458" cy="2110272"/>
                        <a:chOff x="2090447" y="3320687"/>
                        <a:chExt cx="1367458" cy="2110272"/>
                      </a:xfrm>
                    </p:grpSpPr>
                    <p:sp>
                      <p:nvSpPr>
                        <p:cNvPr id="15" name="Rounded Rectangle 14"/>
                        <p:cNvSpPr/>
                        <p:nvPr/>
                      </p:nvSpPr>
                      <p:spPr>
                        <a:xfrm flipV="1">
                          <a:off x="2803717" y="3320687"/>
                          <a:ext cx="654188" cy="446258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rtl="1"/>
                          <a:r>
                            <a:rPr lang="fa-IR" sz="1400" b="1" dirty="0" smtClean="0">
                              <a:solidFill>
                                <a:sysClr val="windowText" lastClr="000000"/>
                              </a:solidFill>
                            </a:rPr>
                            <a:t>مالک</a:t>
                          </a:r>
                          <a:endParaRPr lang="en-US" sz="1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16" name="Group 15"/>
                        <p:cNvGrpSpPr/>
                        <p:nvPr/>
                      </p:nvGrpSpPr>
                      <p:grpSpPr>
                        <a:xfrm>
                          <a:off x="2090447" y="3766945"/>
                          <a:ext cx="1040364" cy="1664014"/>
                          <a:chOff x="2090447" y="3766945"/>
                          <a:chExt cx="1040364" cy="1664014"/>
                        </a:xfrm>
                      </p:grpSpPr>
                      <p:cxnSp>
                        <p:nvCxnSpPr>
                          <p:cNvPr id="17" name="Straight Connector 16"/>
                          <p:cNvCxnSpPr>
                            <a:stCxn id="15" idx="0"/>
                            <a:endCxn id="8" idx="4"/>
                          </p:cNvCxnSpPr>
                          <p:nvPr/>
                        </p:nvCxnSpPr>
                        <p:spPr>
                          <a:xfrm>
                            <a:off x="3130811" y="3766945"/>
                            <a:ext cx="0" cy="649029"/>
                          </a:xfrm>
                          <a:prstGeom prst="line">
                            <a:avLst/>
                          </a:prstGeom>
                          <a:ln w="28575" cmpd="sng"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8" name="Arc 17"/>
                          <p:cNvSpPr/>
                          <p:nvPr/>
                        </p:nvSpPr>
                        <p:spPr>
                          <a:xfrm rot="19680000">
                            <a:off x="2090447" y="5244534"/>
                            <a:ext cx="239678" cy="186425"/>
                          </a:xfrm>
                          <a:prstGeom prst="arc">
                            <a:avLst>
                              <a:gd name="adj1" fmla="val 16200000"/>
                              <a:gd name="adj2" fmla="val 5561501"/>
                            </a:avLst>
                          </a:prstGeom>
                          <a:ln w="28575"/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cxnSp>
                    <p:nvCxnSpPr>
                      <p:cNvPr id="14" name="Straight Connector 13"/>
                      <p:cNvCxnSpPr>
                        <a:stCxn id="8" idx="1"/>
                        <a:endCxn id="6" idx="2"/>
                      </p:cNvCxnSpPr>
                      <p:nvPr/>
                    </p:nvCxnSpPr>
                    <p:spPr>
                      <a:xfrm flipH="1">
                        <a:off x="2590475" y="2805672"/>
                        <a:ext cx="1284685" cy="86287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1" name="Straight Connector 10"/>
                    <p:cNvCxnSpPr>
                      <a:stCxn id="8" idx="0"/>
                      <a:endCxn id="7" idx="2"/>
                    </p:cNvCxnSpPr>
                    <p:nvPr/>
                  </p:nvCxnSpPr>
                  <p:spPr>
                    <a:xfrm flipH="1">
                      <a:off x="2558473" y="3088595"/>
                      <a:ext cx="5926" cy="79167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Arc 11"/>
                    <p:cNvSpPr/>
                    <p:nvPr/>
                  </p:nvSpPr>
                  <p:spPr>
                    <a:xfrm rot="5400000" flipH="1">
                      <a:off x="2446053" y="3489550"/>
                      <a:ext cx="239678" cy="186425"/>
                    </a:xfrm>
                    <a:prstGeom prst="arc">
                      <a:avLst>
                        <a:gd name="adj1" fmla="val 16200000"/>
                        <a:gd name="adj2" fmla="val 5561501"/>
                      </a:avLst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6" name="Rounded Rectangle 5"/>
                <p:cNvSpPr/>
                <p:nvPr/>
              </p:nvSpPr>
              <p:spPr>
                <a:xfrm>
                  <a:off x="552831" y="3962400"/>
                  <a:ext cx="65418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شخص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" name="Rounded Rectangle 6"/>
                <p:cNvSpPr/>
                <p:nvPr/>
              </p:nvSpPr>
              <p:spPr>
                <a:xfrm>
                  <a:off x="2006600" y="3962400"/>
                  <a:ext cx="65418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شرکت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2743229" y="2590800"/>
                <a:ext cx="1576412" cy="1309128"/>
                <a:chOff x="2743229" y="2590800"/>
                <a:chExt cx="1576412" cy="1309128"/>
              </a:xfrm>
            </p:grpSpPr>
            <p:sp>
              <p:nvSpPr>
                <p:cNvPr id="23" name="Arc 22"/>
                <p:cNvSpPr/>
                <p:nvPr/>
              </p:nvSpPr>
              <p:spPr>
                <a:xfrm rot="19680000" flipH="1" flipV="1">
                  <a:off x="3378430" y="3299928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>
                  <a:stCxn id="8" idx="7"/>
                  <a:endCxn id="25" idx="2"/>
                </p:cNvCxnSpPr>
                <p:nvPr/>
              </p:nvCxnSpPr>
              <p:spPr>
                <a:xfrm flipV="1">
                  <a:off x="2743229" y="3037058"/>
                  <a:ext cx="1306087" cy="86287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Rounded Rectangle 24"/>
                <p:cNvSpPr/>
                <p:nvPr/>
              </p:nvSpPr>
              <p:spPr>
                <a:xfrm>
                  <a:off x="3778990" y="2590800"/>
                  <a:ext cx="540651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بانک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38" name="Group 37"/>
            <p:cNvGrpSpPr/>
            <p:nvPr/>
          </p:nvGrpSpPr>
          <p:grpSpPr>
            <a:xfrm>
              <a:off x="3048000" y="2057400"/>
              <a:ext cx="1001316" cy="759599"/>
              <a:chOff x="3048000" y="2057400"/>
              <a:chExt cx="1001316" cy="759599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3048000" y="2057400"/>
                <a:ext cx="71544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BID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2" name="Straight Connector 31"/>
              <p:cNvCxnSpPr>
                <a:stCxn id="25" idx="0"/>
                <a:endCxn id="31" idx="5"/>
              </p:cNvCxnSpPr>
              <p:nvPr/>
            </p:nvCxnSpPr>
            <p:spPr>
              <a:xfrm flipH="1" flipV="1">
                <a:off x="3658673" y="2441117"/>
                <a:ext cx="390643" cy="14968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Group 38"/>
            <p:cNvGrpSpPr/>
            <p:nvPr/>
          </p:nvGrpSpPr>
          <p:grpSpPr>
            <a:xfrm>
              <a:off x="1516810" y="2059801"/>
              <a:ext cx="1045484" cy="759599"/>
              <a:chOff x="3040810" y="2057400"/>
              <a:chExt cx="1045484" cy="759599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3040810" y="2057400"/>
                <a:ext cx="72982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CID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1" name="Straight Connector 40"/>
              <p:cNvCxnSpPr>
                <a:stCxn id="7" idx="0"/>
                <a:endCxn id="40" idx="5"/>
              </p:cNvCxnSpPr>
              <p:nvPr/>
            </p:nvCxnSpPr>
            <p:spPr>
              <a:xfrm flipH="1" flipV="1">
                <a:off x="3663757" y="2441117"/>
                <a:ext cx="422537" cy="14728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3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/>
            <p:cNvGrpSpPr/>
            <p:nvPr/>
          </p:nvGrpSpPr>
          <p:grpSpPr>
            <a:xfrm>
              <a:off x="141684" y="2059801"/>
              <a:ext cx="966841" cy="759599"/>
              <a:chOff x="3048000" y="2057400"/>
              <a:chExt cx="966841" cy="759599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3048000" y="2057400"/>
                <a:ext cx="71544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PID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6" name="Straight Connector 45"/>
              <p:cNvCxnSpPr>
                <a:stCxn id="6" idx="0"/>
                <a:endCxn id="45" idx="5"/>
              </p:cNvCxnSpPr>
              <p:nvPr/>
            </p:nvCxnSpPr>
            <p:spPr>
              <a:xfrm flipH="1" flipV="1">
                <a:off x="3658673" y="2441117"/>
                <a:ext cx="356168" cy="14728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4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Group 55"/>
            <p:cNvGrpSpPr/>
            <p:nvPr/>
          </p:nvGrpSpPr>
          <p:grpSpPr>
            <a:xfrm>
              <a:off x="1223045" y="4639427"/>
              <a:ext cx="1018081" cy="759599"/>
              <a:chOff x="3037161" y="2057400"/>
              <a:chExt cx="1018081" cy="759599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3037161" y="2057400"/>
                <a:ext cx="737126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OID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8" name="Straight Connector 57"/>
              <p:cNvCxnSpPr>
                <a:stCxn id="15" idx="1"/>
                <a:endCxn id="57" idx="5"/>
              </p:cNvCxnSpPr>
              <p:nvPr/>
            </p:nvCxnSpPr>
            <p:spPr>
              <a:xfrm flipH="1" flipV="1">
                <a:off x="3666337" y="2441117"/>
                <a:ext cx="388905" cy="16392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5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0" name="Group 19"/>
          <p:cNvGrpSpPr/>
          <p:nvPr/>
        </p:nvGrpSpPr>
        <p:grpSpPr>
          <a:xfrm>
            <a:off x="2829830" y="4750239"/>
            <a:ext cx="2764015" cy="1170501"/>
            <a:chOff x="2772356" y="4267200"/>
            <a:chExt cx="2764015" cy="1170501"/>
          </a:xfrm>
        </p:grpSpPr>
        <p:sp>
          <p:nvSpPr>
            <p:cNvPr id="30" name="Flowchart: Decision 29"/>
            <p:cNvSpPr/>
            <p:nvPr/>
          </p:nvSpPr>
          <p:spPr>
            <a:xfrm>
              <a:off x="3564115" y="4850961"/>
              <a:ext cx="1089660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100" b="1" dirty="0" smtClean="0">
                  <a:solidFill>
                    <a:schemeClr val="tx1"/>
                  </a:solidFill>
                </a:rPr>
                <a:t>مالکیت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Connector 62"/>
            <p:cNvCxnSpPr>
              <a:stCxn id="30" idx="1"/>
              <a:endCxn id="15" idx="3"/>
            </p:cNvCxnSpPr>
            <p:nvPr/>
          </p:nvCxnSpPr>
          <p:spPr>
            <a:xfrm flipH="1">
              <a:off x="2772356" y="5144331"/>
              <a:ext cx="791759" cy="16901"/>
            </a:xfrm>
            <a:prstGeom prst="line">
              <a:avLst/>
            </a:prstGeom>
            <a:ln w="28575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30" idx="3"/>
              <a:endCxn id="67" idx="1"/>
            </p:cNvCxnSpPr>
            <p:nvPr/>
          </p:nvCxnSpPr>
          <p:spPr>
            <a:xfrm>
              <a:off x="4653775" y="5144331"/>
              <a:ext cx="882596" cy="22860"/>
            </a:xfrm>
            <a:prstGeom prst="line">
              <a:avLst/>
            </a:prstGeom>
            <a:ln w="28575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/>
            <p:cNvGrpSpPr/>
            <p:nvPr/>
          </p:nvGrpSpPr>
          <p:grpSpPr>
            <a:xfrm>
              <a:off x="3345429" y="4267200"/>
              <a:ext cx="763516" cy="583761"/>
              <a:chOff x="3345429" y="4267200"/>
              <a:chExt cx="763516" cy="583761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3345429" y="4267200"/>
                <a:ext cx="553814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از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81" name="Straight Connector 80"/>
              <p:cNvCxnSpPr>
                <a:stCxn id="30" idx="0"/>
                <a:endCxn id="80" idx="5"/>
              </p:cNvCxnSpPr>
              <p:nvPr/>
            </p:nvCxnSpPr>
            <p:spPr>
              <a:xfrm flipH="1" flipV="1">
                <a:off x="3818139" y="4650917"/>
                <a:ext cx="290806" cy="20004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4108945" y="4267200"/>
              <a:ext cx="704698" cy="583761"/>
              <a:chOff x="3393411" y="4153482"/>
              <a:chExt cx="704698" cy="583761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3544295" y="4153482"/>
                <a:ext cx="553814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تا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86" name="Straight Connector 85"/>
              <p:cNvCxnSpPr>
                <a:stCxn id="30" idx="0"/>
                <a:endCxn id="85" idx="3"/>
              </p:cNvCxnSpPr>
              <p:nvPr/>
            </p:nvCxnSpPr>
            <p:spPr>
              <a:xfrm flipV="1">
                <a:off x="3393411" y="4537199"/>
                <a:ext cx="231988" cy="20004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109"/>
            <p:cNvSpPr txBox="1"/>
            <p:nvPr/>
          </p:nvSpPr>
          <p:spPr>
            <a:xfrm>
              <a:off x="3065790" y="4904601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</a:t>
              </a:r>
              <a:endParaRPr lang="en-US" sz="12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936878" y="4904601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</a:t>
              </a:r>
              <a:endParaRPr lang="en-US" sz="12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962618" y="3652617"/>
            <a:ext cx="4015939" cy="2233442"/>
            <a:chOff x="4962618" y="3037058"/>
            <a:chExt cx="4015939" cy="2233442"/>
          </a:xfrm>
        </p:grpSpPr>
        <p:grpSp>
          <p:nvGrpSpPr>
            <p:cNvPr id="50" name="Group 49"/>
            <p:cNvGrpSpPr/>
            <p:nvPr/>
          </p:nvGrpSpPr>
          <p:grpSpPr>
            <a:xfrm>
              <a:off x="4962618" y="3037058"/>
              <a:ext cx="4015939" cy="2233442"/>
              <a:chOff x="5051861" y="3189458"/>
              <a:chExt cx="4015939" cy="2233442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5051861" y="4178300"/>
                <a:ext cx="1285415" cy="1231900"/>
                <a:chOff x="5343985" y="4330700"/>
                <a:chExt cx="1285415" cy="1231900"/>
              </a:xfrm>
            </p:grpSpPr>
            <p:sp>
              <p:nvSpPr>
                <p:cNvPr id="67" name="Rounded Rectangle 66"/>
                <p:cNvSpPr/>
                <p:nvPr/>
              </p:nvSpPr>
              <p:spPr>
                <a:xfrm>
                  <a:off x="5975212" y="5116342"/>
                  <a:ext cx="65418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وسیله نقلیه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5343985" y="4330700"/>
                  <a:ext cx="737126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ysClr val="windowText" lastClr="000000"/>
                      </a:solidFill>
                    </a:rPr>
                    <a:t>VID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69" name="Straight Connector 68"/>
                <p:cNvCxnSpPr>
                  <a:stCxn id="67" idx="0"/>
                  <a:endCxn id="68" idx="5"/>
                </p:cNvCxnSpPr>
                <p:nvPr/>
              </p:nvCxnSpPr>
              <p:spPr>
                <a:xfrm flipH="1" flipV="1">
                  <a:off x="5973161" y="4714417"/>
                  <a:ext cx="329145" cy="40192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5532624" y="46736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/>
                    <p:cNvSpPr txBox="1"/>
                    <p:nvPr/>
                  </p:nvSpPr>
                  <p:spPr>
                    <a:xfrm>
                      <a:off x="5566474" y="4828401"/>
                      <a:ext cx="27122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71" name="TextBox 7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66474" y="4828401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5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0" name="Oval 89"/>
              <p:cNvSpPr/>
              <p:nvPr/>
            </p:nvSpPr>
            <p:spPr>
              <a:xfrm>
                <a:off x="7056154" y="4936715"/>
                <a:ext cx="495001" cy="4861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ysClr val="windowText" lastClr="000000"/>
                    </a:solidFill>
                  </a:rPr>
                  <a:t>U</a:t>
                </a:r>
              </a:p>
            </p:txBody>
          </p:sp>
          <p:cxnSp>
            <p:nvCxnSpPr>
              <p:cNvPr id="91" name="Straight Connector 90"/>
              <p:cNvCxnSpPr>
                <a:stCxn id="67" idx="3"/>
                <a:endCxn id="90" idx="2"/>
              </p:cNvCxnSpPr>
              <p:nvPr/>
            </p:nvCxnSpPr>
            <p:spPr>
              <a:xfrm flipV="1">
                <a:off x="6337276" y="5179808"/>
                <a:ext cx="718878" cy="7263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Group 35"/>
              <p:cNvGrpSpPr/>
              <p:nvPr/>
            </p:nvGrpSpPr>
            <p:grpSpPr>
              <a:xfrm>
                <a:off x="7478664" y="3189458"/>
                <a:ext cx="1589136" cy="1818457"/>
                <a:chOff x="7478664" y="3189458"/>
                <a:chExt cx="1589136" cy="1818457"/>
              </a:xfrm>
            </p:grpSpPr>
            <p:sp>
              <p:nvSpPr>
                <p:cNvPr id="97" name="Rounded Rectangle 96"/>
                <p:cNvSpPr/>
                <p:nvPr/>
              </p:nvSpPr>
              <p:spPr>
                <a:xfrm>
                  <a:off x="8527149" y="3722858"/>
                  <a:ext cx="540651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باری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33" name="Group 32"/>
                <p:cNvGrpSpPr/>
                <p:nvPr/>
              </p:nvGrpSpPr>
              <p:grpSpPr>
                <a:xfrm>
                  <a:off x="7478664" y="4169116"/>
                  <a:ext cx="1306087" cy="838799"/>
                  <a:chOff x="7478664" y="4169116"/>
                  <a:chExt cx="1306087" cy="838799"/>
                </a:xfrm>
              </p:grpSpPr>
              <p:sp>
                <p:nvSpPr>
                  <p:cNvPr id="95" name="Arc 94"/>
                  <p:cNvSpPr/>
                  <p:nvPr/>
                </p:nvSpPr>
                <p:spPr>
                  <a:xfrm rot="19680000" flipH="1" flipV="1">
                    <a:off x="8113865" y="4431986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6" name="Straight Connector 95"/>
                  <p:cNvCxnSpPr>
                    <a:stCxn id="90" idx="7"/>
                    <a:endCxn id="97" idx="2"/>
                  </p:cNvCxnSpPr>
                  <p:nvPr/>
                </p:nvCxnSpPr>
                <p:spPr>
                  <a:xfrm flipV="1">
                    <a:off x="7478664" y="4169116"/>
                    <a:ext cx="1306087" cy="838799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7748641" y="3189458"/>
                  <a:ext cx="1048834" cy="759599"/>
                  <a:chOff x="7748641" y="3189458"/>
                  <a:chExt cx="1048834" cy="759599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7748641" y="3189458"/>
                    <a:ext cx="1048834" cy="533400"/>
                    <a:chOff x="7748641" y="3189458"/>
                    <a:chExt cx="1048834" cy="533400"/>
                  </a:xfrm>
                </p:grpSpPr>
                <p:cxnSp>
                  <p:nvCxnSpPr>
                    <p:cNvPr id="100" name="Straight Connector 99"/>
                    <p:cNvCxnSpPr/>
                    <p:nvPr/>
                  </p:nvCxnSpPr>
                  <p:spPr>
                    <a:xfrm>
                      <a:off x="7973959" y="3532358"/>
                      <a:ext cx="36166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8" name="Oval 97"/>
                    <p:cNvSpPr/>
                    <p:nvPr/>
                  </p:nvSpPr>
                  <p:spPr>
                    <a:xfrm>
                      <a:off x="7748641" y="3189458"/>
                      <a:ext cx="722602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VID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99" name="Straight Connector 98"/>
                    <p:cNvCxnSpPr>
                      <a:stCxn id="97" idx="0"/>
                      <a:endCxn id="98" idx="5"/>
                    </p:cNvCxnSpPr>
                    <p:nvPr/>
                  </p:nvCxnSpPr>
                  <p:spPr>
                    <a:xfrm flipH="1" flipV="1">
                      <a:off x="8365420" y="3573175"/>
                      <a:ext cx="432055" cy="14968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1" name="TextBox 100"/>
                      <p:cNvSpPr txBox="1"/>
                      <p:nvPr/>
                    </p:nvSpPr>
                    <p:spPr>
                      <a:xfrm>
                        <a:off x="7973935" y="3672058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101" name="TextBox 10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73935" y="3672058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3" cstate="print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49" name="Group 48"/>
              <p:cNvGrpSpPr/>
              <p:nvPr/>
            </p:nvGrpSpPr>
            <p:grpSpPr>
              <a:xfrm>
                <a:off x="6032843" y="3191859"/>
                <a:ext cx="1591980" cy="1744856"/>
                <a:chOff x="6032843" y="3191859"/>
                <a:chExt cx="1591980" cy="1744856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7211935" y="4169116"/>
                  <a:ext cx="186425" cy="767599"/>
                  <a:chOff x="7211935" y="4169116"/>
                  <a:chExt cx="186425" cy="767599"/>
                </a:xfrm>
              </p:grpSpPr>
              <p:cxnSp>
                <p:nvCxnSpPr>
                  <p:cNvPr id="92" name="Straight Connector 91"/>
                  <p:cNvCxnSpPr>
                    <a:stCxn id="90" idx="0"/>
                    <a:endCxn id="94" idx="2"/>
                  </p:cNvCxnSpPr>
                  <p:nvPr/>
                </p:nvCxnSpPr>
                <p:spPr>
                  <a:xfrm flipH="1" flipV="1">
                    <a:off x="7297729" y="4169116"/>
                    <a:ext cx="5926" cy="767599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3" name="Arc 92"/>
                  <p:cNvSpPr/>
                  <p:nvPr/>
                </p:nvSpPr>
                <p:spPr>
                  <a:xfrm rot="16200000" flipH="1" flipV="1">
                    <a:off x="7185309" y="4373406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4" name="Rounded Rectangle 93"/>
                <p:cNvSpPr/>
                <p:nvPr/>
              </p:nvSpPr>
              <p:spPr>
                <a:xfrm>
                  <a:off x="6970635" y="3722858"/>
                  <a:ext cx="65418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سواری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27" name="Group 26"/>
                <p:cNvGrpSpPr/>
                <p:nvPr/>
              </p:nvGrpSpPr>
              <p:grpSpPr>
                <a:xfrm>
                  <a:off x="6032843" y="3191859"/>
                  <a:ext cx="937792" cy="1303941"/>
                  <a:chOff x="6032843" y="3191859"/>
                  <a:chExt cx="937792" cy="1303941"/>
                </a:xfrm>
              </p:grpSpPr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6032843" y="3191859"/>
                    <a:ext cx="937792" cy="754128"/>
                    <a:chOff x="6032843" y="3191859"/>
                    <a:chExt cx="937792" cy="754128"/>
                  </a:xfrm>
                </p:grpSpPr>
                <p:cxnSp>
                  <p:nvCxnSpPr>
                    <p:cNvPr id="104" name="Straight Connector 103"/>
                    <p:cNvCxnSpPr/>
                    <p:nvPr/>
                  </p:nvCxnSpPr>
                  <p:spPr>
                    <a:xfrm>
                      <a:off x="6204583" y="3534759"/>
                      <a:ext cx="36166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" name="Oval 101"/>
                    <p:cNvSpPr/>
                    <p:nvPr/>
                  </p:nvSpPr>
                  <p:spPr>
                    <a:xfrm>
                      <a:off x="6032843" y="3191859"/>
                      <a:ext cx="729828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VID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103" name="Straight Connector 102"/>
                    <p:cNvCxnSpPr>
                      <a:stCxn id="94" idx="1"/>
                      <a:endCxn id="102" idx="5"/>
                    </p:cNvCxnSpPr>
                    <p:nvPr/>
                  </p:nvCxnSpPr>
                  <p:spPr>
                    <a:xfrm flipH="1" flipV="1">
                      <a:off x="6655790" y="3575576"/>
                      <a:ext cx="314845" cy="37041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5" name="TextBox 104"/>
                      <p:cNvSpPr txBox="1"/>
                      <p:nvPr/>
                    </p:nvSpPr>
                    <p:spPr>
                      <a:xfrm>
                        <a:off x="6261443" y="4218801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105" name="TextBox 10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61443" y="4218801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grpSp>
          <p:nvGrpSpPr>
            <p:cNvPr id="53" name="Group 52"/>
            <p:cNvGrpSpPr/>
            <p:nvPr/>
          </p:nvGrpSpPr>
          <p:grpSpPr>
            <a:xfrm>
              <a:off x="5790768" y="3589272"/>
              <a:ext cx="1090624" cy="449552"/>
              <a:chOff x="5790768" y="3589272"/>
              <a:chExt cx="1090624" cy="449552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5790768" y="3589272"/>
                <a:ext cx="883092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ظرفیت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08" name="Straight Connector 107"/>
              <p:cNvCxnSpPr>
                <a:stCxn id="94" idx="1"/>
                <a:endCxn id="107" idx="6"/>
              </p:cNvCxnSpPr>
              <p:nvPr/>
            </p:nvCxnSpPr>
            <p:spPr>
              <a:xfrm flipH="1">
                <a:off x="6673860" y="3793587"/>
                <a:ext cx="207532" cy="2046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6" name="Picture 2" descr="\\VBOXSVR\mahmoud\Documents\EDU\Sharif\DB\TA\slides\konjkavi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532" y="5993589"/>
            <a:ext cx="465376" cy="4676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9" name="Picture 2" descr="\\VBOXSVR\mahmoud\Documents\EDU\Sharif\DB\TA\mesal_new4.pn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2464672"/>
            <a:ext cx="628774" cy="7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92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زیرنوع </a:t>
            </a:r>
            <a:r>
              <a:rPr lang="fa-IR" dirty="0" smtClean="0"/>
              <a:t>اجتماع </a:t>
            </a:r>
            <a:r>
              <a:rPr lang="fa-IR" sz="2000" dirty="0" smtClean="0"/>
              <a:t>(ادامه</a:t>
            </a:r>
            <a:r>
              <a:rPr lang="fa-IR" sz="20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تمرین : برای محیط با مفاهیم زیر، هم با </a:t>
            </a:r>
            <a:r>
              <a:rPr lang="en-US" dirty="0" smtClean="0"/>
              <a:t>U-Type</a:t>
            </a:r>
            <a:r>
              <a:rPr lang="fa-IR" dirty="0" smtClean="0"/>
              <a:t> و هم بدون </a:t>
            </a:r>
            <a:r>
              <a:rPr lang="en-US" dirty="0" smtClean="0"/>
              <a:t>U-Type</a:t>
            </a:r>
            <a:r>
              <a:rPr lang="fa-IR" dirty="0" smtClean="0"/>
              <a:t> یک مدلسازی ارایه دهید:</a:t>
            </a:r>
          </a:p>
          <a:p>
            <a:pPr lvl="2"/>
            <a:r>
              <a:rPr lang="fa-IR" dirty="0" smtClean="0"/>
              <a:t>بانک - دانشگاه</a:t>
            </a:r>
          </a:p>
          <a:p>
            <a:pPr lvl="2"/>
            <a:r>
              <a:rPr lang="fa-IR" dirty="0" smtClean="0"/>
              <a:t>شخص (دانشجو – استاد – کارمند و متفرقه)</a:t>
            </a:r>
          </a:p>
          <a:p>
            <a:pPr lvl="2"/>
            <a:r>
              <a:rPr lang="fa-IR" dirty="0" smtClean="0"/>
              <a:t>حساب بانکی ( کوتاه مدت – بلند مدت – قرض الحسنه و...)</a:t>
            </a:r>
          </a:p>
          <a:p>
            <a:pPr lvl="2"/>
            <a:r>
              <a:rPr lang="fa-IR" dirty="0" smtClean="0"/>
              <a:t>عملیات واریز – برداشت  - انتقال وجه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8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تعمیم (</a:t>
            </a:r>
            <a:r>
              <a:rPr lang="en-US" dirty="0" smtClean="0"/>
              <a:t>Generalization</a:t>
            </a:r>
            <a:r>
              <a:rPr lang="fa-IR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5257799"/>
              </a:xfrm>
            </p:spPr>
            <p:txBody>
              <a:bodyPr/>
              <a:lstStyle/>
              <a:p>
                <a:r>
                  <a:rPr lang="fa-IR" b="1" dirty="0" smtClean="0">
                    <a:solidFill>
                      <a:srgbClr val="7030A0"/>
                    </a:solidFill>
                  </a:rPr>
                  <a:t>تعمیم </a:t>
                </a:r>
                <a:r>
                  <a:rPr lang="fa-IR" dirty="0" smtClean="0"/>
                  <a:t>عبارت است از تشخیص یک نوع موجودیت جدید (در سطح انتزاع بالاتر)  از روی [با داشتن]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𝒏</m:t>
                    </m:r>
                    <m:r>
                      <a:rPr lang="en-US" b="1" i="1">
                        <a:latin typeface="Cambria Math"/>
                      </a:rPr>
                      <m:t>≥</m:t>
                    </m:r>
                    <m:r>
                      <a:rPr lang="en-US" b="1" i="1">
                        <a:latin typeface="Cambria Math"/>
                      </a:rPr>
                      <m:t>𝟐</m:t>
                    </m:r>
                  </m:oMath>
                </a14:m>
                <a:r>
                  <a:rPr lang="fa-IR" b="1" dirty="0"/>
                  <a:t> </a:t>
                </a:r>
                <a:r>
                  <a:rPr lang="fa-IR" dirty="0" smtClean="0"/>
                  <a:t>نوع موجودیت </a:t>
                </a:r>
                <a:r>
                  <a:rPr lang="fa-IR" dirty="0"/>
                  <a:t>از پیش دیده </a:t>
                </a:r>
                <a:r>
                  <a:rPr lang="fa-IR" dirty="0" smtClean="0"/>
                  <a:t>که ماهیتا از یک نوع باشند. (احیانا به منظور ادغام </a:t>
                </a:r>
                <a:r>
                  <a:rPr lang="en-US" sz="1800" dirty="0" smtClean="0"/>
                  <a:t>ERD</a:t>
                </a:r>
                <a:r>
                  <a:rPr lang="fa-IR" dirty="0" smtClean="0"/>
                  <a:t>های جدا)</a:t>
                </a:r>
              </a:p>
              <a:p>
                <a:pPr marL="0" indent="0">
                  <a:buNone/>
                </a:pPr>
                <a:r>
                  <a:rPr lang="fa-IR" dirty="0" smtClean="0"/>
                  <a:t>      </a:t>
                </a:r>
                <a:endParaRPr lang="fa-IR" sz="1800" dirty="0" smtClean="0"/>
              </a:p>
              <a:p>
                <a:pPr marL="0" indent="0">
                  <a:buNone/>
                </a:pPr>
                <a:r>
                  <a:rPr lang="fa-IR" dirty="0" smtClean="0"/>
                  <a:t>       فرض: در یک مدلسازی یا در دو مدلسازی جدا برای دو زیر محیط: </a:t>
                </a:r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5257799"/>
              </a:xfrm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/>
          <p:cNvCxnSpPr/>
          <p:nvPr/>
        </p:nvCxnSpPr>
        <p:spPr>
          <a:xfrm>
            <a:off x="4419600" y="3886200"/>
            <a:ext cx="0" cy="25908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420735" y="3742991"/>
            <a:ext cx="1331865" cy="1438609"/>
          </a:xfrm>
          <a:custGeom>
            <a:avLst/>
            <a:gdLst>
              <a:gd name="connsiteX0" fmla="*/ 81152 w 1331865"/>
              <a:gd name="connsiteY0" fmla="*/ 415382 h 1582470"/>
              <a:gd name="connsiteX1" fmla="*/ 817752 w 1331865"/>
              <a:gd name="connsiteY1" fmla="*/ 34382 h 1582470"/>
              <a:gd name="connsiteX2" fmla="*/ 1313052 w 1331865"/>
              <a:gd name="connsiteY2" fmla="*/ 1190082 h 1582470"/>
              <a:gd name="connsiteX3" fmla="*/ 157352 w 1331865"/>
              <a:gd name="connsiteY3" fmla="*/ 1545682 h 1582470"/>
              <a:gd name="connsiteX4" fmla="*/ 81152 w 1331865"/>
              <a:gd name="connsiteY4" fmla="*/ 415382 h 158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1865" h="1582470">
                <a:moveTo>
                  <a:pt x="81152" y="415382"/>
                </a:moveTo>
                <a:cubicBezTo>
                  <a:pt x="191219" y="163499"/>
                  <a:pt x="612435" y="-94735"/>
                  <a:pt x="817752" y="34382"/>
                </a:cubicBezTo>
                <a:cubicBezTo>
                  <a:pt x="1023069" y="163499"/>
                  <a:pt x="1423119" y="938199"/>
                  <a:pt x="1313052" y="1190082"/>
                </a:cubicBezTo>
                <a:cubicBezTo>
                  <a:pt x="1202985" y="1441965"/>
                  <a:pt x="362669" y="1674799"/>
                  <a:pt x="157352" y="1545682"/>
                </a:cubicBezTo>
                <a:cubicBezTo>
                  <a:pt x="-47965" y="1416565"/>
                  <a:pt x="-28915" y="667265"/>
                  <a:pt x="81152" y="415382"/>
                </a:cubicBezTo>
                <a:close/>
              </a:path>
            </a:pathLst>
          </a:custGeom>
          <a:solidFill>
            <a:srgbClr val="0FC318">
              <a:alpha val="28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5115827" y="3784022"/>
            <a:ext cx="1331865" cy="1438609"/>
          </a:xfrm>
          <a:custGeom>
            <a:avLst/>
            <a:gdLst>
              <a:gd name="connsiteX0" fmla="*/ 81152 w 1331865"/>
              <a:gd name="connsiteY0" fmla="*/ 415382 h 1582470"/>
              <a:gd name="connsiteX1" fmla="*/ 817752 w 1331865"/>
              <a:gd name="connsiteY1" fmla="*/ 34382 h 1582470"/>
              <a:gd name="connsiteX2" fmla="*/ 1313052 w 1331865"/>
              <a:gd name="connsiteY2" fmla="*/ 1190082 h 1582470"/>
              <a:gd name="connsiteX3" fmla="*/ 157352 w 1331865"/>
              <a:gd name="connsiteY3" fmla="*/ 1545682 h 1582470"/>
              <a:gd name="connsiteX4" fmla="*/ 81152 w 1331865"/>
              <a:gd name="connsiteY4" fmla="*/ 415382 h 158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1865" h="1582470">
                <a:moveTo>
                  <a:pt x="81152" y="415382"/>
                </a:moveTo>
                <a:cubicBezTo>
                  <a:pt x="191219" y="163499"/>
                  <a:pt x="612435" y="-94735"/>
                  <a:pt x="817752" y="34382"/>
                </a:cubicBezTo>
                <a:cubicBezTo>
                  <a:pt x="1023069" y="163499"/>
                  <a:pt x="1423119" y="938199"/>
                  <a:pt x="1313052" y="1190082"/>
                </a:cubicBezTo>
                <a:cubicBezTo>
                  <a:pt x="1202985" y="1441965"/>
                  <a:pt x="362669" y="1674799"/>
                  <a:pt x="157352" y="1545682"/>
                </a:cubicBezTo>
                <a:cubicBezTo>
                  <a:pt x="-47965" y="1416565"/>
                  <a:pt x="-28915" y="667265"/>
                  <a:pt x="81152" y="415382"/>
                </a:cubicBezTo>
                <a:close/>
              </a:path>
            </a:pathLst>
          </a:custGeom>
          <a:solidFill>
            <a:srgbClr val="0FC318">
              <a:alpha val="28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76875" y="3999153"/>
            <a:ext cx="3511334" cy="1792047"/>
            <a:chOff x="424475" y="3770553"/>
            <a:chExt cx="3511334" cy="1792047"/>
          </a:xfrm>
        </p:grpSpPr>
        <p:grpSp>
          <p:nvGrpSpPr>
            <p:cNvPr id="31" name="Group 30"/>
            <p:cNvGrpSpPr/>
            <p:nvPr/>
          </p:nvGrpSpPr>
          <p:grpSpPr>
            <a:xfrm>
              <a:off x="424475" y="3770553"/>
              <a:ext cx="3156925" cy="1792047"/>
              <a:chOff x="2177075" y="3276600"/>
              <a:chExt cx="3156925" cy="1792047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3429139" y="3578802"/>
                <a:ext cx="870725" cy="49088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 روزمزد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177075" y="3276600"/>
                <a:ext cx="1252064" cy="547644"/>
                <a:chOff x="2177075" y="3276600"/>
                <a:chExt cx="1252064" cy="547644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2177075" y="3276600"/>
                  <a:ext cx="810839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شماره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6" name="Straight Connector 5"/>
                <p:cNvCxnSpPr>
                  <a:stCxn id="4" idx="1"/>
                  <a:endCxn id="5" idx="5"/>
                </p:cNvCxnSpPr>
                <p:nvPr/>
              </p:nvCxnSpPr>
              <p:spPr>
                <a:xfrm flipH="1" flipV="1">
                  <a:off x="2869169" y="3660317"/>
                  <a:ext cx="559970" cy="16392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2402570" y="36195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2207895" y="3824244"/>
                <a:ext cx="1221244" cy="561937"/>
                <a:chOff x="2570738" y="3164215"/>
                <a:chExt cx="1221244" cy="561937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2570738" y="3276600"/>
                  <a:ext cx="667311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نام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2" name="Straight Connector 11"/>
                <p:cNvCxnSpPr>
                  <a:stCxn id="4" idx="1"/>
                  <a:endCxn id="11" idx="6"/>
                </p:cNvCxnSpPr>
                <p:nvPr/>
              </p:nvCxnSpPr>
              <p:spPr>
                <a:xfrm flipH="1">
                  <a:off x="3238049" y="3164215"/>
                  <a:ext cx="553933" cy="33716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/>
              <p:cNvGrpSpPr/>
              <p:nvPr/>
            </p:nvGrpSpPr>
            <p:grpSpPr>
              <a:xfrm>
                <a:off x="2298125" y="4069686"/>
                <a:ext cx="1566377" cy="953847"/>
                <a:chOff x="1929562" y="2819508"/>
                <a:chExt cx="1566377" cy="953847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1929562" y="3229397"/>
                  <a:ext cx="1305865" cy="54395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تاریخ شروع قرارداد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6" name="Straight Connector 15"/>
                <p:cNvCxnSpPr>
                  <a:stCxn id="4" idx="2"/>
                  <a:endCxn id="15" idx="7"/>
                </p:cNvCxnSpPr>
                <p:nvPr/>
              </p:nvCxnSpPr>
              <p:spPr>
                <a:xfrm flipH="1">
                  <a:off x="3044187" y="2819508"/>
                  <a:ext cx="451752" cy="48955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3770656" y="4069686"/>
                <a:ext cx="737126" cy="998961"/>
                <a:chOff x="2008795" y="2774394"/>
                <a:chExt cx="737126" cy="998961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2008795" y="3229397"/>
                  <a:ext cx="737126" cy="54395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مدت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24" name="Straight Connector 23"/>
                <p:cNvCxnSpPr>
                  <a:stCxn id="4" idx="2"/>
                  <a:endCxn id="23" idx="0"/>
                </p:cNvCxnSpPr>
                <p:nvPr/>
              </p:nvCxnSpPr>
              <p:spPr>
                <a:xfrm>
                  <a:off x="2102641" y="2774394"/>
                  <a:ext cx="274717" cy="45500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3864502" y="4069686"/>
                <a:ext cx="1469498" cy="967875"/>
                <a:chOff x="1276423" y="2805480"/>
                <a:chExt cx="1469498" cy="967875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2008795" y="3229397"/>
                  <a:ext cx="737126" cy="54395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مزد روز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29" name="Straight Connector 28"/>
                <p:cNvCxnSpPr>
                  <a:stCxn id="4" idx="2"/>
                  <a:endCxn id="28" idx="0"/>
                </p:cNvCxnSpPr>
                <p:nvPr/>
              </p:nvCxnSpPr>
              <p:spPr>
                <a:xfrm>
                  <a:off x="1276423" y="2805480"/>
                  <a:ext cx="1100935" cy="42391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81400" y="5026224"/>
                  <a:ext cx="354409" cy="30777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400" y="5026224"/>
                  <a:ext cx="354409" cy="30777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5301275" y="3999153"/>
            <a:ext cx="3537925" cy="1792047"/>
            <a:chOff x="5148875" y="3770553"/>
            <a:chExt cx="3537925" cy="1792047"/>
          </a:xfrm>
        </p:grpSpPr>
        <p:grpSp>
          <p:nvGrpSpPr>
            <p:cNvPr id="13" name="Group 12"/>
            <p:cNvGrpSpPr/>
            <p:nvPr/>
          </p:nvGrpSpPr>
          <p:grpSpPr>
            <a:xfrm>
              <a:off x="5148875" y="3770553"/>
              <a:ext cx="3233125" cy="1792047"/>
              <a:chOff x="5148875" y="3770553"/>
              <a:chExt cx="3233125" cy="1792047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00939" y="4072755"/>
                <a:ext cx="870725" cy="49088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 رسمی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5148875" y="3770553"/>
                <a:ext cx="1252064" cy="547644"/>
                <a:chOff x="2177075" y="3276600"/>
                <a:chExt cx="1252064" cy="547644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2177075" y="3276600"/>
                  <a:ext cx="810839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شماره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48" name="Straight Connector 47"/>
                <p:cNvCxnSpPr>
                  <a:stCxn id="33" idx="1"/>
                  <a:endCxn id="47" idx="5"/>
                </p:cNvCxnSpPr>
                <p:nvPr/>
              </p:nvCxnSpPr>
              <p:spPr>
                <a:xfrm flipH="1" flipV="1">
                  <a:off x="2869169" y="3660317"/>
                  <a:ext cx="559970" cy="16392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2402570" y="36195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/>
              <p:cNvGrpSpPr/>
              <p:nvPr/>
            </p:nvGrpSpPr>
            <p:grpSpPr>
              <a:xfrm>
                <a:off x="5179695" y="4318197"/>
                <a:ext cx="1221244" cy="561937"/>
                <a:chOff x="2570738" y="3164215"/>
                <a:chExt cx="1221244" cy="561937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2570738" y="3276600"/>
                  <a:ext cx="667311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نام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46" name="Straight Connector 45"/>
                <p:cNvCxnSpPr>
                  <a:stCxn id="33" idx="1"/>
                  <a:endCxn id="45" idx="6"/>
                </p:cNvCxnSpPr>
                <p:nvPr/>
              </p:nvCxnSpPr>
              <p:spPr>
                <a:xfrm flipH="1">
                  <a:off x="3238049" y="3164215"/>
                  <a:ext cx="553933" cy="33716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/>
              <p:cNvGrpSpPr/>
              <p:nvPr/>
            </p:nvGrpSpPr>
            <p:grpSpPr>
              <a:xfrm>
                <a:off x="5269925" y="4563639"/>
                <a:ext cx="1566377" cy="953847"/>
                <a:chOff x="1929562" y="2819508"/>
                <a:chExt cx="1566377" cy="953847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1929562" y="3229397"/>
                  <a:ext cx="1305865" cy="54395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سال استخدام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44" name="Straight Connector 43"/>
                <p:cNvCxnSpPr>
                  <a:stCxn id="33" idx="2"/>
                  <a:endCxn id="43" idx="7"/>
                </p:cNvCxnSpPr>
                <p:nvPr/>
              </p:nvCxnSpPr>
              <p:spPr>
                <a:xfrm flipH="1">
                  <a:off x="3044187" y="2819508"/>
                  <a:ext cx="451752" cy="48955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/>
              <p:cNvGrpSpPr/>
              <p:nvPr/>
            </p:nvGrpSpPr>
            <p:grpSpPr>
              <a:xfrm>
                <a:off x="6742456" y="4563639"/>
                <a:ext cx="737126" cy="998961"/>
                <a:chOff x="2008795" y="2774394"/>
                <a:chExt cx="737126" cy="998961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2008795" y="3229397"/>
                  <a:ext cx="737126" cy="54395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پایه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42" name="Straight Connector 41"/>
                <p:cNvCxnSpPr>
                  <a:stCxn id="33" idx="2"/>
                  <a:endCxn id="41" idx="0"/>
                </p:cNvCxnSpPr>
                <p:nvPr/>
              </p:nvCxnSpPr>
              <p:spPr>
                <a:xfrm>
                  <a:off x="2102641" y="2774394"/>
                  <a:ext cx="274717" cy="45500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/>
              <p:cNvGrpSpPr/>
              <p:nvPr/>
            </p:nvGrpSpPr>
            <p:grpSpPr>
              <a:xfrm>
                <a:off x="6836302" y="4563638"/>
                <a:ext cx="1545698" cy="998962"/>
                <a:chOff x="1276423" y="2805479"/>
                <a:chExt cx="1545698" cy="998962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2008795" y="3229397"/>
                  <a:ext cx="813326" cy="57504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حقوق مبنا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40" name="Straight Connector 39"/>
                <p:cNvCxnSpPr>
                  <a:stCxn id="33" idx="2"/>
                  <a:endCxn id="39" idx="0"/>
                </p:cNvCxnSpPr>
                <p:nvPr/>
              </p:nvCxnSpPr>
              <p:spPr>
                <a:xfrm rot="16200000" flipH="1">
                  <a:off x="1633982" y="2447920"/>
                  <a:ext cx="423917" cy="113903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332391" y="5026224"/>
                  <a:ext cx="354409" cy="30777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2391" y="5026224"/>
                  <a:ext cx="354409" cy="30777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5" name="Picture 2" descr="\\VBOXSVR\mahmoud\Documents\EDU\Sharif\DB\TA\mesal_new4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2782412"/>
            <a:ext cx="628774" cy="7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20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تعمیم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a-IR" dirty="0" smtClean="0"/>
              <a:t>        </a:t>
            </a:r>
            <a:r>
              <a:rPr lang="fa-IR" b="1" dirty="0" smtClean="0"/>
              <a:t>ادامه:</a:t>
            </a:r>
          </a:p>
          <a:p>
            <a:r>
              <a:rPr lang="fa-IR" dirty="0" smtClean="0"/>
              <a:t>یک نوع موجودیت (کارمند) در سطح انتزاعی </a:t>
            </a:r>
            <a:br>
              <a:rPr lang="fa-IR" dirty="0" smtClean="0"/>
            </a:br>
            <a:r>
              <a:rPr lang="fa-IR" dirty="0" smtClean="0"/>
              <a:t>بالاتر دیده می‏شود: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</p:txBody>
      </p:sp>
      <p:grpSp>
        <p:nvGrpSpPr>
          <p:cNvPr id="13" name="Group 12"/>
          <p:cNvGrpSpPr/>
          <p:nvPr/>
        </p:nvGrpSpPr>
        <p:grpSpPr>
          <a:xfrm>
            <a:off x="445905" y="2511360"/>
            <a:ext cx="7555095" cy="3965640"/>
            <a:chOff x="64905" y="1520760"/>
            <a:chExt cx="7555095" cy="3965640"/>
          </a:xfrm>
        </p:grpSpPr>
        <p:grpSp>
          <p:nvGrpSpPr>
            <p:cNvPr id="2" name="Group 1"/>
            <p:cNvGrpSpPr/>
            <p:nvPr/>
          </p:nvGrpSpPr>
          <p:grpSpPr>
            <a:xfrm>
              <a:off x="2732675" y="1698560"/>
              <a:ext cx="2011550" cy="1148686"/>
              <a:chOff x="3608761" y="1473200"/>
              <a:chExt cx="2011550" cy="1148686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4245602" y="2131002"/>
                <a:ext cx="870725" cy="49088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3608761" y="1509756"/>
                <a:ext cx="1072204" cy="621246"/>
                <a:chOff x="2542100" y="3276600"/>
                <a:chExt cx="1072204" cy="621246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2542100" y="3276600"/>
                  <a:ext cx="810839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شماره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20" name="Straight Connector 19"/>
                <p:cNvCxnSpPr>
                  <a:stCxn id="5" idx="0"/>
                  <a:endCxn id="19" idx="5"/>
                </p:cNvCxnSpPr>
                <p:nvPr/>
              </p:nvCxnSpPr>
              <p:spPr>
                <a:xfrm flipH="1" flipV="1">
                  <a:off x="3234194" y="3660317"/>
                  <a:ext cx="380110" cy="237529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743339" y="36195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/>
              <p:cNvGrpSpPr/>
              <p:nvPr/>
            </p:nvGrpSpPr>
            <p:grpSpPr>
              <a:xfrm>
                <a:off x="4680965" y="1473200"/>
                <a:ext cx="939346" cy="657802"/>
                <a:chOff x="2072147" y="3342015"/>
                <a:chExt cx="939346" cy="65780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2344182" y="3342015"/>
                  <a:ext cx="667311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نام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8" name="Straight Connector 17"/>
                <p:cNvCxnSpPr>
                  <a:stCxn id="5" idx="0"/>
                  <a:endCxn id="17" idx="3"/>
                </p:cNvCxnSpPr>
                <p:nvPr/>
              </p:nvCxnSpPr>
              <p:spPr>
                <a:xfrm flipV="1">
                  <a:off x="2072147" y="3725732"/>
                  <a:ext cx="369760" cy="27408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8"/>
            <p:cNvGrpSpPr/>
            <p:nvPr/>
          </p:nvGrpSpPr>
          <p:grpSpPr>
            <a:xfrm>
              <a:off x="2248114" y="2847246"/>
              <a:ext cx="1632965" cy="1416714"/>
              <a:chOff x="3124200" y="2621886"/>
              <a:chExt cx="1632965" cy="1416714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3124200" y="3547716"/>
                <a:ext cx="870725" cy="49088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روزمزد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" name="Arc 53"/>
              <p:cNvSpPr/>
              <p:nvPr/>
            </p:nvSpPr>
            <p:spPr>
              <a:xfrm rot="-2580000" flipH="1" flipV="1">
                <a:off x="4053514" y="2929870"/>
                <a:ext cx="239678" cy="186425"/>
              </a:xfrm>
              <a:prstGeom prst="arc">
                <a:avLst>
                  <a:gd name="adj1" fmla="val 16200000"/>
                  <a:gd name="adj2" fmla="val 5561501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Connector 54"/>
              <p:cNvCxnSpPr>
                <a:stCxn id="34" idx="0"/>
                <a:endCxn id="5" idx="2"/>
              </p:cNvCxnSpPr>
              <p:nvPr/>
            </p:nvCxnSpPr>
            <p:spPr>
              <a:xfrm flipV="1">
                <a:off x="3559563" y="2621886"/>
                <a:ext cx="1197602" cy="92583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881079" y="2847246"/>
              <a:ext cx="1643635" cy="1416714"/>
              <a:chOff x="4757165" y="2621886"/>
              <a:chExt cx="1643635" cy="1416714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5530075" y="3547716"/>
                <a:ext cx="870725" cy="49088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رسمی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8" name="Straight Connector 57"/>
              <p:cNvCxnSpPr>
                <a:stCxn id="35" idx="0"/>
                <a:endCxn id="5" idx="2"/>
              </p:cNvCxnSpPr>
              <p:nvPr/>
            </p:nvCxnSpPr>
            <p:spPr>
              <a:xfrm flipH="1" flipV="1">
                <a:off x="4757165" y="2621886"/>
                <a:ext cx="1208273" cy="92583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Arc 60"/>
              <p:cNvSpPr/>
              <p:nvPr/>
            </p:nvSpPr>
            <p:spPr>
              <a:xfrm rot="2580000" flipV="1">
                <a:off x="5164545" y="2942570"/>
                <a:ext cx="239678" cy="186425"/>
              </a:xfrm>
              <a:prstGeom prst="arc">
                <a:avLst>
                  <a:gd name="adj1" fmla="val 16200000"/>
                  <a:gd name="adj2" fmla="val 5561501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Freeform 2"/>
            <p:cNvSpPr/>
            <p:nvPr/>
          </p:nvSpPr>
          <p:spPr>
            <a:xfrm>
              <a:off x="2781514" y="1520760"/>
              <a:ext cx="2149940" cy="735799"/>
            </a:xfrm>
            <a:custGeom>
              <a:avLst/>
              <a:gdLst>
                <a:gd name="connsiteX0" fmla="*/ 0 w 2364934"/>
                <a:gd name="connsiteY0" fmla="*/ 237879 h 809379"/>
                <a:gd name="connsiteX1" fmla="*/ 1981200 w 2364934"/>
                <a:gd name="connsiteY1" fmla="*/ 21979 h 809379"/>
                <a:gd name="connsiteX2" fmla="*/ 2197100 w 2364934"/>
                <a:gd name="connsiteY2" fmla="*/ 733179 h 809379"/>
                <a:gd name="connsiteX3" fmla="*/ 76200 w 2364934"/>
                <a:gd name="connsiteY3" fmla="*/ 809379 h 809379"/>
                <a:gd name="connsiteX4" fmla="*/ 0 w 2364934"/>
                <a:gd name="connsiteY4" fmla="*/ 237879 h 80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4934" h="809379">
                  <a:moveTo>
                    <a:pt x="0" y="237879"/>
                  </a:moveTo>
                  <a:cubicBezTo>
                    <a:pt x="317500" y="106646"/>
                    <a:pt x="1615017" y="-60571"/>
                    <a:pt x="1981200" y="21979"/>
                  </a:cubicBezTo>
                  <a:cubicBezTo>
                    <a:pt x="2347383" y="104529"/>
                    <a:pt x="2514600" y="601946"/>
                    <a:pt x="2197100" y="733179"/>
                  </a:cubicBezTo>
                  <a:cubicBezTo>
                    <a:pt x="1879600" y="864412"/>
                    <a:pt x="444500" y="889812"/>
                    <a:pt x="76200" y="809379"/>
                  </a:cubicBezTo>
                  <a:cubicBezTo>
                    <a:pt x="-292100" y="728946"/>
                    <a:pt x="-317500" y="369112"/>
                    <a:pt x="0" y="237879"/>
                  </a:cubicBezTo>
                  <a:close/>
                </a:path>
              </a:pathLst>
            </a:custGeom>
            <a:solidFill>
              <a:srgbClr val="0FC318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4905" y="4263960"/>
              <a:ext cx="3529935" cy="1222440"/>
              <a:chOff x="940991" y="4038600"/>
              <a:chExt cx="3529935" cy="122244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329223" y="4038600"/>
                <a:ext cx="3141703" cy="1222440"/>
                <a:chOff x="1329223" y="4038600"/>
                <a:chExt cx="3141703" cy="1222440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1329223" y="4038600"/>
                  <a:ext cx="2306540" cy="1219200"/>
                  <a:chOff x="1929562" y="2554155"/>
                  <a:chExt cx="2306540" cy="1219200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1929562" y="3229397"/>
                    <a:ext cx="1305865" cy="543958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تاریخ شروع قرارداد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27" name="Straight Connector 26"/>
                  <p:cNvCxnSpPr>
                    <a:stCxn id="34" idx="2"/>
                    <a:endCxn id="26" idx="7"/>
                  </p:cNvCxnSpPr>
                  <p:nvPr/>
                </p:nvCxnSpPr>
                <p:spPr>
                  <a:xfrm flipH="1">
                    <a:off x="3044187" y="2554155"/>
                    <a:ext cx="1191915" cy="75490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2849772" y="4038600"/>
                  <a:ext cx="785991" cy="1222440"/>
                  <a:chOff x="2008795" y="2550915"/>
                  <a:chExt cx="785991" cy="1222440"/>
                </a:xfrm>
              </p:grpSpPr>
              <p:sp>
                <p:nvSpPr>
                  <p:cNvPr id="29" name="Oval 28"/>
                  <p:cNvSpPr/>
                  <p:nvPr/>
                </p:nvSpPr>
                <p:spPr>
                  <a:xfrm>
                    <a:off x="2008795" y="3229397"/>
                    <a:ext cx="737126" cy="543958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مدت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30" name="Straight Connector 29"/>
                  <p:cNvCxnSpPr>
                    <a:stCxn id="34" idx="2"/>
                    <a:endCxn id="29" idx="0"/>
                  </p:cNvCxnSpPr>
                  <p:nvPr/>
                </p:nvCxnSpPr>
                <p:spPr>
                  <a:xfrm flipH="1">
                    <a:off x="2377358" y="2550915"/>
                    <a:ext cx="417428" cy="678482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3635763" y="4038600"/>
                  <a:ext cx="835163" cy="1219200"/>
                  <a:chOff x="1352624" y="2805480"/>
                  <a:chExt cx="835163" cy="1219200"/>
                </a:xfrm>
              </p:grpSpPr>
              <p:sp>
                <p:nvSpPr>
                  <p:cNvPr id="32" name="Oval 31"/>
                  <p:cNvSpPr/>
                  <p:nvPr/>
                </p:nvSpPr>
                <p:spPr>
                  <a:xfrm>
                    <a:off x="1450661" y="3480722"/>
                    <a:ext cx="737126" cy="543958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مزد روز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33" name="Straight Connector 32"/>
                  <p:cNvCxnSpPr>
                    <a:stCxn id="34" idx="2"/>
                    <a:endCxn id="32" idx="0"/>
                  </p:cNvCxnSpPr>
                  <p:nvPr/>
                </p:nvCxnSpPr>
                <p:spPr>
                  <a:xfrm>
                    <a:off x="1352624" y="2805480"/>
                    <a:ext cx="466600" cy="675242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940991" y="4724400"/>
                    <a:ext cx="354409" cy="307776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0991" y="4724400"/>
                    <a:ext cx="354409" cy="307776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4241439" y="4263959"/>
              <a:ext cx="3378561" cy="1174087"/>
              <a:chOff x="5117525" y="4038599"/>
              <a:chExt cx="3378561" cy="1174087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5117525" y="4038599"/>
                <a:ext cx="3073761" cy="1174087"/>
                <a:chOff x="5117525" y="4038599"/>
                <a:chExt cx="3073761" cy="1174087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5117525" y="4038600"/>
                  <a:ext cx="1305865" cy="1174086"/>
                  <a:chOff x="1929562" y="2599269"/>
                  <a:chExt cx="1305865" cy="1174086"/>
                </a:xfrm>
              </p:grpSpPr>
              <p:sp>
                <p:nvSpPr>
                  <p:cNvPr id="40" name="Oval 39"/>
                  <p:cNvSpPr/>
                  <p:nvPr/>
                </p:nvSpPr>
                <p:spPr>
                  <a:xfrm>
                    <a:off x="1929562" y="3229397"/>
                    <a:ext cx="1305865" cy="543958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سال استخدام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41" name="Straight Connector 40"/>
                  <p:cNvCxnSpPr>
                    <a:stCxn id="35" idx="2"/>
                    <a:endCxn id="40" idx="0"/>
                  </p:cNvCxnSpPr>
                  <p:nvPr/>
                </p:nvCxnSpPr>
                <p:spPr>
                  <a:xfrm flipH="1">
                    <a:off x="2582495" y="2599269"/>
                    <a:ext cx="194980" cy="630128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5965438" y="4038600"/>
                  <a:ext cx="1324888" cy="1151361"/>
                  <a:chOff x="1421033" y="2621994"/>
                  <a:chExt cx="1324888" cy="1151361"/>
                </a:xfrm>
              </p:grpSpPr>
              <p:sp>
                <p:nvSpPr>
                  <p:cNvPr id="43" name="Oval 42"/>
                  <p:cNvSpPr/>
                  <p:nvPr/>
                </p:nvSpPr>
                <p:spPr>
                  <a:xfrm>
                    <a:off x="2008795" y="3229397"/>
                    <a:ext cx="737126" cy="543958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پایه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44" name="Straight Connector 43"/>
                  <p:cNvCxnSpPr>
                    <a:endCxn id="43" idx="0"/>
                  </p:cNvCxnSpPr>
                  <p:nvPr/>
                </p:nvCxnSpPr>
                <p:spPr>
                  <a:xfrm>
                    <a:off x="1421033" y="2621994"/>
                    <a:ext cx="956325" cy="60740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5965439" y="4038599"/>
                  <a:ext cx="2225847" cy="1146241"/>
                  <a:chOff x="764862" y="3110279"/>
                  <a:chExt cx="2225847" cy="1146241"/>
                </a:xfrm>
              </p:grpSpPr>
              <p:sp>
                <p:nvSpPr>
                  <p:cNvPr id="46" name="Oval 45"/>
                  <p:cNvSpPr/>
                  <p:nvPr/>
                </p:nvSpPr>
                <p:spPr>
                  <a:xfrm>
                    <a:off x="2215697" y="3709322"/>
                    <a:ext cx="775012" cy="547198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حقوق مبنا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47" name="Straight Connector 46"/>
                  <p:cNvCxnSpPr>
                    <a:stCxn id="35" idx="2"/>
                    <a:endCxn id="46" idx="1"/>
                  </p:cNvCxnSpPr>
                  <p:nvPr/>
                </p:nvCxnSpPr>
                <p:spPr>
                  <a:xfrm rot="16200000" flipH="1">
                    <a:off x="1207440" y="2667701"/>
                    <a:ext cx="679177" cy="156433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8141677" y="4697978"/>
                    <a:ext cx="354409" cy="307776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1677" y="4697978"/>
                    <a:ext cx="354409" cy="307776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51" name="Picture 2" descr="\\VBOXSVR\mahmoud\Documents\EDU\Sharif\DB\TA\mesal_new4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222889"/>
            <a:ext cx="628774" cy="7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23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تعمیم </a:t>
            </a:r>
            <a:r>
              <a:rPr lang="fa-IR" sz="2000" dirty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شرایط تعمیم:</a:t>
            </a:r>
          </a:p>
          <a:p>
            <a:pPr lvl="1"/>
            <a:r>
              <a:rPr lang="fa-IR" dirty="0" smtClean="0"/>
              <a:t>داشتن شناسه مشترک [یعنی از یک دامنه]</a:t>
            </a:r>
          </a:p>
          <a:p>
            <a:pPr lvl="1"/>
            <a:r>
              <a:rPr lang="fa-IR" dirty="0" smtClean="0"/>
              <a:t>حداقل وجود دو </a:t>
            </a:r>
            <a:r>
              <a:rPr lang="fa-IR" dirty="0" smtClean="0"/>
              <a:t>زیرنوع</a:t>
            </a:r>
            <a:endParaRPr lang="fa-IR" dirty="0" smtClean="0"/>
          </a:p>
          <a:p>
            <a:pPr lvl="1"/>
            <a:r>
              <a:rPr lang="fa-IR" dirty="0" smtClean="0"/>
              <a:t>هرچه صفات مشترک بیشتر، تعمیم توجیه پذیرتر است [شرطِ لازم نیست ولی شرطِ ارجحیت است].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ارتباط‏ها؟</a:t>
            </a:r>
            <a:endParaRPr lang="en-US" dirty="0"/>
          </a:p>
        </p:txBody>
      </p:sp>
      <p:pic>
        <p:nvPicPr>
          <p:cNvPr id="5" name="Picture 2" descr="\\VBOXSVR\mahmoud\Documents\EDU\Sharif\DB\TA\slides\konjkav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992884"/>
            <a:ext cx="465376" cy="4676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44572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ارتباط </a:t>
            </a:r>
            <a:r>
              <a:rPr lang="en-US" dirty="0" smtClean="0"/>
              <a:t>“IS-A-PART Of”</a:t>
            </a:r>
            <a:r>
              <a:rPr lang="fa-IR" dirty="0" smtClean="0"/>
              <a:t> یا </a:t>
            </a:r>
            <a:r>
              <a:rPr lang="en-US" dirty="0" smtClean="0"/>
              <a:t>“Has-A”</a:t>
            </a:r>
            <a:r>
              <a:rPr lang="fa-IR" dirty="0" smtClean="0"/>
              <a:t> یا </a:t>
            </a:r>
            <a:r>
              <a:rPr lang="en-US" dirty="0" smtClean="0"/>
              <a:t>“Contains”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 </a:t>
            </a:r>
            <a:r>
              <a:rPr lang="fa-IR" b="1" dirty="0" smtClean="0">
                <a:solidFill>
                  <a:srgbClr val="C00000"/>
                </a:solidFill>
              </a:rPr>
              <a:t>تعریف:</a:t>
            </a:r>
            <a:r>
              <a:rPr lang="fa-IR" dirty="0" smtClean="0"/>
              <a:t> ارتباط بین نوع موجودیت کل است با نوع موجودیت‏های جزء آن (تشکیل دهنده آن)</a:t>
            </a:r>
          </a:p>
          <a:p>
            <a:pPr lvl="1"/>
            <a:r>
              <a:rPr lang="en-US" b="1" dirty="0" smtClean="0"/>
              <a:t>F</a:t>
            </a:r>
            <a:r>
              <a:rPr lang="en-US" dirty="0" smtClean="0"/>
              <a:t> is a part of </a:t>
            </a:r>
            <a:r>
              <a:rPr lang="en-US" b="1" dirty="0" smtClean="0"/>
              <a:t>E</a:t>
            </a:r>
          </a:p>
          <a:p>
            <a:pPr lvl="1"/>
            <a:r>
              <a:rPr lang="en-US" dirty="0" smtClean="0"/>
              <a:t>E</a:t>
            </a:r>
            <a:r>
              <a:rPr lang="fa-IR" dirty="0" smtClean="0"/>
              <a:t> شامل </a:t>
            </a:r>
            <a:r>
              <a:rPr lang="en-US" dirty="0" smtClean="0"/>
              <a:t>F</a:t>
            </a:r>
            <a:r>
              <a:rPr lang="fa-IR" dirty="0" smtClean="0"/>
              <a:t> است.</a:t>
            </a:r>
          </a:p>
          <a:p>
            <a:pPr lvl="1"/>
            <a:r>
              <a:rPr lang="en-US" dirty="0" smtClean="0"/>
              <a:t>E</a:t>
            </a:r>
            <a:r>
              <a:rPr lang="fa-IR" dirty="0" smtClean="0"/>
              <a:t> دارد </a:t>
            </a:r>
            <a:r>
              <a:rPr lang="en-US" dirty="0" smtClean="0"/>
              <a:t>F</a:t>
            </a:r>
            <a:r>
              <a:rPr lang="fa-IR" dirty="0" smtClean="0"/>
              <a:t>.</a:t>
            </a:r>
          </a:p>
          <a:p>
            <a:pPr lvl="1"/>
            <a:r>
              <a:rPr lang="fa-IR" dirty="0" smtClean="0"/>
              <a:t>نکته: نوع کل مجموعه صفات خاص خود را دارد.</a:t>
            </a:r>
          </a:p>
          <a:p>
            <a:pPr lvl="1"/>
            <a:r>
              <a:rPr lang="fa-IR" dirty="0" smtClean="0"/>
              <a:t>نکته: نوع جزء هم مجموعه صفات خاص خود </a:t>
            </a:r>
            <a:br>
              <a:rPr lang="fa-IR" dirty="0" smtClean="0"/>
            </a:br>
            <a:r>
              <a:rPr lang="fa-IR" dirty="0" smtClean="0"/>
              <a:t>را دارد [از جمله شناسه].</a:t>
            </a:r>
          </a:p>
          <a:p>
            <a:pPr marL="457200" lvl="1" indent="0">
              <a:buNone/>
            </a:pPr>
            <a:r>
              <a:rPr lang="fa-IR" dirty="0" smtClean="0"/>
              <a:t>ارتباط شاسی و موتور با وسیله نقلیه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32395" y="3657600"/>
            <a:ext cx="5383609" cy="3020199"/>
            <a:chOff x="609600" y="3657600"/>
            <a:chExt cx="5383609" cy="3020199"/>
          </a:xfrm>
        </p:grpSpPr>
        <p:grpSp>
          <p:nvGrpSpPr>
            <p:cNvPr id="21" name="Group 20"/>
            <p:cNvGrpSpPr/>
            <p:nvPr/>
          </p:nvGrpSpPr>
          <p:grpSpPr>
            <a:xfrm>
              <a:off x="2068533" y="4495806"/>
              <a:ext cx="1447405" cy="1142994"/>
              <a:chOff x="1325253" y="4343406"/>
              <a:chExt cx="2713347" cy="1938943"/>
            </a:xfrm>
          </p:grpSpPr>
          <p:sp>
            <p:nvSpPr>
              <p:cNvPr id="7" name="Flowchart: Decision 6"/>
              <p:cNvSpPr/>
              <p:nvPr/>
            </p:nvSpPr>
            <p:spPr>
              <a:xfrm rot="19403161">
                <a:off x="1855520" y="4957813"/>
                <a:ext cx="1845745" cy="685799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Has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Connector 7"/>
              <p:cNvCxnSpPr>
                <a:stCxn id="11" idx="0"/>
                <a:endCxn id="7" idx="1"/>
              </p:cNvCxnSpPr>
              <p:nvPr/>
            </p:nvCxnSpPr>
            <p:spPr>
              <a:xfrm flipV="1">
                <a:off x="1325253" y="5798795"/>
                <a:ext cx="712376" cy="48355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7" idx="3"/>
              </p:cNvCxnSpPr>
              <p:nvPr/>
            </p:nvCxnSpPr>
            <p:spPr>
              <a:xfrm flipV="1">
                <a:off x="3519155" y="4343406"/>
                <a:ext cx="519445" cy="45922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 flipH="1">
              <a:off x="3515939" y="4495801"/>
              <a:ext cx="1447801" cy="1142999"/>
              <a:chOff x="1325249" y="4343407"/>
              <a:chExt cx="2714089" cy="1938949"/>
            </a:xfrm>
          </p:grpSpPr>
          <p:sp>
            <p:nvSpPr>
              <p:cNvPr id="32" name="Flowchart: Decision 31"/>
              <p:cNvSpPr/>
              <p:nvPr/>
            </p:nvSpPr>
            <p:spPr>
              <a:xfrm rot="19403161">
                <a:off x="1855520" y="4957813"/>
                <a:ext cx="1845745" cy="685799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Has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Connector 32"/>
              <p:cNvCxnSpPr>
                <a:stCxn id="36" idx="0"/>
                <a:endCxn id="32" idx="1"/>
              </p:cNvCxnSpPr>
              <p:nvPr/>
            </p:nvCxnSpPr>
            <p:spPr>
              <a:xfrm flipV="1">
                <a:off x="1325249" y="5798794"/>
                <a:ext cx="712381" cy="48356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32" idx="3"/>
                <a:endCxn id="9" idx="2"/>
              </p:cNvCxnSpPr>
              <p:nvPr/>
            </p:nvCxnSpPr>
            <p:spPr>
              <a:xfrm flipV="1">
                <a:off x="3519157" y="4343407"/>
                <a:ext cx="520181" cy="45922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1866900" y="3657600"/>
              <a:ext cx="2258639" cy="838200"/>
              <a:chOff x="2857500" y="3657600"/>
              <a:chExt cx="2258639" cy="83820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857500" y="3657600"/>
                <a:ext cx="2258639" cy="838200"/>
                <a:chOff x="2389561" y="3505200"/>
                <a:chExt cx="2258639" cy="838200"/>
              </a:xfrm>
            </p:grpSpPr>
            <p:sp>
              <p:nvSpPr>
                <p:cNvPr id="9" name="Rounded Rectangle 8"/>
                <p:cNvSpPr/>
                <p:nvPr/>
              </p:nvSpPr>
              <p:spPr>
                <a:xfrm>
                  <a:off x="3429000" y="3886200"/>
                  <a:ext cx="12192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</a:rPr>
                    <a:t>وسیله نقلیه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39" name="Group 38"/>
                <p:cNvGrpSpPr/>
                <p:nvPr/>
              </p:nvGrpSpPr>
              <p:grpSpPr>
                <a:xfrm>
                  <a:off x="2389561" y="3505200"/>
                  <a:ext cx="1039439" cy="609600"/>
                  <a:chOff x="2574865" y="3288246"/>
                  <a:chExt cx="1039439" cy="609600"/>
                </a:xfrm>
              </p:grpSpPr>
              <p:sp>
                <p:nvSpPr>
                  <p:cNvPr id="40" name="Oval 39"/>
                  <p:cNvSpPr/>
                  <p:nvPr/>
                </p:nvSpPr>
                <p:spPr>
                  <a:xfrm>
                    <a:off x="2574865" y="3288246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 smtClean="0">
                        <a:solidFill>
                          <a:sysClr val="windowText" lastClr="000000"/>
                        </a:solidFill>
                      </a:rPr>
                      <a:t>VID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41" name="Straight Connector 40"/>
                  <p:cNvCxnSpPr>
                    <a:stCxn id="9" idx="1"/>
                    <a:endCxn id="40" idx="5"/>
                  </p:cNvCxnSpPr>
                  <p:nvPr/>
                </p:nvCxnSpPr>
                <p:spPr>
                  <a:xfrm flipH="1" flipV="1">
                    <a:off x="3266959" y="3671963"/>
                    <a:ext cx="347345" cy="22588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2795444" y="3619500"/>
                    <a:ext cx="36166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081572" y="4142601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1572" y="4142601"/>
                    <a:ext cx="271228" cy="276999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609600" y="5638800"/>
              <a:ext cx="1875298" cy="1038999"/>
              <a:chOff x="1600200" y="5638800"/>
              <a:chExt cx="1875298" cy="103899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00200" y="5638800"/>
                <a:ext cx="1875298" cy="685800"/>
                <a:chOff x="1132261" y="5486400"/>
                <a:chExt cx="1875298" cy="685800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2174828" y="5486400"/>
                  <a:ext cx="832731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</a:rPr>
                    <a:t>موتور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44" name="Group 43"/>
                <p:cNvGrpSpPr/>
                <p:nvPr/>
              </p:nvGrpSpPr>
              <p:grpSpPr>
                <a:xfrm>
                  <a:off x="1132261" y="5715000"/>
                  <a:ext cx="1042567" cy="457200"/>
                  <a:chOff x="2574865" y="3897846"/>
                  <a:chExt cx="1042567" cy="457200"/>
                </a:xfrm>
              </p:grpSpPr>
              <p:sp>
                <p:nvSpPr>
                  <p:cNvPr id="45" name="Oval 44"/>
                  <p:cNvSpPr/>
                  <p:nvPr/>
                </p:nvSpPr>
                <p:spPr>
                  <a:xfrm>
                    <a:off x="2574865" y="3905494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 smtClean="0">
                        <a:solidFill>
                          <a:sysClr val="windowText" lastClr="000000"/>
                        </a:solidFill>
                      </a:rPr>
                      <a:t>MID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46" name="Straight Connector 45"/>
                  <p:cNvCxnSpPr>
                    <a:stCxn id="11" idx="1"/>
                    <a:endCxn id="45" idx="7"/>
                  </p:cNvCxnSpPr>
                  <p:nvPr/>
                </p:nvCxnSpPr>
                <p:spPr>
                  <a:xfrm flipH="1">
                    <a:off x="3266959" y="3897846"/>
                    <a:ext cx="350473" cy="7348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795444" y="4253446"/>
                    <a:ext cx="36166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1828800" y="64008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64008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3514772" y="5638800"/>
              <a:ext cx="1865333" cy="990600"/>
              <a:chOff x="4505372" y="5638800"/>
              <a:chExt cx="1865333" cy="9906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4505372" y="5638800"/>
                <a:ext cx="1865333" cy="685800"/>
                <a:chOff x="4037433" y="5486400"/>
                <a:chExt cx="1865333" cy="685800"/>
              </a:xfrm>
            </p:grpSpPr>
            <p:sp>
              <p:nvSpPr>
                <p:cNvPr id="36" name="Rounded Rectangle 35"/>
                <p:cNvSpPr/>
                <p:nvPr/>
              </p:nvSpPr>
              <p:spPr>
                <a:xfrm>
                  <a:off x="5070035" y="5486400"/>
                  <a:ext cx="832731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</a:rPr>
                    <a:t>شاسی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54" name="Group 53"/>
                <p:cNvGrpSpPr/>
                <p:nvPr/>
              </p:nvGrpSpPr>
              <p:grpSpPr>
                <a:xfrm>
                  <a:off x="4037433" y="5715000"/>
                  <a:ext cx="1032602" cy="457200"/>
                  <a:chOff x="2574865" y="3897846"/>
                  <a:chExt cx="1032602" cy="457200"/>
                </a:xfrm>
              </p:grpSpPr>
              <p:sp>
                <p:nvSpPr>
                  <p:cNvPr id="55" name="Oval 54"/>
                  <p:cNvSpPr/>
                  <p:nvPr/>
                </p:nvSpPr>
                <p:spPr>
                  <a:xfrm>
                    <a:off x="2574865" y="3905494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 smtClean="0">
                        <a:solidFill>
                          <a:sysClr val="windowText" lastClr="000000"/>
                        </a:solidFill>
                      </a:rPr>
                      <a:t>SID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56" name="Straight Connector 55"/>
                  <p:cNvCxnSpPr>
                    <a:stCxn id="36" idx="1"/>
                    <a:endCxn id="55" idx="7"/>
                  </p:cNvCxnSpPr>
                  <p:nvPr/>
                </p:nvCxnSpPr>
                <p:spPr>
                  <a:xfrm flipH="1">
                    <a:off x="3266959" y="3897846"/>
                    <a:ext cx="340508" cy="7348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>
                    <a:off x="2795444" y="4253446"/>
                    <a:ext cx="36166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4800600" y="6352401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6352401"/>
                    <a:ext cx="271228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4827191" y="4873824"/>
                  <a:ext cx="354409" cy="30777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7191" y="4873824"/>
                  <a:ext cx="354409" cy="30777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5638800" y="5635824"/>
                  <a:ext cx="354409" cy="30777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5635824"/>
                  <a:ext cx="354409" cy="30777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1" name="Picture 2" descr="\\VBOXSVR\mahmoud\Documents\EDU\Sharif\DB\TA\mesal_new4.pn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510" y="4858058"/>
            <a:ext cx="628774" cy="7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91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روش </a:t>
            </a:r>
            <a:r>
              <a:rPr lang="en-US" dirty="0" smtClean="0"/>
              <a:t>ER</a:t>
            </a:r>
            <a:r>
              <a:rPr lang="fa-IR" dirty="0" smtClean="0"/>
              <a:t> مبنایی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cs typeface="+mn-cs"/>
            </a:endParaRPr>
          </a:p>
          <a:p>
            <a:r>
              <a:rPr lang="fa-IR" b="1" dirty="0" smtClean="0">
                <a:cs typeface="+mn-cs"/>
              </a:rPr>
              <a:t>سه مفهوم اساسی داریم: </a:t>
            </a:r>
          </a:p>
          <a:p>
            <a:pPr lvl="1"/>
            <a:endParaRPr lang="fa-IR" dirty="0" smtClean="0">
              <a:cs typeface="+mn-cs"/>
            </a:endParaRPr>
          </a:p>
          <a:p>
            <a:r>
              <a:rPr lang="fa-IR" b="1" dirty="0" smtClean="0">
                <a:solidFill>
                  <a:srgbClr val="7030A0"/>
                </a:solidFill>
              </a:rPr>
              <a:t>نمودار </a:t>
            </a:r>
            <a:r>
              <a:rPr lang="en-US" b="1" dirty="0" smtClean="0">
                <a:solidFill>
                  <a:srgbClr val="7030A0"/>
                </a:solidFill>
              </a:rPr>
              <a:t>ER</a:t>
            </a:r>
            <a:r>
              <a:rPr lang="fa-IR" b="1" dirty="0" smtClean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fa-IR" dirty="0" smtClean="0">
                <a:cs typeface="+mn-cs"/>
              </a:rPr>
              <a:t>نموداری است که موجودیت‏ها، صفات یا خصوصیات آنها و روابط بین آنها را توصیف می‏نماید.</a:t>
            </a:r>
          </a:p>
          <a:p>
            <a:pPr lvl="1"/>
            <a:r>
              <a:rPr lang="fa-IR" dirty="0" smtClean="0">
                <a:cs typeface="+mn-cs"/>
              </a:rPr>
              <a:t>نموداری است که سه مفهوم اساسی نوع موجودیت، صفت و نوع ارتباط در آن نمایش داده می‏شوند. در واقع این نمودار امکانی است برای نمایش مدلسازی و اولین طرح پایگاه داده‏ها در بالاترین سطح انتزاع.</a:t>
            </a:r>
          </a:p>
          <a:p>
            <a:pPr lvl="1"/>
            <a:r>
              <a:rPr lang="fa-IR" dirty="0" smtClean="0"/>
              <a:t>برای رسم این نمودار به نمادهایی نیاز داریم. در این درس از نمادهای چِن استفاده می‏شود.</a:t>
            </a:r>
          </a:p>
          <a:p>
            <a:pPr lvl="1"/>
            <a:endParaRPr lang="fa-IR" dirty="0">
              <a:cs typeface="+mn-cs"/>
            </a:endParaRPr>
          </a:p>
          <a:p>
            <a:pPr marL="457200" lvl="1" indent="0">
              <a:buNone/>
            </a:pPr>
            <a:endParaRPr lang="fa-IR" dirty="0"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14600" y="1814876"/>
            <a:ext cx="3829447" cy="7759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lnSpc>
                <a:spcPct val="150000"/>
              </a:lnSpc>
              <a:buFontTx/>
              <a:buChar char="-"/>
            </a:pPr>
            <a:r>
              <a:rPr lang="fa-IR" sz="2000" dirty="0" smtClean="0">
                <a:solidFill>
                  <a:schemeClr val="tx1"/>
                </a:solidFill>
              </a:rPr>
              <a:t>نوع موجودیت   </a:t>
            </a:r>
            <a:r>
              <a:rPr lang="en-US" dirty="0" smtClean="0">
                <a:solidFill>
                  <a:schemeClr val="tx1"/>
                </a:solidFill>
              </a:rPr>
              <a:t>Entity Type</a:t>
            </a:r>
            <a:endParaRPr lang="fa-IR" dirty="0" smtClean="0">
              <a:solidFill>
                <a:schemeClr val="tx1"/>
              </a:solidFill>
            </a:endParaRPr>
          </a:p>
          <a:p>
            <a:pPr marL="285750" indent="-285750" algn="r" rtl="1">
              <a:lnSpc>
                <a:spcPct val="150000"/>
              </a:lnSpc>
              <a:buFontTx/>
              <a:buChar char="-"/>
            </a:pPr>
            <a:r>
              <a:rPr lang="fa-IR" sz="2000" dirty="0" smtClean="0">
                <a:solidFill>
                  <a:schemeClr val="tx1"/>
                </a:solidFill>
              </a:rPr>
              <a:t>صفت (خصیصه – ویژگی) </a:t>
            </a:r>
            <a:r>
              <a:rPr lang="en-US" dirty="0" smtClean="0">
                <a:solidFill>
                  <a:schemeClr val="tx1"/>
                </a:solidFill>
              </a:rPr>
              <a:t>Attribute</a:t>
            </a:r>
            <a:endParaRPr lang="fa-IR" dirty="0" smtClean="0">
              <a:solidFill>
                <a:schemeClr val="tx1"/>
              </a:solidFill>
            </a:endParaRPr>
          </a:p>
          <a:p>
            <a:pPr marL="285750" indent="-285750" algn="r" rtl="1">
              <a:lnSpc>
                <a:spcPct val="150000"/>
              </a:lnSpc>
              <a:buFontTx/>
              <a:buChar char="-"/>
            </a:pPr>
            <a:r>
              <a:rPr lang="fa-IR" sz="2000" dirty="0" smtClean="0">
                <a:solidFill>
                  <a:schemeClr val="tx1"/>
                </a:solidFill>
              </a:rPr>
              <a:t>نوع ارتباط </a:t>
            </a:r>
            <a:r>
              <a:rPr lang="en-US" dirty="0" smtClean="0">
                <a:solidFill>
                  <a:schemeClr val="tx1"/>
                </a:solidFill>
              </a:rPr>
              <a:t>Relationship Type</a:t>
            </a:r>
            <a:endParaRPr lang="fa-IR" dirty="0" smtClean="0">
              <a:solidFill>
                <a:schemeClr val="tx1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 flipH="1">
            <a:off x="6248400" y="1721068"/>
            <a:ext cx="94188" cy="99060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66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“IS-A-PART Of</a:t>
            </a:r>
            <a:r>
              <a:rPr lang="en-US" dirty="0" smtClean="0"/>
              <a:t>”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تفاوت </a:t>
            </a:r>
            <a:r>
              <a:rPr lang="fa-IR" b="1" dirty="0">
                <a:solidFill>
                  <a:srgbClr val="C00000"/>
                </a:solidFill>
              </a:rPr>
              <a:t>های نوع ضعیف با </a:t>
            </a:r>
            <a:r>
              <a:rPr lang="fa-IR" b="1" dirty="0" smtClean="0">
                <a:solidFill>
                  <a:srgbClr val="C00000"/>
                </a:solidFill>
              </a:rPr>
              <a:t>نوع جزء:</a:t>
            </a:r>
            <a:endParaRPr lang="fa-IR" dirty="0"/>
          </a:p>
          <a:p>
            <a:pPr lvl="1"/>
            <a:r>
              <a:rPr lang="fa-IR" dirty="0"/>
              <a:t>نوع جزء از خود شناسه دارد ولی نوع ضعیف نه.</a:t>
            </a:r>
          </a:p>
          <a:p>
            <a:pPr lvl="1"/>
            <a:r>
              <a:rPr lang="fa-IR" dirty="0"/>
              <a:t>با حذف نوع کل لزوما نوع جزء حذف </a:t>
            </a:r>
            <a:r>
              <a:rPr lang="fa-IR" dirty="0" smtClean="0"/>
              <a:t>نمی‏شود (به عبارتی وابستگی وجودی </a:t>
            </a:r>
            <a:r>
              <a:rPr lang="fa-IR" u="sng" dirty="0" smtClean="0"/>
              <a:t>لزوما</a:t>
            </a:r>
            <a:r>
              <a:rPr lang="fa-IR" dirty="0" smtClean="0"/>
              <a:t> نداریم.)</a:t>
            </a:r>
            <a:endParaRPr lang="fa-IR" dirty="0"/>
          </a:p>
          <a:p>
            <a:pPr lvl="1"/>
            <a:r>
              <a:rPr lang="fa-IR" dirty="0" smtClean="0"/>
              <a:t>...؟</a:t>
            </a:r>
          </a:p>
          <a:p>
            <a:pPr lvl="2"/>
            <a:endParaRPr lang="fa-IR" dirty="0"/>
          </a:p>
          <a:p>
            <a:r>
              <a:rPr lang="fa-IR" dirty="0" smtClean="0"/>
              <a:t>در ارتباط </a:t>
            </a:r>
            <a:r>
              <a:rPr lang="en-US" dirty="0" smtClean="0"/>
              <a:t>“IS-A-PART Of”</a:t>
            </a:r>
            <a:r>
              <a:rPr lang="fa-IR" dirty="0" smtClean="0"/>
              <a:t> </a:t>
            </a:r>
            <a:endParaRPr lang="fa-IR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3673366"/>
            <a:ext cx="5816313" cy="970001"/>
            <a:chOff x="-2667305" y="3625615"/>
            <a:chExt cx="5816313" cy="970001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2772102" y="4191000"/>
              <a:ext cx="37690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Left Brace 7"/>
            <p:cNvSpPr/>
            <p:nvPr/>
          </p:nvSpPr>
          <p:spPr>
            <a:xfrm flipH="1">
              <a:off x="2590800" y="3819692"/>
              <a:ext cx="94188" cy="775924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-2667305" y="3625615"/>
              <a:ext cx="5334000" cy="727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chemeClr val="tx1"/>
                  </a:solidFill>
                </a:rPr>
                <a:t>تکنیک تجزیه:</a:t>
              </a:r>
              <a:r>
                <a:rPr lang="fa-IR" dirty="0" smtClean="0">
                  <a:solidFill>
                    <a:schemeClr val="tx1"/>
                  </a:solidFill>
                </a:rPr>
                <a:t> دیدن نوع موجودیت‏های جزء از روی نوع موجودیت کل</a:t>
              </a:r>
            </a:p>
            <a:p>
              <a:pPr algn="r" rtl="1">
                <a:lnSpc>
                  <a:spcPct val="150000"/>
                </a:lnSpc>
              </a:pPr>
              <a:endParaRPr lang="fa-IR" sz="600" dirty="0" smtClean="0">
                <a:solidFill>
                  <a:schemeClr val="tx1"/>
                </a:solidFill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chemeClr val="tx1"/>
                  </a:solidFill>
                </a:rPr>
                <a:t>تکنیک ترکیب:</a:t>
              </a:r>
              <a:r>
                <a:rPr lang="fa-IR" dirty="0" smtClean="0">
                  <a:solidFill>
                    <a:schemeClr val="tx1"/>
                  </a:solidFill>
                </a:rPr>
                <a:t> دیدن نوع موجودیت کل از روی اجزاء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267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ارتباط با ارتباط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7030A0"/>
                    </a:solidFill>
                  </a:rPr>
                  <a:t>تکنیک تجمیع (</a:t>
                </a:r>
                <a:r>
                  <a:rPr lang="en-US" sz="1900" b="1" dirty="0" smtClean="0">
                    <a:solidFill>
                      <a:srgbClr val="7030A0"/>
                    </a:solidFill>
                  </a:rPr>
                  <a:t>Aggregation</a:t>
                </a:r>
                <a:r>
                  <a:rPr lang="fa-IR" b="1" dirty="0" smtClean="0">
                    <a:solidFill>
                      <a:srgbClr val="7030A0"/>
                    </a:solidFill>
                  </a:rPr>
                  <a:t>):</a:t>
                </a:r>
                <a:r>
                  <a:rPr lang="fa-IR" dirty="0" smtClean="0"/>
                  <a:t> </a:t>
                </a:r>
                <a:r>
                  <a:rPr lang="fa-IR" dirty="0"/>
                  <a:t>دیدن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𝑵</m:t>
                    </m:r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i="1">
                        <a:latin typeface="Cambria Math"/>
                      </a:rPr>
                      <m:t>𝟏</m:t>
                    </m:r>
                  </m:oMath>
                </a14:m>
                <a:r>
                  <a:rPr lang="fa-IR" dirty="0"/>
                  <a:t> نوع موجودیت شرکت کننده در </a:t>
                </a:r>
                <a:r>
                  <a:rPr lang="fa-IR" dirty="0" smtClean="0"/>
                  <a:t>ارتباط </a:t>
                </a:r>
                <a:r>
                  <a:rPr lang="en-US" dirty="0"/>
                  <a:t>R</a:t>
                </a:r>
                <a:r>
                  <a:rPr lang="fa-IR" dirty="0" smtClean="0"/>
                  <a:t>، به </a:t>
                </a:r>
                <a:r>
                  <a:rPr lang="fa-IR" dirty="0"/>
                  <a:t>صورت یک نوع موجودیت</a:t>
                </a:r>
                <a:r>
                  <a:rPr lang="fa-IR" b="1" dirty="0"/>
                  <a:t> </a:t>
                </a:r>
                <a:r>
                  <a:rPr lang="fa-IR" b="1" u="sng" dirty="0" smtClean="0"/>
                  <a:t>انتزاعی</a:t>
                </a:r>
                <a:r>
                  <a:rPr lang="fa-IR" dirty="0" smtClean="0"/>
                  <a:t>:</a:t>
                </a:r>
                <a:r>
                  <a:rPr lang="fa-IR" dirty="0"/>
                  <a:t> </a:t>
                </a:r>
                <a:r>
                  <a:rPr lang="fa-IR" dirty="0" smtClean="0"/>
                  <a:t>به منظور </a:t>
                </a:r>
                <a:r>
                  <a:rPr lang="fa-IR" dirty="0"/>
                  <a:t>مدلسازی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ارتباط </a:t>
                </a:r>
                <a:r>
                  <a:rPr lang="fa-IR" b="1" dirty="0">
                    <a:solidFill>
                      <a:srgbClr val="C00000"/>
                    </a:solidFill>
                  </a:rPr>
                  <a:t>با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ارتباط </a:t>
                </a:r>
                <a:r>
                  <a:rPr lang="fa-IR" dirty="0" smtClean="0"/>
                  <a:t>(به ویژه زمانی که نوع ارتباط </a:t>
                </a:r>
                <a:r>
                  <a:rPr lang="en-US" dirty="0" smtClean="0"/>
                  <a:t>R</a:t>
                </a:r>
                <a:r>
                  <a:rPr lang="fa-IR" dirty="0" smtClean="0"/>
                  <a:t> صفاتی هم داشته باشد</a:t>
                </a:r>
                <a:r>
                  <a:rPr lang="fa-IR" dirty="0" smtClean="0"/>
                  <a:t>).</a:t>
                </a:r>
                <a:endParaRPr lang="fa-IR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/>
          <p:cNvSpPr/>
          <p:nvPr/>
        </p:nvSpPr>
        <p:spPr>
          <a:xfrm>
            <a:off x="4253308" y="5867400"/>
            <a:ext cx="615085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b="1" dirty="0" smtClean="0">
                <a:solidFill>
                  <a:sysClr val="windowText" lastClr="000000"/>
                </a:solidFill>
              </a:rPr>
              <a:t>G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52400" y="3997223"/>
            <a:ext cx="4089844" cy="2145341"/>
            <a:chOff x="152400" y="3772437"/>
            <a:chExt cx="4089844" cy="2145341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2590800" y="3772437"/>
              <a:ext cx="1651444" cy="95196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52400" y="4648200"/>
              <a:ext cx="3428999" cy="126957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r" rtl="1">
                <a:lnSpc>
                  <a:spcPct val="150000"/>
                </a:lnSpc>
              </a:pPr>
              <a:r>
                <a:rPr lang="fa-IR" sz="1700" dirty="0" smtClean="0"/>
                <a:t>وقتی از این تکنیک استفاده می‏شود، معنایش این است که قبل از هر چیز به ارتباط </a:t>
              </a:r>
              <a:r>
                <a:rPr lang="en-US" sz="1600" dirty="0" smtClean="0"/>
                <a:t>R</a:t>
              </a:r>
              <a:r>
                <a:rPr lang="en-US" sz="1600" baseline="-25000" dirty="0" smtClean="0"/>
                <a:t>1</a:t>
              </a:r>
              <a:r>
                <a:rPr lang="fa-IR" sz="1700" dirty="0" smtClean="0"/>
                <a:t> نیاز است. آنگاه ارتباط با ارتباط مطرح شده است.</a:t>
              </a:r>
              <a:endParaRPr lang="en-US" sz="17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503007" y="2971800"/>
            <a:ext cx="4137986" cy="2895600"/>
            <a:chOff x="2503007" y="3235100"/>
            <a:chExt cx="4137986" cy="2895600"/>
          </a:xfrm>
        </p:grpSpPr>
        <p:grpSp>
          <p:nvGrpSpPr>
            <p:cNvPr id="6" name="Group 5"/>
            <p:cNvGrpSpPr/>
            <p:nvPr/>
          </p:nvGrpSpPr>
          <p:grpSpPr>
            <a:xfrm>
              <a:off x="2503007" y="3235100"/>
              <a:ext cx="4137986" cy="2895600"/>
              <a:chOff x="2503007" y="2684350"/>
              <a:chExt cx="4137986" cy="2895600"/>
            </a:xfrm>
          </p:grpSpPr>
          <p:cxnSp>
            <p:nvCxnSpPr>
              <p:cNvPr id="12" name="Straight Connector 11"/>
              <p:cNvCxnSpPr>
                <a:stCxn id="11" idx="0"/>
                <a:endCxn id="19" idx="2"/>
              </p:cNvCxnSpPr>
              <p:nvPr/>
            </p:nvCxnSpPr>
            <p:spPr>
              <a:xfrm flipV="1">
                <a:off x="4560851" y="5105400"/>
                <a:ext cx="13884" cy="47455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Flowchart: Decision 18"/>
                  <p:cNvSpPr/>
                  <p:nvPr/>
                </p:nvSpPr>
                <p:spPr>
                  <a:xfrm>
                    <a:off x="4158369" y="4419600"/>
                    <a:ext cx="832731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Flowchart: Decision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8369" y="4419600"/>
                    <a:ext cx="832731" cy="685800"/>
                  </a:xfrm>
                  <a:prstGeom prst="flowChartDecision">
                    <a:avLst/>
                  </a:prstGeom>
                  <a:blipFill rotWithShape="1">
                    <a:blip r:embed="rId4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Connector 20"/>
              <p:cNvCxnSpPr>
                <a:stCxn id="24" idx="2"/>
                <a:endCxn id="19" idx="0"/>
              </p:cNvCxnSpPr>
              <p:nvPr/>
            </p:nvCxnSpPr>
            <p:spPr>
              <a:xfrm>
                <a:off x="4572000" y="4013909"/>
                <a:ext cx="2735" cy="40569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ounded Rectangle 23"/>
              <p:cNvSpPr/>
              <p:nvPr/>
            </p:nvSpPr>
            <p:spPr>
              <a:xfrm>
                <a:off x="2503007" y="2684350"/>
                <a:ext cx="4137986" cy="1329559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991100" y="4647949"/>
              <a:ext cx="1089517" cy="1055328"/>
              <a:chOff x="4991100" y="4647949"/>
              <a:chExt cx="1089517" cy="1055328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5201212" y="4647949"/>
                <a:ext cx="810839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8" name="Straight Connector 27"/>
              <p:cNvCxnSpPr>
                <a:stCxn id="19" idx="3"/>
                <a:endCxn id="25" idx="3"/>
              </p:cNvCxnSpPr>
              <p:nvPr/>
            </p:nvCxnSpPr>
            <p:spPr>
              <a:xfrm flipV="1">
                <a:off x="4991100" y="5031666"/>
                <a:ext cx="328857" cy="28158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5269778" y="5253725"/>
                <a:ext cx="810839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0" name="Straight Connector 29"/>
              <p:cNvCxnSpPr>
                <a:stCxn id="19" idx="3"/>
                <a:endCxn id="29" idx="2"/>
              </p:cNvCxnSpPr>
              <p:nvPr/>
            </p:nvCxnSpPr>
            <p:spPr>
              <a:xfrm>
                <a:off x="4991100" y="5313250"/>
                <a:ext cx="278678" cy="16525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 34"/>
          <p:cNvGrpSpPr/>
          <p:nvPr/>
        </p:nvGrpSpPr>
        <p:grpSpPr>
          <a:xfrm>
            <a:off x="2737715" y="3105547"/>
            <a:ext cx="3663085" cy="1195812"/>
            <a:chOff x="2737715" y="3450543"/>
            <a:chExt cx="3663085" cy="1195812"/>
          </a:xfrm>
        </p:grpSpPr>
        <p:grpSp>
          <p:nvGrpSpPr>
            <p:cNvPr id="10" name="Group 9"/>
            <p:cNvGrpSpPr/>
            <p:nvPr/>
          </p:nvGrpSpPr>
          <p:grpSpPr>
            <a:xfrm>
              <a:off x="2737715" y="3716450"/>
              <a:ext cx="3663085" cy="685800"/>
              <a:chOff x="416358" y="4953000"/>
              <a:chExt cx="3663085" cy="68580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416358" y="5067837"/>
                <a:ext cx="615085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E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3464358" y="5067837"/>
                <a:ext cx="615085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F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Flowchart: Decision 14"/>
                  <p:cNvSpPr/>
                  <p:nvPr/>
                </p:nvSpPr>
                <p:spPr>
                  <a:xfrm>
                    <a:off x="1839487" y="4953000"/>
                    <a:ext cx="832731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Flowchart: Decision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9487" y="4953000"/>
                    <a:ext cx="832731" cy="685800"/>
                  </a:xfrm>
                  <a:prstGeom prst="flowChartDecision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Connector 15"/>
              <p:cNvCxnSpPr>
                <a:stCxn id="15" idx="1"/>
                <a:endCxn id="13" idx="3"/>
              </p:cNvCxnSpPr>
              <p:nvPr/>
            </p:nvCxnSpPr>
            <p:spPr>
              <a:xfrm flipH="1">
                <a:off x="1031443" y="5295900"/>
                <a:ext cx="808044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4" idx="1"/>
                <a:endCxn id="15" idx="3"/>
              </p:cNvCxnSpPr>
              <p:nvPr/>
            </p:nvCxnSpPr>
            <p:spPr>
              <a:xfrm flipH="1" flipV="1">
                <a:off x="2672218" y="5295900"/>
                <a:ext cx="792140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Oval 21"/>
            <p:cNvSpPr/>
            <p:nvPr/>
          </p:nvSpPr>
          <p:spPr>
            <a:xfrm>
              <a:off x="4980361" y="3450543"/>
              <a:ext cx="810839" cy="4945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3" name="Straight Connector 22"/>
            <p:cNvCxnSpPr>
              <a:stCxn id="15" idx="0"/>
              <a:endCxn id="22" idx="2"/>
            </p:cNvCxnSpPr>
            <p:nvPr/>
          </p:nvCxnSpPr>
          <p:spPr>
            <a:xfrm flipV="1">
              <a:off x="4577210" y="3697797"/>
              <a:ext cx="403151" cy="1865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5" idx="2"/>
              <a:endCxn id="24" idx="2"/>
            </p:cNvCxnSpPr>
            <p:nvPr/>
          </p:nvCxnSpPr>
          <p:spPr>
            <a:xfrm flipH="1">
              <a:off x="4572000" y="4402250"/>
              <a:ext cx="5210" cy="244105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640993" y="3255580"/>
            <a:ext cx="2274408" cy="1519198"/>
            <a:chOff x="7546335" y="4535670"/>
            <a:chExt cx="2274408" cy="1519198"/>
          </a:xfrm>
        </p:grpSpPr>
        <p:cxnSp>
          <p:nvCxnSpPr>
            <p:cNvPr id="34" name="Straight Arrow Connector 33"/>
            <p:cNvCxnSpPr>
              <a:stCxn id="24" idx="3"/>
            </p:cNvCxnSpPr>
            <p:nvPr/>
          </p:nvCxnSpPr>
          <p:spPr>
            <a:xfrm>
              <a:off x="7546335" y="4535670"/>
              <a:ext cx="369407" cy="7777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915743" y="4785290"/>
              <a:ext cx="1905000" cy="126957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r" rtl="1">
                <a:lnSpc>
                  <a:spcPct val="150000"/>
                </a:lnSpc>
              </a:pPr>
              <a:r>
                <a:rPr lang="fa-IR" sz="1700" dirty="0" smtClean="0"/>
                <a:t>دیدن موجودیتهای دخیل در ارتباط </a:t>
              </a:r>
              <a:r>
                <a:rPr lang="en-US" sz="1700" dirty="0" smtClean="0"/>
                <a:t>R</a:t>
              </a:r>
              <a:r>
                <a:rPr lang="en-US" sz="1700" baseline="-25000" dirty="0" smtClean="0"/>
                <a:t>1</a:t>
              </a:r>
              <a:r>
                <a:rPr lang="fa-IR" sz="1700" dirty="0" smtClean="0"/>
                <a:t> به صورت یک موجودیت انتزاعی</a:t>
              </a:r>
              <a:endParaRPr lang="en-US" sz="17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1219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با </a:t>
            </a:r>
            <a:r>
              <a:rPr lang="fa-IR" dirty="0" smtClean="0"/>
              <a:t>ارتباط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 smtClean="0"/>
              <a:t>معمولا از این تکنیک زمانی استفاده می‏شود که چندی ارتباط </a:t>
            </a:r>
            <a:r>
              <a:rPr lang="en-US" dirty="0" smtClean="0"/>
              <a:t>M:N</a:t>
            </a:r>
            <a:r>
              <a:rPr lang="fa-IR" dirty="0" smtClean="0"/>
              <a:t> باشد.              چرا ؟ </a:t>
            </a:r>
          </a:p>
          <a:p>
            <a:pPr marL="0" indent="0">
              <a:buNone/>
            </a:pPr>
            <a:r>
              <a:rPr lang="fa-IR" dirty="0" smtClean="0"/>
              <a:t>        طرز دیگر مدلسازی برای محیط دانشجو – درس – استاد:</a:t>
            </a:r>
          </a:p>
          <a:p>
            <a:pPr marL="0" indent="0">
              <a:buNone/>
            </a:pPr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r>
              <a:rPr lang="fa-IR" b="1" dirty="0">
                <a:solidFill>
                  <a:srgbClr val="C00000"/>
                </a:solidFill>
              </a:rPr>
              <a:t>نکته: </a:t>
            </a:r>
            <a:r>
              <a:rPr lang="fa-IR" dirty="0"/>
              <a:t>هر </a:t>
            </a:r>
            <a:r>
              <a:rPr lang="en-US" dirty="0"/>
              <a:t>Aggregation</a:t>
            </a:r>
            <a:r>
              <a:rPr lang="fa-IR" dirty="0"/>
              <a:t> برای </a:t>
            </a:r>
            <a:r>
              <a:rPr lang="fa-IR" u="sng" dirty="0"/>
              <a:t>یک ارتباط</a:t>
            </a:r>
            <a:r>
              <a:rPr lang="fa-IR" dirty="0"/>
              <a:t> است و نه بیشتر.</a:t>
            </a:r>
          </a:p>
          <a:p>
            <a:pPr lvl="1"/>
            <a:endParaRPr lang="en-US" dirty="0"/>
          </a:p>
        </p:txBody>
      </p:sp>
      <p:pic>
        <p:nvPicPr>
          <p:cNvPr id="46" name="Picture 2" descr="\\VBOXSVR\mahmoud\Documents\EDU\Sharif\DB\TA\slides\konjkav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024" y="1437355"/>
            <a:ext cx="465376" cy="4676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41" name="Group 40"/>
          <p:cNvGrpSpPr/>
          <p:nvPr/>
        </p:nvGrpSpPr>
        <p:grpSpPr>
          <a:xfrm>
            <a:off x="762000" y="2438400"/>
            <a:ext cx="4137986" cy="4220319"/>
            <a:chOff x="2503007" y="1799481"/>
            <a:chExt cx="4137986" cy="4220319"/>
          </a:xfrm>
        </p:grpSpPr>
        <p:sp>
          <p:nvSpPr>
            <p:cNvPr id="10" name="Rounded Rectangle 9"/>
            <p:cNvSpPr/>
            <p:nvPr/>
          </p:nvSpPr>
          <p:spPr>
            <a:xfrm>
              <a:off x="4130569" y="5562600"/>
              <a:ext cx="875446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دانشجو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503007" y="1799481"/>
              <a:ext cx="4137986" cy="2222227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3950807" y="1907322"/>
              <a:ext cx="2274747" cy="3655278"/>
              <a:chOff x="3950807" y="1696072"/>
              <a:chExt cx="2274747" cy="3655278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3950807" y="3810458"/>
                <a:ext cx="1238351" cy="1540892"/>
                <a:chOff x="3950807" y="3810458"/>
                <a:chExt cx="1238351" cy="1540892"/>
              </a:xfrm>
            </p:grpSpPr>
            <p:cxnSp>
              <p:nvCxnSpPr>
                <p:cNvPr id="11" name="Straight Connector 10"/>
                <p:cNvCxnSpPr>
                  <a:stCxn id="10" idx="0"/>
                  <a:endCxn id="6" idx="2"/>
                </p:cNvCxnSpPr>
                <p:nvPr/>
              </p:nvCxnSpPr>
              <p:spPr>
                <a:xfrm flipV="1">
                  <a:off x="4568292" y="4864831"/>
                  <a:ext cx="1691" cy="486519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Flowchart: Decision 5"/>
                <p:cNvSpPr/>
                <p:nvPr/>
              </p:nvSpPr>
              <p:spPr>
                <a:xfrm>
                  <a:off x="3950807" y="4179031"/>
                  <a:ext cx="1238351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انتخاب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" name="Straight Connector 6"/>
                <p:cNvCxnSpPr>
                  <a:stCxn id="8" idx="2"/>
                  <a:endCxn id="6" idx="0"/>
                </p:cNvCxnSpPr>
                <p:nvPr/>
              </p:nvCxnSpPr>
              <p:spPr>
                <a:xfrm flipH="1">
                  <a:off x="4569983" y="3810458"/>
                  <a:ext cx="2017" cy="36857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/>
            </p:nvGrpSpPr>
            <p:grpSpPr>
              <a:xfrm>
                <a:off x="4130729" y="1696072"/>
                <a:ext cx="2094825" cy="2961830"/>
                <a:chOff x="5121329" y="3143872"/>
                <a:chExt cx="2094825" cy="2961830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5121329" y="3143872"/>
                  <a:ext cx="675701" cy="509407"/>
                  <a:chOff x="5121329" y="3143872"/>
                  <a:chExt cx="675701" cy="509407"/>
                </a:xfrm>
              </p:grpSpPr>
              <p:sp>
                <p:nvSpPr>
                  <p:cNvPr id="50" name="Oval 49"/>
                  <p:cNvSpPr/>
                  <p:nvPr/>
                </p:nvSpPr>
                <p:spPr>
                  <a:xfrm>
                    <a:off x="5121329" y="3143872"/>
                    <a:ext cx="675701" cy="34935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dirty="0" smtClean="0">
                        <a:solidFill>
                          <a:sysClr val="windowText" lastClr="000000"/>
                        </a:solidFill>
                      </a:rPr>
                      <a:t>سال</a:t>
                    </a:r>
                    <a:endParaRPr lang="en-US" sz="14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51" name="Straight Connector 50"/>
                  <p:cNvCxnSpPr>
                    <a:stCxn id="73" idx="0"/>
                    <a:endCxn id="50" idx="4"/>
                  </p:cNvCxnSpPr>
                  <p:nvPr/>
                </p:nvCxnSpPr>
                <p:spPr>
                  <a:xfrm flipH="1" flipV="1">
                    <a:off x="5459180" y="3493231"/>
                    <a:ext cx="102758" cy="160048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6179758" y="5656150"/>
                  <a:ext cx="1036396" cy="449552"/>
                  <a:chOff x="6179758" y="5656150"/>
                  <a:chExt cx="1036396" cy="449552"/>
                </a:xfrm>
              </p:grpSpPr>
              <p:sp>
                <p:nvSpPr>
                  <p:cNvPr id="52" name="Oval 51"/>
                  <p:cNvSpPr/>
                  <p:nvPr/>
                </p:nvSpPr>
                <p:spPr>
                  <a:xfrm>
                    <a:off x="6405315" y="5656150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نمره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53" name="Straight Connector 52"/>
                  <p:cNvCxnSpPr>
                    <a:stCxn id="52" idx="2"/>
                    <a:endCxn id="6" idx="3"/>
                  </p:cNvCxnSpPr>
                  <p:nvPr/>
                </p:nvCxnSpPr>
                <p:spPr>
                  <a:xfrm flipH="1">
                    <a:off x="6179758" y="5880926"/>
                    <a:ext cx="225557" cy="8880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5" name="Group 54"/>
            <p:cNvGrpSpPr/>
            <p:nvPr/>
          </p:nvGrpSpPr>
          <p:grpSpPr>
            <a:xfrm>
              <a:off x="2650254" y="1878373"/>
              <a:ext cx="3795636" cy="1779227"/>
              <a:chOff x="2650254" y="1878373"/>
              <a:chExt cx="3795636" cy="1779227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2650254" y="2971800"/>
                <a:ext cx="3795636" cy="685800"/>
                <a:chOff x="2650254" y="2971800"/>
                <a:chExt cx="3795636" cy="685800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2650254" y="2971800"/>
                  <a:ext cx="3795636" cy="685800"/>
                  <a:chOff x="314561" y="4953000"/>
                  <a:chExt cx="3795636" cy="685800"/>
                </a:xfrm>
              </p:grpSpPr>
              <p:sp>
                <p:nvSpPr>
                  <p:cNvPr id="12" name="Rounded Rectangle 11"/>
                  <p:cNvSpPr/>
                  <p:nvPr/>
                </p:nvSpPr>
                <p:spPr>
                  <a:xfrm>
                    <a:off x="314561" y="5067837"/>
                    <a:ext cx="818678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b="1" dirty="0" smtClean="0">
                        <a:solidFill>
                          <a:sysClr val="windowText" lastClr="000000"/>
                        </a:solidFill>
                      </a:rPr>
                      <a:t>استاد</a:t>
                    </a:r>
                    <a:endParaRPr lang="en-US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3" name="Rounded Rectangle 12"/>
                  <p:cNvSpPr/>
                  <p:nvPr/>
                </p:nvSpPr>
                <p:spPr>
                  <a:xfrm>
                    <a:off x="3433603" y="5067837"/>
                    <a:ext cx="676594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b="1" dirty="0" smtClean="0">
                        <a:solidFill>
                          <a:sysClr val="windowText" lastClr="000000"/>
                        </a:solidFill>
                      </a:rPr>
                      <a:t>درس</a:t>
                    </a:r>
                    <a:endParaRPr lang="en-US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4" name="Flowchart: Decision 13"/>
                  <p:cNvSpPr/>
                  <p:nvPr/>
                </p:nvSpPr>
                <p:spPr>
                  <a:xfrm>
                    <a:off x="1595963" y="4953000"/>
                    <a:ext cx="1283019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chemeClr val="tx1"/>
                        </a:solidFill>
                      </a:rPr>
                      <a:t>ارایه</a:t>
                    </a:r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5" name="Straight Connector 14"/>
                  <p:cNvCxnSpPr>
                    <a:stCxn id="14" idx="1"/>
                    <a:endCxn id="12" idx="3"/>
                  </p:cNvCxnSpPr>
                  <p:nvPr/>
                </p:nvCxnSpPr>
                <p:spPr>
                  <a:xfrm flipH="1">
                    <a:off x="1133239" y="5295900"/>
                    <a:ext cx="462724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>
                    <a:stCxn id="13" idx="1"/>
                    <a:endCxn id="14" idx="3"/>
                  </p:cNvCxnSpPr>
                  <p:nvPr/>
                </p:nvCxnSpPr>
                <p:spPr>
                  <a:xfrm flipH="1" flipV="1">
                    <a:off x="2878982" y="5295900"/>
                    <a:ext cx="554621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TextBox 16"/>
                <p:cNvSpPr txBox="1"/>
                <p:nvPr/>
              </p:nvSpPr>
              <p:spPr>
                <a:xfrm>
                  <a:off x="3565278" y="3073400"/>
                  <a:ext cx="3209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M</a:t>
                  </a:r>
                  <a:endParaRPr lang="en-US" sz="1200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267078" y="3073400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N</a:t>
                  </a: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4571338" y="1878373"/>
                <a:ext cx="1081125" cy="538356"/>
                <a:chOff x="7364266" y="3920944"/>
                <a:chExt cx="1081125" cy="538356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7658518" y="3920944"/>
                  <a:ext cx="786873" cy="44717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dirty="0" smtClean="0">
                      <a:solidFill>
                        <a:sysClr val="windowText" lastClr="000000"/>
                      </a:solidFill>
                    </a:rPr>
                    <a:t>شماره گروه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49" name="Straight Connector 48"/>
                <p:cNvCxnSpPr>
                  <a:stCxn id="73" idx="0"/>
                  <a:endCxn id="48" idx="3"/>
                </p:cNvCxnSpPr>
                <p:nvPr/>
              </p:nvCxnSpPr>
              <p:spPr>
                <a:xfrm flipV="1">
                  <a:off x="7364266" y="4302629"/>
                  <a:ext cx="409487" cy="15667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8" name="Straight Connector 57"/>
            <p:cNvCxnSpPr>
              <a:stCxn id="14" idx="2"/>
              <a:endCxn id="8" idx="2"/>
            </p:cNvCxnSpPr>
            <p:nvPr/>
          </p:nvCxnSpPr>
          <p:spPr>
            <a:xfrm flipH="1">
              <a:off x="4572000" y="3657600"/>
              <a:ext cx="1166" cy="364108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9" name="Picture 2" descr="\\VBOXSVR\mahmoud\Documents\EDU\Sharif\DB\TA\mesal_new4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075" y="1737953"/>
            <a:ext cx="628774" cy="7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Oval 59"/>
          <p:cNvSpPr/>
          <p:nvPr/>
        </p:nvSpPr>
        <p:spPr>
          <a:xfrm>
            <a:off x="1575866" y="2514600"/>
            <a:ext cx="731995" cy="383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dirty="0" smtClean="0">
                <a:solidFill>
                  <a:sysClr val="windowText" lastClr="000000"/>
                </a:solidFill>
              </a:rPr>
              <a:t>ترم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62" name="Straight Connector 61"/>
          <p:cNvCxnSpPr>
            <a:stCxn id="73" idx="0"/>
            <a:endCxn id="60" idx="5"/>
          </p:cNvCxnSpPr>
          <p:nvPr/>
        </p:nvCxnSpPr>
        <p:spPr>
          <a:xfrm flipH="1" flipV="1">
            <a:off x="2200663" y="2842123"/>
            <a:ext cx="629668" cy="213525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2307861" y="3055648"/>
            <a:ext cx="1044939" cy="449552"/>
          </a:xfrm>
          <a:prstGeom prst="ellipse">
            <a:avLst/>
          </a:prstGeom>
          <a:noFill/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200" b="1" dirty="0" smtClean="0">
                <a:solidFill>
                  <a:sysClr val="windowText" lastClr="000000"/>
                </a:solidFill>
              </a:rPr>
              <a:t>مشخصات</a:t>
            </a:r>
            <a:endParaRPr 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92" name="Straight Connector 91"/>
          <p:cNvCxnSpPr>
            <a:stCxn id="14" idx="0"/>
            <a:endCxn id="73" idx="4"/>
          </p:cNvCxnSpPr>
          <p:nvPr/>
        </p:nvCxnSpPr>
        <p:spPr>
          <a:xfrm flipH="1" flipV="1">
            <a:off x="2830331" y="3505200"/>
            <a:ext cx="1828" cy="105519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27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با ارتباط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ارزیابی راهنمایی پروژه پژوهشی دانشجو توسط استاد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15014" y="2209800"/>
            <a:ext cx="4137986" cy="4140679"/>
            <a:chOff x="2556021" y="2209800"/>
            <a:chExt cx="4137986" cy="3918857"/>
          </a:xfrm>
        </p:grpSpPr>
        <p:sp>
          <p:nvSpPr>
            <p:cNvPr id="5" name="Rounded Rectangle 4"/>
            <p:cNvSpPr/>
            <p:nvPr/>
          </p:nvSpPr>
          <p:spPr>
            <a:xfrm>
              <a:off x="4223863" y="5671457"/>
              <a:ext cx="838412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ارزیاب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556021" y="2209800"/>
              <a:ext cx="4137986" cy="189890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995476" y="4108704"/>
              <a:ext cx="1286997" cy="1562753"/>
              <a:chOff x="3995476" y="3897454"/>
              <a:chExt cx="1286997" cy="1562753"/>
            </a:xfrm>
          </p:grpSpPr>
          <p:cxnSp>
            <p:nvCxnSpPr>
              <p:cNvPr id="34" name="Straight Connector 33"/>
              <p:cNvCxnSpPr>
                <a:stCxn id="5" idx="0"/>
                <a:endCxn id="35" idx="2"/>
              </p:cNvCxnSpPr>
              <p:nvPr/>
            </p:nvCxnSpPr>
            <p:spPr>
              <a:xfrm flipH="1" flipV="1">
                <a:off x="4638975" y="4970350"/>
                <a:ext cx="4094" cy="48985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Flowchart: Decision 34"/>
              <p:cNvSpPr/>
              <p:nvPr/>
            </p:nvSpPr>
            <p:spPr>
              <a:xfrm>
                <a:off x="3995476" y="4284550"/>
                <a:ext cx="1286997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ارزیابی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 flipH="1">
                <a:off x="4636607" y="3897454"/>
                <a:ext cx="3842" cy="38709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2650254" y="2714625"/>
              <a:ext cx="3990738" cy="942975"/>
              <a:chOff x="2650254" y="2714625"/>
              <a:chExt cx="3990738" cy="942975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2650254" y="2971800"/>
                <a:ext cx="3990738" cy="685800"/>
                <a:chOff x="314561" y="4953000"/>
                <a:chExt cx="3990738" cy="68580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314561" y="5067837"/>
                  <a:ext cx="818678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استاد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3433602" y="5067837"/>
                  <a:ext cx="871697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دانشجو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lowchart: Decision 20"/>
                <p:cNvSpPr/>
                <p:nvPr/>
              </p:nvSpPr>
              <p:spPr>
                <a:xfrm>
                  <a:off x="1534399" y="4953000"/>
                  <a:ext cx="1528515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راهنمایی پروژه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" name="Straight Connector 21"/>
                <p:cNvCxnSpPr>
                  <a:stCxn id="21" idx="1"/>
                  <a:endCxn id="19" idx="3"/>
                </p:cNvCxnSpPr>
                <p:nvPr/>
              </p:nvCxnSpPr>
              <p:spPr>
                <a:xfrm flipH="1">
                  <a:off x="1133239" y="5295900"/>
                  <a:ext cx="40116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20" idx="1"/>
                  <a:endCxn id="21" idx="3"/>
                </p:cNvCxnSpPr>
                <p:nvPr/>
              </p:nvCxnSpPr>
              <p:spPr>
                <a:xfrm flipH="1" flipV="1">
                  <a:off x="3062914" y="5295900"/>
                  <a:ext cx="370688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/>
              <p:cNvCxnSpPr>
                <a:stCxn id="21" idx="0"/>
                <a:endCxn id="38" idx="2"/>
              </p:cNvCxnSpPr>
              <p:nvPr/>
            </p:nvCxnSpPr>
            <p:spPr>
              <a:xfrm flipV="1">
                <a:off x="4634350" y="2714625"/>
                <a:ext cx="1489" cy="25717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>
              <a:stCxn id="21" idx="2"/>
            </p:cNvCxnSpPr>
            <p:nvPr/>
          </p:nvCxnSpPr>
          <p:spPr>
            <a:xfrm>
              <a:off x="4634350" y="3657600"/>
              <a:ext cx="2257" cy="451104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ounded Rectangle 37"/>
          <p:cNvSpPr/>
          <p:nvPr/>
        </p:nvSpPr>
        <p:spPr>
          <a:xfrm>
            <a:off x="2485493" y="2286000"/>
            <a:ext cx="818678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پروژه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pic>
        <p:nvPicPr>
          <p:cNvPr id="65" name="Picture 2" descr="\\VBOXSVR\mahmoud\Documents\EDU\Sharif\DB\TA\mesal_new4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075" y="1295400"/>
            <a:ext cx="628774" cy="7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23"/>
          <p:cNvSpPr/>
          <p:nvPr/>
        </p:nvSpPr>
        <p:spPr>
          <a:xfrm>
            <a:off x="1145941" y="4537953"/>
            <a:ext cx="1063859" cy="4495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200" b="1" dirty="0" smtClean="0">
                <a:solidFill>
                  <a:sysClr val="windowText" lastClr="000000"/>
                </a:solidFill>
              </a:rPr>
              <a:t>کیفیت راهنمایی</a:t>
            </a:r>
            <a:endParaRPr 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Straight Connector 24"/>
          <p:cNvCxnSpPr>
            <a:stCxn id="35" idx="1"/>
            <a:endCxn id="24" idx="5"/>
          </p:cNvCxnSpPr>
          <p:nvPr/>
        </p:nvCxnSpPr>
        <p:spPr>
          <a:xfrm flipH="1" flipV="1">
            <a:off x="2054001" y="4921670"/>
            <a:ext cx="200468" cy="6583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27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مدلسازی معنایی داده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/>
              <a:t>نکات زیر بررسی شود:</a:t>
            </a:r>
          </a:p>
          <a:p>
            <a:pPr lvl="1"/>
            <a:r>
              <a:rPr lang="fa-IR" dirty="0" smtClean="0"/>
              <a:t>ویژگی‏های عمومی روش مدلسازی</a:t>
            </a:r>
          </a:p>
          <a:p>
            <a:pPr lvl="1"/>
            <a:r>
              <a:rPr lang="fa-IR" dirty="0" smtClean="0"/>
              <a:t>کمداشت های روش </a:t>
            </a:r>
            <a:r>
              <a:rPr lang="en-US" dirty="0" smtClean="0"/>
              <a:t>[E]ER</a:t>
            </a:r>
            <a:endParaRPr lang="fa-IR" dirty="0" smtClean="0"/>
          </a:p>
          <a:p>
            <a:pPr lvl="1"/>
            <a:r>
              <a:rPr lang="fa-IR" dirty="0" smtClean="0"/>
              <a:t>تناظر بین مفاهیم روش </a:t>
            </a:r>
            <a:r>
              <a:rPr lang="en-US" dirty="0" smtClean="0"/>
              <a:t>[E]ER</a:t>
            </a:r>
            <a:r>
              <a:rPr lang="fa-IR" dirty="0" smtClean="0"/>
              <a:t>و روش </a:t>
            </a:r>
            <a:r>
              <a:rPr lang="en-US" dirty="0" smtClean="0"/>
              <a:t>UML</a:t>
            </a:r>
            <a:r>
              <a:rPr lang="fa-IR" dirty="0" smtClean="0"/>
              <a:t> [در نمودار رده </a:t>
            </a:r>
            <a:r>
              <a:rPr lang="en-US" dirty="0" smtClean="0"/>
              <a:t>Class diagram</a:t>
            </a:r>
            <a:r>
              <a:rPr lang="fa-IR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3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مراحل مدلسازی معنایی داده‏ها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 </a:t>
            </a:r>
            <a:r>
              <a:rPr lang="fa-IR" dirty="0" smtClean="0"/>
              <a:t>مطالعه، تحلیل و شناخت محیط</a:t>
            </a:r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2- </a:t>
            </a:r>
            <a:r>
              <a:rPr lang="fa-IR" dirty="0" smtClean="0"/>
              <a:t>برآورد خواسته‏ها و نیازهای اطلاعاتی و پردازشی همه کاربران ذیربط محیط (مهندسی نیازها) و تشخیص محدودیت‏های معنایی و قواعد فعالیت‏های محیط</a:t>
            </a:r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3- </a:t>
            </a:r>
            <a:r>
              <a:rPr lang="fa-IR" dirty="0" smtClean="0"/>
              <a:t>بازشناسی نوع‏موجودیت‏های مطرح و تعیین وضع هر نوع‏موجودیت (قوی یا ضعیف بودن آن)</a:t>
            </a:r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4- </a:t>
            </a:r>
            <a:r>
              <a:rPr lang="fa-IR" dirty="0" smtClean="0"/>
              <a:t>تعیین مجموعه صفات هر نوع‏موجودیت، میدان و جنبه‏های هر صفت</a:t>
            </a:r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5- </a:t>
            </a:r>
            <a:r>
              <a:rPr lang="fa-IR" dirty="0" smtClean="0"/>
              <a:t>بازشناسی نوع‏ارتباط‏های بین نوع‏موجودیت‏ها، تشخیص الزامی بودن یا نبودن مشارکت در آنها و تشخیص چندی هر ارتباط</a:t>
            </a:r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6- </a:t>
            </a:r>
            <a:r>
              <a:rPr lang="fa-IR" dirty="0" smtClean="0"/>
              <a:t>رسم نمودار </a:t>
            </a:r>
            <a:r>
              <a:rPr lang="en-US" sz="1900" dirty="0" smtClean="0"/>
              <a:t>ER</a:t>
            </a:r>
            <a:r>
              <a:rPr lang="fa-IR" dirty="0" smtClean="0"/>
              <a:t> (یا </a:t>
            </a:r>
            <a:r>
              <a:rPr lang="en-US" sz="1900" dirty="0" smtClean="0"/>
              <a:t>EER</a:t>
            </a:r>
            <a:r>
              <a:rPr lang="fa-IR" dirty="0" smtClean="0"/>
              <a:t>) به صورت واضح، خوانا و حتی‏الامکان با کمترین افزونگی</a:t>
            </a:r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7- </a:t>
            </a:r>
            <a:r>
              <a:rPr lang="fa-IR" dirty="0" smtClean="0"/>
              <a:t>فهرست کردن پرسش‏هایی که پاسخ آنها از نمودار به دست می‏آید (بر حسب گزارش‏های مورد نیاز و کلا نیازهای داده‏ای کاربران)</a:t>
            </a:r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8- </a:t>
            </a:r>
            <a:r>
              <a:rPr lang="fa-IR" dirty="0" smtClean="0"/>
              <a:t>وارسی مدلسازی انجام شده، برای اطمینان از پاسخگو بودن به نیازهای کاربران.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5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یکپارچه‏سازی نمودارهای جزیی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334000"/>
          </a:xfrm>
        </p:spPr>
        <p:txBody>
          <a:bodyPr>
            <a:normAutofit lnSpcReduction="10000"/>
          </a:bodyPr>
          <a:lstStyle/>
          <a:p>
            <a:r>
              <a:rPr lang="fa-IR" dirty="0" smtClean="0"/>
              <a:t>گاه به علت وسعت محیط عملیاتی و تعدد کاربران آن لازم است مدلساز به ازای هر زیرمحیط و یا حتی یک کاربر نمودار </a:t>
            </a:r>
            <a:r>
              <a:rPr lang="en-US" sz="1900" dirty="0" smtClean="0"/>
              <a:t>ER</a:t>
            </a:r>
            <a:r>
              <a:rPr lang="fa-IR" dirty="0" smtClean="0"/>
              <a:t> رسم کند.</a:t>
            </a:r>
          </a:p>
          <a:p>
            <a:r>
              <a:rPr lang="fa-IR" dirty="0" smtClean="0"/>
              <a:t>در این صورت نیازمند </a:t>
            </a:r>
            <a:r>
              <a:rPr lang="fa-IR" b="1" dirty="0" smtClean="0">
                <a:solidFill>
                  <a:srgbClr val="7030A0"/>
                </a:solidFill>
              </a:rPr>
              <a:t>ادغام و یکپارچه‏سازی نمودارهای </a:t>
            </a:r>
            <a:r>
              <a:rPr lang="en-US" sz="1900" b="1" dirty="0" smtClean="0">
                <a:solidFill>
                  <a:srgbClr val="7030A0"/>
                </a:solidFill>
              </a:rPr>
              <a:t>ER</a:t>
            </a:r>
            <a:r>
              <a:rPr lang="fa-IR" b="1" dirty="0" smtClean="0">
                <a:solidFill>
                  <a:srgbClr val="7030A0"/>
                </a:solidFill>
              </a:rPr>
              <a:t> </a:t>
            </a:r>
            <a:r>
              <a:rPr lang="fa-IR" dirty="0" smtClean="0"/>
              <a:t>هستیم.</a:t>
            </a:r>
          </a:p>
          <a:p>
            <a:r>
              <a:rPr lang="fa-IR" dirty="0" smtClean="0"/>
              <a:t>در ادغام چند نمودار </a:t>
            </a:r>
            <a:r>
              <a:rPr lang="en-US" sz="1900" dirty="0" smtClean="0"/>
              <a:t>ER</a:t>
            </a:r>
            <a:r>
              <a:rPr lang="fa-IR" dirty="0" smtClean="0"/>
              <a:t> باید به تعارض‏های (ماهیتا معنایی) بین نمودارها توجه کرد. از جمله موارد زیر:</a:t>
            </a:r>
          </a:p>
          <a:p>
            <a:pPr lvl="1"/>
            <a:r>
              <a:rPr lang="fa-IR" dirty="0" smtClean="0">
                <a:solidFill>
                  <a:srgbClr val="000099"/>
                </a:solidFill>
              </a:rPr>
              <a:t>مدلهای نایکسان برای ایده واحد </a:t>
            </a:r>
          </a:p>
          <a:p>
            <a:pPr lvl="1"/>
            <a:r>
              <a:rPr lang="fa-IR" dirty="0" smtClean="0">
                <a:solidFill>
                  <a:srgbClr val="000099"/>
                </a:solidFill>
              </a:rPr>
              <a:t>تعارض در نامگذاری یک </a:t>
            </a:r>
            <a:r>
              <a:rPr lang="fa-IR" sz="2100" dirty="0">
                <a:solidFill>
                  <a:srgbClr val="000099"/>
                </a:solidFill>
              </a:rPr>
              <a:t>مفهوم </a:t>
            </a:r>
            <a:r>
              <a:rPr lang="fa-IR" sz="2100" dirty="0" smtClean="0">
                <a:solidFill>
                  <a:srgbClr val="000099"/>
                </a:solidFill>
              </a:rPr>
              <a:t>واحد </a:t>
            </a:r>
            <a:r>
              <a:rPr lang="fa-IR" dirty="0" smtClean="0"/>
              <a:t>(دو موجودیت </a:t>
            </a:r>
            <a:r>
              <a:rPr lang="en-US" sz="1800" dirty="0" smtClean="0"/>
              <a:t>Car</a:t>
            </a:r>
            <a:r>
              <a:rPr lang="fa-IR" sz="19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Automobile</a:t>
            </a:r>
            <a:r>
              <a:rPr lang="fa-IR" dirty="0" smtClean="0"/>
              <a:t> برای اتومبیل)</a:t>
            </a:r>
          </a:p>
          <a:p>
            <a:pPr lvl="1"/>
            <a:r>
              <a:rPr lang="fa-IR" dirty="0" smtClean="0">
                <a:solidFill>
                  <a:srgbClr val="000099"/>
                </a:solidFill>
              </a:rPr>
              <a:t>تعارض معنایی دو مفهوم ظاهرا یکسان </a:t>
            </a:r>
            <a:r>
              <a:rPr lang="fa-IR" dirty="0" smtClean="0"/>
              <a:t>(دو موجودیت با عنوان </a:t>
            </a:r>
            <a:r>
              <a:rPr lang="en-US" sz="1800" dirty="0" smtClean="0"/>
              <a:t>Student</a:t>
            </a:r>
            <a:r>
              <a:rPr lang="fa-IR" dirty="0" smtClean="0"/>
              <a:t>؛ یکی به معنای دانشجو و دیگری به معنای دانش‏آموز)</a:t>
            </a:r>
          </a:p>
          <a:p>
            <a:pPr lvl="1"/>
            <a:r>
              <a:rPr lang="fa-IR" dirty="0" smtClean="0">
                <a:solidFill>
                  <a:srgbClr val="000099"/>
                </a:solidFill>
              </a:rPr>
              <a:t>تعارض در میدان صفت‏ها </a:t>
            </a:r>
          </a:p>
          <a:p>
            <a:pPr lvl="1"/>
            <a:r>
              <a:rPr lang="fa-IR" dirty="0" smtClean="0">
                <a:solidFill>
                  <a:srgbClr val="000099"/>
                </a:solidFill>
              </a:rPr>
              <a:t>تعارض در محدودیت‏ها</a:t>
            </a:r>
          </a:p>
          <a:p>
            <a:r>
              <a:rPr lang="fa-IR" dirty="0" smtClean="0"/>
              <a:t>تحلیل این تعارض‏ها قبل از تصمیم‏گیری درباره ادغام </a:t>
            </a:r>
            <a:r>
              <a:rPr lang="en-US" sz="1900" dirty="0" smtClean="0"/>
              <a:t>ER</a:t>
            </a:r>
            <a:r>
              <a:rPr lang="fa-IR" dirty="0" smtClean="0"/>
              <a:t>ها باید انجام شود.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6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نمادهای نمودار </a:t>
            </a:r>
            <a:r>
              <a:rPr lang="en-US" dirty="0" smtClean="0"/>
              <a:t>ER</a:t>
            </a:r>
            <a:r>
              <a:rPr lang="fa-IR" dirty="0" smtClean="0"/>
              <a:t> مبنایی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نوع موجودیت</a:t>
            </a:r>
          </a:p>
          <a:p>
            <a:endParaRPr lang="fa-IR" sz="1600" dirty="0"/>
          </a:p>
          <a:p>
            <a:r>
              <a:rPr lang="fa-IR" dirty="0" smtClean="0"/>
              <a:t>نوع موجودیت ضعیف</a:t>
            </a:r>
          </a:p>
          <a:p>
            <a:endParaRPr lang="fa-IR" sz="1600" dirty="0"/>
          </a:p>
          <a:p>
            <a:r>
              <a:rPr lang="fa-IR" dirty="0" smtClean="0"/>
              <a:t>نوع ارتباط</a:t>
            </a:r>
          </a:p>
          <a:p>
            <a:endParaRPr lang="fa-IR" sz="1600" dirty="0"/>
          </a:p>
          <a:p>
            <a:r>
              <a:rPr lang="fa-IR" dirty="0" smtClean="0"/>
              <a:t>نوع ارتباط موجودیت ضعیف با قوی</a:t>
            </a:r>
          </a:p>
          <a:p>
            <a:endParaRPr lang="fa-IR" sz="1600" dirty="0"/>
          </a:p>
          <a:p>
            <a:r>
              <a:rPr lang="fa-IR" dirty="0" smtClean="0"/>
              <a:t>مشارکت نوع موجودیت در نوع ارتباط</a:t>
            </a:r>
          </a:p>
          <a:p>
            <a:endParaRPr lang="fa-IR" sz="1600" dirty="0"/>
          </a:p>
          <a:p>
            <a:r>
              <a:rPr lang="fa-IR" dirty="0" smtClean="0"/>
              <a:t>مشارکت الزامی</a:t>
            </a:r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768366" y="1447800"/>
            <a:ext cx="1736834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solidFill>
                  <a:sysClr val="windowText" lastClr="000000"/>
                </a:solidFill>
              </a:rPr>
              <a:t>[نام نوع موجودیت]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0" y="1371601"/>
            <a:ext cx="0" cy="52577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781504" y="2373720"/>
            <a:ext cx="1723696" cy="457200"/>
          </a:xfrm>
          <a:prstGeom prst="roundRect">
            <a:avLst/>
          </a:prstGeom>
          <a:noFill/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solidFill>
                  <a:sysClr val="windowText" lastClr="000000"/>
                </a:solidFill>
              </a:rPr>
              <a:t>[نام نوع موجودیت]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Flowchart: Decision 17"/>
          <p:cNvSpPr/>
          <p:nvPr/>
        </p:nvSpPr>
        <p:spPr>
          <a:xfrm>
            <a:off x="1752600" y="3173104"/>
            <a:ext cx="1847192" cy="6858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dirty="0" smtClean="0">
                <a:solidFill>
                  <a:schemeClr val="tx1"/>
                </a:solidFill>
              </a:rPr>
              <a:t>[نام نوع ارتباط]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Flowchart: Decision 18"/>
          <p:cNvSpPr/>
          <p:nvPr/>
        </p:nvSpPr>
        <p:spPr>
          <a:xfrm>
            <a:off x="1719756" y="4114800"/>
            <a:ext cx="1847192" cy="685800"/>
          </a:xfrm>
          <a:prstGeom prst="flowChartDecision">
            <a:avLst/>
          </a:prstGeom>
          <a:noFill/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dirty="0" smtClean="0">
                <a:solidFill>
                  <a:schemeClr val="tx1"/>
                </a:solidFill>
              </a:rPr>
              <a:t>[نام نوع ارتباط]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33400" y="5029200"/>
            <a:ext cx="4114800" cy="685800"/>
            <a:chOff x="134472" y="5406259"/>
            <a:chExt cx="4437528" cy="685800"/>
          </a:xfrm>
        </p:grpSpPr>
        <p:cxnSp>
          <p:nvCxnSpPr>
            <p:cNvPr id="8" name="Straight Connector 7"/>
            <p:cNvCxnSpPr>
              <a:stCxn id="21" idx="3"/>
              <a:endCxn id="25" idx="1"/>
            </p:cNvCxnSpPr>
            <p:nvPr/>
          </p:nvCxnSpPr>
          <p:spPr>
            <a:xfrm>
              <a:off x="1961960" y="5749159"/>
              <a:ext cx="762849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134472" y="5520559"/>
              <a:ext cx="1827488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ysClr val="windowText" lastClr="000000"/>
                  </a:solidFill>
                </a:rPr>
                <a:t>[نام نوع موجودیت]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Flowchart: Decision 24"/>
            <p:cNvSpPr/>
            <p:nvPr/>
          </p:nvSpPr>
          <p:spPr>
            <a:xfrm>
              <a:off x="2724808" y="5406259"/>
              <a:ext cx="1847192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dirty="0" smtClean="0">
                  <a:solidFill>
                    <a:schemeClr val="tx1"/>
                  </a:solidFill>
                </a:rPr>
                <a:t>[نام نوع ارتباط]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33400" y="6047096"/>
            <a:ext cx="4085896" cy="685800"/>
            <a:chOff x="165643" y="5406259"/>
            <a:chExt cx="4406357" cy="685800"/>
          </a:xfrm>
        </p:grpSpPr>
        <p:cxnSp>
          <p:nvCxnSpPr>
            <p:cNvPr id="29" name="Straight Connector 28"/>
            <p:cNvCxnSpPr>
              <a:stCxn id="30" idx="3"/>
              <a:endCxn id="31" idx="1"/>
            </p:cNvCxnSpPr>
            <p:nvPr/>
          </p:nvCxnSpPr>
          <p:spPr>
            <a:xfrm>
              <a:off x="1993130" y="5749159"/>
              <a:ext cx="731679" cy="0"/>
            </a:xfrm>
            <a:prstGeom prst="line">
              <a:avLst/>
            </a:prstGeom>
            <a:ln w="762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165643" y="5520559"/>
              <a:ext cx="1827487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ysClr val="windowText" lastClr="000000"/>
                  </a:solidFill>
                </a:rPr>
                <a:t>[نام نوع موجودیت]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lowchart: Decision 30"/>
            <p:cNvSpPr/>
            <p:nvPr/>
          </p:nvSpPr>
          <p:spPr>
            <a:xfrm>
              <a:off x="2724808" y="5406259"/>
              <a:ext cx="1847192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dirty="0" smtClean="0">
                  <a:solidFill>
                    <a:schemeClr val="tx1"/>
                  </a:solidFill>
                </a:rPr>
                <a:t>[نام نوع ارتباط]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798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نمادهای نمودار </a:t>
            </a:r>
            <a:r>
              <a:rPr lang="en-US" dirty="0" smtClean="0"/>
              <a:t>ER</a:t>
            </a:r>
            <a:r>
              <a:rPr lang="fa-IR" dirty="0" smtClean="0"/>
              <a:t> مبنایی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صفت</a:t>
            </a:r>
          </a:p>
          <a:p>
            <a:endParaRPr lang="fa-IR" dirty="0" smtClean="0"/>
          </a:p>
          <a:p>
            <a:r>
              <a:rPr lang="fa-IR" dirty="0" smtClean="0"/>
              <a:t>صفت شناسه اول</a:t>
            </a:r>
          </a:p>
          <a:p>
            <a:endParaRPr lang="fa-IR" dirty="0"/>
          </a:p>
          <a:p>
            <a:r>
              <a:rPr lang="fa-IR" dirty="0" smtClean="0"/>
              <a:t>صفت شناسه دوم (در صورت وجود)</a:t>
            </a:r>
          </a:p>
          <a:p>
            <a:endParaRPr lang="fa-IR" dirty="0"/>
          </a:p>
          <a:p>
            <a:r>
              <a:rPr lang="fa-IR" dirty="0" smtClean="0"/>
              <a:t>صفت شناسه مرکب (مثلا دو صفتی)</a:t>
            </a:r>
          </a:p>
          <a:p>
            <a:endParaRPr lang="fa-IR" dirty="0"/>
          </a:p>
          <a:p>
            <a:r>
              <a:rPr lang="fa-IR" dirty="0" smtClean="0"/>
              <a:t>صفت چندمقداری</a:t>
            </a:r>
          </a:p>
          <a:p>
            <a:endParaRPr lang="fa-IR" sz="1600" dirty="0"/>
          </a:p>
          <a:p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0" y="1371601"/>
            <a:ext cx="0" cy="52577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982934" y="1447800"/>
            <a:ext cx="2584013" cy="533400"/>
            <a:chOff x="982934" y="1380850"/>
            <a:chExt cx="2584013" cy="533400"/>
          </a:xfrm>
        </p:grpSpPr>
        <p:sp>
          <p:nvSpPr>
            <p:cNvPr id="24" name="Oval 23"/>
            <p:cNvSpPr/>
            <p:nvPr/>
          </p:nvSpPr>
          <p:spPr>
            <a:xfrm>
              <a:off x="2170170" y="1380850"/>
              <a:ext cx="139677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2" name="Straight Connector 41"/>
            <p:cNvCxnSpPr>
              <a:endCxn id="24" idx="2"/>
            </p:cNvCxnSpPr>
            <p:nvPr/>
          </p:nvCxnSpPr>
          <p:spPr>
            <a:xfrm>
              <a:off x="982934" y="1647550"/>
              <a:ext cx="1187236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990600" y="2438400"/>
            <a:ext cx="2617076" cy="533400"/>
            <a:chOff x="1022132" y="2286000"/>
            <a:chExt cx="2617076" cy="533400"/>
          </a:xfrm>
        </p:grpSpPr>
        <p:sp>
          <p:nvSpPr>
            <p:cNvPr id="26" name="Oval 25"/>
            <p:cNvSpPr/>
            <p:nvPr/>
          </p:nvSpPr>
          <p:spPr>
            <a:xfrm>
              <a:off x="2242431" y="2286000"/>
              <a:ext cx="139677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514600" y="2667000"/>
              <a:ext cx="843393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26" idx="2"/>
            </p:cNvCxnSpPr>
            <p:nvPr/>
          </p:nvCxnSpPr>
          <p:spPr>
            <a:xfrm>
              <a:off x="1022132" y="2552700"/>
              <a:ext cx="1220299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022132" y="3429000"/>
            <a:ext cx="2623643" cy="533400"/>
            <a:chOff x="1022132" y="3200400"/>
            <a:chExt cx="2623643" cy="533400"/>
          </a:xfrm>
        </p:grpSpPr>
        <p:sp>
          <p:nvSpPr>
            <p:cNvPr id="34" name="Oval 33"/>
            <p:cNvSpPr/>
            <p:nvPr/>
          </p:nvSpPr>
          <p:spPr>
            <a:xfrm>
              <a:off x="2248998" y="3200400"/>
              <a:ext cx="139677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521167" y="3581400"/>
              <a:ext cx="843393" cy="0"/>
            </a:xfrm>
            <a:prstGeom prst="line">
              <a:avLst/>
            </a:prstGeom>
            <a:ln w="762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endCxn id="34" idx="2"/>
            </p:cNvCxnSpPr>
            <p:nvPr/>
          </p:nvCxnSpPr>
          <p:spPr>
            <a:xfrm>
              <a:off x="1022132" y="3467100"/>
              <a:ext cx="1226866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75380" y="4532585"/>
            <a:ext cx="4020420" cy="572815"/>
            <a:chOff x="475380" y="4191000"/>
            <a:chExt cx="4020420" cy="572815"/>
          </a:xfrm>
        </p:grpSpPr>
        <p:sp>
          <p:nvSpPr>
            <p:cNvPr id="37" name="Oval 36"/>
            <p:cNvSpPr/>
            <p:nvPr/>
          </p:nvSpPr>
          <p:spPr>
            <a:xfrm>
              <a:off x="3099023" y="4191000"/>
              <a:ext cx="139677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3371192" y="4572000"/>
              <a:ext cx="843393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1702246" y="4198883"/>
              <a:ext cx="139677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1974415" y="4579883"/>
              <a:ext cx="843393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1748351" y="4724400"/>
              <a:ext cx="2715917" cy="3941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39" idx="2"/>
            </p:cNvCxnSpPr>
            <p:nvPr/>
          </p:nvCxnSpPr>
          <p:spPr>
            <a:xfrm>
              <a:off x="475380" y="4465583"/>
              <a:ext cx="1226866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1551041" y="5562600"/>
            <a:ext cx="2584013" cy="533400"/>
            <a:chOff x="1551041" y="4953000"/>
            <a:chExt cx="2584013" cy="533400"/>
          </a:xfrm>
        </p:grpSpPr>
        <p:sp>
          <p:nvSpPr>
            <p:cNvPr id="66" name="Oval 65"/>
            <p:cNvSpPr/>
            <p:nvPr/>
          </p:nvSpPr>
          <p:spPr>
            <a:xfrm>
              <a:off x="2738277" y="4953000"/>
              <a:ext cx="1396777" cy="533400"/>
            </a:xfrm>
            <a:prstGeom prst="ellipse">
              <a:avLst/>
            </a:prstGeom>
            <a:noFill/>
            <a:ln w="762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7" name="Straight Connector 66"/>
            <p:cNvCxnSpPr>
              <a:endCxn id="66" idx="2"/>
            </p:cNvCxnSpPr>
            <p:nvPr/>
          </p:nvCxnSpPr>
          <p:spPr>
            <a:xfrm>
              <a:off x="1551041" y="5219700"/>
              <a:ext cx="1187236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057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نمادهای نمودار </a:t>
            </a:r>
            <a:r>
              <a:rPr lang="en-US" dirty="0" smtClean="0"/>
              <a:t>ER</a:t>
            </a:r>
            <a:r>
              <a:rPr lang="fa-IR" dirty="0" smtClean="0"/>
              <a:t> مبنایی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a-IR" sz="1200" dirty="0" smtClean="0"/>
          </a:p>
          <a:p>
            <a:r>
              <a:rPr lang="fa-IR" dirty="0" smtClean="0"/>
              <a:t>صفت مرکب</a:t>
            </a:r>
          </a:p>
          <a:p>
            <a:endParaRPr lang="fa-IR" sz="2200" dirty="0" smtClean="0"/>
          </a:p>
          <a:p>
            <a:r>
              <a:rPr lang="fa-IR" dirty="0" smtClean="0"/>
              <a:t>صفت مشتق (مجازی یا محاسبه‏شدنی)</a:t>
            </a:r>
          </a:p>
          <a:p>
            <a:endParaRPr lang="fa-IR" sz="1600" dirty="0"/>
          </a:p>
          <a:p>
            <a:r>
              <a:rPr lang="fa-IR" dirty="0" smtClean="0"/>
              <a:t>چندی ارتباط</a:t>
            </a:r>
          </a:p>
          <a:p>
            <a:endParaRPr lang="fa-IR" sz="1600" dirty="0"/>
          </a:p>
          <a:p>
            <a:endParaRPr lang="fa-IR" dirty="0" smtClean="0"/>
          </a:p>
          <a:p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0" y="1371601"/>
            <a:ext cx="0" cy="52577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066800" y="1371600"/>
            <a:ext cx="3068254" cy="1069428"/>
            <a:chOff x="1135334" y="4874172"/>
            <a:chExt cx="3068254" cy="1069428"/>
          </a:xfrm>
        </p:grpSpPr>
        <p:sp>
          <p:nvSpPr>
            <p:cNvPr id="47" name="Oval 46"/>
            <p:cNvSpPr/>
            <p:nvPr/>
          </p:nvSpPr>
          <p:spPr>
            <a:xfrm>
              <a:off x="2322570" y="5410200"/>
              <a:ext cx="139677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8" name="Straight Connector 47"/>
            <p:cNvCxnSpPr>
              <a:endCxn id="47" idx="2"/>
            </p:cNvCxnSpPr>
            <p:nvPr/>
          </p:nvCxnSpPr>
          <p:spPr>
            <a:xfrm>
              <a:off x="1135334" y="5676900"/>
              <a:ext cx="1187236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2667000" y="4874172"/>
              <a:ext cx="698388" cy="383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3505200" y="4874172"/>
              <a:ext cx="698388" cy="383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1828800" y="4876800"/>
              <a:ext cx="698388" cy="383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2" name="Straight Connector 51"/>
            <p:cNvCxnSpPr>
              <a:stCxn id="47" idx="7"/>
              <a:endCxn id="50" idx="4"/>
            </p:cNvCxnSpPr>
            <p:nvPr/>
          </p:nvCxnSpPr>
          <p:spPr>
            <a:xfrm flipV="1">
              <a:off x="3514794" y="5257800"/>
              <a:ext cx="339600" cy="23051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7" idx="0"/>
              <a:endCxn id="49" idx="4"/>
            </p:cNvCxnSpPr>
            <p:nvPr/>
          </p:nvCxnSpPr>
          <p:spPr>
            <a:xfrm flipH="1" flipV="1">
              <a:off x="3016194" y="5257800"/>
              <a:ext cx="4765" cy="1524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7" idx="1"/>
              <a:endCxn id="51" idx="4"/>
            </p:cNvCxnSpPr>
            <p:nvPr/>
          </p:nvCxnSpPr>
          <p:spPr>
            <a:xfrm flipH="1" flipV="1">
              <a:off x="2177994" y="5260428"/>
              <a:ext cx="349129" cy="22788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1066800" y="2819400"/>
            <a:ext cx="2584013" cy="533400"/>
            <a:chOff x="982934" y="1380850"/>
            <a:chExt cx="2584013" cy="533400"/>
          </a:xfrm>
        </p:grpSpPr>
        <p:sp>
          <p:nvSpPr>
            <p:cNvPr id="53" name="Oval 52"/>
            <p:cNvSpPr/>
            <p:nvPr/>
          </p:nvSpPr>
          <p:spPr>
            <a:xfrm>
              <a:off x="2170170" y="1380850"/>
              <a:ext cx="1396777" cy="533400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Straight Connector 53"/>
            <p:cNvCxnSpPr>
              <a:endCxn id="53" idx="2"/>
            </p:cNvCxnSpPr>
            <p:nvPr/>
          </p:nvCxnSpPr>
          <p:spPr>
            <a:xfrm>
              <a:off x="982934" y="1647550"/>
              <a:ext cx="1187236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/>
          <p:cNvCxnSpPr>
            <a:stCxn id="58" idx="3"/>
            <a:endCxn id="60" idx="1"/>
          </p:cNvCxnSpPr>
          <p:nvPr/>
        </p:nvCxnSpPr>
        <p:spPr>
          <a:xfrm flipV="1">
            <a:off x="1600200" y="4149616"/>
            <a:ext cx="268349" cy="3284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228600" y="3924300"/>
            <a:ext cx="13716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solidFill>
                  <a:sysClr val="windowText" lastClr="000000"/>
                </a:solidFill>
              </a:rPr>
              <a:t>نوع موجودیت 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0" name="Flowchart: Decision 59"/>
          <p:cNvSpPr/>
          <p:nvPr/>
        </p:nvSpPr>
        <p:spPr>
          <a:xfrm>
            <a:off x="1868549" y="3863866"/>
            <a:ext cx="1272911" cy="5715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solidFill>
                  <a:schemeClr val="tx1"/>
                </a:solidFill>
              </a:rPr>
              <a:t>ارتباط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429000" y="3917732"/>
            <a:ext cx="13716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solidFill>
                  <a:sysClr val="windowText" lastClr="000000"/>
                </a:solidFill>
              </a:rPr>
              <a:t>نوع موجودیت 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2" name="Straight Connector 61"/>
          <p:cNvCxnSpPr>
            <a:stCxn id="60" idx="3"/>
            <a:endCxn id="61" idx="1"/>
          </p:cNvCxnSpPr>
          <p:nvPr/>
        </p:nvCxnSpPr>
        <p:spPr>
          <a:xfrm flipV="1">
            <a:off x="3141460" y="4146332"/>
            <a:ext cx="287540" cy="3284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0200" y="3832602"/>
            <a:ext cx="509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1</a:t>
            </a:r>
          </a:p>
          <a:p>
            <a:r>
              <a:rPr lang="en-US" dirty="0"/>
              <a:t>N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03332" y="3832602"/>
            <a:ext cx="509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5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Nazani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120937</TotalTime>
  <Words>5530</Words>
  <Application>Microsoft Office PowerPoint</Application>
  <PresentationFormat>On-screen Show (4:3)</PresentationFormat>
  <Paragraphs>1239</Paragraphs>
  <Slides>67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1_Office Theme</vt:lpstr>
      <vt:lpstr>به نام آنکه جان را فکرت آموخت</vt:lpstr>
      <vt:lpstr>مدلسازی معنایی داده‏ها  (Semantic Data Modeling)</vt:lpstr>
      <vt:lpstr>مراحل تولید سیستم اطلاعاتی</vt:lpstr>
      <vt:lpstr>مدلسازی معنایی داده‏ها</vt:lpstr>
      <vt:lpstr>مدلسازی</vt:lpstr>
      <vt:lpstr>روش ER مبنایی</vt:lpstr>
      <vt:lpstr>نمادهای نمودار ER مبنایی</vt:lpstr>
      <vt:lpstr>نمادهای نمودار ER مبنایی (ادامه)</vt:lpstr>
      <vt:lpstr>نمادهای نمودار ER مبنایی (ادامه)</vt:lpstr>
      <vt:lpstr>ER مبنایی - نوع موجودیت</vt:lpstr>
      <vt:lpstr>ER مبنایی - نوع موجودیت (ادامه)</vt:lpstr>
      <vt:lpstr>ER مبنایی - نوع موجودیت (ادامه)</vt:lpstr>
      <vt:lpstr>ER مبنایی - صفت</vt:lpstr>
      <vt:lpstr>ER مبنایی – صفت (ادامه)</vt:lpstr>
      <vt:lpstr>ER مبنایی – صفت (ادامه)</vt:lpstr>
      <vt:lpstr>ER مبنایی – صفت (ادامه)</vt:lpstr>
      <vt:lpstr>ER مبنایی – صفت (ادامه)</vt:lpstr>
      <vt:lpstr>ER مبنایی – نوع ارتباط</vt:lpstr>
      <vt:lpstr>ER مبنایی – نوع ارتباط (ادامه)</vt:lpstr>
      <vt:lpstr>ER مبنایی – نوع ارتباط (ادامه)</vt:lpstr>
      <vt:lpstr>ER مبنایی – نوع ارتباط (ادامه)</vt:lpstr>
      <vt:lpstr>ER مبنایی – نوع ارتباط (ادامه)</vt:lpstr>
      <vt:lpstr>ER مبنایی – نوع ارتباط (ادامه)</vt:lpstr>
      <vt:lpstr>ER مبنایی – نوع ارتباط (ادامه)</vt:lpstr>
      <vt:lpstr>ER مبنایی – نوع ارتباط (ادامه)</vt:lpstr>
      <vt:lpstr>ER مبنایی – نوع ارتباط (ادامه)</vt:lpstr>
      <vt:lpstr>ER مبنایی – نوع ارتباط (ادامه)</vt:lpstr>
      <vt:lpstr>ER مبنایی – نوع ارتباط (ادامه)</vt:lpstr>
      <vt:lpstr>ER مبنایی – نوع ارتباط (ادامه)</vt:lpstr>
      <vt:lpstr>ER مبنایی – نوع ارتباط (ادامه)</vt:lpstr>
      <vt:lpstr>مثال: محیط دانشکده</vt:lpstr>
      <vt:lpstr>مثال: محیط دانشکده (ادامه)</vt:lpstr>
      <vt:lpstr>مثال: محیط تولید</vt:lpstr>
      <vt:lpstr>بحث تکمیلی : نوع موجودیت ضعیف</vt:lpstr>
      <vt:lpstr>بحث تکمیلی : نوع موجودیت ضعیف (ادامه)</vt:lpstr>
      <vt:lpstr>بحث تکمیلی : نوع موجودیت ضعیف (ادامه)</vt:lpstr>
      <vt:lpstr>بحث تکمیلی : نوع موجودیت ضعیف (ادامه)</vt:lpstr>
      <vt:lpstr>بحث تکمیلی : نوع موجودیت ضعیف (ادامه)</vt:lpstr>
      <vt:lpstr>بحث تکمیلی : نوع موجودیت ضعیف (ادامه)</vt:lpstr>
      <vt:lpstr>بحث تکمیلی : نوع موجودیت ضعیف (ادامه)</vt:lpstr>
      <vt:lpstr>بحث تکمیلی : نوع موجودیت ضعیف (ادامه)</vt:lpstr>
      <vt:lpstr>بحث تکمیلی : نوع موجودیت ضعیف (ادامه)</vt:lpstr>
      <vt:lpstr>نکات راهنمای تدوین نمودار ER</vt:lpstr>
      <vt:lpstr>ER گسترش یافته</vt:lpstr>
      <vt:lpstr>ارتباط “IS A”</vt:lpstr>
      <vt:lpstr>ارتباط “IS A” (ادامه)</vt:lpstr>
      <vt:lpstr>ارتباط “IS A” (ادامه)</vt:lpstr>
      <vt:lpstr>ارتباط “IS A” - تخصیص</vt:lpstr>
      <vt:lpstr>ارتباط “IS A” – تخصیص (ادامه)</vt:lpstr>
      <vt:lpstr>ارتباط “IS A” – تخصیص (ادامه)</vt:lpstr>
      <vt:lpstr>ارتباط “IS A” (ادامه)</vt:lpstr>
      <vt:lpstr>ارتباط “IS A” (ادامه)</vt:lpstr>
      <vt:lpstr>زیرنوع اجتماع (U-Type)</vt:lpstr>
      <vt:lpstr>زیرنوع اجتماع (ادامه)</vt:lpstr>
      <vt:lpstr>زیرنوع اجتماع (ادامه)</vt:lpstr>
      <vt:lpstr>تعمیم (Generalization)</vt:lpstr>
      <vt:lpstr>تعمیم (ادامه)</vt:lpstr>
      <vt:lpstr>تعمیم (ادامه)</vt:lpstr>
      <vt:lpstr>ارتباط “IS-A-PART Of” یا “Has-A” یا “Contains”</vt:lpstr>
      <vt:lpstr>ارتباط “IS-A-PART Of” (ادامه)</vt:lpstr>
      <vt:lpstr>ارتباط با ارتباط</vt:lpstr>
      <vt:lpstr>ارتباط با ارتباط (ادامه)</vt:lpstr>
      <vt:lpstr>ارتباط با ارتباط (ادامه)</vt:lpstr>
      <vt:lpstr>مدلسازی معنایی داده ها</vt:lpstr>
      <vt:lpstr>مراحل مدلسازی معنایی داده‏ها</vt:lpstr>
      <vt:lpstr>یکپارچه‏سازی نمودارهای جزیی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Windows User</cp:lastModifiedBy>
  <cp:revision>911</cp:revision>
  <dcterms:created xsi:type="dcterms:W3CDTF">2012-08-03T07:41:40Z</dcterms:created>
  <dcterms:modified xsi:type="dcterms:W3CDTF">2018-10-07T04:40:03Z</dcterms:modified>
</cp:coreProperties>
</file>