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9" r:id="rId2"/>
    <p:sldId id="386" r:id="rId3"/>
    <p:sldId id="362" r:id="rId4"/>
    <p:sldId id="307" r:id="rId5"/>
    <p:sldId id="363" r:id="rId6"/>
    <p:sldId id="309" r:id="rId7"/>
    <p:sldId id="364" r:id="rId8"/>
    <p:sldId id="399" r:id="rId9"/>
    <p:sldId id="407" r:id="rId10"/>
    <p:sldId id="408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65" r:id="rId20"/>
    <p:sldId id="387" r:id="rId21"/>
    <p:sldId id="392" r:id="rId22"/>
    <p:sldId id="388" r:id="rId23"/>
    <p:sldId id="391" r:id="rId24"/>
    <p:sldId id="321" r:id="rId25"/>
    <p:sldId id="404" r:id="rId26"/>
    <p:sldId id="405" r:id="rId27"/>
    <p:sldId id="406" r:id="rId28"/>
    <p:sldId id="402" r:id="rId29"/>
    <p:sldId id="403" r:id="rId30"/>
    <p:sldId id="3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07"/>
            <p14:sldId id="363"/>
            <p14:sldId id="309"/>
            <p14:sldId id="364"/>
            <p14:sldId id="399"/>
            <p14:sldId id="407"/>
            <p14:sldId id="408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404"/>
            <p14:sldId id="405"/>
            <p14:sldId id="406"/>
            <p14:sldId id="402"/>
            <p14:sldId id="403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919AF"/>
    <a:srgbClr val="2E5C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209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طراحی منطقی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طراحی منطقی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9۷-9۸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صفت چندمقداری 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3352800"/>
            <a:ext cx="3738432" cy="1949143"/>
            <a:chOff x="-310094" y="1447800"/>
            <a:chExt cx="3738432" cy="1949143"/>
          </a:xfrm>
        </p:grpSpPr>
        <p:grpSp>
          <p:nvGrpSpPr>
            <p:cNvPr id="4" name="Group 3"/>
            <p:cNvGrpSpPr/>
            <p:nvPr/>
          </p:nvGrpSpPr>
          <p:grpSpPr>
            <a:xfrm>
              <a:off x="-310094" y="1447800"/>
              <a:ext cx="3738432" cy="1949143"/>
              <a:chOff x="-224787" y="1498600"/>
              <a:chExt cx="3442695" cy="177194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18303616"/>
                      </p:ext>
                    </p:extLst>
                  </p:nvPr>
                </p:nvGraphicFramePr>
                <p:xfrm>
                  <a:off x="973013" y="1600200"/>
                  <a:ext cx="2244895" cy="1670348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TEL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09121234567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02177889911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09352348762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1391064"/>
                      </p:ext>
                    </p:extLst>
                  </p:nvPr>
                </p:nvGraphicFramePr>
                <p:xfrm>
                  <a:off x="973013" y="1600200"/>
                  <a:ext cx="2244895" cy="1670348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TEL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09121234567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02177889911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09352348762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406667" r="-17027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406667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-224787" y="1498600"/>
                <a:ext cx="13381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PROFTEL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17377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9600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7381210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81308055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0412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957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776339" y="37338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334000"/>
            <a:ext cx="8001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fa-IR" b="1" dirty="0">
                <a:solidFill>
                  <a:srgbClr val="C00000"/>
                </a:solidFill>
                <a:cs typeface="B Nazanin" panose="00000400000000000000" pitchFamily="2" charset="-78"/>
              </a:rPr>
              <a:t>*</a:t>
            </a:r>
            <a:r>
              <a:rPr lang="fa-IR" dirty="0">
                <a:cs typeface="B Nazanin" panose="00000400000000000000" pitchFamily="2" charset="-78"/>
              </a:rPr>
              <a:t> ستون </a:t>
            </a:r>
            <a:r>
              <a:rPr lang="en-US" dirty="0" smtClean="0">
                <a:cs typeface="B Nazanin" panose="00000400000000000000" pitchFamily="2" charset="-78"/>
              </a:rPr>
              <a:t>PRID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 جدول </a:t>
            </a:r>
            <a:r>
              <a:rPr lang="en-US" dirty="0" smtClean="0">
                <a:cs typeface="B Nazanin" panose="00000400000000000000" pitchFamily="2" charset="-78"/>
              </a:rPr>
              <a:t>PROFTEL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sz="2100" b="1" dirty="0">
                <a:solidFill>
                  <a:srgbClr val="C00000"/>
                </a:solidFill>
                <a:cs typeface="B Nazanin" panose="00000400000000000000" pitchFamily="2" charset="-78"/>
              </a:rPr>
              <a:t>کلید خارجی </a:t>
            </a:r>
            <a:r>
              <a:rPr lang="fa-IR" dirty="0" smtClean="0">
                <a:cs typeface="B Nazanin" panose="00000400000000000000" pitchFamily="2" charset="-78"/>
              </a:rPr>
              <a:t>است و </a:t>
            </a:r>
            <a:r>
              <a:rPr lang="fa-IR" dirty="0">
                <a:cs typeface="B Nazanin" panose="00000400000000000000" pitchFamily="2" charset="-78"/>
              </a:rPr>
              <a:t>با خط‏چین مشخص می‏شود.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sz="1000" dirty="0">
                <a:cs typeface="B Nazanin" panose="00000400000000000000" pitchFamily="2" charset="-78"/>
              </a:rPr>
              <a:t>          </a:t>
            </a:r>
            <a:endParaRPr lang="fa-IR" sz="10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b="1" dirty="0">
                <a:solidFill>
                  <a:srgbClr val="7030A0"/>
                </a:solidFill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          کلید </a:t>
            </a:r>
            <a:r>
              <a:rPr lang="fa-IR" b="1" dirty="0">
                <a:solidFill>
                  <a:srgbClr val="7030A0"/>
                </a:solidFill>
                <a:cs typeface="B Nazanin" panose="00000400000000000000" pitchFamily="2" charset="-78"/>
              </a:rPr>
              <a:t>خارجی</a:t>
            </a:r>
            <a:r>
              <a:rPr lang="fa-IR" dirty="0">
                <a:cs typeface="B Nazanin" panose="00000400000000000000" pitchFamily="2" charset="-78"/>
              </a:rPr>
              <a:t>[کاربردی]: ستون </a:t>
            </a:r>
            <a:r>
              <a:rPr lang="en-US" dirty="0">
                <a:cs typeface="B Nazanin" panose="00000400000000000000" pitchFamily="2" charset="-78"/>
              </a:rPr>
              <a:t>c</a:t>
            </a:r>
            <a:r>
              <a:rPr lang="fa-IR" dirty="0">
                <a:cs typeface="B Nazanin" panose="00000400000000000000" pitchFamily="2" charset="-78"/>
              </a:rPr>
              <a:t> در جدول </a:t>
            </a:r>
            <a:r>
              <a:rPr lang="en-US" dirty="0">
                <a:cs typeface="B Nazanin" panose="00000400000000000000" pitchFamily="2" charset="-78"/>
              </a:rPr>
              <a:t>T2</a:t>
            </a:r>
            <a:r>
              <a:rPr lang="fa-IR" dirty="0">
                <a:cs typeface="B Nazanin" panose="00000400000000000000" pitchFamily="2" charset="-78"/>
              </a:rPr>
              <a:t> کلید خارجی است هرگاه این ستون در جدول دیگری </a:t>
            </a: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          مانند </a:t>
            </a:r>
            <a:r>
              <a:rPr lang="en-US" dirty="0">
                <a:cs typeface="B Nazanin" panose="00000400000000000000" pitchFamily="2" charset="-78"/>
              </a:rPr>
              <a:t>T1</a:t>
            </a:r>
            <a:r>
              <a:rPr lang="fa-IR" dirty="0">
                <a:cs typeface="B Nazanin" panose="00000400000000000000" pitchFamily="2" charset="-78"/>
              </a:rPr>
              <a:t> کلید اصلی باشد.</a:t>
            </a:r>
          </a:p>
        </p:txBody>
      </p:sp>
      <p:pic>
        <p:nvPicPr>
          <p:cNvPr id="16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5997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19" name="Oval Callout 18"/>
          <p:cNvSpPr/>
          <p:nvPr/>
        </p:nvSpPr>
        <p:spPr>
          <a:xfrm>
            <a:off x="76200" y="2133600"/>
            <a:ext cx="1600200" cy="838200"/>
          </a:xfrm>
          <a:prstGeom prst="wedgeEllipseCallout">
            <a:avLst>
              <a:gd name="adj1" fmla="val 58230"/>
              <a:gd name="adj2" fmla="val -911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cs typeface="B Nazanin" pitchFamily="2" charset="-78"/>
              </a:rPr>
              <a:t>خط زیرین نمایانگر </a:t>
            </a:r>
            <a:r>
              <a:rPr lang="fa-IR" sz="1600" b="1" dirty="0" smtClean="0">
                <a:solidFill>
                  <a:srgbClr val="0919AF"/>
                </a:solidFill>
                <a:cs typeface="B Nazanin" pitchFamily="2" charset="-78"/>
              </a:rPr>
              <a:t>کلید</a:t>
            </a:r>
            <a:endParaRPr lang="en-US" sz="1600" b="1" dirty="0">
              <a:solidFill>
                <a:srgbClr val="0919AF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11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رابطه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نوع 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 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7907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4"/>
                    </p:cNvCxnSpPr>
                    <p:nvPr/>
                  </p:nvCxnSpPr>
                  <p:spPr>
                    <a:xfrm flipH="1" flipV="1">
                      <a:off x="2171700" y="2743200"/>
                      <a:ext cx="419100" cy="3810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495800" y="4622800"/>
                    <a:ext cx="800100" cy="939800"/>
                    <a:chOff x="4495800" y="4622800"/>
                    <a:chExt cx="8001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5339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41910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1280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475136"/>
                  </p:ext>
                </p:extLst>
              </p:nvPr>
            </p:nvGraphicFramePr>
            <p:xfrm>
              <a:off x="1308100" y="201168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475136"/>
                  </p:ext>
                </p:extLst>
              </p:nvPr>
            </p:nvGraphicFramePr>
            <p:xfrm>
              <a:off x="1308100" y="201168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 r="-4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434510" y="213868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465364"/>
                  </p:ext>
                </p:extLst>
              </p:nvPr>
            </p:nvGraphicFramePr>
            <p:xfrm>
              <a:off x="1371600" y="428244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465364"/>
                  </p:ext>
                </p:extLst>
              </p:nvPr>
            </p:nvGraphicFramePr>
            <p:xfrm>
              <a:off x="1371600" y="428244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96667" r="-3991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795" t="-96667" r="-25039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000" t="-96667" r="-182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404" t="-96667" r="-11861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103" t="-96667" b="-2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96667" r="-3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795" t="-296667" r="-250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000" t="-296667" r="-1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404" t="-296667" r="-118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103" t="-2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459910" y="418084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61804" y="228918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5228" y="455994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134813"/>
                  </p:ext>
                </p:extLst>
              </p:nvPr>
            </p:nvGraphicFramePr>
            <p:xfrm>
              <a:off x="1584960" y="2981960"/>
              <a:ext cx="542544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134813"/>
                  </p:ext>
                </p:extLst>
              </p:nvPr>
            </p:nvGraphicFramePr>
            <p:xfrm>
              <a:off x="1584960" y="2981960"/>
              <a:ext cx="542544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23333" r="-29910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795" t="-123333" r="-16259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9738" t="-123333" r="-11623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901" t="-123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1647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49520" y="326136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84964" y="3245594"/>
            <a:ext cx="2465696" cy="1898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200" y="1867381"/>
            <a:ext cx="6477001" cy="1378213"/>
            <a:chOff x="3624539" y="2057400"/>
            <a:chExt cx="5138462" cy="1378213"/>
          </a:xfrm>
        </p:grpSpPr>
        <p:sp>
          <p:nvSpPr>
            <p:cNvPr id="10" name="Rounded Rectangle 9"/>
            <p:cNvSpPr/>
            <p:nvPr/>
          </p:nvSpPr>
          <p:spPr>
            <a:xfrm>
              <a:off x="3624539" y="2057400"/>
              <a:ext cx="51384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سال و ترم هم جزو کلید باشند.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جزیی از صفت </a:t>
              </a: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چند مقداری مرکب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برای رابطه باشند، جزو کلید محسوب می‏شوند.)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009878" y="2704619"/>
              <a:ext cx="186901" cy="7309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523207" y="1752600"/>
                <a:ext cx="6097586" cy="1676400"/>
                <a:chOff x="1485107" y="5080000"/>
                <a:chExt cx="6097586" cy="1676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45091" y="5080000"/>
                  <a:ext cx="4008359" cy="1676400"/>
                  <a:chOff x="540091" y="2641600"/>
                  <a:chExt cx="4008359" cy="16764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540091" y="3556000"/>
                    <a:ext cx="4008359" cy="762000"/>
                    <a:chOff x="159091" y="5384800"/>
                    <a:chExt cx="4008359" cy="762000"/>
                  </a:xfrm>
                </p:grpSpPr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159091" y="5384800"/>
                      <a:ext cx="1022009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Supplier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3238500" y="5384800"/>
                      <a:ext cx="92895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Project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6" name="Flowchart: Decision 25"/>
                    <p:cNvSpPr/>
                    <p:nvPr/>
                  </p:nvSpPr>
                  <p:spPr>
                    <a:xfrm>
                      <a:off x="1730450" y="5461000"/>
                      <a:ext cx="9587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SPJ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6" idx="1"/>
                      <a:endCxn id="24" idx="3"/>
                    </p:cNvCxnSpPr>
                    <p:nvPr/>
                  </p:nvCxnSpPr>
                  <p:spPr>
                    <a:xfrm flipH="1" flipV="1">
                      <a:off x="1181100" y="5613400"/>
                      <a:ext cx="549350" cy="1905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>
                      <a:stCxn id="25" idx="1"/>
                      <a:endCxn id="26" idx="3"/>
                    </p:cNvCxnSpPr>
                    <p:nvPr/>
                  </p:nvCxnSpPr>
                  <p:spPr>
                    <a:xfrm flipH="1">
                      <a:off x="2689150" y="5613400"/>
                      <a:ext cx="549350" cy="1905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Oval 20"/>
                  <p:cNvSpPr/>
                  <p:nvPr/>
                </p:nvSpPr>
                <p:spPr>
                  <a:xfrm>
                    <a:off x="1981200" y="2641600"/>
                    <a:ext cx="1220163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smtClean="0">
                        <a:solidFill>
                          <a:sysClr val="windowText" lastClr="000000"/>
                        </a:solidFill>
                      </a:rPr>
                      <a:t>Quantity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6" idx="0"/>
                    <a:endCxn id="21" idx="4"/>
                  </p:cNvCxnSpPr>
                  <p:nvPr/>
                </p:nvCxnSpPr>
                <p:spPr>
                  <a:xfrm flipV="1">
                    <a:off x="2590800" y="3175000"/>
                    <a:ext cx="482" cy="457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485107" y="5601819"/>
                  <a:ext cx="959984" cy="722781"/>
                  <a:chOff x="1485107" y="5601819"/>
                  <a:chExt cx="959984" cy="72278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485107" y="5601819"/>
                    <a:ext cx="959984" cy="621181"/>
                    <a:chOff x="-625524" y="2145520"/>
                    <a:chExt cx="959984" cy="62118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-625524" y="2145520"/>
                      <a:ext cx="759461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S#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24" idx="1"/>
                      <a:endCxn id="15" idx="6"/>
                    </p:cNvCxnSpPr>
                    <p:nvPr/>
                  </p:nvCxnSpPr>
                  <p:spPr>
                    <a:xfrm flipH="1" flipV="1">
                      <a:off x="133937" y="2331286"/>
                      <a:ext cx="200523" cy="4354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6453450" y="5588000"/>
                  <a:ext cx="1129243" cy="722781"/>
                  <a:chOff x="6453450" y="5588000"/>
                  <a:chExt cx="1129243" cy="72278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 flipH="1">
                    <a:off x="6453450" y="5588000"/>
                    <a:ext cx="1129243" cy="635000"/>
                    <a:chOff x="-625524" y="2145520"/>
                    <a:chExt cx="1129243" cy="635000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-625524" y="2145520"/>
                      <a:ext cx="759461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J#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5" idx="3"/>
                      <a:endCxn id="11" idx="6"/>
                    </p:cNvCxnSpPr>
                    <p:nvPr/>
                  </p:nvCxnSpPr>
                  <p:spPr>
                    <a:xfrm flipH="1" flipV="1">
                      <a:off x="133937" y="2331286"/>
                      <a:ext cx="369782" cy="4492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9" name="Rounded Rectangle 28"/>
              <p:cNvSpPr/>
              <p:nvPr/>
            </p:nvSpPr>
            <p:spPr>
              <a:xfrm>
                <a:off x="4101944" y="3923181"/>
                <a:ext cx="866822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Part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0"/>
                <a:endCxn id="26" idx="2"/>
              </p:cNvCxnSpPr>
              <p:nvPr/>
            </p:nvCxnSpPr>
            <p:spPr>
              <a:xfrm flipH="1" flipV="1">
                <a:off x="4533900" y="3429000"/>
                <a:ext cx="1455" cy="49418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 flipH="1">
                <a:off x="5286347" y="3810000"/>
                <a:ext cx="7594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P#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9" idx="3"/>
                <a:endCxn id="34" idx="6"/>
              </p:cNvCxnSpPr>
              <p:nvPr/>
            </p:nvCxnSpPr>
            <p:spPr>
              <a:xfrm flipV="1">
                <a:off x="4968766" y="3995766"/>
                <a:ext cx="317581" cy="1560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 flipH="1">
                    <a:off x="5549715" y="42557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715" y="42557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Connector 45"/>
            <p:cNvCxnSpPr/>
            <p:nvPr/>
          </p:nvCxnSpPr>
          <p:spPr>
            <a:xfrm>
              <a:off x="1745362" y="2564704"/>
              <a:ext cx="298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090419" y="2553222"/>
              <a:ext cx="298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14584" y="4114800"/>
              <a:ext cx="298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1356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8466" y="26371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B Nazanin" pitchFamily="2" charset="-78"/>
              </a:rPr>
              <a:t>M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5966" y="26371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B Nazanin" pitchFamily="2" charset="-78"/>
              </a:rPr>
              <a:t>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5800" y="34554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B Nazanin" pitchFamily="2" charset="-78"/>
              </a:rPr>
              <a:t>K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07801" y="1885639"/>
            <a:ext cx="912457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Date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Connector 52"/>
          <p:cNvCxnSpPr>
            <a:stCxn id="26" idx="0"/>
            <a:endCxn id="52" idx="3"/>
          </p:cNvCxnSpPr>
          <p:nvPr/>
        </p:nvCxnSpPr>
        <p:spPr>
          <a:xfrm flipV="1">
            <a:off x="4533900" y="2254203"/>
            <a:ext cx="807527" cy="48899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483360"/>
            <a:ext cx="4267201" cy="1534160"/>
            <a:chOff x="0" y="1498600"/>
            <a:chExt cx="4267201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25" t="-296667" r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8531" t="-296667" r="-13389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52800" t="-296667" r="-896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393750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" name="Rounded Rectangle 4"/>
            <p:cNvSpPr/>
            <p:nvPr/>
          </p:nvSpPr>
          <p:spPr>
            <a:xfrm>
              <a:off x="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Supplier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66800" y="18607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32004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296667" r="-30152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77515" t="-296667" r="-13372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40000" t="-296667" r="-808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425000" t="-296667" r="-1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4081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Part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9530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t="-296667" r="-301527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77515" t="-296667" r="-133728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240000" t="-296667" r="-80800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425000" t="-296667" r="-1000" b="-1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40810" y="1498600"/>
              <a:ext cx="9043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Project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210" y="3235960"/>
            <a:ext cx="3997790" cy="1534160"/>
            <a:chOff x="269410" y="1498600"/>
            <a:chExt cx="3997790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176" t="-296667" r="-54705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02381" t="-296667" r="-453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95402" t="-296667" r="-33793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61635" t="-296667" r="-8490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308148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269410" y="1498600"/>
              <a:ext cx="6757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SPJ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17907" y="3632200"/>
            <a:ext cx="13499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9276" y="3632200"/>
            <a:ext cx="8331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1457" y="2057400"/>
            <a:ext cx="4421543" cy="1378213"/>
            <a:chOff x="4341457" y="2057400"/>
            <a:chExt cx="4421543" cy="1378213"/>
          </a:xfrm>
        </p:grpSpPr>
        <p:sp>
          <p:nvSpPr>
            <p:cNvPr id="20" name="Rounded Rectangle 19"/>
            <p:cNvSpPr/>
            <p:nvPr/>
          </p:nvSpPr>
          <p:spPr>
            <a:xfrm>
              <a:off x="4341457" y="2057400"/>
              <a:ext cx="442154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586207" y="2752353"/>
              <a:ext cx="610572" cy="683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1066800" y="3572202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53278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رابطه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1280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2600" dirty="0"/>
          </a:p>
          <a:p>
            <a:pPr marL="0" indent="0" algn="r">
              <a:buNone/>
            </a:pPr>
            <a:endParaRPr lang="fa-IR" sz="800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fa-IR" dirty="0"/>
              <a:t> </a:t>
            </a:r>
            <a:r>
              <a:rPr lang="fa-IR" dirty="0" smtClean="0"/>
              <a:t>          در </a:t>
            </a:r>
            <a:r>
              <a:rPr lang="fa-IR" dirty="0"/>
              <a:t>چه حالاتی استفاده از سه نوع جدول قابل توجیه است؟</a:t>
            </a:r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2625" y="167132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60225" y="3271520"/>
            <a:ext cx="6826375" cy="1910080"/>
            <a:chOff x="152400" y="3393440"/>
            <a:chExt cx="6826375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826375" cy="1910080"/>
              <a:chOff x="198462" y="1498600"/>
              <a:chExt cx="5323758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9574971"/>
                  </p:ext>
                </p:extLst>
              </p:nvPr>
            </p:nvGraphicFramePr>
            <p:xfrm>
              <a:off x="965518" y="1600200"/>
              <a:ext cx="4556702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24600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13" y="5791200"/>
            <a:ext cx="563105" cy="56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889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59410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6" y="12807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1652314" y="5044437"/>
            <a:ext cx="5179414" cy="594363"/>
            <a:chOff x="2567970" y="2640363"/>
            <a:chExt cx="4594830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غیرالزامی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الزامی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یک طرز طراحی ممکن: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pic>
        <p:nvPicPr>
          <p:cNvPr id="15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59109"/>
            <a:ext cx="563105" cy="56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0" y="3378200"/>
            <a:ext cx="5943599" cy="1940560"/>
            <a:chOff x="0" y="3378200"/>
            <a:chExt cx="5943599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5943599" cy="1940560"/>
              <a:chOff x="198462" y="1498600"/>
              <a:chExt cx="4714420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7261489"/>
                  </p:ext>
                </p:extLst>
              </p:nvPr>
            </p:nvGraphicFramePr>
            <p:xfrm>
              <a:off x="965518" y="1600200"/>
              <a:ext cx="3947364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1410571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000" t="-408333" r="-23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77846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445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05000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مدلسازی داده‏ها می‏تواند در سطوح انتزاعی مختلفی صورت پذیرد.</a:t>
            </a:r>
          </a:p>
          <a:p>
            <a:r>
              <a:rPr lang="fa-IR" dirty="0" smtClean="0"/>
              <a:t>سطح پایین‏تر از سطح مدلسازی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مفاهیم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6764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fa-IR" dirty="0" smtClean="0"/>
              <a:t>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رابطه شناسا (رابطه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pic>
        <p:nvPicPr>
          <p:cNvPr id="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91506" y="4984532"/>
            <a:ext cx="6511162" cy="594363"/>
            <a:chOff x="2567970" y="2640363"/>
            <a:chExt cx="4583731" cy="59436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ضعیف و رابطه (حاوی شناسه موجودیت قوی)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fa-IR" dirty="0" smtClean="0"/>
              <a:t>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800" dirty="0" smtClean="0"/>
              <a:t>PRID</a:t>
            </a:r>
            <a:r>
              <a:rPr lang="fa-IR" sz="1800" dirty="0" smtClean="0"/>
              <a:t> </a:t>
            </a:r>
            <a:r>
              <a:rPr lang="fa-IR" dirty="0" smtClean="0"/>
              <a:t>(کلید خارجی از جدول </a:t>
            </a:r>
            <a:r>
              <a:rPr lang="en-US" sz="1800" dirty="0" smtClean="0"/>
              <a:t>PROF</a:t>
            </a:r>
            <a:r>
              <a:rPr lang="fa-IR" dirty="0" smtClean="0"/>
              <a:t>) و </a:t>
            </a:r>
            <a:r>
              <a:rPr lang="en-US" sz="1800" dirty="0" smtClean="0"/>
              <a:t>PTITLE</a:t>
            </a:r>
            <a:r>
              <a:rPr lang="fa-IR" sz="1800" dirty="0" smtClean="0"/>
              <a:t> </a:t>
            </a:r>
            <a:r>
              <a:rPr lang="fa-IR" sz="1900" dirty="0" smtClean="0"/>
              <a:t>(صفت ممیزه)،</a:t>
            </a:r>
            <a:r>
              <a:rPr lang="fa-IR" dirty="0" smtClean="0"/>
              <a:t> </a:t>
            </a:r>
            <a:r>
              <a:rPr lang="fa-IR" dirty="0" smtClean="0"/>
              <a:t>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چه تاثیری بر </a:t>
            </a:r>
            <a:r>
              <a:rPr lang="en-US" sz="1800" dirty="0" smtClean="0"/>
              <a:t>PUB</a:t>
            </a:r>
            <a:r>
              <a:rPr lang="fa-IR" sz="1800" dirty="0" smtClean="0"/>
              <a:t> </a:t>
            </a:r>
            <a:r>
              <a:rPr lang="fa-IR" dirty="0" smtClean="0"/>
              <a:t>باید داشته باشد.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5791199" cy="1910080"/>
            <a:chOff x="152400" y="3393440"/>
            <a:chExt cx="5791199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5791199" cy="1910080"/>
              <a:chOff x="198462" y="1498600"/>
              <a:chExt cx="4516444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66798471"/>
                      </p:ext>
                    </p:extLst>
                  </p:nvPr>
                </p:nvGraphicFramePr>
                <p:xfrm>
                  <a:off x="965518" y="1600200"/>
                  <a:ext cx="3749388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138080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66798471"/>
                      </p:ext>
                    </p:extLst>
                  </p:nvPr>
                </p:nvGraphicFramePr>
                <p:xfrm>
                  <a:off x="965518" y="1600200"/>
                  <a:ext cx="3749388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138080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43310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19539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152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47577" t="-396667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87349"/>
            <a:ext cx="563105" cy="56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-91966" y="3581400"/>
            <a:ext cx="6324600" cy="1560612"/>
            <a:chOff x="-91966" y="1296451"/>
            <a:chExt cx="6324600" cy="156061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51"/>
              <a:ext cx="6324600" cy="1560612"/>
              <a:chOff x="149513" y="1447800"/>
              <a:chExt cx="4064373" cy="156061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800"/>
                <a:ext cx="4064373" cy="1560612"/>
                <a:chOff x="198462" y="1498600"/>
                <a:chExt cx="3742850" cy="141873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75599913"/>
                        </p:ext>
                      </p:extLst>
                    </p:nvPr>
                  </p:nvGraphicFramePr>
                  <p:xfrm>
                    <a:off x="829786" y="1579499"/>
                    <a:ext cx="3111526" cy="1337839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75599913"/>
                        </p:ext>
                      </p:extLst>
                    </p:nvPr>
                  </p:nvGraphicFramePr>
                  <p:xfrm>
                    <a:off x="829786" y="1579499"/>
                    <a:ext cx="3111526" cy="1337839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4"/>
                                <a:stretch>
                                  <a:fillRect l="-617" t="-308333" r="-432716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4"/>
                                <a:stretch>
                                  <a:fillRect l="-44904" t="-308333" r="-93113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4"/>
                                <a:stretch>
                                  <a:fillRect l="-383942" t="-308333" r="-146715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4"/>
                                <a:stretch>
                                  <a:fillRect l="-331500" t="-308333" r="-500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43138" y="1860239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رابطه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0" y="4984532"/>
            <a:ext cx="6902669" cy="594363"/>
            <a:chOff x="2292357" y="2640363"/>
            <a:chExt cx="4859344" cy="59436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292357" y="2640363"/>
              <a:ext cx="4489443" cy="594363"/>
              <a:chOff x="1091145" y="1981200"/>
              <a:chExt cx="4489443" cy="594363"/>
            </a:xfrm>
          </p:grpSpPr>
          <p:sp>
            <p:nvSpPr>
              <p:cNvPr id="29" name="Left Brace 28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091145" y="1981200"/>
                <a:ext cx="441324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زبرنوع موجودیت (حاوی صفات عام یا مشترک)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زیرنوع موجودیت (حاوی صفات خاص زیرنوع و شناسه زبرنوع)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834949"/>
            <a:ext cx="563105" cy="56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776084" cy="1283433"/>
            <a:chOff x="5556004" y="2145567"/>
            <a:chExt cx="1776084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قطعه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تشکیل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81200" y="4449327"/>
            <a:ext cx="4694292" cy="2103873"/>
            <a:chOff x="1994709" y="3147992"/>
            <a:chExt cx="4694292" cy="2103873"/>
          </a:xfrm>
        </p:grpSpPr>
        <p:grpSp>
          <p:nvGrpSpPr>
            <p:cNvPr id="41" name="Group 40"/>
            <p:cNvGrpSpPr/>
            <p:nvPr/>
          </p:nvGrpSpPr>
          <p:grpSpPr>
            <a:xfrm>
              <a:off x="3352800" y="3852446"/>
              <a:ext cx="2057400" cy="1331417"/>
              <a:chOff x="1511053" y="2133600"/>
              <a:chExt cx="2057400" cy="133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289478" y="3018759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3300000">
                <a:off x="2092652" y="2707732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80" idx="2"/>
                <a:endCxn id="76" idx="0"/>
              </p:cNvCxnSpPr>
              <p:nvPr/>
            </p:nvCxnSpPr>
            <p:spPr>
              <a:xfrm>
                <a:off x="1838147" y="2590800"/>
                <a:ext cx="748689" cy="42795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1" idx="2"/>
                <a:endCxn id="76" idx="0"/>
              </p:cNvCxnSpPr>
              <p:nvPr/>
            </p:nvCxnSpPr>
            <p:spPr>
              <a:xfrm flipH="1">
                <a:off x="2586836" y="2579858"/>
                <a:ext cx="637838" cy="4389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Arc 81"/>
              <p:cNvSpPr/>
              <p:nvPr/>
            </p:nvSpPr>
            <p:spPr>
              <a:xfrm rot="18300000" flipH="1">
                <a:off x="2847862" y="26515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0200" y="3597889"/>
              <a:ext cx="1278801" cy="477686"/>
              <a:chOff x="5410200" y="3174443"/>
              <a:chExt cx="1278801" cy="47768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973553" y="3174443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81" idx="3"/>
                <a:endCxn id="74" idx="2"/>
              </p:cNvCxnSpPr>
              <p:nvPr/>
            </p:nvCxnSpPr>
            <p:spPr>
              <a:xfrm flipV="1">
                <a:off x="5410200" y="3360209"/>
                <a:ext cx="563353" cy="29192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711830" y="3147992"/>
              <a:ext cx="1739535" cy="927583"/>
              <a:chOff x="4711830" y="1804675"/>
              <a:chExt cx="1739535" cy="92758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11830" y="1804675"/>
                <a:ext cx="173953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stCxn id="81" idx="3"/>
                <a:endCxn id="72" idx="4"/>
              </p:cNvCxnSpPr>
              <p:nvPr/>
            </p:nvCxnSpPr>
            <p:spPr>
              <a:xfrm flipV="1">
                <a:off x="5410200" y="2299182"/>
                <a:ext cx="171398" cy="43307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80" idx="1"/>
                <a:endCxn id="68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flipH="1">
              <a:off x="2792039" y="3161633"/>
              <a:ext cx="1850142" cy="701755"/>
              <a:chOff x="4111467" y="1812845"/>
              <a:chExt cx="1850142" cy="70175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111467" y="1812845"/>
                <a:ext cx="1850142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80" idx="0"/>
                <a:endCxn id="66" idx="4"/>
              </p:cNvCxnSpPr>
              <p:nvPr/>
            </p:nvCxnSpPr>
            <p:spPr>
              <a:xfrm flipH="1" flipV="1">
                <a:off x="5036538" y="2307352"/>
                <a:ext cx="37216" cy="207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80" idx="1"/>
                  <a:endCxn id="62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5410200" y="4075575"/>
              <a:ext cx="1248848" cy="458847"/>
              <a:chOff x="5410200" y="3652129"/>
              <a:chExt cx="1248848" cy="45884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10200" y="3652129"/>
                <a:ext cx="1248848" cy="458847"/>
                <a:chOff x="5410200" y="3189458"/>
                <a:chExt cx="1248848" cy="4588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770857" y="3198753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81" idx="3"/>
                  <a:endCxn id="56" idx="2"/>
                </p:cNvCxnSpPr>
                <p:nvPr/>
              </p:nvCxnSpPr>
              <p:spPr>
                <a:xfrm>
                  <a:off x="5410200" y="3189458"/>
                  <a:ext cx="360657" cy="23407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003120" y="3967987"/>
                <a:ext cx="423663" cy="31534"/>
                <a:chOff x="363087" y="3048766"/>
                <a:chExt cx="620284" cy="3153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63087" y="308029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63087" y="304876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Oval 63"/>
          <p:cNvSpPr/>
          <p:nvPr/>
        </p:nvSpPr>
        <p:spPr>
          <a:xfrm flipH="1">
            <a:off x="4941029" y="5924610"/>
            <a:ext cx="1139803" cy="446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</a:rPr>
              <a:t>سقف ساعات کار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Connector 64"/>
          <p:cNvCxnSpPr>
            <a:stCxn id="64" idx="6"/>
            <a:endCxn id="76" idx="3"/>
          </p:cNvCxnSpPr>
          <p:nvPr/>
        </p:nvCxnSpPr>
        <p:spPr>
          <a:xfrm flipH="1">
            <a:off x="4712432" y="6147739"/>
            <a:ext cx="228597" cy="1143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– تجمیع (</a:t>
            </a:r>
            <a:r>
              <a:rPr lang="en-US" dirty="0" smtClean="0"/>
              <a:t>Aggregation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ابتدا نوع موجودیت انتزاعی (بخش درون مستطیل خط‏چین)</a:t>
            </a:r>
            <a:br>
              <a:rPr lang="fa-IR" dirty="0" smtClean="0"/>
            </a:br>
            <a:r>
              <a:rPr lang="fa-IR" dirty="0" smtClean="0"/>
              <a:t> را طراحی می‏کنیم (با توجه به درجه و چندی ارتباط). سپس </a:t>
            </a:r>
            <a:br>
              <a:rPr lang="fa-IR" dirty="0" smtClean="0"/>
            </a:br>
            <a:r>
              <a:rPr lang="fa-IR" dirty="0" smtClean="0"/>
              <a:t>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200" y="446193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990600" y="1371600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7505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50272" y="4970349"/>
                  <a:ext cx="17887" cy="60960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2988533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2988533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684542" y="379906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2100" y="2862590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5236640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660252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6063432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648274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647591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6485608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6529151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868397" y="34255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3330885" y="3429526"/>
            <a:ext cx="537512" cy="19391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– </a:t>
            </a:r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جدول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76200" cmpd="dbl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– زیرنوع اجتماع (</a:t>
            </a:r>
            <a:r>
              <a:rPr lang="en-US" dirty="0"/>
              <a:t>U-Type</a:t>
            </a:r>
            <a:r>
              <a:rPr lang="fa-IR" dirty="0" smtClean="0"/>
              <a:t>)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جدول</a:t>
            </a:r>
          </a:p>
          <a:p>
            <a:pPr lvl="1"/>
            <a:r>
              <a:rPr lang="fa-IR" dirty="0" smtClean="0"/>
              <a:t>اگر شناسه زبرنوع‏ها از دامنه‏های متفاوت باشد، جدول نمایشگر زیرنوع، </a:t>
            </a:r>
            <a:r>
              <a:rPr lang="fa-IR" sz="1800" dirty="0" smtClean="0"/>
              <a:t>کلیدخارجی </a:t>
            </a:r>
            <a:r>
              <a:rPr lang="fa-IR" dirty="0" smtClean="0"/>
              <a:t>می‏دهد به جدول‏های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 (و مقادیر شناسه در همه نمونه‏های زبرنوع‏ها یکتا باشد)، </a:t>
            </a:r>
            <a:r>
              <a:rPr lang="fa-IR" dirty="0"/>
              <a:t>کلید </a:t>
            </a:r>
            <a:r>
              <a:rPr lang="fa-IR" dirty="0" smtClean="0"/>
              <a:t>جدول نمایشگر </a:t>
            </a:r>
            <a:r>
              <a:rPr lang="fa-IR" dirty="0"/>
              <a:t>زیرنوع، همان کلید </a:t>
            </a:r>
            <a:r>
              <a:rPr lang="fa-IR" dirty="0" smtClean="0"/>
              <a:t>جدول‏</a:t>
            </a:r>
            <a:r>
              <a:rPr lang="fa-IR" dirty="0"/>
              <a:t>های نمایشگر زبرنوع‏ها </a:t>
            </a:r>
            <a:r>
              <a:rPr lang="fa-IR" dirty="0" smtClean="0"/>
              <a:t>است. </a:t>
            </a:r>
            <a:br>
              <a:rPr lang="fa-IR" dirty="0" smtClean="0"/>
            </a:b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712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نماییم.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3802743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421743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511403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488543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075283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098143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3820311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3820311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fa-IR" dirty="0"/>
              <a:t>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en-US" dirty="0" smtClean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724165"/>
            <a:ext cx="8458200" cy="2300796"/>
            <a:chOff x="4951069" y="4196395"/>
            <a:chExt cx="3814571" cy="1111225"/>
          </a:xfrm>
        </p:grpSpPr>
        <p:grpSp>
          <p:nvGrpSpPr>
            <p:cNvPr id="8" name="Group 7"/>
            <p:cNvGrpSpPr/>
            <p:nvPr/>
          </p:nvGrpSpPr>
          <p:grpSpPr>
            <a:xfrm>
              <a:off x="4951069" y="4196395"/>
              <a:ext cx="3814571" cy="1111225"/>
              <a:chOff x="52281" y="3149773"/>
              <a:chExt cx="3814571" cy="81974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2281" y="3317339"/>
                <a:ext cx="3814571" cy="6521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DEPT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(DEID,  ….,  DPHONE,  PRID)</a:t>
                </a:r>
              </a:p>
              <a:p>
                <a:pPr>
                  <a:lnSpc>
                    <a:spcPct val="200000"/>
                  </a:lnSpc>
                </a:pPr>
                <a:endParaRPr lang="en-US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….,  PRRANK,  MDEID,  SUB,  MEMDEID,  FROM,  CDEID,  INT)</a:t>
                </a:r>
              </a:p>
              <a:p>
                <a:pPr>
                  <a:lnSpc>
                    <a:spcPct val="200000"/>
                  </a:lnSpc>
                </a:pPr>
                <a:endParaRPr lang="en-US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INVITED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(DEID, PRID,  YR,  TR)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457033" y="3149773"/>
                <a:ext cx="28255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500917" y="5273013"/>
              <a:ext cx="5478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27101" y="5240603"/>
              <a:ext cx="24221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3138714" y="2798816"/>
            <a:ext cx="758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9787" y="2798816"/>
            <a:ext cx="9988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3440" y="2793067"/>
            <a:ext cx="5951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7473" y="2819400"/>
            <a:ext cx="626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38226" y="3886200"/>
            <a:ext cx="55388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082093" y="2189153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ماموریت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92357" y="2190406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عضویت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78349" y="2171012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موضوع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81800" y="2171012"/>
            <a:ext cx="66152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مشاور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9286" y="2178208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زمینه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11949" y="2163694"/>
            <a:ext cx="3650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از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94564" y="3184634"/>
            <a:ext cx="243477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سه کلید خارجی از یک دامنه</a:t>
            </a:r>
            <a:endParaRPr lang="en-US" sz="16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33800" y="2875016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798816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875016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33443" y="1703696"/>
            <a:ext cx="55388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197121" y="1752600"/>
            <a:ext cx="626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5006" y="5638800"/>
            <a:ext cx="8045594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>
              <a:lnSpc>
                <a:spcPct val="125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تذکر مهم: </a:t>
            </a:r>
            <a:r>
              <a:rPr lang="fa-IR" b="1" dirty="0" smtClean="0">
                <a:solidFill>
                  <a:schemeClr val="tx1"/>
                </a:solidFill>
              </a:rPr>
              <a:t>برای مطالعه انواع روشهای طراحی و جزییات بیشتر در خصوص طراحی منطقی به بخش دهم از یادداشت‏های کلاسی مراجعه نمایید.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en-US" dirty="0" smtClean="0"/>
              <a:t>DB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sz="1800" dirty="0" smtClean="0"/>
              <a:t>DB</a:t>
            </a:r>
            <a:r>
              <a:rPr lang="fa-IR" dirty="0" smtClean="0"/>
              <a:t> و کنترل </a:t>
            </a:r>
            <a:r>
              <a:rPr lang="en-US" sz="1800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است.</a:t>
            </a:r>
          </a:p>
          <a:p>
            <a:endParaRPr lang="fa-IR" dirty="0" smtClean="0"/>
          </a:p>
          <a:p>
            <a:r>
              <a:rPr lang="fa-IR" dirty="0" smtClean="0"/>
              <a:t>مفاهیم مطرح در طراحی منطقی پایگاه داده‏ها</a:t>
            </a:r>
          </a:p>
          <a:p>
            <a:pPr lvl="1"/>
            <a:r>
              <a:rPr lang="fa-IR" dirty="0" smtClean="0"/>
              <a:t>ساختار داده جدولی	</a:t>
            </a:r>
            <a:r>
              <a:rPr lang="en-US" dirty="0" smtClean="0"/>
              <a:t>:</a:t>
            </a:r>
            <a:r>
              <a:rPr lang="fa-IR" dirty="0" smtClean="0"/>
              <a:t>	</a:t>
            </a:r>
            <a:r>
              <a:rPr lang="en-US" dirty="0" smtClean="0"/>
              <a:t>TDS</a:t>
            </a:r>
          </a:p>
          <a:p>
            <a:pPr lvl="1"/>
            <a:r>
              <a:rPr lang="fa-IR" dirty="0" smtClean="0"/>
              <a:t>پایگاه داده جدولی	</a:t>
            </a:r>
            <a:r>
              <a:rPr lang="en-US" dirty="0" smtClean="0"/>
              <a:t>:</a:t>
            </a:r>
            <a:r>
              <a:rPr lang="fa-IR" dirty="0" smtClean="0"/>
              <a:t>	</a:t>
            </a:r>
            <a:r>
              <a:rPr lang="en-US" dirty="0" smtClean="0"/>
              <a:t>TDB</a:t>
            </a:r>
            <a:endParaRPr lang="fa-IR" dirty="0" smtClean="0"/>
          </a:p>
          <a:p>
            <a:pPr lvl="1"/>
            <a:r>
              <a:rPr lang="fa-IR" dirty="0" smtClean="0"/>
              <a:t>زبان پایگاهی جدولی</a:t>
            </a:r>
            <a:r>
              <a:rPr lang="en-US" dirty="0" smtClean="0"/>
              <a:t>	:	TDBL</a:t>
            </a:r>
          </a:p>
        </p:txBody>
      </p: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ساختار داده (در معنای عام)؟</a:t>
            </a:r>
          </a:p>
          <a:p>
            <a:pPr lvl="1"/>
            <a:r>
              <a:rPr lang="fa-IR" dirty="0" smtClean="0"/>
              <a:t>برای نمایش </a:t>
            </a:r>
            <a:r>
              <a:rPr lang="fa-IR" dirty="0" smtClean="0">
                <a:solidFill>
                  <a:srgbClr val="0033CC"/>
                </a:solidFill>
              </a:rPr>
              <a:t>نوع موجودیت‏ها </a:t>
            </a:r>
            <a:r>
              <a:rPr lang="fa-IR" dirty="0" smtClean="0"/>
              <a:t>و </a:t>
            </a:r>
            <a:r>
              <a:rPr lang="fa-IR" dirty="0" smtClean="0">
                <a:solidFill>
                  <a:srgbClr val="0033CC"/>
                </a:solidFill>
              </a:rPr>
              <a:t>ارتباط</a:t>
            </a:r>
            <a:r>
              <a:rPr lang="fa-IR" dirty="0" smtClean="0"/>
              <a:t>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دلایل لزوم ساختار داده (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)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انتزاعی)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</a:t>
            </a:r>
            <a:r>
              <a:rPr lang="en-US" dirty="0" smtClean="0"/>
              <a:t>DBMS</a:t>
            </a:r>
            <a:r>
              <a:rPr lang="fa-IR" dirty="0" smtClean="0"/>
              <a:t>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65696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4689144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DM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sz="1400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، مفهوم </a:t>
            </a:r>
            <a:r>
              <a:rPr lang="fa-IR" b="1" dirty="0" smtClean="0">
                <a:solidFill>
                  <a:srgbClr val="C00000"/>
                </a:solidFill>
              </a:rPr>
              <a:t>رابطه </a:t>
            </a:r>
            <a:r>
              <a:rPr lang="fa-IR" sz="2100" dirty="0"/>
              <a:t>است.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ساختار داده رابطه‏ای (</a:t>
            </a:r>
            <a:r>
              <a:rPr lang="en-US" dirty="0" smtClean="0"/>
              <a:t>RDS</a:t>
            </a:r>
            <a:r>
              <a:rPr lang="fa-IR" dirty="0" smtClean="0"/>
              <a:t>) می‏گوییم ساختار داده جدولی (</a:t>
            </a:r>
            <a:r>
              <a:rPr lang="en-US" dirty="0" smtClean="0"/>
              <a:t>TDS</a:t>
            </a:r>
            <a:r>
              <a:rPr lang="fa-IR" dirty="0" smtClean="0"/>
              <a:t>). </a:t>
            </a:r>
          </a:p>
          <a:p>
            <a:pPr marL="914400" lvl="2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(البته رابطه و جدول تفاوتهای جدی با هم دارند که در مباحث بعدی درس بدان پرداخته می‏شود.)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 (</a:t>
            </a:r>
            <a:r>
              <a:rPr lang="en-US" dirty="0" smtClean="0"/>
              <a:t>TDS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 موجودیت، نوع ارتباط، و یا هردو آنها را نمایش می‏دهیم.</a:t>
            </a:r>
            <a:endParaRPr lang="fa-IR" dirty="0"/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18678" y="1938425"/>
            <a:ext cx="2044122" cy="668512"/>
            <a:chOff x="5118678" y="1786025"/>
            <a:chExt cx="2044122" cy="668512"/>
          </a:xfrm>
        </p:grpSpPr>
        <p:grpSp>
          <p:nvGrpSpPr>
            <p:cNvPr id="4" name="Group 3"/>
            <p:cNvGrpSpPr/>
            <p:nvPr/>
          </p:nvGrpSpPr>
          <p:grpSpPr>
            <a:xfrm>
              <a:off x="5118678" y="1786025"/>
              <a:ext cx="2044122" cy="668512"/>
              <a:chOff x="2680278" y="1965062"/>
              <a:chExt cx="2044122" cy="668512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965062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2680278" y="1981200"/>
                <a:ext cx="16385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نام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نام و نوع ستون‏ها</a:t>
                </a:r>
              </a:p>
            </p:txBody>
          </p:sp>
        </p:grpSp>
        <p:sp>
          <p:nvSpPr>
            <p:cNvPr id="8" name="Left Brace 7"/>
            <p:cNvSpPr/>
            <p:nvPr/>
          </p:nvSpPr>
          <p:spPr>
            <a:xfrm>
              <a:off x="5239812" y="1786025"/>
              <a:ext cx="94188" cy="66851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a-IR" sz="2400" dirty="0" smtClean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rPr>
                <a:t>0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733800" y="1981200"/>
            <a:ext cx="154555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برای نمایش 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نوع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6635" y="1764188"/>
            <a:ext cx="1444233" cy="1039446"/>
            <a:chOff x="2917155" y="1728177"/>
            <a:chExt cx="1444233" cy="1039446"/>
          </a:xfrm>
        </p:grpSpPr>
        <p:sp>
          <p:nvSpPr>
            <p:cNvPr id="11" name="Left Brace 10"/>
            <p:cNvSpPr/>
            <p:nvPr/>
          </p:nvSpPr>
          <p:spPr>
            <a:xfrm flipH="1">
              <a:off x="4267200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17155" y="1728177"/>
              <a:ext cx="1398157" cy="10394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موجودیت و/یا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ارتباط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2879834"/>
            <a:ext cx="3124200" cy="609600"/>
            <a:chOff x="4038600" y="2640363"/>
            <a:chExt cx="31242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667000"/>
              <a:ext cx="1828800" cy="533400"/>
              <a:chOff x="2895600" y="1981200"/>
              <a:chExt cx="1828800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895600" y="1981200"/>
                <a:ext cx="153664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نمونه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038600" y="2640363"/>
              <a:ext cx="1313388" cy="609600"/>
              <a:chOff x="28373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0565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8373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8100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12" y="5464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 (</a:t>
            </a:r>
            <a:r>
              <a:rPr lang="en-US" dirty="0" smtClean="0"/>
              <a:t>TDB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2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dirty="0">
                <a:solidFill>
                  <a:srgbClr val="C00000"/>
                </a:solidFill>
              </a:rPr>
              <a:t>نوع جدول </a:t>
            </a:r>
            <a:r>
              <a:rPr lang="fa-IR" dirty="0" smtClean="0"/>
              <a:t>(که آنها را طراحی می‏کنیم) </a:t>
            </a:r>
          </a:p>
          <a:p>
            <a:pPr lvl="1"/>
            <a:endParaRPr lang="fa-IR" dirty="0" smtClean="0"/>
          </a:p>
          <a:p>
            <a:pPr lvl="1"/>
            <a:r>
              <a:rPr lang="fa-IR" b="1" u="sng" dirty="0"/>
              <a:t>از لحاظ محتوای داده‏ای [در سطح نمونه]: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متمایزِ یک [چند</a:t>
            </a:r>
            <a:r>
              <a:rPr lang="fa-IR" dirty="0"/>
              <a:t>] </a:t>
            </a:r>
            <a:r>
              <a:rPr lang="fa-IR" b="1" dirty="0">
                <a:solidFill>
                  <a:srgbClr val="C00000"/>
                </a:solidFill>
              </a:rPr>
              <a:t>نوع </a:t>
            </a:r>
            <a:r>
              <a:rPr lang="fa-IR" b="1" dirty="0" smtClean="0">
                <a:solidFill>
                  <a:srgbClr val="C00000"/>
                </a:solidFill>
              </a:rPr>
              <a:t>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2"/>
            <a:r>
              <a:rPr lang="fa-IR" dirty="0"/>
              <a:t>نوع سطر را همان نوع جدول 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 ساز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 ساز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کلید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sz="2100" dirty="0" smtClean="0"/>
              <a:t>صفت </a:t>
            </a:r>
            <a:r>
              <a:rPr lang="fa-IR" sz="2100" b="1" dirty="0">
                <a:solidFill>
                  <a:srgbClr val="0919AF"/>
                </a:solidFill>
              </a:rPr>
              <a:t>شناسه</a:t>
            </a:r>
            <a:r>
              <a:rPr lang="fa-IR" sz="2100" dirty="0"/>
              <a:t> در نوع موجودیت‏ها، حکم </a:t>
            </a:r>
            <a:r>
              <a:rPr lang="fa-IR" sz="2100" b="1" dirty="0">
                <a:solidFill>
                  <a:srgbClr val="0919AF"/>
                </a:solidFill>
              </a:rPr>
              <a:t>کلید</a:t>
            </a:r>
            <a:r>
              <a:rPr lang="fa-IR" sz="2100" dirty="0"/>
              <a:t> را در جدول دارد.</a:t>
            </a:r>
          </a:p>
          <a:p>
            <a:r>
              <a:rPr lang="fa-IR" dirty="0" smtClean="0"/>
              <a:t>مفهوم </a:t>
            </a:r>
            <a:r>
              <a:rPr lang="fa-IR" dirty="0"/>
              <a:t>کلید در </a:t>
            </a:r>
            <a:r>
              <a:rPr lang="fa-IR" dirty="0" smtClean="0"/>
              <a:t>مدل داده جدولی تعریف نشده است </a:t>
            </a:r>
            <a:r>
              <a:rPr lang="fa-IR" dirty="0"/>
              <a:t>و برگرفته از مفاهیم تعریف </a:t>
            </a:r>
            <a:r>
              <a:rPr lang="fa-IR" dirty="0" smtClean="0"/>
              <a:t>شده در </a:t>
            </a:r>
            <a:r>
              <a:rPr lang="fa-IR" dirty="0"/>
              <a:t>مدل داده‏ای رابطه است</a:t>
            </a:r>
            <a:r>
              <a:rPr lang="fa-IR" dirty="0" smtClean="0"/>
              <a:t>.</a:t>
            </a:r>
          </a:p>
          <a:p>
            <a:r>
              <a:rPr lang="fa-IR" dirty="0"/>
              <a:t>[</a:t>
            </a:r>
            <a:r>
              <a:rPr lang="fa-IR" i="1" dirty="0">
                <a:solidFill>
                  <a:srgbClr val="2E5C00"/>
                </a:solidFill>
              </a:rPr>
              <a:t>از دیدگاه کاربردی</a:t>
            </a:r>
            <a:r>
              <a:rPr lang="fa-IR" dirty="0"/>
              <a:t>] </a:t>
            </a:r>
            <a:r>
              <a:rPr lang="fa-IR" b="1" dirty="0" smtClean="0">
                <a:solidFill>
                  <a:srgbClr val="0919AF"/>
                </a:solidFill>
              </a:rPr>
              <a:t>کلید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امکان دسترسی به تک نمونه (از یک نوع موجودیت یا نوع ارتباط) را فراهم می‏نماید. لذا مقدار آن در سطرهای جدولِ مربوط به موجودیت یا ارتباط، </a:t>
            </a:r>
            <a:r>
              <a:rPr lang="fa-IR" b="1" dirty="0" smtClean="0">
                <a:solidFill>
                  <a:srgbClr val="C00000"/>
                </a:solidFill>
              </a:rPr>
              <a:t>یکتا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dirty="0" smtClean="0"/>
              <a:t>[</a:t>
            </a:r>
            <a:r>
              <a:rPr lang="fa-IR" i="1" dirty="0" smtClean="0">
                <a:solidFill>
                  <a:srgbClr val="2E5C00"/>
                </a:solidFill>
              </a:rPr>
              <a:t>از دیدگاه کاربردی</a:t>
            </a:r>
            <a:r>
              <a:rPr lang="fa-IR" dirty="0" smtClean="0"/>
              <a:t>] یک یا چند صفت (ستون) تشکیل </a:t>
            </a:r>
            <a:r>
              <a:rPr lang="fa-IR" b="1" dirty="0" smtClean="0">
                <a:solidFill>
                  <a:srgbClr val="0919AF"/>
                </a:solidFill>
              </a:rPr>
              <a:t>کلید اصلی </a:t>
            </a:r>
            <a:r>
              <a:rPr lang="fa-IR" dirty="0" smtClean="0"/>
              <a:t>را در یک جدول می‏دهند اگر مقادیر آن(ها) در سطرهای جدول </a:t>
            </a:r>
            <a:r>
              <a:rPr lang="fa-IR" b="1" u="sng" dirty="0" smtClean="0">
                <a:solidFill>
                  <a:srgbClr val="C00000"/>
                </a:solidFill>
              </a:rPr>
              <a:t>یکتا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b="1" u="sng" dirty="0" smtClean="0">
                <a:solidFill>
                  <a:srgbClr val="C00000"/>
                </a:solidFill>
              </a:rPr>
              <a:t>معلوم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مواقعی ممکن است بیش از یک کلید داشته باشیم. یکی از کلیدها که مقادیرش در همه سطرها معلوم است را کلید اصلی می‏گیریم (بقیه را با یکتا بودن مقادیر – با استفاده از </a:t>
            </a:r>
            <a:r>
              <a:rPr lang="en-US" sz="1800" dirty="0" smtClean="0"/>
              <a:t>UNIQUE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dirty="0" smtClean="0"/>
              <a:t>- مشخص می‏نماییم). </a:t>
            </a:r>
          </a:p>
          <a:p>
            <a:endParaRPr lang="fa-IR" dirty="0" smtClean="0"/>
          </a:p>
          <a:p>
            <a:r>
              <a:rPr lang="fa-IR" dirty="0" smtClean="0"/>
              <a:t>در معرفی مدل داده رابطه‏ای، با انواع کلید و تعاریف آنها آشنا می‏شوید.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92" y="3810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86" y="28956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521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صفت چندمقداری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</a:t>
            </a:r>
            <a:endParaRPr lang="en-US" dirty="0"/>
          </a:p>
        </p:txBody>
      </p:sp>
      <p:pic>
        <p:nvPicPr>
          <p:cNvPr id="2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0" y="4984532"/>
            <a:ext cx="6902669" cy="594363"/>
            <a:chOff x="2292357" y="2640363"/>
            <a:chExt cx="4859344" cy="59436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292357" y="2640363"/>
              <a:ext cx="4489443" cy="594363"/>
              <a:chOff x="1091145" y="1981200"/>
              <a:chExt cx="4489443" cy="594363"/>
            </a:xfrm>
          </p:grpSpPr>
          <p:sp>
            <p:nvSpPr>
              <p:cNvPr id="29" name="Left Brace 28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091145" y="1981200"/>
                <a:ext cx="441324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(حاوی صفات تک‏مقداری)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صفت (ساده یا مرکب) چندمقداری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152965" y="2438400"/>
            <a:ext cx="2852251" cy="1740932"/>
            <a:chOff x="2152965" y="2438400"/>
            <a:chExt cx="2852251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flipH="1">
                  <a:off x="2438400" y="3810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38400" y="3810000"/>
                  <a:ext cx="2603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4289768" y="24384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05200" y="3234254"/>
              <a:ext cx="888687" cy="423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4"/>
            </p:cNvCxnSpPr>
            <p:nvPr/>
          </p:nvCxnSpPr>
          <p:spPr>
            <a:xfrm flipV="1">
              <a:off x="3949544" y="2887952"/>
              <a:ext cx="6979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flipH="1">
              <a:off x="2254959" y="2710684"/>
              <a:ext cx="879533" cy="4457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u="sng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u="sng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38" name="Straight Connector 37"/>
            <p:cNvCxnSpPr>
              <a:stCxn id="34" idx="1"/>
              <a:endCxn id="37" idx="3"/>
            </p:cNvCxnSpPr>
            <p:nvPr/>
          </p:nvCxnSpPr>
          <p:spPr>
            <a:xfrm flipH="1" flipV="1">
              <a:off x="3005687" y="3091183"/>
              <a:ext cx="499513" cy="3547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H="1">
              <a:off x="2152965" y="3251828"/>
              <a:ext cx="879533" cy="4457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نام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>
              <a:stCxn id="34" idx="1"/>
              <a:endCxn id="41" idx="2"/>
            </p:cNvCxnSpPr>
            <p:nvPr/>
          </p:nvCxnSpPr>
          <p:spPr>
            <a:xfrm flipH="1">
              <a:off x="3032498" y="3445927"/>
              <a:ext cx="472702" cy="287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8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91570</TotalTime>
  <Words>2153</Words>
  <Application>Microsoft Office PowerPoint</Application>
  <PresentationFormat>On-screen Show (4:3)</PresentationFormat>
  <Paragraphs>805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به نام آنکه جان را فکرت آموخت</vt:lpstr>
      <vt:lpstr>طراحی منطقی DB</vt:lpstr>
      <vt:lpstr>طراحی منطقی DB (ادامه)</vt:lpstr>
      <vt:lpstr>ساختارهای داده</vt:lpstr>
      <vt:lpstr>ساختارهای داده (ادامه)</vt:lpstr>
      <vt:lpstr>ساختار داده جدولی (TDS)</vt:lpstr>
      <vt:lpstr>پایگاه داده جدولی (TDB)</vt:lpstr>
      <vt:lpstr>مفهوم کلید</vt:lpstr>
      <vt:lpstr>طراحی منطقی با TDS  - صفت چندمقداری</vt:lpstr>
      <vt:lpstr>طراحی منطقی با TDS  - صفت چندمقداری  (ادامه)</vt:lpstr>
      <vt:lpstr>طراحی منطقی با TDS  - رابطه چند به چند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یک به چند</vt:lpstr>
      <vt:lpstr>طراحی منطقی با TDS  - رابطه یک به چند (ادامه)</vt:lpstr>
      <vt:lpstr>طراحی منطقی با TDS  - رابطه یک به یک</vt:lpstr>
      <vt:lpstr>طراحی منطقی با TDS  - رابطه یک به یک (ادامه)</vt:lpstr>
      <vt:lpstr>طراحی منطقی با TDS  - رابطه شناسا</vt:lpstr>
      <vt:lpstr>طراحی منطقی با TDS  - رابطه شناسا (ادامه)</vt:lpstr>
      <vt:lpstr>طراحی منطقی با TDS  - رابطه IS-A</vt:lpstr>
      <vt:lpstr>طراحی منطقی با TDS  - رابطه IS-A (ادامه)</vt:lpstr>
      <vt:lpstr>طراحی منطقی با TDS  (ادامه)</vt:lpstr>
      <vt:lpstr>طراحی منطقی با TDS – تجمیع (Aggregation)</vt:lpstr>
      <vt:lpstr>طراحی منطقی با TDS – زیرنوع اجتماع (U-Type)</vt:lpstr>
      <vt:lpstr>طراحی منطقی با TDS – زیرنوع اجتماع (U-Type) (ادامه)</vt:lpstr>
      <vt:lpstr>طراحی منطقی با وجود چند ارتباط</vt:lpstr>
      <vt:lpstr>طراحی منطقی با وجود چند ارتباط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874</cp:revision>
  <dcterms:created xsi:type="dcterms:W3CDTF">2012-08-03T07:41:40Z</dcterms:created>
  <dcterms:modified xsi:type="dcterms:W3CDTF">2018-10-14T06:57:56Z</dcterms:modified>
</cp:coreProperties>
</file>