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9" r:id="rId2"/>
    <p:sldId id="366" r:id="rId3"/>
    <p:sldId id="398" r:id="rId4"/>
    <p:sldId id="367" r:id="rId5"/>
    <p:sldId id="396" r:id="rId6"/>
    <p:sldId id="399" r:id="rId7"/>
    <p:sldId id="368" r:id="rId8"/>
    <p:sldId id="369" r:id="rId9"/>
    <p:sldId id="394" r:id="rId10"/>
    <p:sldId id="395" r:id="rId11"/>
    <p:sldId id="325" r:id="rId12"/>
    <p:sldId id="326" r:id="rId13"/>
    <p:sldId id="327" r:id="rId14"/>
    <p:sldId id="377" r:id="rId15"/>
    <p:sldId id="385" r:id="rId16"/>
    <p:sldId id="376" r:id="rId17"/>
    <p:sldId id="370" r:id="rId18"/>
    <p:sldId id="375" r:id="rId19"/>
    <p:sldId id="331" r:id="rId20"/>
    <p:sldId id="371" r:id="rId21"/>
    <p:sldId id="333" r:id="rId22"/>
    <p:sldId id="337" r:id="rId23"/>
    <p:sldId id="372" r:id="rId24"/>
    <p:sldId id="374" r:id="rId25"/>
    <p:sldId id="373" r:id="rId26"/>
    <p:sldId id="339" r:id="rId27"/>
    <p:sldId id="340" r:id="rId28"/>
    <p:sldId id="378" r:id="rId29"/>
    <p:sldId id="342" r:id="rId30"/>
    <p:sldId id="379" r:id="rId31"/>
    <p:sldId id="344" r:id="rId32"/>
    <p:sldId id="345" r:id="rId33"/>
    <p:sldId id="346" r:id="rId34"/>
    <p:sldId id="347" r:id="rId35"/>
    <p:sldId id="351" r:id="rId36"/>
    <p:sldId id="352" r:id="rId37"/>
    <p:sldId id="353" r:id="rId38"/>
    <p:sldId id="383" r:id="rId39"/>
    <p:sldId id="380" r:id="rId40"/>
    <p:sldId id="381" r:id="rId41"/>
    <p:sldId id="382" r:id="rId42"/>
    <p:sldId id="361" r:id="rId43"/>
    <p:sldId id="3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66"/>
            <p14:sldId id="398"/>
            <p14:sldId id="367"/>
            <p14:sldId id="396"/>
            <p14:sldId id="399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919AF"/>
    <a:srgbClr val="2E5C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75" d="100"/>
          <a:sy n="75" d="100"/>
        </p:scale>
        <p:origin x="-1359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66800" y="838200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مقدمات پیاده‏سازی و </a:t>
            </a:r>
            <a:r>
              <a:rPr lang="en-US" sz="1600" b="1" baseline="0" dirty="0" smtClean="0">
                <a:solidFill>
                  <a:schemeClr val="bg1"/>
                </a:solidFill>
                <a:cs typeface="B Nazanin" pitchFamily="2" charset="-78"/>
              </a:rPr>
              <a:t>SQL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4200" dirty="0" smtClean="0">
                <a:cs typeface="+mj-cs"/>
              </a:rPr>
              <a:t>مقدمات پیاده‏سازی و </a:t>
            </a:r>
            <a:r>
              <a:rPr lang="en-US" sz="4200" b="1" dirty="0" smtClean="0">
                <a:cs typeface="+mj-cs"/>
              </a:rPr>
              <a:t>SQL</a:t>
            </a:r>
            <a:endParaRPr lang="en-US" sz="4200" b="1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</a:t>
            </a:r>
            <a:r>
              <a:rPr lang="fa-IR" dirty="0" smtClean="0">
                <a:cs typeface="B Nazanin" pitchFamily="2" charset="-78"/>
              </a:rPr>
              <a:t>9۷-9۸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a-IR" dirty="0"/>
              <a:t>اضافه کردن ستون، تغییر تعریف ستون، حذف ستون و ... </a:t>
            </a:r>
          </a:p>
          <a:p>
            <a:pPr marL="0" indent="0">
              <a:buNone/>
            </a:pP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sz="2400" dirty="0" smtClean="0"/>
          </a:p>
          <a:p>
            <a:pPr marL="0" indent="0">
              <a:buNone/>
            </a:pPr>
            <a:endParaRPr lang="fa-IR" sz="600" dirty="0" smtClean="0"/>
          </a:p>
          <a:p>
            <a:pPr marL="0" indent="0">
              <a:buNone/>
            </a:pPr>
            <a:r>
              <a:rPr lang="fa-IR" dirty="0" smtClean="0"/>
              <a:t>     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47" y="527093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COLUMN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COLUMN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COLUMN DROP DEFAULT]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[RENAME COLUMN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TO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newColumnName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cs typeface="B Roya" pitchFamily="2" charset="-78"/>
              </a:rPr>
              <a:t>. . .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5741647"/>
            <a:ext cx="6858000" cy="11163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944951"/>
            <a:chOff x="1447468" y="1964186"/>
            <a:chExt cx="2781300" cy="944951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91186"/>
              <a:ext cx="113968" cy="76457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263640" y="2225076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24500" y="5181600"/>
            <a:ext cx="2705100" cy="1371600"/>
            <a:chOff x="5524500" y="5486400"/>
            <a:chExt cx="2705100" cy="1371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524500" y="5486400"/>
              <a:ext cx="2705100" cy="1371600"/>
              <a:chOff x="1523668" y="1887986"/>
              <a:chExt cx="2705100" cy="13716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523668" y="1887986"/>
                <a:ext cx="2610579" cy="11049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b="1" dirty="0" smtClean="0">
                    <a:solidFill>
                      <a:srgbClr val="C00000"/>
                    </a:solidFill>
                    <a:cs typeface="B Nazanin" pitchFamily="2" charset="-78"/>
                  </a:rPr>
                  <a:t>کاتالوگ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دیکشنری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مِتا داده‏ها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Left Brace 30"/>
              <p:cNvSpPr/>
              <p:nvPr/>
            </p:nvSpPr>
            <p:spPr>
              <a:xfrm flipH="1">
                <a:off x="4114800" y="2054018"/>
                <a:ext cx="113968" cy="12055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2" name="Left Brace 31"/>
            <p:cNvSpPr/>
            <p:nvPr/>
          </p:nvSpPr>
          <p:spPr>
            <a:xfrm>
              <a:off x="6477000" y="5690532"/>
              <a:ext cx="121920" cy="11674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" y="5730766"/>
            <a:ext cx="6172200" cy="472476"/>
            <a:chOff x="2590800" y="1720142"/>
            <a:chExt cx="4506686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فراداده‏ها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87009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38911" y="4495800"/>
            <a:ext cx="2313889" cy="472476"/>
            <a:chOff x="4977422" y="1907576"/>
            <a:chExt cx="1809217" cy="472476"/>
          </a:xfrm>
        </p:grpSpPr>
        <p:sp>
          <p:nvSpPr>
            <p:cNvPr id="38" name="Rounded Rectangle 37"/>
            <p:cNvSpPr/>
            <p:nvPr/>
          </p:nvSpPr>
          <p:spPr>
            <a:xfrm>
              <a:off x="4977422" y="1907576"/>
              <a:ext cx="1433055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C00000"/>
                  </a:solidFill>
                  <a:cs typeface="B Nazanin" pitchFamily="2" charset="-78"/>
                </a:rPr>
                <a:t>در تعدادی جدول</a:t>
              </a:r>
              <a:endParaRPr lang="en-US" sz="1600" b="1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410477" y="2212376"/>
              <a:ext cx="37616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 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شرط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    expression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2" y="2743835"/>
            <a:ext cx="2438399" cy="462915"/>
            <a:chOff x="5917450" y="-1834515"/>
            <a:chExt cx="2851686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681072" y="-1834515"/>
              <a:ext cx="1088064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شرط سطر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917450" y="-1603058"/>
              <a:ext cx="176362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02014" y="3127692"/>
            <a:ext cx="2438399" cy="462915"/>
            <a:chOff x="5917450" y="-1834515"/>
            <a:chExt cx="2851686" cy="462915"/>
          </a:xfrm>
        </p:grpSpPr>
        <p:sp>
          <p:nvSpPr>
            <p:cNvPr id="10" name="Rounded Rectangle 9"/>
            <p:cNvSpPr/>
            <p:nvPr/>
          </p:nvSpPr>
          <p:spPr>
            <a:xfrm>
              <a:off x="7681072" y="-1834515"/>
              <a:ext cx="1088064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مرتب‌سازی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17450" y="-1603058"/>
              <a:ext cx="176362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02014" y="3499485"/>
            <a:ext cx="2827384" cy="462915"/>
            <a:chOff x="5917450" y="-1834515"/>
            <a:chExt cx="3306601" cy="462915"/>
          </a:xfrm>
        </p:grpSpPr>
        <p:sp>
          <p:nvSpPr>
            <p:cNvPr id="14" name="Rounded Rectangle 13"/>
            <p:cNvSpPr/>
            <p:nvPr/>
          </p:nvSpPr>
          <p:spPr>
            <a:xfrm>
              <a:off x="7681069" y="-1834515"/>
              <a:ext cx="1542982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معیار گروه‌بندی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917450" y="-1603058"/>
              <a:ext cx="176362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02014" y="3886200"/>
            <a:ext cx="2438399" cy="462915"/>
            <a:chOff x="5917450" y="-1834515"/>
            <a:chExt cx="2851686" cy="462915"/>
          </a:xfrm>
        </p:grpSpPr>
        <p:sp>
          <p:nvSpPr>
            <p:cNvPr id="17" name="Rounded Rectangle 16"/>
            <p:cNvSpPr/>
            <p:nvPr/>
          </p:nvSpPr>
          <p:spPr>
            <a:xfrm>
              <a:off x="7681072" y="-1834515"/>
              <a:ext cx="1088064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شرط گروه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917450" y="-1603058"/>
              <a:ext cx="176362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flipH="1">
            <a:off x="3886200" y="1318746"/>
            <a:ext cx="1343426" cy="4338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برای تغییر نام</a:t>
            </a:r>
            <a:endParaRPr lang="en-US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95600" y="1600200"/>
            <a:ext cx="114300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dirty="0" smtClean="0">
                <a:solidFill>
                  <a:srgbClr val="0033CC"/>
                </a:solidFill>
              </a:rPr>
              <a:t>مرتب سازی (</a:t>
            </a:r>
            <a:r>
              <a:rPr lang="en-US" sz="1800" b="1" dirty="0" smtClean="0">
                <a:solidFill>
                  <a:srgbClr val="0033CC"/>
                </a:solidFill>
              </a:rPr>
              <a:t>ORDER BY</a:t>
            </a:r>
            <a:r>
              <a:rPr lang="fa-IR" b="1" dirty="0" smtClean="0">
                <a:solidFill>
                  <a:srgbClr val="0033CC"/>
                </a:solidFill>
              </a:rPr>
              <a:t>)</a:t>
            </a:r>
            <a:endParaRPr lang="fa-IR" sz="2100" b="1" dirty="0" smtClean="0">
              <a:solidFill>
                <a:srgbClr val="0033CC"/>
              </a:solidFill>
            </a:endParaRPr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b="1" dirty="0" smtClean="0">
                <a:solidFill>
                  <a:srgbClr val="0033CC"/>
                </a:solidFill>
              </a:rPr>
              <a:t>قابلیت‏های پیشرفته (</a:t>
            </a:r>
            <a:r>
              <a:rPr lang="en-US" b="1" dirty="0" smtClean="0">
                <a:solidFill>
                  <a:srgbClr val="0033CC"/>
                </a:solidFill>
              </a:rPr>
              <a:t>Advanced features</a:t>
            </a:r>
            <a:r>
              <a:rPr lang="fa-IR" b="1" dirty="0" smtClean="0">
                <a:solidFill>
                  <a:srgbClr val="0033CC"/>
                </a:solidFill>
              </a:rPr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78262"/>
              <a:chOff x="228600" y="4038600"/>
              <a:chExt cx="5638800" cy="147826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1012619"/>
                <a:chOff x="5625781" y="1291143"/>
                <a:chExt cx="1322454" cy="101261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1143"/>
                  <a:ext cx="94188" cy="101261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86827" y="4282386"/>
              <a:ext cx="1628372" cy="701076"/>
              <a:chOff x="5510823" y="1846562"/>
              <a:chExt cx="1628372" cy="7010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846562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06222" y="2547638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63386"/>
              <a:ext cx="1727548" cy="701076"/>
              <a:chOff x="5459674" y="1875408"/>
              <a:chExt cx="1727548" cy="7010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459674" y="1875408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576484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 flipH="1">
              <a:off x="5996821" y="5090124"/>
              <a:ext cx="2461377" cy="42673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دقیقا 5 کاراکتر، کاراکتر سوم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</a:t>
              </a:r>
              <a:endParaRPr lang="en-US" sz="16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              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         </a:t>
            </a:r>
            <a:r>
              <a:rPr lang="en-US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i="1" dirty="0" err="1" smtClean="0">
                <a:solidFill>
                  <a:schemeClr val="tx1"/>
                </a:solidFill>
                <a:cs typeface="B Roya" pitchFamily="2" charset="-78"/>
              </a:rPr>
              <a:t>asc</a:t>
            </a:r>
            <a:r>
              <a:rPr lang="en-US" dirty="0" smtClean="0">
                <a:solidFill>
                  <a:schemeClr val="tx1"/>
                </a:solidFill>
                <a:cs typeface="B Roya" pitchFamily="2" charset="-78"/>
              </a:rPr>
              <a:t> | </a:t>
            </a:r>
            <a:r>
              <a:rPr lang="en-US" i="1" dirty="0" err="1" smtClean="0">
                <a:solidFill>
                  <a:schemeClr val="tx1"/>
                </a:solidFill>
                <a:cs typeface="B Roya" pitchFamily="2" charset="-78"/>
              </a:rPr>
              <a:t>desc</a:t>
            </a:r>
            <a:r>
              <a:rPr lang="en-US" dirty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3261633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5686827" y="5334000"/>
            <a:ext cx="33297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flipH="1">
            <a:off x="2161774" y="2758476"/>
            <a:ext cx="1343426" cy="594324"/>
            <a:chOff x="5526471" y="1823306"/>
            <a:chExt cx="1343426" cy="594324"/>
          </a:xfrm>
        </p:grpSpPr>
        <p:sp>
          <p:nvSpPr>
            <p:cNvPr id="42" name="Rounded Rectangle 41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نام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WEIGHT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15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برای پیاده‏سازی طراحی منطقی انجام شده در یک سیستم مدیریت پایگاه داده‏ها نیاز به یک زبان پایگاهی داریم.</a:t>
            </a:r>
          </a:p>
          <a:p>
            <a:r>
              <a:rPr lang="fa-IR" dirty="0" smtClean="0"/>
              <a:t>زبان </a:t>
            </a:r>
            <a:r>
              <a:rPr lang="en-US" dirty="0" smtClean="0"/>
              <a:t>SQL</a:t>
            </a:r>
            <a:r>
              <a:rPr lang="fa-IR" dirty="0" smtClean="0"/>
              <a:t> زبان استاندارد انجام عملیات پایگاهی در پایگاه داده‏های رابطه‏ای (از دیدگاه کاربردی: جدولی) است.</a:t>
            </a:r>
          </a:p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</a:t>
            </a:r>
            <a:r>
              <a:rPr lang="fa-IR" dirty="0"/>
              <a:t>دستورات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در دو طرف مقادیر متنی یا رشته‏ای از </a:t>
            </a:r>
            <a:r>
              <a:rPr lang="en-US" sz="1800" dirty="0"/>
              <a:t>single quote</a:t>
            </a:r>
            <a:r>
              <a:rPr lang="fa-IR" sz="1800" dirty="0"/>
              <a:t> </a:t>
            </a:r>
            <a:r>
              <a:rPr lang="fa-IR" dirty="0"/>
              <a:t>استفاده می‏شود (بسیاری از سیستم‏های پایگاه داده </a:t>
            </a:r>
            <a:r>
              <a:rPr lang="en-US" sz="1800" dirty="0"/>
              <a:t>double quote</a:t>
            </a:r>
            <a:r>
              <a:rPr lang="fa-IR" sz="1800" dirty="0"/>
              <a:t> </a:t>
            </a:r>
            <a:r>
              <a:rPr lang="fa-IR" dirty="0"/>
              <a:t>را هم می‏پذیرند) ولی در اطراف مقادیر عددی  چیزی قرار نمی‏</a:t>
            </a:r>
            <a:r>
              <a:rPr lang="fa-IR" dirty="0" smtClean="0"/>
              <a:t>گیرد.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-77277" y="2743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95600" y="4136931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pPr lvl="1"/>
            <a:r>
              <a:rPr lang="fa-IR" b="1" dirty="0" smtClean="0"/>
              <a:t>شرط استفاده: </a:t>
            </a:r>
            <a:r>
              <a:rPr lang="fa-IR" dirty="0" smtClean="0"/>
              <a:t>برابری </a:t>
            </a:r>
            <a:r>
              <a:rPr lang="en-US" sz="1900" dirty="0" smtClean="0"/>
              <a:t>Heading</a:t>
            </a:r>
            <a:r>
              <a:rPr lang="fa-IR" dirty="0" smtClean="0"/>
              <a:t>: هم‏نامی و هم نوعی ستون(های) دو جدول     </a:t>
            </a:r>
            <a:endParaRPr lang="en-US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تکراری‏ها در نتیجه اجرای عملگرهای جبر مجموعه‏ها</a:t>
            </a:r>
            <a:r>
              <a:rPr lang="fa-IR" dirty="0"/>
              <a:t> </a:t>
            </a:r>
            <a:r>
              <a:rPr lang="fa-IR" dirty="0" smtClean="0"/>
              <a:t>حذف می‏شوند مگر آنکه از </a:t>
            </a:r>
            <a:r>
              <a:rPr lang="en-US" sz="1900" dirty="0" smtClean="0"/>
              <a:t>ALL</a:t>
            </a:r>
            <a:r>
              <a:rPr lang="fa-IR" sz="1900" dirty="0" smtClean="0"/>
              <a:t> </a:t>
            </a:r>
            <a:r>
              <a:rPr lang="fa-IR" dirty="0" smtClean="0"/>
              <a:t>استفاده شود.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52168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133600"/>
            <a:ext cx="3048000" cy="1311166"/>
            <a:chOff x="1986646" y="2421766"/>
            <a:chExt cx="2590800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910446" cy="1311166"/>
              <a:chOff x="3124231" y="1660634"/>
              <a:chExt cx="1910446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940489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910446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[ALL]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INTERSECT [ALL]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EXCEPT [ALL]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تهیه کنندگانی 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u="sng" dirty="0" smtClean="0"/>
              <a:t>تست سازگاری پایگاه داده‏ها</a:t>
            </a:r>
            <a:r>
              <a:rPr lang="fa-IR" dirty="0" smtClean="0"/>
              <a:t>: هر فردی که قطعه ای تولید کرده </a:t>
            </a:r>
            <a:br>
              <a:rPr lang="fa-IR" dirty="0" smtClean="0"/>
            </a:br>
            <a:r>
              <a:rPr lang="fa-IR" dirty="0" smtClean="0"/>
              <a:t>باید یکی از افراد ثبت شده در جدول تولیدکنندگان باشد.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 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  <a:r>
              <a:rPr lang="fa-IR" sz="1900" dirty="0" smtClean="0"/>
              <a:t> </a:t>
            </a:r>
            <a:r>
              <a:rPr lang="fa-IR" sz="1900" dirty="0" smtClean="0">
                <a:sym typeface="Wingdings"/>
              </a:rPr>
              <a:t> </a:t>
            </a:r>
            <a:r>
              <a:rPr lang="fa-IR" sz="1900" dirty="0" smtClean="0"/>
              <a:t>میانگین</a:t>
            </a:r>
            <a:endParaRPr lang="en-US" sz="1900" dirty="0" smtClean="0"/>
          </a:p>
          <a:p>
            <a:pPr lvl="1"/>
            <a:r>
              <a:rPr lang="en-US" sz="1900" dirty="0" smtClean="0"/>
              <a:t>MIN</a:t>
            </a:r>
            <a:r>
              <a:rPr lang="fa-IR" sz="1900" dirty="0" smtClean="0"/>
              <a:t> </a:t>
            </a:r>
            <a:r>
              <a:rPr lang="fa-IR" sz="1900" dirty="0">
                <a:sym typeface="Wingdings"/>
              </a:rPr>
              <a:t> </a:t>
            </a:r>
            <a:r>
              <a:rPr lang="fa-IR" sz="1900" dirty="0" smtClean="0"/>
              <a:t>مینیمم</a:t>
            </a:r>
            <a:endParaRPr lang="en-US" sz="1900" dirty="0" smtClean="0"/>
          </a:p>
          <a:p>
            <a:pPr lvl="1"/>
            <a:r>
              <a:rPr lang="en-US" sz="1900" dirty="0" smtClean="0"/>
              <a:t>MAX</a:t>
            </a:r>
            <a:r>
              <a:rPr lang="fa-IR" sz="1900" dirty="0" smtClean="0"/>
              <a:t> </a:t>
            </a:r>
            <a:r>
              <a:rPr lang="fa-IR" sz="1900" dirty="0">
                <a:sym typeface="Wingdings"/>
              </a:rPr>
              <a:t> </a:t>
            </a:r>
            <a:r>
              <a:rPr lang="fa-IR" sz="1900" dirty="0" smtClean="0"/>
              <a:t>ماکزیمم</a:t>
            </a:r>
            <a:endParaRPr lang="en-US" sz="1900" dirty="0" smtClean="0"/>
          </a:p>
          <a:p>
            <a:pPr lvl="1"/>
            <a:r>
              <a:rPr lang="en-US" sz="1900" dirty="0" smtClean="0"/>
              <a:t>SUM</a:t>
            </a:r>
            <a:r>
              <a:rPr lang="fa-IR" sz="1900" dirty="0" smtClean="0"/>
              <a:t> </a:t>
            </a:r>
            <a:r>
              <a:rPr lang="fa-IR" sz="1900" dirty="0">
                <a:sym typeface="Wingdings"/>
              </a:rPr>
              <a:t> </a:t>
            </a:r>
            <a:r>
              <a:rPr lang="fa-IR" sz="1900" dirty="0" smtClean="0"/>
              <a:t>جمع</a:t>
            </a:r>
            <a:endParaRPr lang="en-US" sz="1900" dirty="0" smtClean="0"/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/ </a:t>
            </a:r>
            <a:r>
              <a:rPr lang="en-US" sz="1900" dirty="0" smtClean="0"/>
              <a:t>COUNT(*)</a:t>
            </a:r>
            <a:r>
              <a:rPr lang="fa-IR" sz="1900" dirty="0" smtClean="0"/>
              <a:t> </a:t>
            </a:r>
            <a:r>
              <a:rPr lang="fa-IR" sz="1900" dirty="0">
                <a:sym typeface="Wingdings"/>
              </a:rPr>
              <a:t> </a:t>
            </a:r>
            <a:r>
              <a:rPr lang="fa-IR" sz="1900" dirty="0" smtClean="0"/>
              <a:t>تعداد عبارات ناهیچمقدار / تعداد کل سطرها</a:t>
            </a:r>
            <a:endParaRPr lang="en-US" sz="1900" dirty="0" smtClean="0"/>
          </a:p>
          <a:p>
            <a:pPr marL="0" indent="0">
              <a:buNone/>
            </a:pPr>
            <a:r>
              <a:rPr lang="fa-IR" dirty="0" smtClean="0"/>
              <a:t>              بیشینه وضعیت </a:t>
            </a:r>
            <a:r>
              <a:rPr lang="fa-IR" dirty="0"/>
              <a:t>تهیه کنندگان 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شماره دانشجویانی را بدهید که در ترم دوم سال 94-95 بیش از 20 واحد گرفته باشند.</a:t>
            </a:r>
          </a:p>
          <a:p>
            <a:pPr lvl="1"/>
            <a:r>
              <a:rPr lang="fa-IR" dirty="0" smtClean="0"/>
              <a:t>تمرین: شماره دانشجویانی را بدهید که در ترم دوم سال 94-95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 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پیوند: </a:t>
            </a:r>
            <a:r>
              <a:rPr lang="fa-IR" dirty="0" smtClean="0"/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18355363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b5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18355363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b5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و حذف پایگاه داده و شِما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پایگاه داده</a:t>
            </a:r>
            <a:endParaRPr lang="fa-IR" sz="1800" b="1" dirty="0" smtClean="0">
              <a:solidFill>
                <a:srgbClr val="7030A0"/>
              </a:solidFill>
            </a:endParaRP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fa-IR" dirty="0" smtClean="0"/>
              <a:t> 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دستور حذف پایگاه داده</a:t>
            </a:r>
            <a:endParaRPr lang="en-US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در اغلب سمپادها می‏توان در یک پایگاه داده </a:t>
            </a:r>
            <a:r>
              <a:rPr lang="fa-IR" smtClean="0"/>
              <a:t>چند شِما </a:t>
            </a:r>
            <a:r>
              <a:rPr lang="fa-IR" dirty="0" smtClean="0"/>
              <a:t>تعریف کرد.</a:t>
            </a:r>
          </a:p>
          <a:p>
            <a:r>
              <a:rPr lang="fa-IR" b="1" dirty="0">
                <a:solidFill>
                  <a:srgbClr val="7030A0"/>
                </a:solidFill>
              </a:rPr>
              <a:t>دستور </a:t>
            </a:r>
            <a:r>
              <a:rPr lang="fa-IR" b="1" dirty="0" smtClean="0">
                <a:solidFill>
                  <a:srgbClr val="7030A0"/>
                </a:solidFill>
              </a:rPr>
              <a:t>تعریف و حذف شِما</a:t>
            </a:r>
            <a:endParaRPr lang="en-US" dirty="0" smtClean="0"/>
          </a:p>
          <a:p>
            <a:pPr marL="0" indent="0">
              <a:buNone/>
            </a:pPr>
            <a:endParaRPr lang="fa-IR" sz="2400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شمای </a:t>
            </a:r>
            <a:r>
              <a:rPr lang="fa-IR" b="1" dirty="0">
                <a:solidFill>
                  <a:srgbClr val="7030A0"/>
                </a:solidFill>
              </a:rPr>
              <a:t>پایگاه داده‏</a:t>
            </a:r>
            <a:r>
              <a:rPr lang="fa-IR" b="1" dirty="0" smtClean="0">
                <a:solidFill>
                  <a:srgbClr val="7030A0"/>
                </a:solidFill>
              </a:rPr>
              <a:t>ها </a:t>
            </a:r>
            <a:r>
              <a:rPr lang="fa-IR" dirty="0" smtClean="0"/>
              <a:t>معرف یک فضای نام (</a:t>
            </a:r>
            <a:r>
              <a:rPr lang="en-US" sz="1800" dirty="0" smtClean="0"/>
              <a:t>name space</a:t>
            </a:r>
            <a:r>
              <a:rPr lang="fa-IR" dirty="0" smtClean="0"/>
              <a:t>) در یک پایگاه داده است و شامل تعدادی جدول</a:t>
            </a:r>
            <a:r>
              <a:rPr lang="fa-IR" dirty="0"/>
              <a:t>، </a:t>
            </a:r>
            <a:r>
              <a:rPr lang="fa-IR" dirty="0" smtClean="0"/>
              <a:t>نوع، دامنه، دید، محدودیت و دیگر انواع اشیاء مرتبط </a:t>
            </a:r>
            <a:r>
              <a:rPr lang="fa-IR" dirty="0"/>
              <a:t>با یک </a:t>
            </a:r>
            <a:r>
              <a:rPr lang="fa-IR" dirty="0" smtClean="0"/>
              <a:t>برنامه کاربردی است. با تعریف اشیاء در یک شِما، نام شِما به عنوان پیشوند نام آنها لحاظ می‏شود و از تداخل نام اشیاء برای کاربردهای مختلف جلوگیری می‏شود. </a:t>
            </a:r>
            <a:r>
              <a:rPr lang="fa-IR" dirty="0"/>
              <a:t>(مثال: </a:t>
            </a:r>
            <a:r>
              <a:rPr lang="en-US" sz="1800" dirty="0" err="1"/>
              <a:t>dbcourse.student</a:t>
            </a:r>
            <a:r>
              <a:rPr lang="fa-IR" sz="1800" dirty="0"/>
              <a:t> </a:t>
            </a:r>
            <a:r>
              <a:rPr lang="fa-IR" dirty="0"/>
              <a:t>جدول </a:t>
            </a:r>
            <a:r>
              <a:rPr lang="en-US" sz="1800" dirty="0"/>
              <a:t>student</a:t>
            </a:r>
            <a:r>
              <a:rPr lang="fa-IR" sz="1800" dirty="0"/>
              <a:t> </a:t>
            </a:r>
            <a:r>
              <a:rPr lang="fa-IR" dirty="0"/>
              <a:t>از </a:t>
            </a:r>
            <a:r>
              <a:rPr lang="fa-IR" dirty="0" smtClean="0"/>
              <a:t>شِمای </a:t>
            </a:r>
            <a:r>
              <a:rPr lang="en-US" sz="1800" dirty="0" err="1"/>
              <a:t>dbcourse</a:t>
            </a:r>
            <a:r>
              <a:rPr lang="fa-IR" dirty="0"/>
              <a:t>)</a:t>
            </a:r>
          </a:p>
          <a:p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DATABASE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DatabaseName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  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DATABASE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DatabaseName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SCHEMA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SchemaName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  SCHEMA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SchemaName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19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</a:t>
            </a:r>
            <a:r>
              <a:rPr lang="fa-IR" smtClean="0"/>
              <a:t>که مقدار </a:t>
            </a:r>
            <a:r>
              <a:rPr lang="fa-IR" dirty="0" smtClean="0"/>
              <a:t>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 </a:t>
            </a:r>
            <a:r>
              <a:rPr lang="fa-IR" dirty="0"/>
              <a:t>کنندگان 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</a:t>
            </a:r>
            <a:r>
              <a:rPr lang="fa-IR" dirty="0" smtClean="0"/>
              <a:t>هرگاه </a:t>
            </a:r>
            <a:r>
              <a:rPr lang="fa-IR" dirty="0"/>
              <a:t>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</a:t>
            </a:r>
            <a:r>
              <a:rPr lang="fa-IR" dirty="0"/>
              <a:t>تهیه کنندگانی 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</a:t>
            </a:r>
            <a:r>
              <a:rPr lang="fa-IR" smtClean="0"/>
              <a:t>جدول خروجی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WHERE   EXISTS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col1,col2, ...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|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experession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[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, col </a:t>
                </a:r>
                <a:r>
                  <a:rPr lang="en-US" sz="1600" i="1" dirty="0">
                    <a:solidFill>
                      <a:schemeClr val="tx1"/>
                    </a:solidFill>
                    <a:cs typeface="B Roya" pitchFamily="2" charset="-78"/>
                  </a:rPr>
                  <a:t>= value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| </a:t>
                </a:r>
                <a:r>
                  <a:rPr lang="en-US" sz="1600" i="1" dirty="0" err="1">
                    <a:solidFill>
                      <a:schemeClr val="tx1"/>
                    </a:solidFill>
                    <a:cs typeface="B Roya" pitchFamily="2" charset="-78"/>
                  </a:rPr>
                  <a:t>experission</a:t>
                </a:r>
                <a:r>
                  <a:rPr lang="en-US" sz="1600" i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|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|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sz="3200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159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170793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INTO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VALUES     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‘222’  , ‘st2’ , ‘IT’ ,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, ‘D17’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INSERT    INTO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VALUES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‘333’  , ‘st3’ , 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null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, 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null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91104444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91107777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91104444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91107777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 </a:t>
            </a:r>
            <a:r>
              <a:rPr lang="en-US" sz="1900" b="1" dirty="0" smtClean="0">
                <a:solidFill>
                  <a:srgbClr val="7030A0"/>
                </a:solidFill>
              </a:rPr>
              <a:t>CREATE TABLE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…]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…]}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INHERITS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(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parent-tables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)]}) 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 rot="16200000">
            <a:off x="6515099" y="3467100"/>
            <a:ext cx="3200400" cy="533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94-95را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94-95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null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بازگشتی (</a:t>
            </a:r>
            <a:r>
              <a:rPr lang="en-US" sz="1800" dirty="0" smtClean="0"/>
              <a:t>Recursive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</a:p>
          <a:p>
            <a:pPr lvl="1"/>
            <a:r>
              <a:rPr lang="fa-IR" dirty="0" smtClean="0"/>
              <a:t>پرسش پارامتری شده (</a:t>
            </a:r>
            <a:r>
              <a:rPr lang="en-US" sz="1800" dirty="0" smtClean="0"/>
              <a:t>Parameterized Query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محدودیتهای صفتی (ستونی)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79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Default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تعیین مقدار پیش‏فرض یک ستون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Not Null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ستون ناهیچ‏مقدار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Unique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یکتایی مقادیر ستون(ها)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Primary Key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کلید اصلی (می‏توان تعدادی از ستونها را با یکدیگر به عنوان کلید اصلی تعریف کرد)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Foreign Key .... References ....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کلید </a:t>
            </a:r>
            <a:r>
              <a:rPr lang="fa-IR" dirty="0"/>
              <a:t>خارجی </a:t>
            </a:r>
            <a:r>
              <a:rPr lang="fa-IR" dirty="0" smtClean="0"/>
              <a:t>(</a:t>
            </a:r>
            <a:r>
              <a:rPr lang="fa-IR" dirty="0"/>
              <a:t>می‏توان تعدادی از ستونها را با </a:t>
            </a:r>
            <a:r>
              <a:rPr lang="fa-IR" dirty="0" smtClean="0"/>
              <a:t>یکدیگر به عنوان </a:t>
            </a:r>
            <a:r>
              <a:rPr lang="fa-IR" dirty="0"/>
              <a:t>کلید </a:t>
            </a:r>
            <a:r>
              <a:rPr lang="fa-IR" dirty="0" smtClean="0"/>
              <a:t>خارجی تعریف </a:t>
            </a:r>
            <a:r>
              <a:rPr lang="fa-IR" dirty="0"/>
              <a:t>کرد)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919AF"/>
                </a:solidFill>
              </a:rPr>
              <a:t>Check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  <a:r>
              <a:rPr lang="fa-IR" dirty="0" smtClean="0"/>
              <a:t> تعیین محدودیت مقداری برای مقادیر </a:t>
            </a:r>
            <a:r>
              <a:rPr lang="fa-IR" dirty="0" smtClean="0"/>
              <a:t>ستون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919AF"/>
                </a:solidFill>
              </a:rPr>
              <a:t>I</a:t>
            </a:r>
            <a:r>
              <a:rPr lang="en-US" b="1" dirty="0">
                <a:solidFill>
                  <a:srgbClr val="0919AF"/>
                </a:solidFill>
              </a:rPr>
              <a:t>nherits</a:t>
            </a:r>
            <a:r>
              <a:rPr lang="fa-IR" b="1" dirty="0">
                <a:solidFill>
                  <a:srgbClr val="0919AF"/>
                </a:solidFill>
              </a:rPr>
              <a:t>: </a:t>
            </a:r>
            <a:r>
              <a:rPr lang="fa-IR" dirty="0" smtClean="0"/>
              <a:t>ارث‌بری یک جدول از جدول(های) دیگر. برای پیاده‌سازی روابط </a:t>
            </a:r>
            <a:r>
              <a:rPr lang="en-US" dirty="0" smtClean="0"/>
              <a:t>IS-A</a:t>
            </a:r>
            <a:r>
              <a:rPr lang="fa-IR" dirty="0" smtClean="0"/>
              <a:t> می‌تواند به کار رود.</a:t>
            </a:r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  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;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482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671432" y="5328285"/>
            <a:ext cx="2900570" cy="1148715"/>
            <a:chOff x="7999058" y="-2520315"/>
            <a:chExt cx="2616200" cy="11487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0"/>
            </p:cNvCxnSpPr>
            <p:nvPr/>
          </p:nvCxnSpPr>
          <p:spPr>
            <a:xfrm>
              <a:off x="9307158" y="-2520315"/>
              <a:ext cx="0" cy="685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STID)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</a:t>
            </a:r>
            <a:r>
              <a:rPr lang="en-US" sz="1600" dirty="0">
                <a:solidFill>
                  <a:sysClr val="windowText" lastClr="000000"/>
                </a:solidFill>
              </a:rPr>
              <a:t>(</a:t>
            </a:r>
            <a:r>
              <a:rPr lang="en-US" sz="1600" dirty="0" smtClean="0">
                <a:solidFill>
                  <a:sysClr val="windowText" lastClr="000000"/>
                </a:solidFill>
              </a:rPr>
              <a:t>‘</a:t>
            </a:r>
            <a:r>
              <a:rPr lang="en-US" sz="1600" dirty="0" err="1">
                <a:solidFill>
                  <a:sysClr val="windowText" lastClr="000000"/>
                </a:solidFill>
              </a:rPr>
              <a:t>bs</a:t>
            </a:r>
            <a:r>
              <a:rPr lang="en-US" sz="1600" dirty="0">
                <a:solidFill>
                  <a:sysClr val="windowText" lastClr="000000"/>
                </a:solidFill>
              </a:rPr>
              <a:t>’ , ‘ms’ , ‘doc’ , ‘???’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)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);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تعریف 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),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),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0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&gt;=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𝐺𝑅𝐴𝐷𝐸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𝐀𝐍𝐃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𝐺𝑅𝐴𝐷𝐸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&lt;=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20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UPDATE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CASCADE,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ON UPDATE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CASCADE);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17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572000" y="3810000"/>
            <a:ext cx="4191001" cy="462915"/>
            <a:chOff x="5917450" y="-1834515"/>
            <a:chExt cx="490134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681071" y="-1834515"/>
              <a:ext cx="3137719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917450" y="-1603058"/>
              <a:ext cx="176362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اشیاء وابسته به جدول (مانند دیدهای تعریف شده بر روی آن یا محدودیتهایی مانند کلید خارجی وابسته به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اشیاء وابسته به جدول،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36957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  TABLE 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SCT;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59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82355</TotalTime>
  <Words>2619</Words>
  <Application>Microsoft Office PowerPoint</Application>
  <PresentationFormat>On-screen Show (4:3)</PresentationFormat>
  <Paragraphs>822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به نام آنکه جان را فکرت آموخت</vt:lpstr>
      <vt:lpstr>مقدمات پیاده‏سازی</vt:lpstr>
      <vt:lpstr>تعریف و حذف پایگاه داده و شِما</vt:lpstr>
      <vt:lpstr>تعریف جدول</vt:lpstr>
      <vt:lpstr>انواع داده‏ای</vt:lpstr>
      <vt:lpstr>محدودیتهای صفتی (ستونی) </vt:lpstr>
      <vt:lpstr>مثالی از تعریف جدول</vt:lpstr>
      <vt:lpstr>مثالی از تعریف جدول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905</cp:revision>
  <dcterms:created xsi:type="dcterms:W3CDTF">2012-08-03T07:41:40Z</dcterms:created>
  <dcterms:modified xsi:type="dcterms:W3CDTF">2018-10-21T04:43:59Z</dcterms:modified>
</cp:coreProperties>
</file>