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18" r:id="rId17"/>
    <p:sldId id="419" r:id="rId18"/>
    <p:sldId id="420" r:id="rId19"/>
    <p:sldId id="421" r:id="rId20"/>
    <p:sldId id="422" r:id="rId21"/>
    <p:sldId id="436" r:id="rId22"/>
    <p:sldId id="437" r:id="rId23"/>
    <p:sldId id="438" r:id="rId24"/>
    <p:sldId id="439" r:id="rId25"/>
    <p:sldId id="440" r:id="rId26"/>
    <p:sldId id="443" r:id="rId27"/>
    <p:sldId id="441" r:id="rId28"/>
    <p:sldId id="442" r:id="rId29"/>
    <p:sldId id="444" r:id="rId30"/>
    <p:sldId id="445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8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1209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</a:t>
            </a:r>
            <a:r>
              <a:rPr lang="fa-IR" dirty="0" smtClean="0">
                <a:cs typeface="B Nazanin" pitchFamily="2" charset="-78"/>
              </a:rPr>
              <a:t>9۷-9۸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[چون مجموعه است]  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4-</a:t>
            </a:r>
            <a:r>
              <a:rPr lang="fa-IR" dirty="0" smtClean="0">
                <a:solidFill>
                  <a:srgbClr val="C00000"/>
                </a:solidFill>
              </a:rPr>
              <a:t> فرض: </a:t>
            </a:r>
            <a:r>
              <a:rPr lang="fa-IR" dirty="0" smtClean="0"/>
              <a:t>تمام صفات رابطه (نرمال)، تک مقدار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m&gt;=0</a:t>
            </a:r>
            <a:r>
              <a:rPr lang="fa-IR" dirty="0" smtClean="0"/>
              <a:t> (درجه)، یعنی از نظر تئوری رابطه می‏تواند از نظر درجه، صفر باشد.</a:t>
            </a:r>
          </a:p>
          <a:p>
            <a:pPr marL="457200" lvl="1" indent="0">
              <a:buNone/>
            </a:pPr>
            <a:r>
              <a:rPr lang="fa-IR" dirty="0" smtClean="0"/>
              <a:t>5- نمایش دقیق عنوان رابطه به صورت زیر است حال آنکه عنوان جدول چنین نیست.</a:t>
            </a:r>
          </a:p>
          <a:p>
            <a:pPr marL="95250" lvl="1" indent="0">
              <a:buNone/>
            </a:pPr>
            <a:r>
              <a:rPr lang="fa-IR" dirty="0" smtClean="0"/>
              <a:t>عنوان رابطه مجموعه‏ای است از دوتایی‏های</a:t>
            </a:r>
            <a:r>
              <a:rPr lang="en-US" dirty="0" smtClean="0">
                <a:sym typeface="Symbol"/>
              </a:rPr>
              <a:t> </a:t>
            </a:r>
            <a:r>
              <a:rPr lang="fa-IR" dirty="0" smtClean="0"/>
              <a:t>دامنه:صفت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</a:t>
            </a:r>
            <a:r>
              <a:rPr lang="fa-IR" dirty="0" smtClean="0"/>
              <a:t> </a:t>
            </a:r>
            <a:r>
              <a:rPr lang="en-US" sz="1800" dirty="0"/>
              <a:t>R(H): 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A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,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A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, …</a:t>
            </a:r>
            <a:r>
              <a:rPr lang="en-US" sz="1800" dirty="0"/>
              <a:t>}</a:t>
            </a:r>
            <a:r>
              <a:rPr lang="fa-IR" sz="1800" dirty="0"/>
              <a:t> </a:t>
            </a:r>
          </a:p>
          <a:p>
            <a:pPr marL="457200" lvl="1" indent="0">
              <a:buNone/>
            </a:pPr>
            <a:r>
              <a:rPr lang="fa-IR" dirty="0" smtClean="0"/>
              <a:t>6- نمایش دقیق تاپل رابطه به صورت زیر است حال آنکه سطر در جدول چنین نیست.</a:t>
            </a:r>
          </a:p>
          <a:p>
            <a:pPr marL="95250" lvl="1" indent="-95250">
              <a:buNone/>
            </a:pPr>
            <a:r>
              <a:rPr lang="fa-IR" dirty="0" smtClean="0"/>
              <a:t>تاپل مجموعه‏ای است از دوتایی‏های </a:t>
            </a:r>
            <a:r>
              <a:rPr lang="en-US" dirty="0" smtClean="0">
                <a:sym typeface="Symbol"/>
              </a:rPr>
              <a:t></a:t>
            </a:r>
            <a:r>
              <a:rPr lang="fa-IR" dirty="0" smtClean="0"/>
              <a:t>صفت، مقدار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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/>
              <a:t>TUPLE: {</a:t>
            </a:r>
            <a:r>
              <a:rPr lang="en-US" sz="1800" dirty="0" smtClean="0">
                <a:sym typeface="Symbol"/>
              </a:rPr>
              <a:t>A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>
                <a:sym typeface="Symbol"/>
              </a:rPr>
              <a:t>, </a:t>
            </a:r>
            <a:r>
              <a:rPr lang="en-US" sz="1800" dirty="0" smtClean="0">
                <a:sym typeface="Symbol"/>
              </a:rPr>
              <a:t>A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, …</a:t>
            </a:r>
            <a:r>
              <a:rPr lang="en-US" sz="1800" dirty="0"/>
              <a:t>}</a:t>
            </a:r>
            <a:r>
              <a:rPr lang="fa-IR" sz="1800" dirty="0"/>
              <a:t> </a:t>
            </a: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حداقل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</a:t>
            </a:r>
            <a:r>
              <a:rPr lang="fa-IR" dirty="0" smtClean="0"/>
              <a:t>انواع (</a:t>
            </a:r>
            <a:r>
              <a:rPr lang="en-US" sz="1800" dirty="0" smtClean="0"/>
              <a:t>Type Theory</a:t>
            </a:r>
            <a:r>
              <a:rPr lang="fa-IR" dirty="0" smtClean="0"/>
              <a:t>).</a:t>
            </a:r>
            <a:endParaRPr lang="fa-IR" dirty="0" smtClean="0"/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m</a:t>
            </a:r>
            <a:r>
              <a:rPr lang="fa-IR" dirty="0" smtClean="0"/>
              <a:t> درجه رابطه و </a:t>
            </a:r>
            <a:r>
              <a:rPr lang="en-US" dirty="0" smtClean="0"/>
              <a:t>n</a:t>
            </a:r>
            <a:r>
              <a:rPr lang="fa-IR" dirty="0" smtClean="0"/>
              <a:t> تعداد دامنه‏ها باشد، داریم: </a:t>
            </a:r>
            <a:r>
              <a:rPr lang="en-US" dirty="0" err="1" smtClean="0"/>
              <a:t>n</a:t>
            </a:r>
            <a:r>
              <a:rPr lang="en-US" dirty="0" err="1" smtClean="0">
                <a:sym typeface="Euclid Symbol"/>
              </a:rPr>
              <a:t>m</a:t>
            </a:r>
            <a:r>
              <a:rPr lang="fa-IR" dirty="0" smtClean="0">
                <a:sym typeface="Euclid 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FF0000"/>
                </a:solidFill>
              </a:rPr>
              <a:t>     </a:t>
            </a:r>
            <a:r>
              <a:rPr lang="fa-IR" b="1" dirty="0" smtClean="0">
                <a:solidFill>
                  <a:srgbClr val="0919AF"/>
                </a:solidFill>
              </a:rPr>
              <a:t>(در مدل تئوریک)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a-IR" b="1" dirty="0" smtClean="0">
                <a:solidFill>
                  <a:srgbClr val="FF0000"/>
                </a:solidFill>
              </a:rPr>
              <a:t>تذکر: </a:t>
            </a:r>
            <a:r>
              <a:rPr lang="fa-IR" dirty="0" smtClean="0"/>
              <a:t>توجه شود که در عمل این دستور را نداریم و به </a:t>
            </a:r>
            <a:br>
              <a:rPr lang="fa-IR" dirty="0" smtClean="0"/>
            </a:br>
            <a:r>
              <a:rPr lang="fa-IR" dirty="0" smtClean="0"/>
              <a:t>جای آن دستور </a:t>
            </a:r>
            <a:r>
              <a:rPr lang="en-US" sz="1600" b="1" dirty="0" smtClean="0"/>
              <a:t>CREATE TABLE</a:t>
            </a:r>
            <a:r>
              <a:rPr lang="fa-IR" sz="1600" b="1" dirty="0" smtClean="0"/>
              <a:t> </a:t>
            </a:r>
            <a:r>
              <a:rPr lang="fa-IR" dirty="0" smtClean="0"/>
              <a:t>داریم.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51783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GRADE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STT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COT ….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STCOT …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48000" y="3886200"/>
            <a:ext cx="2895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</a:t>
            </a:r>
            <a:r>
              <a:rPr lang="fa-IR" dirty="0" smtClean="0"/>
              <a:t>نشدنی یا ساده) </a:t>
            </a:r>
            <a:r>
              <a:rPr lang="fa-IR" dirty="0"/>
              <a:t>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  PQTY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P# , QTY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رابطه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نه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مفاهیم زیر در طی سه بخش باقیمانده از این درس مرور می‏شوند:</a:t>
            </a:r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NSP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SP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159415"/>
              </p:ext>
            </p:extLst>
          </p:nvPr>
        </p:nvGraphicFramePr>
        <p:xfrm>
          <a:off x="91967" y="1752600"/>
          <a:ext cx="8915399" cy="45493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  (پیاده‏سازی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در سطح فایلینگ ساده‏تر)</a:t>
                      </a:r>
                      <a:endParaRPr lang="fa-IR" sz="2000" b="0" dirty="0" smtClean="0">
                        <a:cs typeface="B Nazanin" pitchFamily="2" charset="-78"/>
                      </a:endParaRP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2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B Nazanin"/>
                        </a:rPr>
                        <a:t>سنگین و زمانگیر کردن کار طراحی منطقی پایگاه داده‏ها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16840" marR="116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B Nazanin"/>
                        </a:rPr>
                        <a:t>کاهش سرعت بازیابی در بعضی از پرسش‏ها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16840" marR="116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 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</a:t>
            </a:r>
            <a:r>
              <a:rPr lang="fa-IR" dirty="0" smtClean="0"/>
              <a:t>کلید خارجی: </a:t>
            </a:r>
            <a:r>
              <a:rPr lang="en-US" sz="1800" dirty="0" smtClean="0"/>
              <a:t>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m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N1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نداریم.</a:t>
            </a: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محدودیت یکتایی مقدار را اعمال می‏کنیم.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8" name="Rounded Rectangular Callout 7"/>
          <p:cNvSpPr/>
          <p:nvPr/>
        </p:nvSpPr>
        <p:spPr>
          <a:xfrm>
            <a:off x="1752600" y="2073659"/>
            <a:ext cx="1600200" cy="671499"/>
          </a:xfrm>
          <a:prstGeom prst="wedgeRoundRectCallout">
            <a:avLst>
              <a:gd name="adj1" fmla="val 63602"/>
              <a:gd name="adj2" fmla="val 1448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dirty="0" smtClean="0"/>
              <a:t>نمایشگر مقادیر صفات </a:t>
            </a:r>
            <a:r>
              <a:rPr lang="en-US" dirty="0" smtClean="0"/>
              <a:t>S</a:t>
            </a:r>
            <a:r>
              <a:rPr lang="fa-IR" dirty="0" smtClean="0"/>
              <a:t> از تاپل </a:t>
            </a:r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err="1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، خود 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425708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STT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COT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STCOT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</a:t>
            </a:r>
            <a:r>
              <a:rPr lang="fa-IR" smtClean="0"/>
              <a:t>قواعد </a:t>
            </a:r>
            <a:r>
              <a:rPr lang="fa-IR" smtClean="0"/>
              <a:t>معنایی و محدودیت‌های حاکم بر </a:t>
            </a:r>
            <a:r>
              <a:rPr lang="fa-IR" dirty="0" smtClean="0"/>
              <a:t>محیط به 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.</a:t>
                </a: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</a:t>
                </a:r>
                <a:r>
                  <a:rPr lang="fa-IR" dirty="0" smtClean="0"/>
                  <a:t>باشند ولی زیرمجموعه یکدیگر نمی‏توانند باشند. (چرا؟)</a:t>
                </a:r>
                <a:endParaRPr lang="fa-IR" dirty="0"/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m</a:t>
                </a:r>
                <a:r>
                  <a:rPr lang="fa-IR" dirty="0" smtClean="0"/>
                  <a:t> 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تاپلی (و نه مجموعه‏ای) یا امکان ارجاع به تک تاپل در رابطه را فراهم می‏نماید.</a:t>
            </a:r>
          </a:p>
          <a:p>
            <a:r>
              <a:rPr lang="fa-IR" dirty="0" smtClean="0"/>
              <a:t>هر </a:t>
            </a:r>
            <a:r>
              <a:rPr lang="fa-IR" b="1" dirty="0" smtClean="0"/>
              <a:t>زبر</a:t>
            </a:r>
            <a:r>
              <a:rPr lang="fa-IR" dirty="0" smtClean="0"/>
              <a:t>مجموعه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 لذا از لحاظ </a:t>
            </a:r>
            <a:r>
              <a:rPr lang="fa-IR" b="1" dirty="0" smtClean="0">
                <a:solidFill>
                  <a:srgbClr val="FF0000"/>
                </a:solidFill>
              </a:rPr>
              <a:t>تئوری</a:t>
            </a:r>
            <a:r>
              <a:rPr lang="fa-IR" dirty="0" smtClean="0">
                <a:solidFill>
                  <a:srgbClr val="FF0000"/>
                </a:solidFill>
              </a:rPr>
              <a:t> </a:t>
            </a:r>
            <a:r>
              <a:rPr lang="fa-IR" dirty="0" smtClean="0"/>
              <a:t>باید داشته باشیم: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dirty="0" smtClean="0"/>
              <a:t>تئوری این را می‏گوید ولی در عمل، سمپادها نمی‏پذیرند و </a:t>
            </a:r>
            <a:br>
              <a:rPr lang="fa-IR" dirty="0" smtClean="0"/>
            </a:br>
            <a:r>
              <a:rPr lang="fa-IR" dirty="0" smtClean="0"/>
              <a:t>صرفا می‏توان یک </a:t>
            </a:r>
            <a:r>
              <a:rPr lang="en-US" sz="1800" dirty="0" smtClean="0"/>
              <a:t>CK</a:t>
            </a:r>
            <a:r>
              <a:rPr lang="fa-IR" sz="1700" dirty="0" smtClean="0"/>
              <a:t> </a:t>
            </a:r>
            <a:r>
              <a:rPr lang="fa-IR" dirty="0" smtClean="0"/>
              <a:t>را به عنوان </a:t>
            </a:r>
            <a:r>
              <a:rPr lang="en-US" sz="1800" dirty="0" smtClean="0"/>
              <a:t>PK</a:t>
            </a:r>
            <a:r>
              <a:rPr lang="fa-IR" dirty="0" smtClean="0"/>
              <a:t> در آنها تعریف کرد. بقیه </a:t>
            </a:r>
            <a:r>
              <a:rPr lang="en-US" sz="1800" dirty="0" smtClean="0"/>
              <a:t>CK</a:t>
            </a:r>
            <a:r>
              <a:rPr lang="fa-IR" dirty="0" smtClean="0"/>
              <a:t>ها را می‌توان </a:t>
            </a:r>
            <a:r>
              <a:rPr lang="en-US" sz="1800" dirty="0" smtClean="0"/>
              <a:t>UNIQUE</a:t>
            </a:r>
            <a:r>
              <a:rPr lang="fa-IR" sz="1700" dirty="0" smtClean="0"/>
              <a:t> </a:t>
            </a:r>
            <a:r>
              <a:rPr lang="fa-IR" dirty="0" smtClean="0"/>
              <a:t>تعریف کرد.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(نه هر </a:t>
            </a:r>
            <a:r>
              <a:rPr lang="en-US" sz="1800" dirty="0" smtClean="0"/>
              <a:t>CK</a:t>
            </a:r>
            <a:r>
              <a:rPr lang="fa-IR" dirty="0" smtClean="0"/>
              <a:t>، آنکه به عنوان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انتخاب می‏شود)</a:t>
            </a:r>
          </a:p>
          <a:p>
            <a:pPr marL="457200" lvl="1" indent="0">
              <a:buNone/>
            </a:pPr>
            <a:r>
              <a:rPr lang="fa-IR" dirty="0" smtClean="0"/>
              <a:t>3- 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953000"/>
            <a:ext cx="63246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2175808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dirty="0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شاخص اتوماتیک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 کننده است. کلید </a:t>
            </a:r>
            <a:r>
              <a:rPr lang="en-US" dirty="0" smtClean="0"/>
              <a:t>CK</a:t>
            </a:r>
            <a:r>
              <a:rPr lang="fa-IR" dirty="0" smtClean="0"/>
              <a:t>ای که این محدودیت را روی آن اعمال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عمل</a:t>
            </a:r>
            <a:r>
              <a:rPr lang="fa-IR" dirty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/>
              <a:t>در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en-US" sz="1800" dirty="0"/>
              <a:t>T</a:t>
            </a:r>
            <a:r>
              <a:rPr lang="en-US" sz="1800" baseline="-25000" dirty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 (نه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dirty="0" smtClean="0"/>
              <a:t>صفت (صفات) کلید خارجی باید </a:t>
            </a:r>
            <a:r>
              <a:rPr lang="fa-IR" dirty="0" smtClean="0">
                <a:solidFill>
                  <a:srgbClr val="0919AF"/>
                </a:solidFill>
              </a:rPr>
              <a:t>هم‏میدان </a:t>
            </a:r>
            <a:r>
              <a:rPr lang="fa-IR" dirty="0" smtClean="0"/>
              <a:t>با صفت (صفات) کلید کاندید باشد و معمولا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304836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STT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STCOT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COT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STCOT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ارتباطهای صریح بین نوع موجودیت‏ها (و در نتیجه بین نمونه‏های آنها) به کار می‏رود. منظور از ارتباط صریح،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96972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SCOT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9404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403132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396836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278725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</a:t>
            </a:r>
            <a:r>
              <a:rPr lang="fa-IR" sz="1700" b="1" dirty="0">
                <a:solidFill>
                  <a:srgbClr val="C00000"/>
                </a:solidFill>
                <a:cs typeface="B Nazanin" pitchFamily="2" charset="-78"/>
              </a:rPr>
              <a:t>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رابطه 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ارجاعِ مقداری،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 که در آن هر گره، نمایانگر یک رابطه و هر یالِ جهت‏دار، نمایانگر ارجاع از یک رابطه (حاوی کلید خارجی) به رابطه دیگر (حاوی کلید کاندید)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352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267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 smtClean="0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199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126830" y="4384079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878868" y="3581400"/>
            <a:ext cx="31503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en-US" sz="1200" dirty="0" smtClean="0">
                <a:solidFill>
                  <a:srgbClr val="C00000"/>
                </a:solidFill>
                <a:cs typeface="B Nazanin" pitchFamily="2" charset="-78"/>
              </a:rPr>
              <a:t>Unique</a:t>
            </a:r>
            <a:endParaRPr lang="fa-IR" sz="12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چرخه ارجاع تک‏رابطه‏ای کارمند با خودش.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 smtClean="0"/>
              <a:t>نکته‏های مثال اخیر:</a:t>
            </a:r>
          </a:p>
          <a:p>
            <a:pPr lvl="1"/>
            <a:r>
              <a:rPr lang="fa-IR" dirty="0" smtClean="0"/>
              <a:t>مثالی است از حالتی که در آن </a:t>
            </a:r>
            <a:r>
              <a:rPr lang="en-US" sz="1800" dirty="0" smtClean="0"/>
              <a:t>R1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R2</a:t>
            </a:r>
            <a:r>
              <a:rPr lang="fa-IR" sz="1800" dirty="0" smtClean="0"/>
              <a:t> </a:t>
            </a:r>
            <a:r>
              <a:rPr lang="fa-IR" dirty="0" smtClean="0"/>
              <a:t>در تعریف </a:t>
            </a:r>
            <a:r>
              <a:rPr lang="en-US" sz="1800" dirty="0" smtClean="0"/>
              <a:t>FK</a:t>
            </a:r>
            <a:r>
              <a:rPr lang="fa-IR" dirty="0" smtClean="0"/>
              <a:t>، لزوماً متمایز نیستند.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EMPL</a:t>
            </a:r>
            <a:r>
              <a:rPr lang="fa-IR" sz="1800" dirty="0" smtClean="0"/>
              <a:t> </a:t>
            </a:r>
            <a:r>
              <a:rPr lang="fa-IR" dirty="0" smtClean="0"/>
              <a:t>به خود رجوع کننده (</a:t>
            </a:r>
            <a:r>
              <a:rPr lang="fa-IR" u="sng" dirty="0" smtClean="0">
                <a:solidFill>
                  <a:srgbClr val="C00000"/>
                </a:solidFill>
              </a:rPr>
              <a:t>خود ارجاع</a:t>
            </a:r>
            <a:r>
              <a:rPr lang="fa-IR" dirty="0" smtClean="0"/>
              <a:t>) است.</a:t>
            </a:r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درجه </a:t>
            </a:r>
            <a:r>
              <a:rPr lang="en-US" sz="1800" dirty="0"/>
              <a:t>EMPL</a:t>
            </a:r>
            <a:r>
              <a:rPr lang="fa-IR" sz="1800" dirty="0"/>
              <a:t> </a:t>
            </a:r>
            <a:r>
              <a:rPr lang="fa-IR" dirty="0"/>
              <a:t>باشد </a:t>
            </a:r>
            <a:r>
              <a:rPr lang="fa-IR" dirty="0" smtClean="0"/>
              <a:t>و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تعداد دامنه‏هایش</a:t>
            </a:r>
            <a:r>
              <a:rPr lang="en-US" dirty="0" smtClean="0"/>
              <a:t> </a:t>
            </a:r>
            <a:r>
              <a:rPr lang="fa-IR" dirty="0" smtClean="0"/>
              <a:t>باشد، داریم: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Euclid Symbol"/>
              </a:rPr>
              <a:t> m-1</a:t>
            </a:r>
            <a:endParaRPr lang="fa-IR" sz="1800" dirty="0" smtClean="0">
              <a:sym typeface="Euclid Symbol"/>
            </a:endParaRPr>
          </a:p>
          <a:p>
            <a:pPr lvl="1"/>
            <a:r>
              <a:rPr lang="fa-IR" dirty="0" smtClean="0">
                <a:sym typeface="Euclid Symbol"/>
              </a:rPr>
              <a:t>لزوم دگر نامی شماره کارمندی مدیر، چون عنوان رابطه (</a:t>
            </a:r>
            <a:r>
              <a:rPr lang="en-US" sz="1800" dirty="0" smtClean="0">
                <a:sym typeface="Euclid Symbol"/>
              </a:rPr>
              <a:t>Heading</a:t>
            </a:r>
            <a:r>
              <a:rPr lang="fa-IR" dirty="0" smtClean="0">
                <a:sym typeface="Euclid Symbol"/>
              </a:rPr>
              <a:t>)، مجموعه‏ای از نام صفات است.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  <a:sym typeface="Euclid Symbol"/>
              </a:rPr>
              <a:t>تمرین: </a:t>
            </a:r>
            <a:r>
              <a:rPr lang="fa-IR" dirty="0" smtClean="0">
                <a:sym typeface="Euclid Symbol"/>
              </a:rPr>
              <a:t>این طراحی بر اساس کدام مدلسازی انجام شده است؟</a:t>
            </a:r>
            <a:endParaRPr lang="fa-IR" b="1" dirty="0" smtClean="0">
              <a:sym typeface="Euclid Symbol"/>
            </a:endParaRPr>
          </a:p>
          <a:p>
            <a:pPr lvl="1"/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صرف 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076483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COT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PRECO)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7620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95400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4767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: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d</a:t>
            </a:r>
            <a:r>
              <a:rPr lang="en-US" sz="1800" baseline="-25000" dirty="0" smtClean="0">
                <a:sym typeface="Symbol"/>
              </a:rPr>
              <a:t>mi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m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m-tuple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ji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j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9" name="Group 8"/>
          <p:cNvGrpSpPr/>
          <p:nvPr/>
        </p:nvGrpSpPr>
        <p:grpSpPr>
          <a:xfrm>
            <a:off x="3124200" y="4104289"/>
            <a:ext cx="1371600" cy="1052927"/>
            <a:chOff x="5791200" y="4357273"/>
            <a:chExt cx="1371600" cy="1052927"/>
          </a:xfrm>
        </p:grpSpPr>
        <p:sp>
          <p:nvSpPr>
            <p:cNvPr id="6" name="Oval 5"/>
            <p:cNvSpPr/>
            <p:nvPr/>
          </p:nvSpPr>
          <p:spPr>
            <a:xfrm>
              <a:off x="6019800" y="4495800"/>
              <a:ext cx="11430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رشته‏ای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4141287"/>
            <a:ext cx="1447800" cy="1052927"/>
            <a:chOff x="5791200" y="4357273"/>
            <a:chExt cx="1447800" cy="1052927"/>
          </a:xfrm>
        </p:grpSpPr>
        <p:sp>
          <p:nvSpPr>
            <p:cNvPr id="11" name="Oval 10"/>
            <p:cNvSpPr/>
            <p:nvPr/>
          </p:nvSpPr>
          <p:spPr>
            <a:xfrm>
              <a:off x="6019800" y="4495800"/>
              <a:ext cx="12192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نام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35026"/>
            <a:ext cx="1797268" cy="1052927"/>
            <a:chOff x="5791200" y="4357273"/>
            <a:chExt cx="1797268" cy="1052927"/>
          </a:xfrm>
        </p:grpSpPr>
        <p:sp>
          <p:nvSpPr>
            <p:cNvPr id="14" name="Oval 13"/>
            <p:cNvSpPr/>
            <p:nvPr/>
          </p:nvSpPr>
          <p:spPr>
            <a:xfrm>
              <a:off x="6019799" y="4495800"/>
              <a:ext cx="156866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1" y="4038600"/>
            <a:ext cx="1852446" cy="1027487"/>
            <a:chOff x="5844988" y="4382713"/>
            <a:chExt cx="1307609" cy="1027487"/>
          </a:xfrm>
        </p:grpSpPr>
        <p:sp>
          <p:nvSpPr>
            <p:cNvPr id="17" name="Oval 16"/>
            <p:cNvSpPr/>
            <p:nvPr/>
          </p:nvSpPr>
          <p:spPr>
            <a:xfrm>
              <a:off x="6019799" y="4495800"/>
              <a:ext cx="1132798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گروه آموزشی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5</a:t>
              </a:r>
              <a:endParaRPr lang="en-US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9604" y="4077913"/>
            <a:ext cx="1776247" cy="1027487"/>
            <a:chOff x="5844988" y="4382713"/>
            <a:chExt cx="1253821" cy="1027487"/>
          </a:xfrm>
        </p:grpSpPr>
        <p:sp>
          <p:nvSpPr>
            <p:cNvPr id="20" name="Oval 19"/>
            <p:cNvSpPr/>
            <p:nvPr/>
          </p:nvSpPr>
          <p:spPr>
            <a:xfrm>
              <a:off x="6019800" y="4495800"/>
              <a:ext cx="107900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مقطع تحصیلی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27592" y="5334000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1905000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5-تایی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نه لزوماً متمایز،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 smtClean="0">
                <a:cs typeface="B Nazanin" pitchFamily="2" charset="-78"/>
              </a:rPr>
              <a:t>m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,…,A</a:t>
            </a:r>
            <a:r>
              <a:rPr lang="en-US" baseline="-25000" dirty="0" smtClean="0">
                <a:cs typeface="B Nazanin" pitchFamily="2" charset="-78"/>
              </a:rPr>
              <a:t>m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4129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m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Intention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معنا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 RELATEION 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</a:t>
            </a:r>
            <a:r>
              <a:rPr lang="fa-IR" smtClean="0"/>
              <a:t>بدنه رابطه،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5818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121038</TotalTime>
  <Words>3529</Words>
  <Application>Microsoft Office PowerPoint</Application>
  <PresentationFormat>On-screen Show (4:3)</PresentationFormat>
  <Paragraphs>611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Windows User</cp:lastModifiedBy>
  <cp:revision>1129</cp:revision>
  <dcterms:created xsi:type="dcterms:W3CDTF">2012-08-03T07:41:40Z</dcterms:created>
  <dcterms:modified xsi:type="dcterms:W3CDTF">2018-11-18T04:41:49Z</dcterms:modified>
</cp:coreProperties>
</file>