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9" r:id="rId2"/>
    <p:sldId id="472" r:id="rId3"/>
    <p:sldId id="455" r:id="rId4"/>
    <p:sldId id="473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5" r:id="rId14"/>
    <p:sldId id="464" r:id="rId15"/>
    <p:sldId id="466" r:id="rId16"/>
    <p:sldId id="467" r:id="rId17"/>
    <p:sldId id="468" r:id="rId18"/>
    <p:sldId id="469" r:id="rId19"/>
    <p:sldId id="470" r:id="rId20"/>
    <p:sldId id="471" r:id="rId21"/>
    <p:sldId id="475" r:id="rId22"/>
    <p:sldId id="480" r:id="rId23"/>
    <p:sldId id="474" r:id="rId24"/>
    <p:sldId id="476" r:id="rId25"/>
    <p:sldId id="477" r:id="rId26"/>
    <p:sldId id="479" r:id="rId27"/>
    <p:sldId id="478" r:id="rId28"/>
    <p:sldId id="39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2"/>
            <p14:sldId id="455"/>
            <p14:sldId id="473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5"/>
            <p14:sldId id="464"/>
            <p14:sldId id="466"/>
            <p14:sldId id="467"/>
            <p14:sldId id="468"/>
            <p14:sldId id="469"/>
            <p14:sldId id="470"/>
            <p14:sldId id="471"/>
            <p14:sldId id="475"/>
            <p14:sldId id="480"/>
            <p14:sldId id="474"/>
            <p14:sldId id="476"/>
            <p14:sldId id="477"/>
            <p14:sldId id="479"/>
            <p14:sldId id="478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>
        <p:scale>
          <a:sx n="80" d="100"/>
          <a:sy n="80" d="100"/>
        </p:scale>
        <p:origin x="-156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22E3E-8A0B-49DD-A6F6-6546E8710E67}" type="presOf" srcId="{0721365A-277B-4D27-98BF-7836AE8796A5}" destId="{5E1B7416-EC4F-4D2B-B3F3-3D3BE79A9C7D}" srcOrd="0" destOrd="0" presId="urn:microsoft.com/office/officeart/2005/8/layout/chart3"/>
    <dgm:cxn modelId="{18CA47C0-1F1C-42E0-A332-EBE7B3674D4D}" type="presOf" srcId="{342BA539-1F26-491E-A588-787A49FC90E4}" destId="{91336F9F-F642-4649-8426-652881495E1C}" srcOrd="0" destOrd="0" presId="urn:microsoft.com/office/officeart/2005/8/layout/chart3"/>
    <dgm:cxn modelId="{4E5E0A74-7686-4DC8-A7B8-BFE6EF9F3D7C}" type="presOf" srcId="{6A1DB094-16ED-494E-AA3D-E7F7A60F2C7B}" destId="{749722DA-385C-4333-86B4-B076F0011CD8}" srcOrd="0" destOrd="0" presId="urn:microsoft.com/office/officeart/2005/8/layout/chart3"/>
    <dgm:cxn modelId="{7A3A4AA7-7BE8-4B29-95E2-B414AB5990E6}" type="presOf" srcId="{6A1DB094-16ED-494E-AA3D-E7F7A60F2C7B}" destId="{C9142AFF-F95B-449A-8FDC-BB78E5D5130A}" srcOrd="1" destOrd="0" presId="urn:microsoft.com/office/officeart/2005/8/layout/chart3"/>
    <dgm:cxn modelId="{4A397E75-36D7-48EF-B3C5-35581685FE94}" type="presOf" srcId="{BF919F98-00B5-497E-98DB-2AD26AABB38B}" destId="{F5CA204F-9EB1-45DF-BE75-9862A57F46E7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6A426318-DF50-4C92-B57F-95A1F7E89B08}" type="presOf" srcId="{0721365A-277B-4D27-98BF-7836AE8796A5}" destId="{11C34F0A-DAA2-4AEC-8BB5-0E4C68788CA6}" srcOrd="1" destOrd="0" presId="urn:microsoft.com/office/officeart/2005/8/layout/chart3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BB05B829-FEA7-438C-B801-CBD017CE43F8}" type="presOf" srcId="{342BA539-1F26-491E-A588-787A49FC90E4}" destId="{81E19063-D1C3-4D8C-9A24-DF55053FAE27}" srcOrd="1" destOrd="0" presId="urn:microsoft.com/office/officeart/2005/8/layout/chart3"/>
    <dgm:cxn modelId="{5049778A-0F41-4170-AF2C-D85C9514BC31}" type="presParOf" srcId="{F5CA204F-9EB1-45DF-BE75-9862A57F46E7}" destId="{5E1B7416-EC4F-4D2B-B3F3-3D3BE79A9C7D}" srcOrd="0" destOrd="0" presId="urn:microsoft.com/office/officeart/2005/8/layout/chart3"/>
    <dgm:cxn modelId="{4643CD2B-F7EC-4E7F-AD44-114CD9DFB2BB}" type="presParOf" srcId="{F5CA204F-9EB1-45DF-BE75-9862A57F46E7}" destId="{11C34F0A-DAA2-4AEC-8BB5-0E4C68788CA6}" srcOrd="1" destOrd="0" presId="urn:microsoft.com/office/officeart/2005/8/layout/chart3"/>
    <dgm:cxn modelId="{77B84C5A-9DB5-4FEE-B2D5-4D531839AEF5}" type="presParOf" srcId="{F5CA204F-9EB1-45DF-BE75-9862A57F46E7}" destId="{749722DA-385C-4333-86B4-B076F0011CD8}" srcOrd="2" destOrd="0" presId="urn:microsoft.com/office/officeart/2005/8/layout/chart3"/>
    <dgm:cxn modelId="{B28C78F2-C113-4972-B653-CBF2F888029E}" type="presParOf" srcId="{F5CA204F-9EB1-45DF-BE75-9862A57F46E7}" destId="{C9142AFF-F95B-449A-8FDC-BB78E5D5130A}" srcOrd="3" destOrd="0" presId="urn:microsoft.com/office/officeart/2005/8/layout/chart3"/>
    <dgm:cxn modelId="{4445291C-3812-4ABC-856D-E31D45673A08}" type="presParOf" srcId="{F5CA204F-9EB1-45DF-BE75-9862A57F46E7}" destId="{91336F9F-F642-4649-8426-652881495E1C}" srcOrd="4" destOrd="0" presId="urn:microsoft.com/office/officeart/2005/8/layout/chart3"/>
    <dgm:cxn modelId="{F188F419-C2CA-4B3E-BCB5-2F213C42C5EC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هشتم: مفاهیم اساسی مدل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هشتم:</a:t>
            </a:r>
          </a:p>
          <a:p>
            <a:pPr algn="r" rtl="1"/>
            <a:r>
              <a:rPr lang="fa-IR" sz="4000" dirty="0" smtClean="0">
                <a:cs typeface="+mj-cs"/>
              </a:rPr>
              <a:t>جامعیت در مدل رابطه‏ای</a:t>
            </a:r>
            <a:endParaRPr lang="en-US" sz="40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</a:t>
            </a:r>
            <a:r>
              <a:rPr lang="fa-IR" dirty="0" smtClean="0">
                <a:cs typeface="B Nazanin" pitchFamily="2" charset="-78"/>
              </a:rPr>
              <a:t>9۷-9۸</a:t>
            </a:r>
            <a:endParaRPr lang="fa-IR" dirty="0" smtClean="0">
              <a:cs typeface="B Nazanin" pitchFamily="2" charset="-78"/>
            </a:endParaRP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1132489" y="4853056"/>
            <a:ext cx="1991711" cy="3285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62593" y="5701750"/>
            <a:ext cx="2566027" cy="3049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136747" y="4837290"/>
            <a:ext cx="2462988" cy="328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اِعمال قاعده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در مدل رابطه‏ای لازم است:</a:t>
            </a:r>
          </a:p>
          <a:p>
            <a:pPr marL="457200" lvl="1" indent="0">
              <a:buNone/>
            </a:pPr>
            <a:r>
              <a:rPr lang="fa-IR" dirty="0" smtClean="0"/>
              <a:t>1- معرفی </a:t>
            </a:r>
            <a:r>
              <a:rPr lang="en-US" sz="1800" dirty="0" smtClean="0"/>
              <a:t>FK</a:t>
            </a:r>
            <a:r>
              <a:rPr lang="fa-IR" dirty="0" smtClean="0"/>
              <a:t>ها به سیستم</a:t>
            </a:r>
          </a:p>
          <a:p>
            <a:pPr marL="457200" lvl="1" indent="0">
              <a:buNone/>
            </a:pPr>
            <a:r>
              <a:rPr lang="fa-IR" dirty="0" smtClean="0"/>
              <a:t>2- دادن گراف ارجاع</a:t>
            </a:r>
          </a:p>
          <a:p>
            <a:pPr marL="457200" lvl="1" indent="0">
              <a:buNone/>
            </a:pPr>
            <a:r>
              <a:rPr lang="fa-IR" dirty="0" smtClean="0"/>
              <a:t>3- مشخص کردن </a:t>
            </a:r>
            <a:r>
              <a:rPr lang="fa-IR" dirty="0" smtClean="0">
                <a:solidFill>
                  <a:srgbClr val="0919AF"/>
                </a:solidFill>
              </a:rPr>
              <a:t>روش اِعمال </a:t>
            </a:r>
            <a:r>
              <a:rPr lang="fa-IR" dirty="0" smtClean="0"/>
              <a:t>در عملیات حذف و </a:t>
            </a:r>
            <a:br>
              <a:rPr lang="fa-IR" dirty="0" smtClean="0"/>
            </a:br>
            <a:r>
              <a:rPr lang="fa-IR" dirty="0" smtClean="0"/>
              <a:t>به‏هنگام‏سازی مقدار کلید اصلی </a:t>
            </a:r>
            <a:br>
              <a:rPr lang="fa-IR" dirty="0" smtClean="0"/>
            </a:br>
            <a:r>
              <a:rPr lang="fa-IR" dirty="0" smtClean="0"/>
              <a:t>(در درج روش خاصی لازم نیست و در صورت عدم </a:t>
            </a:r>
          </a:p>
          <a:p>
            <a:pPr marL="457200" lvl="1" indent="0">
              <a:buNone/>
            </a:pPr>
            <a:r>
              <a:rPr lang="fa-IR" dirty="0" smtClean="0"/>
              <a:t>وجود تاپل مرجع، درخواست رد می‏شود.)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590800"/>
            <a:ext cx="5674823" cy="40395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COID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TR</a:t>
            </a:r>
            <a:r>
              <a:rPr lang="en-US" sz="1600" b="1" dirty="0" smtClean="0"/>
              <a:t>	</a:t>
            </a:r>
            <a:r>
              <a:rPr lang="en-US" sz="1600" dirty="0" smtClean="0"/>
              <a:t>CHAR(1)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 	</a:t>
            </a:r>
            <a:r>
              <a:rPr lang="en-US" sz="1600" b="1" dirty="0" smtClean="0"/>
              <a:t> </a:t>
            </a:r>
            <a:r>
              <a:rPr lang="en-US" sz="1600" dirty="0" smtClean="0"/>
              <a:t>YR</a:t>
            </a:r>
            <a:r>
              <a:rPr lang="en-US" sz="1600" b="1" dirty="0" smtClean="0"/>
              <a:t>	</a:t>
            </a:r>
            <a:r>
              <a:rPr lang="en-US" sz="1600" dirty="0" smtClean="0"/>
              <a:t>CHAR(5)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GR</a:t>
            </a:r>
            <a:r>
              <a:rPr lang="en-US" sz="1600" b="1" dirty="0" smtClean="0"/>
              <a:t>	</a:t>
            </a:r>
            <a:r>
              <a:rPr lang="en-US" sz="1600" dirty="0" smtClean="0"/>
              <a:t>DEC(2, 2)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KEY (</a:t>
            </a:r>
            <a:r>
              <a:rPr lang="en-US" sz="1600" dirty="0" smtClean="0"/>
              <a:t>STID</a:t>
            </a:r>
            <a:r>
              <a:rPr lang="en-US" sz="1600" b="1" dirty="0" smtClean="0"/>
              <a:t>, </a:t>
            </a:r>
            <a:r>
              <a:rPr lang="en-US" sz="1600" dirty="0" smtClean="0"/>
              <a:t>COID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FOREIGN KEY </a:t>
            </a:r>
            <a:r>
              <a:rPr lang="en-US" sz="1600" dirty="0" smtClean="0"/>
              <a:t>STID</a:t>
            </a:r>
            <a:r>
              <a:rPr lang="en-US" sz="1600" b="1" dirty="0" smtClean="0"/>
              <a:t> REFERENCES </a:t>
            </a:r>
            <a:r>
              <a:rPr lang="en-US" sz="1600" dirty="0" smtClean="0"/>
              <a:t>STT (STID)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ON DELETE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ON UPDATE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FOREIGN KEY </a:t>
            </a:r>
            <a:r>
              <a:rPr lang="en-US" sz="1600" dirty="0" smtClean="0"/>
              <a:t>COID</a:t>
            </a:r>
            <a:r>
              <a:rPr lang="en-US" sz="1600" b="1" dirty="0" smtClean="0"/>
              <a:t> </a:t>
            </a:r>
            <a:r>
              <a:rPr lang="en-US" sz="1600" b="1" dirty="0"/>
              <a:t>REFERENCES </a:t>
            </a:r>
            <a:r>
              <a:rPr lang="en-US" sz="1600" dirty="0" smtClean="0"/>
              <a:t>COT (COID)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	ON DELETE </a:t>
            </a:r>
            <a:r>
              <a:rPr lang="en-US" sz="1600" dirty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	ON UPDATE </a:t>
            </a:r>
            <a:r>
              <a:rPr lang="en-US" sz="1600" dirty="0" smtClean="0"/>
              <a:t>CASCADE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55916" y="5117068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2- گراف ارجاع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728620" y="5410200"/>
            <a:ext cx="672180" cy="4440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38800" y="5017328"/>
            <a:ext cx="762000" cy="20820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4267200" y="6049396"/>
            <a:ext cx="166698" cy="4983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51354" y="6298555"/>
            <a:ext cx="111124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1116" y="6129654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3- روش اِعمال (انتشار عمل)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38200" y="5225534"/>
            <a:ext cx="437962" cy="18466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78" y="5333555"/>
            <a:ext cx="11975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1- معرفی </a:t>
            </a:r>
            <a:r>
              <a:rPr lang="en-US" sz="1600" dirty="0" smtClean="0">
                <a:solidFill>
                  <a:srgbClr val="0919AF"/>
                </a:solidFill>
                <a:cs typeface="B Nazanin" pitchFamily="2" charset="-78"/>
              </a:rPr>
              <a:t>FK</a:t>
            </a:r>
            <a:endParaRPr lang="fa-IR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3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 smtClean="0">
                <a:solidFill>
                  <a:srgbClr val="0919AF"/>
                </a:solidFill>
              </a:rPr>
              <a:t>C2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fa-IR" b="1" dirty="0" smtClean="0">
                <a:solidFill>
                  <a:srgbClr val="0919AF"/>
                </a:solidFill>
              </a:rPr>
              <a:t>در حذف (بعضاً در به‏هنگام‏سازی):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1- </a:t>
            </a:r>
            <a:r>
              <a:rPr lang="fa-IR" sz="1800" b="1" dirty="0" smtClean="0">
                <a:solidFill>
                  <a:srgbClr val="C00000"/>
                </a:solidFill>
              </a:rPr>
              <a:t>روش </a:t>
            </a:r>
            <a:r>
              <a:rPr lang="en-US" sz="1600" b="1" dirty="0" smtClean="0">
                <a:solidFill>
                  <a:srgbClr val="C00000"/>
                </a:solidFill>
              </a:rPr>
              <a:t>CASCADE</a:t>
            </a:r>
            <a:r>
              <a:rPr lang="fa-IR" sz="1800" b="1" dirty="0" smtClean="0">
                <a:solidFill>
                  <a:srgbClr val="C00000"/>
                </a:solidFill>
              </a:rPr>
              <a:t>: انتشاری یا تسلسلی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در این روش با حذف (بروزرسانی) تاپل مرجع، تمام تاپل‏های رجوع کننده به آن حذف (بروزرسانی) می‏شوند.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fa-IR" dirty="0" smtClean="0"/>
              <a:t>   هر چه گراف ارجاع سنگین‏تر باشد، کار سیستم در اینجا بیشتر است.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2- روش </a:t>
            </a:r>
            <a:r>
              <a:rPr lang="en-US" sz="1600" b="1" dirty="0" smtClean="0">
                <a:solidFill>
                  <a:srgbClr val="C00000"/>
                </a:solidFill>
              </a:rPr>
              <a:t>RESTRICTED</a:t>
            </a:r>
            <a:r>
              <a:rPr lang="fa-IR" sz="1800" b="1" dirty="0" smtClean="0">
                <a:solidFill>
                  <a:srgbClr val="C00000"/>
                </a:solidFill>
              </a:rPr>
              <a:t>: روش منوط به ... (یا مشروط به ...) یا روش تعویقی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 اگر بخواهیم تاپل مرجع را حذف کنیم، ابتدا باید تاپل‏های ارجاع کننده به آن حذف شوند.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704272"/>
            <a:ext cx="3012363" cy="160043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STT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STID=‘444’</a:t>
            </a:r>
          </a:p>
          <a:p>
            <a:pPr>
              <a:spcAft>
                <a:spcPts val="300"/>
              </a:spcAft>
            </a:pPr>
            <a:endParaRPr lang="en-US" sz="24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STID=‘444’</a:t>
            </a:r>
          </a:p>
        </p:txBody>
      </p:sp>
      <p:sp>
        <p:nvSpPr>
          <p:cNvPr id="5" name="Down Arrow 4"/>
          <p:cNvSpPr/>
          <p:nvPr/>
        </p:nvSpPr>
        <p:spPr>
          <a:xfrm>
            <a:off x="990600" y="4340304"/>
            <a:ext cx="1834631" cy="384096"/>
          </a:xfrm>
          <a:prstGeom prst="downArrow">
            <a:avLst>
              <a:gd name="adj1" fmla="val 72317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/>
              <a:t>منجر می‏شود به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57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3- روش </a:t>
            </a:r>
            <a:r>
              <a:rPr lang="en-US" sz="1600" b="1" dirty="0">
                <a:solidFill>
                  <a:srgbClr val="C00000"/>
                </a:solidFill>
              </a:rPr>
              <a:t>SET TO NULL</a:t>
            </a:r>
            <a:r>
              <a:rPr lang="fa-IR" sz="1800" b="1" dirty="0">
                <a:solidFill>
                  <a:srgbClr val="C00000"/>
                </a:solidFill>
              </a:rPr>
              <a:t>: روش هیچ‏مقدارگذاری یا  </a:t>
            </a:r>
            <a:r>
              <a:rPr lang="en-US" sz="1600" b="1" dirty="0">
                <a:solidFill>
                  <a:srgbClr val="C00000"/>
                </a:solidFill>
              </a:rPr>
              <a:t>Nullifying</a:t>
            </a:r>
            <a:endParaRPr lang="en-US" sz="18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در این روش باحذف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در تاپل‏های رجوع کننده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4- روش </a:t>
            </a:r>
            <a:r>
              <a:rPr lang="en-US" sz="1600" b="1" dirty="0">
                <a:solidFill>
                  <a:srgbClr val="C00000"/>
                </a:solidFill>
              </a:rPr>
              <a:t>SET TO DEFAULT</a:t>
            </a:r>
            <a:r>
              <a:rPr lang="fa-IR" sz="1800" b="1" dirty="0">
                <a:solidFill>
                  <a:srgbClr val="C00000"/>
                </a:solidFill>
              </a:rPr>
              <a:t>: روش درج پیش‏فرض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روش، با 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با مقدار پیش‏فرض جاگذاری 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 و تاپلی با مقدار پیشفرض برای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در رابطه مرجع وجود داشته باشد. </a:t>
            </a:r>
          </a:p>
        </p:txBody>
      </p:sp>
    </p:spTree>
    <p:extLst>
      <p:ext uri="{BB962C8B-B14F-4D97-AF65-F5344CB8AC3E}">
        <p14:creationId xmlns:p14="http://schemas.microsoft.com/office/powerpoint/2010/main" val="23603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486400"/>
          </a:xfrm>
        </p:spPr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5- روش </a:t>
            </a:r>
            <a:r>
              <a:rPr lang="en-US" sz="1600" b="1" dirty="0" smtClean="0">
                <a:solidFill>
                  <a:srgbClr val="C00000"/>
                </a:solidFill>
              </a:rPr>
              <a:t>NO ACTION</a:t>
            </a:r>
            <a:r>
              <a:rPr lang="fa-IR" sz="1800" b="1" dirty="0" smtClean="0">
                <a:solidFill>
                  <a:srgbClr val="C00000"/>
                </a:solidFill>
              </a:rPr>
              <a:t>: عدم اقدام به صورت موقت</a:t>
            </a:r>
          </a:p>
          <a:p>
            <a:pPr marL="457200" lvl="1" indent="0">
              <a:buNone/>
            </a:pPr>
            <a:r>
              <a:rPr lang="fa-IR" dirty="0" smtClean="0"/>
              <a:t>تاپل مرجع حذف بشود ولی اقدام دیگری موقتاً انجام نشود. در این مورد طراح-پیاده‏ساز می‏پذیرد که </a:t>
            </a:r>
            <a:r>
              <a:rPr lang="fa-IR" dirty="0" smtClean="0">
                <a:solidFill>
                  <a:srgbClr val="FF0000"/>
                </a:solidFill>
              </a:rPr>
              <a:t>موقتاً</a:t>
            </a:r>
            <a:r>
              <a:rPr lang="fa-IR" dirty="0" smtClean="0"/>
              <a:t> (</a:t>
            </a:r>
            <a:r>
              <a:rPr lang="fa-IR" u="sng" dirty="0" smtClean="0"/>
              <a:t>معمولا تا پایان یک تراکنش و نه بعد از آن</a:t>
            </a:r>
            <a:r>
              <a:rPr lang="fa-IR" dirty="0" smtClean="0"/>
              <a:t>) محدودیت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نقض شود.</a:t>
            </a:r>
          </a:p>
          <a:p>
            <a:pPr marL="457200" lvl="1" indent="0">
              <a:buNone/>
            </a:pPr>
            <a:endParaRPr lang="fa-IR" sz="1200" dirty="0" smtClean="0"/>
          </a:p>
          <a:p>
            <a:pPr>
              <a:spcBef>
                <a:spcPts val="0"/>
              </a:spcBef>
            </a:pPr>
            <a:r>
              <a:rPr lang="fa-IR" dirty="0" smtClean="0"/>
              <a:t>در حالت وجود </a:t>
            </a:r>
            <a:r>
              <a:rPr lang="fa-IR" dirty="0" smtClean="0">
                <a:solidFill>
                  <a:srgbClr val="C00000"/>
                </a:solidFill>
              </a:rPr>
              <a:t>چرخه ارجاع </a:t>
            </a:r>
            <a:r>
              <a:rPr lang="fa-IR" dirty="0" smtClean="0"/>
              <a:t>کدام روش انجام شدنی است؟</a:t>
            </a:r>
          </a:p>
          <a:p>
            <a:pPr lvl="1"/>
            <a:r>
              <a:rPr lang="fa-IR" dirty="0" smtClean="0"/>
              <a:t>نمی‏توان روش </a:t>
            </a:r>
            <a:r>
              <a:rPr lang="en-US" sz="1800" dirty="0" smtClean="0"/>
              <a:t>RESTRICTED</a:t>
            </a:r>
            <a:r>
              <a:rPr lang="fa-IR" sz="1800" dirty="0" smtClean="0"/>
              <a:t> </a:t>
            </a:r>
            <a:r>
              <a:rPr lang="fa-IR" dirty="0" smtClean="0"/>
              <a:t>را در حالت کلی اِعمال کرد. با روش </a:t>
            </a:r>
            <a:r>
              <a:rPr lang="en-US" sz="1800" dirty="0" smtClean="0"/>
              <a:t>CASCADE</a:t>
            </a:r>
            <a:r>
              <a:rPr lang="fa-IR" sz="1800" dirty="0" smtClean="0"/>
              <a:t> </a:t>
            </a:r>
            <a:r>
              <a:rPr lang="fa-IR" dirty="0" smtClean="0"/>
              <a:t>هم ممکن است تاپل‏های ناخواسته حذف شود.</a:t>
            </a:r>
          </a:p>
          <a:p>
            <a:pPr lvl="1"/>
            <a:r>
              <a:rPr lang="fa-IR" dirty="0" smtClean="0"/>
              <a:t>در این مواقع </a:t>
            </a:r>
            <a:r>
              <a:rPr lang="en-US" sz="1800" dirty="0" smtClean="0"/>
              <a:t>NO ACTION</a:t>
            </a:r>
            <a:r>
              <a:rPr lang="fa-IR" sz="1800" dirty="0" smtClean="0"/>
              <a:t> </a:t>
            </a:r>
            <a:r>
              <a:rPr lang="fa-IR" dirty="0" smtClean="0"/>
              <a:t> و یا </a:t>
            </a:r>
            <a:r>
              <a:rPr lang="en-US" sz="1800" dirty="0" smtClean="0"/>
              <a:t>SET TO NULL</a:t>
            </a:r>
            <a:r>
              <a:rPr lang="fa-IR" sz="1800" dirty="0" smtClean="0"/>
              <a:t> </a:t>
            </a:r>
            <a:r>
              <a:rPr lang="fa-IR" dirty="0" smtClean="0"/>
              <a:t>بر حسب شرایط می‏تواند راهگشا باشد.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خاص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قواعد خاص در مدل رابطه‏ای: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صفتی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پایگاهی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این محدودیت ناظر است به دامنه، مشخص‏کننده نوع و طیف مقادیر دامنه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همان دستور </a:t>
            </a:r>
            <a:r>
              <a:rPr lang="en-US" sz="1800" dirty="0" smtClean="0"/>
              <a:t>CREATE DOMAIN</a:t>
            </a:r>
            <a:r>
              <a:rPr lang="fa-IR" dirty="0" smtClean="0"/>
              <a:t> اعلان می‏شود.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702" y="3820544"/>
            <a:ext cx="5487720" cy="213135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CREATE DOMAIN    </a:t>
            </a:r>
            <a:r>
              <a:rPr lang="en-US" sz="1600" dirty="0" smtClean="0"/>
              <a:t>GRADE    DEC(2, 2)   </a:t>
            </a:r>
            <a:r>
              <a:rPr lang="en-US" sz="1600" b="1" dirty="0" smtClean="0"/>
              <a:t>DEFAULT</a:t>
            </a:r>
            <a:r>
              <a:rPr lang="en-US" sz="1600" dirty="0" smtClean="0"/>
              <a:t> ‘?...?’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CONSTRAINT   </a:t>
            </a:r>
            <a:r>
              <a:rPr lang="en-US" sz="1600" dirty="0" smtClean="0"/>
              <a:t>GRADECONST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CHECK   VALUE   BETWEEN (</a:t>
            </a:r>
            <a:r>
              <a:rPr lang="en-US" sz="1600" dirty="0" smtClean="0"/>
              <a:t>0, 20)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DROP DOMAIN </a:t>
            </a:r>
            <a:r>
              <a:rPr lang="en-US" sz="1600" dirty="0" smtClean="0"/>
              <a:t>GRADE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6607" y="3872327"/>
            <a:ext cx="17116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ایجاد دامنه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574268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حذف دامنه</a:t>
            </a: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020" y="3714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1000" y="4278868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نام محدودیت (اختیاری)</a:t>
            </a:r>
          </a:p>
        </p:txBody>
      </p:sp>
    </p:spTree>
    <p:extLst>
      <p:ext uri="{BB962C8B-B14F-4D97-AF65-F5344CB8AC3E}">
        <p14:creationId xmlns:p14="http://schemas.microsoft.com/office/powerpoint/2010/main" val="40106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صفتی [ستونی]</a:t>
            </a:r>
          </a:p>
          <a:p>
            <a:pPr lvl="1"/>
            <a:r>
              <a:rPr lang="fa-IR" dirty="0" smtClean="0"/>
              <a:t>این محدودیت ناشی می‏شود از محدودیت دامنه‏اش</a:t>
            </a:r>
          </a:p>
          <a:p>
            <a:pPr lvl="1"/>
            <a:r>
              <a:rPr lang="fa-IR" dirty="0" smtClean="0"/>
              <a:t>صفت می‏تواند محدودیت‏های دیگری هم داشته باشد، به شرطی که ناقض محدودیت دامنه‏ای‏اش نباشد.</a:t>
            </a:r>
          </a:p>
          <a:p>
            <a:pPr marL="457200" lvl="1" indent="0">
              <a:buNone/>
            </a:pPr>
            <a:r>
              <a:rPr lang="fa-IR" dirty="0" smtClean="0"/>
              <a:t>       محدودیت‏های ناظر به صفت:</a:t>
            </a:r>
          </a:p>
          <a:p>
            <a:pPr marL="914400" lvl="2" indent="0">
              <a:buNone/>
            </a:pPr>
            <a:r>
              <a:rPr lang="fa-IR" dirty="0" smtClean="0"/>
              <a:t>1- صفت نمره باید بین 0 تا 20 باشد.</a:t>
            </a: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2- صفت سن کاهش نمی‏یابد (محدودیت پردازشی).</a:t>
            </a: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محدودیت 1، یک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 وضعیتی </a:t>
            </a:r>
            <a:r>
              <a:rPr lang="fa-IR" dirty="0" smtClean="0">
                <a:sym typeface="Symbol"/>
              </a:rPr>
              <a:t>است ولی محدودیت 2، یک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 گذاری</a:t>
            </a:r>
            <a:r>
              <a:rPr lang="fa-IR" dirty="0" smtClean="0">
                <a:sym typeface="Symbol"/>
              </a:rPr>
              <a:t> است.</a:t>
            </a:r>
          </a:p>
          <a:p>
            <a:pPr lvl="2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8433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7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محدودیت صفتی را چگونه می‏توان به سیستم اعلان کرد؟</a:t>
            </a:r>
          </a:p>
          <a:p>
            <a:pPr marL="457200" lvl="1" indent="0">
              <a:buNone/>
            </a:pPr>
            <a:r>
              <a:rPr lang="fa-IR" dirty="0" smtClean="0"/>
              <a:t>1- با تعریف دامنه‏اش 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2- در همان دستور </a:t>
            </a:r>
            <a:r>
              <a:rPr lang="en-US" sz="1800" dirty="0" smtClean="0"/>
              <a:t>CREATE TABLE</a:t>
            </a:r>
            <a:r>
              <a:rPr lang="fa-IR" sz="1800" dirty="0" smtClean="0"/>
              <a:t> </a:t>
            </a:r>
            <a:r>
              <a:rPr lang="fa-IR" dirty="0" smtClean="0"/>
              <a:t>با عبارت </a:t>
            </a:r>
            <a:r>
              <a:rPr lang="en-US" sz="1800" dirty="0" smtClean="0"/>
              <a:t>CHECK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      جدول انتخاب درس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3- با </a:t>
            </a:r>
            <a:r>
              <a:rPr lang="en-US" sz="1800" dirty="0" smtClean="0"/>
              <a:t>ASSERTION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 (در اسلایدهای بعدی معرفی می‏شود)</a:t>
            </a:r>
          </a:p>
          <a:p>
            <a:pPr marL="457200" lvl="1" indent="0">
              <a:buNone/>
            </a:pPr>
            <a:r>
              <a:rPr lang="fa-IR" dirty="0" smtClean="0"/>
              <a:t>4- با </a:t>
            </a:r>
            <a:r>
              <a:rPr lang="en-US" sz="1800" dirty="0" smtClean="0"/>
              <a:t>TRIGGER</a:t>
            </a:r>
            <a:r>
              <a:rPr lang="fa-IR" sz="1800" dirty="0" smtClean="0"/>
              <a:t> </a:t>
            </a:r>
            <a:r>
              <a:rPr lang="fa-IR" dirty="0" smtClean="0"/>
              <a:t>به سیستم داده می‏</a:t>
            </a:r>
            <a:r>
              <a:rPr lang="fa-IR" dirty="0"/>
              <a:t>شود. (در اسلایدهای بعدی معرفی می‏شود)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581400"/>
            <a:ext cx="3307316" cy="17620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COID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TR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GR …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971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6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ناظر است به تاپل‏های یک رابطه (درون رابطه‏ای </a:t>
            </a:r>
            <a:r>
              <a:rPr lang="en-US" sz="1800" dirty="0" smtClean="0"/>
              <a:t>Intra</a:t>
            </a:r>
            <a:r>
              <a:rPr lang="en-US" sz="1800" dirty="0"/>
              <a:t>-</a:t>
            </a:r>
            <a:r>
              <a:rPr lang="en-US" sz="1800" dirty="0" smtClean="0"/>
              <a:t>relational</a:t>
            </a:r>
            <a:r>
              <a:rPr lang="fa-IR" dirty="0" smtClean="0"/>
              <a:t>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حیطه اِعمالش یک رابطه است و مقادیر مجاز یک متغیر رابطه‏ای را مشخص می‏کند.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باید در هر عملی که بر روی رابطه انجام می‏شود (که منجر به تغییر در متغیر رابطه‏ای می‏گردد) </a:t>
            </a:r>
            <a:r>
              <a:rPr lang="fa-IR" u="sng" dirty="0" smtClean="0"/>
              <a:t>کنترل</a:t>
            </a:r>
            <a:r>
              <a:rPr lang="fa-IR" dirty="0" smtClean="0"/>
              <a:t> شود.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تهیه‏کنندگان ساکن شهر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نمی‏توانند مقدار وضعیت بیش از 15 داشته باشند.</a:t>
            </a:r>
          </a:p>
          <a:p>
            <a:pPr lvl="1"/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800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پایگاهی</a:t>
            </a:r>
          </a:p>
          <a:p>
            <a:pPr lvl="1"/>
            <a:r>
              <a:rPr lang="fa-IR" dirty="0" smtClean="0"/>
              <a:t>ناظر است به تاپل‏های بیش از یک رابطه که به نحوی با هم ارتباط معنایی [منطقی] دارند.</a:t>
            </a:r>
          </a:p>
          <a:p>
            <a:pPr marL="457200" lvl="1" indent="0">
              <a:buNone/>
            </a:pPr>
            <a:r>
              <a:rPr lang="fa-IR" dirty="0" smtClean="0"/>
              <a:t>      رابطه بین جداول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یا رابطه بین جداول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SP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دانشجوی رشته کامپیوتر نمی‏تواند درس آمار و احتمال را از گروه آموزشی </a:t>
            </a:r>
            <a:r>
              <a:rPr lang="en-US" sz="1800" dirty="0" smtClean="0"/>
              <a:t>D13</a:t>
            </a:r>
            <a:r>
              <a:rPr lang="fa-IR" sz="1800" dirty="0" smtClean="0"/>
              <a:t> (دانشکده ریاضی) </a:t>
            </a:r>
            <a:r>
              <a:rPr lang="fa-IR" dirty="0" smtClean="0"/>
              <a:t>انتخاب کند. رابطه‏های دخیل: </a:t>
            </a:r>
            <a:r>
              <a:rPr lang="en-US" sz="1800" dirty="0" smtClean="0"/>
              <a:t>STT</a:t>
            </a:r>
            <a:r>
              <a:rPr lang="fa-IR" dirty="0" smtClean="0"/>
              <a:t>، </a:t>
            </a:r>
            <a:r>
              <a:rPr lang="en-US" sz="1800" dirty="0" smtClean="0"/>
              <a:t>CO</a:t>
            </a:r>
            <a:r>
              <a:rPr lang="en-US" sz="1800" dirty="0"/>
              <a:t>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تهیه‏کننده ساکن شهر </a:t>
            </a:r>
            <a:r>
              <a:rPr lang="en-US" sz="1800" dirty="0" smtClean="0"/>
              <a:t>C7</a:t>
            </a:r>
            <a:r>
              <a:rPr lang="fa-IR" sz="1800" dirty="0" smtClean="0"/>
              <a:t> </a:t>
            </a:r>
            <a:r>
              <a:rPr lang="fa-IR" dirty="0" smtClean="0"/>
              <a:t>با وضعیت کمتر از 15، نمی‏تواند قطعه آبی رنگ با وزن بیش از 10 گرم به تعداد بیش از 100 عدد تهیه کند.</a:t>
            </a:r>
          </a:p>
          <a:p>
            <a:pPr lvl="1"/>
            <a:r>
              <a:rPr lang="fa-IR" dirty="0" smtClean="0"/>
              <a:t>محدودیت‏های رابطه‏ای و پایگاهی چگونه اِعمال می‏شوند؟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ASSERTION</a:t>
            </a:r>
            <a:r>
              <a:rPr lang="fa-IR" sz="1600" dirty="0" smtClean="0"/>
              <a:t> </a:t>
            </a:r>
            <a:r>
              <a:rPr lang="fa-IR" dirty="0" smtClean="0"/>
              <a:t>(اِعلانی)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TRIGGER</a:t>
            </a:r>
            <a:r>
              <a:rPr lang="fa-IR" sz="1600" dirty="0" smtClean="0"/>
              <a:t> </a:t>
            </a:r>
            <a:r>
              <a:rPr lang="fa-IR" dirty="0" smtClean="0"/>
              <a:t>(اجرایی)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28" y="2440809"/>
            <a:ext cx="662390" cy="60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52800"/>
            <a:ext cx="66501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4267199"/>
            <a:ext cx="665020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داده</a:t>
            </a:r>
            <a:r>
              <a:rPr lang="fa-IR" dirty="0"/>
              <a:t> </a:t>
            </a:r>
            <a:r>
              <a:rPr lang="fa-IR" dirty="0" smtClean="0"/>
              <a:t>رابطه‏ای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682258"/>
              </p:ext>
            </p:extLst>
          </p:nvPr>
        </p:nvGraphicFramePr>
        <p:xfrm>
          <a:off x="3475526" y="2180309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20230" y="2152783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71800" y="5038129"/>
            <a:ext cx="3627926" cy="1015663"/>
            <a:chOff x="2925274" y="5015621"/>
            <a:chExt cx="3627926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b="1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5274" y="5015621"/>
              <a:ext cx="142751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b="1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b="1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20674" y="5150068"/>
              <a:ext cx="166698" cy="763676"/>
            </a:xfrm>
            <a:prstGeom prst="rightBrace">
              <a:avLst/>
            </a:prstGeom>
            <a:ln w="15875"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07464" y="2484658"/>
            <a:ext cx="11523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133125" y="2306141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3581473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4764582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2786608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3581473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1600200"/>
            <a:ext cx="2889611" cy="1938992"/>
            <a:chOff x="13138" y="1371600"/>
            <a:chExt cx="2889611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2687979"/>
            <a:ext cx="0" cy="8934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3905383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5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اِظهار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اِظهار – </a:t>
            </a:r>
            <a:r>
              <a:rPr lang="en-US" sz="1800" b="1" dirty="0" smtClean="0">
                <a:solidFill>
                  <a:srgbClr val="C00000"/>
                </a:solidFill>
              </a:rPr>
              <a:t>ASSERTION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اِعلانی برای بیان محدودیت‏های رابطه‏ای و پایگاهی [و صفتی]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400" dirty="0"/>
          </a:p>
          <a:p>
            <a:pPr lvl="1"/>
            <a:r>
              <a:rPr lang="fa-IR" dirty="0" smtClean="0"/>
              <a:t>در قسمت </a:t>
            </a:r>
            <a:r>
              <a:rPr lang="en-US" sz="1800" i="1" dirty="0" smtClean="0"/>
              <a:t>condition(s)</a:t>
            </a:r>
            <a:r>
              <a:rPr lang="fa-IR" i="1" dirty="0" smtClean="0"/>
              <a:t> </a:t>
            </a:r>
            <a:r>
              <a:rPr lang="fa-IR" dirty="0" smtClean="0"/>
              <a:t>می‏توان یک شرط ساده، یک عبارت بولی شامل چند شرط و نیز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معتبر نوشت (همانطور که بعد از عبارت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نوشته می‏شود).</a:t>
            </a:r>
            <a:r>
              <a:rPr lang="fa-IR" i="1" dirty="0" smtClean="0"/>
              <a:t> </a:t>
            </a:r>
          </a:p>
          <a:p>
            <a:pPr lvl="1"/>
            <a:endParaRPr lang="fa-IR" i="1" dirty="0"/>
          </a:p>
          <a:p>
            <a:pPr lvl="1"/>
            <a:r>
              <a:rPr lang="fa-IR" dirty="0" smtClean="0"/>
              <a:t>دستور حذف اِظهار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2718782"/>
            <a:ext cx="336823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     CHECK </a:t>
            </a:r>
            <a:r>
              <a:rPr lang="en-US" sz="1600" i="1" dirty="0" smtClean="0"/>
              <a:t>condition(s</a:t>
            </a:r>
            <a:r>
              <a:rPr lang="en-US" sz="1600" b="1" i="1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867400"/>
            <a:ext cx="253999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ASSERTION  </a:t>
            </a:r>
            <a:r>
              <a:rPr lang="en-US" sz="1600" b="1" i="1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645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048000"/>
            <a:ext cx="8627205" cy="8384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</a:t>
            </a:r>
            <a:r>
              <a:rPr lang="fa-IR" dirty="0" smtClean="0"/>
              <a:t>ها - اِظهار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 با این اظهار، محدودیت یکتایی مقادیر صفت کد ملی </a:t>
            </a:r>
            <a:r>
              <a:rPr lang="en-US" sz="1700" dirty="0" smtClean="0"/>
              <a:t>STNATID</a:t>
            </a:r>
            <a:r>
              <a:rPr lang="fa-IR" sz="16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FF0000"/>
                </a:solidFill>
              </a:rPr>
              <a:t>نکته: </a:t>
            </a:r>
            <a:r>
              <a:rPr lang="fa-IR" dirty="0" smtClean="0"/>
              <a:t>روش رایج در توصیف اظهار این است که مجموعه تاپلهایی که ناقض قاعده جامعیتی هستند را با استفاده از </a:t>
            </a:r>
            <a:r>
              <a:rPr lang="en-US" sz="17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توصیف می‌کنیم و آن را داخل عبارت </a:t>
            </a:r>
            <a:r>
              <a:rPr lang="en-US" sz="1700" dirty="0" smtClean="0"/>
              <a:t>NOT EXISTS</a:t>
            </a:r>
            <a:r>
              <a:rPr lang="fa-IR" dirty="0"/>
              <a:t> </a:t>
            </a:r>
            <a:r>
              <a:rPr lang="fa-IR" dirty="0" smtClean="0"/>
              <a:t>قرار می‌دهیم.</a:t>
            </a:r>
            <a:endParaRPr lang="fa-IR" dirty="0"/>
          </a:p>
          <a:p>
            <a:pPr marL="0" indent="0">
              <a:buNone/>
            </a:pPr>
            <a:endParaRPr lang="fa-IR" sz="1400" dirty="0" smtClean="0"/>
          </a:p>
          <a:p>
            <a:pPr marL="0" indent="0">
              <a:buNone/>
            </a:pPr>
            <a:r>
              <a:rPr lang="fa-IR" dirty="0" smtClean="0"/>
              <a:t>         با این اظهار این محدودیت که «جمع واحدهای انتخابی دانشجو در هر ترم-سال نباید بیش از 20 واحد باشد»، اعلان می‏شود.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59594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UNC-CHECK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(UNIQUE(SELECT  </a:t>
            </a:r>
            <a:r>
              <a:rPr lang="en-US" sz="1600" dirty="0" smtClean="0"/>
              <a:t>STNATID  </a:t>
            </a:r>
            <a:r>
              <a:rPr lang="en-US" sz="1600" b="1" dirty="0" smtClean="0"/>
              <a:t>FROM  </a:t>
            </a:r>
            <a:r>
              <a:rPr lang="en-US" sz="1600" dirty="0" smtClean="0"/>
              <a:t>STT</a:t>
            </a:r>
            <a:r>
              <a:rPr lang="en-US" sz="1600" b="1" dirty="0" smtClean="0"/>
              <a:t>))</a:t>
            </a:r>
            <a:endParaRPr lang="en-US" sz="1600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4953000"/>
            <a:ext cx="6692025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TOTCRED-CHECK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(NOT EXISTS (SELECT </a:t>
            </a:r>
            <a:r>
              <a:rPr lang="en-US" sz="1600" dirty="0" smtClean="0"/>
              <a:t>STID</a:t>
            </a:r>
            <a:r>
              <a:rPr lang="en-US" sz="1600" b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FROM </a:t>
            </a:r>
            <a:r>
              <a:rPr lang="en-US" sz="1600" dirty="0" smtClean="0"/>
              <a:t>COT</a:t>
            </a:r>
            <a:r>
              <a:rPr lang="en-US" sz="1600" b="1" dirty="0" smtClean="0"/>
              <a:t>  JOIN 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GROUP BY  (</a:t>
            </a:r>
            <a:r>
              <a:rPr lang="en-US" sz="1600" dirty="0" smtClean="0"/>
              <a:t>STID, TR</a:t>
            </a:r>
            <a:r>
              <a:rPr lang="en-US" sz="1600" b="1" dirty="0" smtClean="0"/>
              <a:t>, </a:t>
            </a:r>
            <a:r>
              <a:rPr lang="en-US" sz="1600" dirty="0" smtClean="0"/>
              <a:t>YR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HAVING SUM(</a:t>
            </a:r>
            <a:r>
              <a:rPr lang="en-US" sz="1600" dirty="0" smtClean="0"/>
              <a:t>CREDIT</a:t>
            </a:r>
            <a:r>
              <a:rPr lang="en-US" sz="1600" b="1" dirty="0" smtClean="0"/>
              <a:t>) &gt; </a:t>
            </a:r>
            <a:r>
              <a:rPr lang="en-US" sz="1600" dirty="0" smtClean="0"/>
              <a:t>20</a:t>
            </a:r>
            <a:r>
              <a:rPr lang="en-US" sz="1600" b="1" dirty="0" smtClean="0"/>
              <a:t>) )</a:t>
            </a:r>
            <a:endParaRPr lang="en-US" sz="1600" b="1" i="1" dirty="0" smtClean="0"/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14" y="4191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</a:t>
            </a:r>
            <a:r>
              <a:rPr lang="fa-IR" dirty="0" smtClean="0"/>
              <a:t>ها - اِظهار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همه دانشجویان ورودی ۹۵ دانشکده مهندسی کامپیوتر (</a:t>
            </a:r>
            <a:r>
              <a:rPr lang="en-US" sz="1800" dirty="0" smtClean="0"/>
              <a:t>CE</a:t>
            </a:r>
            <a:r>
              <a:rPr lang="fa-IR" dirty="0" smtClean="0"/>
              <a:t>) باید درس مبانی برنامه‏سازی (با کد 40111) را اخذ کرده باشند.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525286"/>
            <a:ext cx="7751416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 </a:t>
            </a:r>
            <a:r>
              <a:rPr lang="en-US" sz="1600" dirty="0" smtClean="0"/>
              <a:t>ELEM-CHECK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i="1" dirty="0"/>
              <a:t> </a:t>
            </a:r>
            <a:r>
              <a:rPr lang="en-US" sz="1600" b="1" i="1" dirty="0" smtClean="0"/>
              <a:t>        </a:t>
            </a:r>
            <a:r>
              <a:rPr lang="en-US" sz="1600" b="1" dirty="0" smtClean="0"/>
              <a:t>CHECK (NOT EXISTS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/>
              <a:t> ( SELECT  </a:t>
            </a:r>
            <a:r>
              <a:rPr lang="en-US" sz="1600" b="1" dirty="0" smtClean="0"/>
              <a:t>*  FROM 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WHERE  </a:t>
            </a:r>
            <a:r>
              <a:rPr lang="en-US" sz="1600" dirty="0" smtClean="0"/>
              <a:t>DEPT=‘CE’</a:t>
            </a:r>
            <a:r>
              <a:rPr lang="en-US" sz="1600" b="1" dirty="0" smtClean="0"/>
              <a:t>  AND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</a:t>
            </a:r>
            <a:r>
              <a:rPr lang="en-US" sz="1600" dirty="0" smtClean="0"/>
              <a:t>STID</a:t>
            </a:r>
            <a:r>
              <a:rPr lang="en-US" sz="1600" b="1" dirty="0" smtClean="0"/>
              <a:t> LIKE </a:t>
            </a:r>
            <a:r>
              <a:rPr lang="en-US" sz="1600" smtClean="0"/>
              <a:t>‘95%’</a:t>
            </a:r>
            <a:r>
              <a:rPr lang="en-US" sz="1600" b="1" smtClean="0"/>
              <a:t> </a:t>
            </a:r>
            <a:r>
              <a:rPr lang="en-US" sz="1600" b="1" dirty="0" smtClean="0"/>
              <a:t>AND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NOT EXISTS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</a:t>
            </a:r>
            <a:r>
              <a:rPr lang="en-US" sz="1600" b="1" dirty="0"/>
              <a:t> ( </a:t>
            </a:r>
            <a:r>
              <a:rPr lang="en-US" sz="1600" b="1" dirty="0" smtClean="0"/>
              <a:t>SELECT * FROM 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			    WHERE  </a:t>
            </a:r>
            <a:r>
              <a:rPr lang="en-US" sz="1600" dirty="0" smtClean="0"/>
              <a:t>STCOT.STID = STT.STID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  	    AND  </a:t>
            </a:r>
            <a:r>
              <a:rPr lang="en-US" sz="1600" dirty="0" smtClean="0"/>
              <a:t>STCOT.COID=‘40111’  </a:t>
            </a:r>
            <a:r>
              <a:rPr lang="en-US" sz="1600" b="1" dirty="0" smtClean="0"/>
              <a:t>) )</a:t>
            </a:r>
            <a:endParaRPr lang="en-US" sz="1600" b="1" i="1" dirty="0" smtClean="0"/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8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رهانا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رهانا [راه‏انداز] – </a:t>
            </a:r>
            <a:r>
              <a:rPr lang="en-US" sz="1800" b="1" dirty="0" smtClean="0">
                <a:solidFill>
                  <a:srgbClr val="C00000"/>
                </a:solidFill>
              </a:rPr>
              <a:t>TRIGGER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اجرایی برای اِعمال محدودیت‏های [صفتی،] رابطه‏ای و پایگاهی قبل یا بعد از بروز یک رویداد و یا به جای یک رویداد (معمولا تغییر دهنده داده‏ها).</a:t>
            </a:r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700" dirty="0" smtClean="0"/>
          </a:p>
          <a:p>
            <a:pPr lvl="1"/>
            <a:r>
              <a:rPr lang="fa-IR" dirty="0" smtClean="0"/>
              <a:t>مفهوم نظری </a:t>
            </a:r>
            <a:r>
              <a:rPr lang="en-US" sz="1800" dirty="0" smtClean="0"/>
              <a:t>TRIGGER</a:t>
            </a:r>
            <a:r>
              <a:rPr lang="fa-IR" dirty="0" smtClean="0"/>
              <a:t>: مفهوم قاعده فعال [مفهوم محوری است در </a:t>
            </a:r>
            <a:r>
              <a:rPr lang="en-US" sz="1800" dirty="0" smtClean="0"/>
              <a:t>ADBMS</a:t>
            </a:r>
            <a:r>
              <a:rPr lang="fa-IR" dirty="0" smtClean="0"/>
              <a:t>ها]</a:t>
            </a:r>
          </a:p>
          <a:p>
            <a:pPr marL="457200" lvl="1" indent="0">
              <a:buNone/>
            </a:pPr>
            <a:r>
              <a:rPr lang="fa-IR" dirty="0" smtClean="0"/>
              <a:t>			ساختار (قاعده </a:t>
            </a:r>
            <a:r>
              <a:rPr lang="en-US" sz="1800" dirty="0" smtClean="0"/>
              <a:t>ECA</a:t>
            </a:r>
            <a:r>
              <a:rPr lang="fa-IR" dirty="0" smtClean="0"/>
              <a:t>):  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vent on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ondition, then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ction</a:t>
            </a:r>
            <a:endParaRPr lang="fa-IR" dirty="0" smtClean="0"/>
          </a:p>
          <a:p>
            <a:endParaRPr lang="fa-IR" b="1" dirty="0" smtClean="0"/>
          </a:p>
        </p:txBody>
      </p:sp>
      <p:sp>
        <p:nvSpPr>
          <p:cNvPr id="5" name="Right Brace 4"/>
          <p:cNvSpPr/>
          <p:nvPr/>
        </p:nvSpPr>
        <p:spPr>
          <a:xfrm rot="10800000">
            <a:off x="1297668" y="5927834"/>
            <a:ext cx="150131" cy="776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29200" y="5306801"/>
            <a:ext cx="0" cy="24266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01400" y="5867421"/>
            <a:ext cx="1160642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/>
            <a:r>
              <a:rPr lang="en-US" dirty="0" smtClean="0">
                <a:cs typeface="B Nazanin" pitchFamily="2" charset="-78"/>
              </a:rPr>
              <a:t>Insert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Delete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Update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48200" y="5319939"/>
            <a:ext cx="762000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2828" y="5791200"/>
            <a:ext cx="591172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9200" y="5799877"/>
            <a:ext cx="0" cy="49319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172" y="2514600"/>
            <a:ext cx="5837495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TRIGGER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{BEFORE | AFTER | INSTEAD OF}  </a:t>
            </a:r>
          </a:p>
          <a:p>
            <a:pPr>
              <a:spcAft>
                <a:spcPts val="300"/>
              </a:spcAft>
            </a:pPr>
            <a:r>
              <a:rPr lang="en-US" sz="1600" b="1" i="1" dirty="0"/>
              <a:t>	</a:t>
            </a:r>
            <a:r>
              <a:rPr lang="en-US" sz="1600" b="1" dirty="0" smtClean="0"/>
              <a:t>{INSERT | DELETE | UPDATE OF </a:t>
            </a:r>
            <a:r>
              <a:rPr lang="en-US" sz="1600" i="1" dirty="0" err="1" smtClean="0"/>
              <a:t>columnlist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i="1" dirty="0"/>
              <a:t> 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[REFERENCING </a:t>
            </a:r>
            <a:r>
              <a:rPr lang="en-US" sz="1600" b="1" dirty="0" smtClean="0"/>
              <a:t> {OLD | NEW} [TABLE] </a:t>
            </a:r>
            <a:r>
              <a:rPr lang="en-US" sz="1600" b="1" dirty="0" smtClean="0"/>
              <a:t>AS </a:t>
            </a:r>
            <a:r>
              <a:rPr lang="en-US" sz="1600" i="1" dirty="0" smtClean="0"/>
              <a:t>name</a:t>
            </a:r>
            <a:r>
              <a:rPr lang="en-US" sz="1600" dirty="0" smtClean="0"/>
              <a:t> </a:t>
            </a:r>
            <a:r>
              <a:rPr lang="en-US" sz="1600" b="1" dirty="0" smtClean="0"/>
              <a:t>]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[FOR EACH {ROW | STATEMENT}]	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{(WHEN </a:t>
            </a:r>
            <a:r>
              <a:rPr lang="en-US" sz="1600" dirty="0" smtClean="0"/>
              <a:t>condition(s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SQL Procedure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42454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محدودیت‏ها </a:t>
            </a:r>
            <a:r>
              <a:rPr lang="fa-IR" dirty="0" smtClean="0"/>
              <a:t>– رهانا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با </a:t>
            </a:r>
            <a:r>
              <a:rPr lang="en-US" sz="1700" dirty="0" smtClean="0"/>
              <a:t>FOR EACH ROW</a:t>
            </a:r>
            <a:r>
              <a:rPr lang="fa-IR" sz="1700" dirty="0" smtClean="0"/>
              <a:t> </a:t>
            </a:r>
            <a:r>
              <a:rPr lang="fa-IR" dirty="0" smtClean="0"/>
              <a:t>بعد از بروز رویداد در هر سطر عبارت رهانا اجرا شود.</a:t>
            </a:r>
          </a:p>
          <a:p>
            <a:r>
              <a:rPr lang="fa-IR" dirty="0" smtClean="0"/>
              <a:t>با </a:t>
            </a:r>
            <a:r>
              <a:rPr lang="en-US" sz="1700" dirty="0" smtClean="0"/>
              <a:t>FOR EACH STATEMENT</a:t>
            </a:r>
            <a:r>
              <a:rPr lang="fa-IR" sz="1800" dirty="0" smtClean="0"/>
              <a:t> </a:t>
            </a:r>
            <a:r>
              <a:rPr lang="fa-IR" dirty="0" smtClean="0"/>
              <a:t>فقط یک بار پس از بروز رویداد (با هر تعداد سطر متاثر از آن)، عبارت رهانا اجرا شود.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  این </a:t>
            </a:r>
            <a:r>
              <a:rPr lang="fa-IR" dirty="0"/>
              <a:t>رهانا این محدودیت را که «حقوق کارمند هیچگاه کاهش نمی‏یابد» اِعمال می‏کند.</a:t>
            </a:r>
          </a:p>
          <a:p>
            <a:endParaRPr lang="fa-IR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069393"/>
            <a:ext cx="6785383" cy="23314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TRIGGER</a:t>
            </a:r>
            <a:r>
              <a:rPr lang="fa-IR" sz="1600" b="1" dirty="0" smtClean="0"/>
              <a:t> </a:t>
            </a:r>
            <a:r>
              <a:rPr lang="en-US" sz="1600" dirty="0" smtClean="0"/>
              <a:t>EMP-PAY-TRIG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BEFORE UPDATE OF </a:t>
            </a:r>
            <a:r>
              <a:rPr lang="en-US" sz="1600" dirty="0" smtClean="0"/>
              <a:t>EMPSAL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dirty="0" smtClean="0"/>
              <a:t>EMPL</a:t>
            </a:r>
            <a:r>
              <a:rPr lang="en-US" sz="1600" i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REFERENCING OLD AS </a:t>
            </a:r>
            <a:r>
              <a:rPr lang="en-US" sz="1600" dirty="0" smtClean="0"/>
              <a:t>OEMPL,  </a:t>
            </a:r>
            <a:r>
              <a:rPr lang="en-US" sz="1600" b="1" dirty="0" smtClean="0"/>
              <a:t>NEW AS</a:t>
            </a:r>
            <a:r>
              <a:rPr lang="en-US" sz="1600" dirty="0" smtClean="0"/>
              <a:t>  NEMPL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 EACH ROW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b="1" dirty="0" smtClean="0"/>
              <a:t>WHEN </a:t>
            </a:r>
            <a:r>
              <a:rPr lang="en-US" sz="1600" dirty="0" smtClean="0"/>
              <a:t>OEMPL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 </a:t>
            </a:r>
            <a:r>
              <a:rPr lang="en-US" sz="1600" b="1" dirty="0" smtClean="0"/>
              <a:t>&gt; </a:t>
            </a:r>
            <a:r>
              <a:rPr lang="en-US" sz="1600" dirty="0" smtClean="0"/>
              <a:t>NEMPL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SIGNAL.SQL State ‘7005’ (‘salary cannot be decreased’)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3352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محدودیت‏ها </a:t>
            </a:r>
            <a:r>
              <a:rPr lang="fa-IR" dirty="0" smtClean="0"/>
              <a:t>– رهانا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این رهانا باعث حفظ سازگاری در جدول </a:t>
            </a:r>
            <a:r>
              <a:rPr lang="en-US" sz="1700" dirty="0" smtClean="0"/>
              <a:t>PROF</a:t>
            </a:r>
            <a:r>
              <a:rPr lang="fa-IR" sz="1800" dirty="0" smtClean="0"/>
              <a:t> </a:t>
            </a:r>
            <a:r>
              <a:rPr lang="fa-IR" dirty="0" smtClean="0"/>
              <a:t>می‏شود تا همواره صفت </a:t>
            </a:r>
            <a:r>
              <a:rPr lang="en-US" sz="1700" dirty="0" smtClean="0"/>
              <a:t>SALAUG</a:t>
            </a:r>
            <a:r>
              <a:rPr lang="fa-IR" sz="1800" dirty="0" smtClean="0"/>
              <a:t> </a:t>
            </a:r>
            <a:r>
              <a:rPr lang="fa-IR" dirty="0" smtClean="0"/>
              <a:t>حاوی آخرین میزان افزایش حقوق استاد باشد.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2954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32511" y="2557046"/>
            <a:ext cx="6654089" cy="3157954"/>
            <a:chOff x="304801" y="2209800"/>
            <a:chExt cx="6654089" cy="3157954"/>
          </a:xfrm>
        </p:grpSpPr>
        <p:sp>
          <p:nvSpPr>
            <p:cNvPr id="4" name="TextBox 3"/>
            <p:cNvSpPr txBox="1"/>
            <p:nvPr/>
          </p:nvSpPr>
          <p:spPr>
            <a:xfrm>
              <a:off x="381000" y="2209800"/>
              <a:ext cx="6577890" cy="261610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CREATE TRIGGER</a:t>
              </a:r>
              <a:r>
                <a:rPr lang="fa-IR" sz="1600" b="1" dirty="0" smtClean="0"/>
                <a:t> </a:t>
              </a:r>
              <a:r>
                <a:rPr lang="en-US" sz="1600" dirty="0" smtClean="0"/>
                <a:t>EMP-PAY-TRIG</a:t>
              </a:r>
              <a:endParaRPr lang="en-US" sz="1600" i="1" dirty="0" smtClean="0"/>
            </a:p>
            <a:p>
              <a:pPr>
                <a:spcAft>
                  <a:spcPts val="300"/>
                </a:spcAft>
              </a:pPr>
              <a:r>
                <a:rPr lang="en-US" sz="1600" b="1" dirty="0"/>
                <a:t>	</a:t>
              </a:r>
              <a:r>
                <a:rPr lang="en-US" sz="1600" b="1" dirty="0" smtClean="0"/>
                <a:t>AFTER UPDATE OF  </a:t>
              </a:r>
              <a:r>
                <a:rPr lang="en-US" sz="1600" dirty="0" smtClean="0"/>
                <a:t>PSALARY</a:t>
              </a:r>
              <a:endParaRPr lang="en-US" sz="1600" i="1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	</a:t>
              </a:r>
              <a:r>
                <a:rPr lang="en-US" sz="1600" b="1" dirty="0" smtClean="0"/>
                <a:t>ON  </a:t>
              </a:r>
              <a:r>
                <a:rPr lang="en-US" sz="1600" dirty="0" smtClean="0"/>
                <a:t>PROF</a:t>
              </a:r>
              <a:endParaRPr lang="en-US" sz="1600" i="1" dirty="0" smtClean="0"/>
            </a:p>
            <a:p>
              <a:pPr>
                <a:spcAft>
                  <a:spcPts val="300"/>
                </a:spcAft>
              </a:pPr>
              <a:r>
                <a:rPr lang="en-US" sz="1600" b="1" dirty="0" smtClean="0"/>
                <a:t>	REFERENCING OLD AS </a:t>
              </a:r>
              <a:r>
                <a:rPr lang="en-US" sz="1600" dirty="0" smtClean="0"/>
                <a:t>OPROF,  </a:t>
              </a:r>
              <a:r>
                <a:rPr lang="en-US" sz="1600" b="1" dirty="0" smtClean="0"/>
                <a:t>NEW AS</a:t>
              </a:r>
              <a:r>
                <a:rPr lang="en-US" sz="1600" dirty="0" smtClean="0"/>
                <a:t>  NPROF</a:t>
              </a:r>
            </a:p>
            <a:p>
              <a:pPr>
                <a:spcAft>
                  <a:spcPts val="300"/>
                </a:spcAft>
              </a:pPr>
              <a:r>
                <a:rPr lang="en-US" sz="1600" b="1" dirty="0"/>
                <a:t>	</a:t>
              </a:r>
              <a:r>
                <a:rPr lang="en-US" sz="1600" b="1" dirty="0" smtClean="0"/>
                <a:t>FOR EACH ROW</a:t>
              </a:r>
            </a:p>
            <a:p>
              <a:pPr>
                <a:spcAft>
                  <a:spcPts val="300"/>
                </a:spcAft>
              </a:pPr>
              <a:r>
                <a:rPr lang="en-US" sz="1600" b="1" dirty="0"/>
                <a:t>	</a:t>
              </a:r>
              <a:r>
                <a:rPr lang="en-US" sz="1600" b="1" dirty="0" smtClean="0"/>
                <a:t>(UPADATE   </a:t>
              </a:r>
              <a:r>
                <a:rPr lang="en-US" sz="1600" dirty="0" smtClean="0"/>
                <a:t>PROF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                       </a:t>
              </a:r>
              <a:r>
                <a:rPr lang="en-US" sz="1600" b="1" dirty="0" smtClean="0"/>
                <a:t>SET   </a:t>
              </a:r>
              <a:r>
                <a:rPr lang="en-US" sz="1600" dirty="0" smtClean="0"/>
                <a:t>SALAUG=NPROF.PSALARY – OPROF.PSALARY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                       </a:t>
              </a:r>
              <a:r>
                <a:rPr lang="en-US" sz="1600" b="1" dirty="0" smtClean="0"/>
                <a:t>WHERE</a:t>
              </a:r>
              <a:r>
                <a:rPr lang="en-US" sz="1600" dirty="0" smtClean="0"/>
                <a:t>   PROF.PID=OPROF.PID</a:t>
              </a:r>
            </a:p>
            <a:p>
              <a:pPr>
                <a:spcAft>
                  <a:spcPts val="300"/>
                </a:spcAft>
              </a:pPr>
              <a:r>
                <a:rPr lang="en-US" sz="1600" b="1" dirty="0"/>
                <a:t>	</a:t>
              </a:r>
              <a:r>
                <a:rPr lang="en-US" sz="1600" b="1" dirty="0" smtClean="0"/>
                <a:t>)</a:t>
              </a:r>
            </a:p>
          </p:txBody>
        </p:sp>
        <p:sp>
          <p:nvSpPr>
            <p:cNvPr id="6" name="Left Brace 5"/>
            <p:cNvSpPr/>
            <p:nvPr/>
          </p:nvSpPr>
          <p:spPr>
            <a:xfrm>
              <a:off x="1066800" y="3733800"/>
              <a:ext cx="228600" cy="9397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1" y="5029200"/>
              <a:ext cx="5181599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fa-IR" sz="1600" b="1" dirty="0" smtClean="0">
                  <a:cs typeface="B Nazanin" pitchFamily="2" charset="-78"/>
                </a:rPr>
                <a:t>اگر بیش از یک عبارت باشد، آنها را داخل </a:t>
              </a:r>
              <a:r>
                <a:rPr lang="en-US" sz="1400" b="1" dirty="0" smtClean="0">
                  <a:cs typeface="B Nazanin" pitchFamily="2" charset="-78"/>
                </a:rPr>
                <a:t>BEGIN</a:t>
              </a:r>
              <a:r>
                <a:rPr lang="fa-IR" sz="1400" b="1" dirty="0" smtClean="0">
                  <a:cs typeface="B Nazanin" pitchFamily="2" charset="-78"/>
                </a:rPr>
                <a:t> </a:t>
              </a:r>
              <a:r>
                <a:rPr lang="fa-IR" sz="1600" b="1" dirty="0" smtClean="0">
                  <a:cs typeface="B Nazanin" pitchFamily="2" charset="-78"/>
                </a:rPr>
                <a:t>و </a:t>
              </a:r>
              <a:r>
                <a:rPr lang="en-US" sz="1400" b="1" dirty="0" smtClean="0">
                  <a:cs typeface="B Nazanin" pitchFamily="2" charset="-78"/>
                </a:rPr>
                <a:t>END</a:t>
              </a:r>
              <a:r>
                <a:rPr lang="fa-IR" sz="1400" b="1" dirty="0" smtClean="0">
                  <a:cs typeface="B Nazanin" pitchFamily="2" charset="-78"/>
                </a:rPr>
                <a:t> </a:t>
              </a:r>
              <a:r>
                <a:rPr lang="fa-IR" sz="1600" b="1" dirty="0" smtClean="0">
                  <a:cs typeface="B Nazanin" pitchFamily="2" charset="-78"/>
                </a:rPr>
                <a:t>قرار می‏دهیم.</a:t>
              </a:r>
              <a:endParaRPr lang="en-US" sz="1600" b="1" dirty="0" smtClean="0">
                <a:cs typeface="B Nazanin" pitchFamily="2" charset="-78"/>
              </a:endParaRPr>
            </a:p>
          </p:txBody>
        </p:sp>
        <p:cxnSp>
          <p:nvCxnSpPr>
            <p:cNvPr id="9" name="Elbow Connector 8"/>
            <p:cNvCxnSpPr>
              <a:stCxn id="6" idx="1"/>
            </p:cNvCxnSpPr>
            <p:nvPr/>
          </p:nvCxnSpPr>
          <p:spPr>
            <a:xfrm rot="10800000" flipV="1">
              <a:off x="914400" y="4203650"/>
              <a:ext cx="152401" cy="82554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296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محدودیت‏ها </a:t>
            </a:r>
            <a:r>
              <a:rPr lang="fa-IR" dirty="0" smtClean="0"/>
              <a:t>– رهانا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از کاربردهای رهانا، استفاده از آن در انجام عملیات ذخیره‏سازی از دید خارجی است (به خصوص در سمپادهایی که از عملیات در دید خارجی پشتیبانی نمی‏کنند).</a:t>
            </a: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133600"/>
            <a:ext cx="4848956" cy="23314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STT1 (</a:t>
            </a:r>
            <a:r>
              <a:rPr lang="en-US" sz="1600" dirty="0" smtClean="0"/>
              <a:t>STID, NAME, MAJOR, LEVEL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STT2 </a:t>
            </a:r>
            <a:r>
              <a:rPr lang="en-US" sz="1600" b="1" dirty="0"/>
              <a:t>(</a:t>
            </a:r>
            <a:r>
              <a:rPr lang="en-US" sz="1600" dirty="0"/>
              <a:t>STID</a:t>
            </a:r>
            <a:r>
              <a:rPr lang="en-US" sz="1600" dirty="0" smtClean="0"/>
              <a:t>, </a:t>
            </a:r>
            <a:r>
              <a:rPr lang="en-US" sz="1600" dirty="0"/>
              <a:t>DEPT, BDATE, NATID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>
                <a:solidFill>
                  <a:srgbClr val="0919AF"/>
                </a:solidFill>
              </a:rPr>
              <a:t>CREATE  VIEW  </a:t>
            </a:r>
            <a:r>
              <a:rPr lang="en-US" sz="1600" dirty="0" smtClean="0">
                <a:solidFill>
                  <a:srgbClr val="0919AF"/>
                </a:solidFill>
              </a:rPr>
              <a:t>CE-STT</a:t>
            </a:r>
            <a:r>
              <a:rPr lang="en-US" sz="1600" b="1" dirty="0" smtClean="0">
                <a:solidFill>
                  <a:srgbClr val="0919AF"/>
                </a:solidFill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919AF"/>
                </a:solidFill>
              </a:rPr>
              <a:t>	</a:t>
            </a:r>
            <a:r>
              <a:rPr lang="en-US" sz="1600" b="1" dirty="0" smtClean="0">
                <a:solidFill>
                  <a:srgbClr val="0919AF"/>
                </a:solidFill>
              </a:rPr>
              <a:t>AS  SELECT  </a:t>
            </a:r>
            <a:r>
              <a:rPr lang="en-US" sz="1600" dirty="0" smtClean="0">
                <a:solidFill>
                  <a:srgbClr val="0919AF"/>
                </a:solidFill>
              </a:rPr>
              <a:t>STID,  NAME,  MAJOR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919AF"/>
                </a:solidFill>
              </a:rPr>
              <a:t>	</a:t>
            </a:r>
            <a:r>
              <a:rPr lang="en-US" sz="1600" b="1" dirty="0" smtClean="0">
                <a:solidFill>
                  <a:srgbClr val="0919AF"/>
                </a:solidFill>
              </a:rPr>
              <a:t>FROM  </a:t>
            </a:r>
            <a:r>
              <a:rPr lang="en-US" sz="1600" dirty="0" smtClean="0">
                <a:solidFill>
                  <a:srgbClr val="0919AF"/>
                </a:solidFill>
              </a:rPr>
              <a:t>STT1  JOIN  STT2</a:t>
            </a:r>
          </a:p>
          <a:p>
            <a:pPr>
              <a:spcAft>
                <a:spcPts val="300"/>
              </a:spcAft>
            </a:pPr>
            <a:r>
              <a:rPr lang="en-US" sz="1600" b="1" dirty="0">
                <a:solidFill>
                  <a:srgbClr val="0919AF"/>
                </a:solidFill>
              </a:rPr>
              <a:t>	</a:t>
            </a:r>
            <a:r>
              <a:rPr lang="en-US" sz="1600" b="1" dirty="0" smtClean="0">
                <a:solidFill>
                  <a:srgbClr val="0919AF"/>
                </a:solidFill>
              </a:rPr>
              <a:t>WHERE  </a:t>
            </a:r>
            <a:r>
              <a:rPr lang="en-US" sz="1600" dirty="0" smtClean="0">
                <a:solidFill>
                  <a:srgbClr val="0919AF"/>
                </a:solidFill>
              </a:rPr>
              <a:t>DEPT=‘CE’  </a:t>
            </a:r>
            <a:r>
              <a:rPr lang="en-US" sz="1600" b="1" dirty="0" smtClean="0">
                <a:solidFill>
                  <a:srgbClr val="0919AF"/>
                </a:solidFill>
              </a:rPr>
              <a:t>AND  </a:t>
            </a:r>
            <a:r>
              <a:rPr lang="en-US" sz="1600" dirty="0" smtClean="0">
                <a:solidFill>
                  <a:srgbClr val="0919AF"/>
                </a:solidFill>
              </a:rPr>
              <a:t>LEVEL =‘BS’</a:t>
            </a:r>
          </a:p>
          <a:p>
            <a:pPr>
              <a:spcAft>
                <a:spcPts val="300"/>
              </a:spcAft>
            </a:pPr>
            <a:endParaRPr lang="en-US" sz="1600" b="1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2954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9113" y="4114800"/>
            <a:ext cx="8391143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TRIGGER</a:t>
            </a:r>
            <a:r>
              <a:rPr lang="fa-IR" sz="1600" b="1" dirty="0" smtClean="0"/>
              <a:t> </a:t>
            </a:r>
            <a:r>
              <a:rPr lang="en-US" sz="1600" dirty="0"/>
              <a:t> </a:t>
            </a:r>
            <a:r>
              <a:rPr lang="en-US" sz="1600" dirty="0" smtClean="0"/>
              <a:t>INS-VIEW-TRIG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INSTEAD  OF   INSERT   ON  </a:t>
            </a:r>
            <a:r>
              <a:rPr lang="en-US" sz="1600" dirty="0" smtClean="0"/>
              <a:t>CE-STT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REFERENCING   NEW  AS </a:t>
            </a:r>
            <a:r>
              <a:rPr lang="en-US" sz="1600" dirty="0" smtClean="0"/>
              <a:t>NST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 EACH ROW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BEGIN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   INSERT  INTO  STT1  VALUES</a:t>
            </a:r>
            <a:r>
              <a:rPr lang="en-US" sz="1600" dirty="0" smtClean="0"/>
              <a:t>  ( NST.STID, NST.NAME, NST.MAJOR,  ‘BS’)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</a:t>
            </a:r>
            <a:r>
              <a:rPr lang="en-US" sz="1600" b="1" dirty="0"/>
              <a:t> </a:t>
            </a:r>
            <a:r>
              <a:rPr lang="en-US" sz="1600" b="1" dirty="0" smtClean="0"/>
              <a:t>      INSERT  </a:t>
            </a:r>
            <a:r>
              <a:rPr lang="en-US" sz="1600" b="1"/>
              <a:t>INTO  </a:t>
            </a:r>
            <a:r>
              <a:rPr lang="en-US" sz="1600" b="1" smtClean="0"/>
              <a:t>STT2  </a:t>
            </a:r>
            <a:r>
              <a:rPr lang="en-US" sz="1600" b="1" dirty="0"/>
              <a:t>VALUES</a:t>
            </a:r>
            <a:r>
              <a:rPr lang="en-US" sz="1600" dirty="0"/>
              <a:t>  ( NST.STID, </a:t>
            </a:r>
            <a:r>
              <a:rPr lang="en-US" sz="1600" dirty="0" smtClean="0"/>
              <a:t>‘</a:t>
            </a:r>
            <a:r>
              <a:rPr lang="en-US" sz="1600" dirty="0"/>
              <a:t>CE’, </a:t>
            </a:r>
            <a:r>
              <a:rPr lang="en-US" sz="1600" dirty="0">
                <a:solidFill>
                  <a:srgbClr val="C00000"/>
                </a:solidFill>
              </a:rPr>
              <a:t>NULL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C00000"/>
                </a:solidFill>
              </a:rPr>
              <a:t>NULL</a:t>
            </a:r>
            <a:r>
              <a:rPr lang="en-US" sz="1600" dirty="0"/>
              <a:t>) </a:t>
            </a:r>
            <a:r>
              <a:rPr lang="en-US" sz="1600" b="1" dirty="0"/>
              <a:t>	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28216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محدودیت‏ها </a:t>
            </a:r>
            <a:r>
              <a:rPr lang="fa-IR" dirty="0" smtClean="0"/>
              <a:t>– رهانا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این رهانا باعث اعمال قاعده </a:t>
            </a:r>
            <a:r>
              <a:rPr lang="en-US" sz="1800" dirty="0" smtClean="0"/>
              <a:t>C2</a:t>
            </a:r>
            <a:r>
              <a:rPr lang="fa-IR" dirty="0" smtClean="0"/>
              <a:t> در عمل حذف در جدول </a:t>
            </a:r>
            <a:r>
              <a:rPr lang="en-US" sz="1800" dirty="0" smtClean="0"/>
              <a:t>COT</a:t>
            </a:r>
            <a:r>
              <a:rPr lang="fa-IR" dirty="0" smtClean="0"/>
              <a:t> می‏شود.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r>
              <a:rPr lang="fa-IR" b="1" dirty="0">
                <a:solidFill>
                  <a:srgbClr val="C00000"/>
                </a:solidFill>
              </a:rPr>
              <a:t>مطالعه مثالهای بیشتر </a:t>
            </a:r>
            <a:r>
              <a:rPr lang="fa-IR" b="1" dirty="0" smtClean="0">
                <a:solidFill>
                  <a:srgbClr val="C00000"/>
                </a:solidFill>
              </a:rPr>
              <a:t>از اظهار و رهانا </a:t>
            </a:r>
            <a:r>
              <a:rPr lang="fa-IR" b="1" dirty="0">
                <a:solidFill>
                  <a:srgbClr val="C00000"/>
                </a:solidFill>
              </a:rPr>
              <a:t>در یادداشت‏های تکمیلی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09800"/>
            <a:ext cx="5533823" cy="204671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TRIGGER</a:t>
            </a:r>
            <a:r>
              <a:rPr lang="fa-IR" sz="1600" b="1" dirty="0" smtClean="0"/>
              <a:t> </a:t>
            </a:r>
            <a:r>
              <a:rPr lang="en-US" sz="1600" dirty="0"/>
              <a:t> </a:t>
            </a:r>
            <a:r>
              <a:rPr lang="en-US" sz="1600" dirty="0" smtClean="0"/>
              <a:t>DEL-TRIG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BEFORE   DELETE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 </a:t>
            </a:r>
            <a:r>
              <a:rPr lang="en-US" sz="1600" dirty="0" smtClean="0"/>
              <a:t>COT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REFERENCING OLD AS </a:t>
            </a:r>
            <a:r>
              <a:rPr lang="en-US" sz="1600" dirty="0" smtClean="0"/>
              <a:t>OCOT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 EACH ROW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(DELETE   FROM  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	WHERE</a:t>
            </a:r>
            <a:r>
              <a:rPr lang="en-US" sz="1600" dirty="0" smtClean="0"/>
              <a:t>   STCOT.COID=OCOT.COID  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2954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0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جامعیت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جامعیت پایگاه داده‏ها (</a:t>
            </a:r>
            <a:r>
              <a:rPr lang="en-US" sz="1800" b="1" dirty="0" smtClean="0">
                <a:solidFill>
                  <a:srgbClr val="0919AF"/>
                </a:solidFill>
              </a:rPr>
              <a:t>DB Integrity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 صحت و سازگاری داده‏های ذخیره شده در پایگاه داده‏ها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      </a:t>
            </a:r>
            <a:r>
              <a:rPr lang="fa-IR" i="1" dirty="0" smtClean="0"/>
              <a:t>جنبه‏های کیفی داده (</a:t>
            </a:r>
            <a:r>
              <a:rPr lang="en-US" sz="1800" i="1" dirty="0" smtClean="0"/>
              <a:t>Data Quality Features</a:t>
            </a:r>
            <a:r>
              <a:rPr lang="fa-IR" i="1" dirty="0" smtClean="0"/>
              <a:t>)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مسئولیت کنترل جامعیت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RDBMS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بر اساس اطلاعاتی که کاربر [تیم طراح – پیاده‏ساز] به سیستم می‏دهد. </a:t>
            </a:r>
            <a:endParaRPr lang="fa-IR"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</a:rPr>
              <a:t>	                         قواعد یا محدودیت‏های جامعیتی</a:t>
            </a:r>
            <a:r>
              <a:rPr lang="fa-IR" dirty="0" smtClean="0">
                <a:solidFill>
                  <a:srgbClr val="C00000"/>
                </a:solidFill>
              </a:rPr>
              <a:t> (</a:t>
            </a:r>
            <a:r>
              <a:rPr lang="en-US" sz="1800" b="1" dirty="0" smtClean="0">
                <a:solidFill>
                  <a:srgbClr val="C00000"/>
                </a:solidFill>
              </a:rPr>
              <a:t>I</a:t>
            </a:r>
            <a:r>
              <a:rPr lang="en-US" sz="1800" dirty="0" smtClean="0">
                <a:solidFill>
                  <a:srgbClr val="C00000"/>
                </a:solidFill>
              </a:rPr>
              <a:t>ntegrity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en-US" sz="1800" dirty="0" smtClean="0">
                <a:solidFill>
                  <a:srgbClr val="C00000"/>
                </a:solidFill>
              </a:rPr>
              <a:t>ules</a:t>
            </a:r>
            <a:r>
              <a:rPr lang="en-US" sz="1800" b="1" dirty="0" smtClean="0">
                <a:solidFill>
                  <a:srgbClr val="C00000"/>
                </a:solidFill>
              </a:rPr>
              <a:t>/C</a:t>
            </a:r>
            <a:r>
              <a:rPr lang="en-US" sz="1800" dirty="0" smtClean="0">
                <a:solidFill>
                  <a:srgbClr val="C00000"/>
                </a:solidFill>
              </a:rPr>
              <a:t>onstraints</a:t>
            </a:r>
            <a:r>
              <a:rPr lang="fa-IR" dirty="0" smtClean="0">
                <a:solidFill>
                  <a:srgbClr val="C00000"/>
                </a:solidFill>
              </a:rPr>
              <a:t>)</a:t>
            </a:r>
          </a:p>
          <a:p>
            <a:pPr lvl="1">
              <a:spcBef>
                <a:spcPts val="1000"/>
              </a:spcBef>
            </a:pPr>
            <a:r>
              <a:rPr lang="en-US" sz="1800" dirty="0" smtClean="0"/>
              <a:t>IR</a:t>
            </a:r>
            <a:r>
              <a:rPr lang="fa-IR" dirty="0" smtClean="0"/>
              <a:t>ها [</a:t>
            </a:r>
            <a:r>
              <a:rPr lang="en-US" sz="1800" dirty="0" smtClean="0"/>
              <a:t>IC</a:t>
            </a:r>
            <a:r>
              <a:rPr lang="fa-IR" dirty="0" smtClean="0"/>
              <a:t>ها] با استفاده از دستورات زبان پایگاهی به سیستم داده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اعلانی:</a:t>
            </a:r>
            <a:r>
              <a:rPr lang="fa-IR" dirty="0" smtClean="0"/>
              <a:t> قواعد به نحوی </a:t>
            </a:r>
            <a:r>
              <a:rPr lang="fa-IR" dirty="0" smtClean="0">
                <a:solidFill>
                  <a:srgbClr val="0919AF"/>
                </a:solidFill>
              </a:rPr>
              <a:t>اعلان</a:t>
            </a:r>
            <a:r>
              <a:rPr lang="fa-IR" dirty="0" smtClean="0"/>
              <a:t>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اجرایی: </a:t>
            </a:r>
            <a:r>
              <a:rPr lang="fa-IR" dirty="0" smtClean="0"/>
              <a:t>قواعد در </a:t>
            </a:r>
            <a:r>
              <a:rPr lang="fa-IR" dirty="0" smtClean="0">
                <a:solidFill>
                  <a:srgbClr val="0919AF"/>
                </a:solidFill>
              </a:rPr>
              <a:t>یک رویه </a:t>
            </a:r>
            <a:r>
              <a:rPr lang="fa-IR" dirty="0" smtClean="0"/>
              <a:t>به سیستم داده می‏شوند.</a:t>
            </a: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34" y="205111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5" name="Group 14"/>
          <p:cNvGrpSpPr/>
          <p:nvPr/>
        </p:nvGrpSpPr>
        <p:grpSpPr>
          <a:xfrm>
            <a:off x="6689834" y="4212018"/>
            <a:ext cx="685799" cy="388884"/>
            <a:chOff x="6934201" y="3959770"/>
            <a:chExt cx="685799" cy="38888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010400" y="3959770"/>
              <a:ext cx="609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330966" y="3959770"/>
              <a:ext cx="0" cy="388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934201" y="4348654"/>
              <a:ext cx="39676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51434" y="5394434"/>
            <a:ext cx="1828800" cy="961698"/>
            <a:chOff x="4464268" y="4884684"/>
            <a:chExt cx="1828800" cy="961698"/>
          </a:xfrm>
        </p:grpSpPr>
        <p:grpSp>
          <p:nvGrpSpPr>
            <p:cNvPr id="16" name="Group 15"/>
            <p:cNvGrpSpPr/>
            <p:nvPr/>
          </p:nvGrpSpPr>
          <p:grpSpPr>
            <a:xfrm>
              <a:off x="4464268" y="4884684"/>
              <a:ext cx="1828800" cy="449316"/>
              <a:chOff x="6934201" y="3870436"/>
              <a:chExt cx="1828800" cy="44931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010400" y="3870436"/>
                <a:ext cx="175260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344104" y="3870436"/>
                <a:ext cx="0" cy="44931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6934201" y="4282968"/>
                <a:ext cx="39676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H="1">
              <a:off x="4874170" y="5297216"/>
              <a:ext cx="1" cy="5491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464268" y="5846382"/>
              <a:ext cx="40990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Brace 36"/>
          <p:cNvSpPr/>
          <p:nvPr/>
        </p:nvSpPr>
        <p:spPr>
          <a:xfrm rot="5400000">
            <a:off x="7125846" y="1865756"/>
            <a:ext cx="178897" cy="1324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80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هر </a:t>
            </a:r>
            <a:r>
              <a:rPr lang="en-US" sz="1800" dirty="0" smtClean="0"/>
              <a:t>DBMS</a:t>
            </a:r>
            <a:r>
              <a:rPr lang="fa-IR" dirty="0" smtClean="0"/>
              <a:t>ای باید بتواند جامعیت پایگاه داده‏ها را کنترل و تضمین کند. 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دلیل: </a:t>
            </a:r>
            <a:r>
              <a:rPr lang="fa-IR" dirty="0" smtClean="0"/>
              <a:t>زیرا همیشه ممکن است عواملی سبب نقض جامعیت شوند. از جمله: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برنامه‏های کاربردی (به ویژه اشتباهات معنایی)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وارد کردن داده‏ها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وجود افزونگی کنترل نشده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اجرای همروند تراکنشها به گونه‏ای که داده نامعتبر یا ناسازگار ایجاد شود.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خرابی‏های سخت‏افزاری و نرم‏افزاری</a:t>
            </a:r>
            <a:r>
              <a:rPr lang="fa-IR" dirty="0"/>
              <a:t> </a:t>
            </a:r>
            <a:r>
              <a:rPr lang="fa-IR" dirty="0" smtClean="0"/>
              <a:t>که منجر به بروز ناسازگاری یا نقض صحت داده‏ها می‏شود.</a:t>
            </a:r>
          </a:p>
        </p:txBody>
      </p:sp>
    </p:spTree>
    <p:extLst>
      <p:ext uri="{BB962C8B-B14F-4D97-AF65-F5344CB8AC3E}">
        <p14:creationId xmlns:p14="http://schemas.microsoft.com/office/powerpoint/2010/main" val="10155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 smtClean="0"/>
              <a:t>اِعمال قواعد جامعیتی (</a:t>
            </a:r>
            <a:r>
              <a:rPr lang="en-US" sz="1800" dirty="0" smtClean="0"/>
              <a:t>IR</a:t>
            </a:r>
            <a:r>
              <a:rPr lang="fa-IR" dirty="0" smtClean="0"/>
              <a:t>ها) یا محدودیت‏های جامعیتی (</a:t>
            </a:r>
            <a:r>
              <a:rPr lang="en-US" sz="1800" dirty="0" smtClean="0"/>
              <a:t>IC</a:t>
            </a:r>
            <a:r>
              <a:rPr lang="fa-IR" dirty="0" smtClean="0"/>
              <a:t>ها) </a:t>
            </a:r>
            <a:r>
              <a:rPr lang="fa-IR" dirty="0"/>
              <a:t>برای سیستم </a:t>
            </a:r>
            <a:r>
              <a:rPr lang="fa-IR" b="1" dirty="0">
                <a:solidFill>
                  <a:srgbClr val="FF0000"/>
                </a:solidFill>
              </a:rPr>
              <a:t>سربار</a:t>
            </a:r>
            <a:r>
              <a:rPr lang="fa-IR" dirty="0"/>
              <a:t> دارد.</a:t>
            </a:r>
          </a:p>
          <a:p>
            <a:pPr>
              <a:lnSpc>
                <a:spcPct val="200000"/>
              </a:lnSpc>
            </a:pPr>
            <a:r>
              <a:rPr lang="fa-IR" b="1" dirty="0" smtClean="0"/>
              <a:t>منشأ سربار (دلایل بروز سربار) در </a:t>
            </a:r>
            <a:r>
              <a:rPr lang="en-US" sz="1800" b="1" dirty="0" smtClean="0"/>
              <a:t>DBMS</a:t>
            </a:r>
            <a:endParaRPr lang="fa-IR" b="1" dirty="0"/>
          </a:p>
          <a:p>
            <a:pPr lvl="1"/>
            <a:r>
              <a:rPr lang="fa-IR" dirty="0" smtClean="0"/>
              <a:t>انجام نگاشت‏ها (ناشی از معماری)</a:t>
            </a:r>
          </a:p>
          <a:p>
            <a:pPr lvl="1"/>
            <a:r>
              <a:rPr lang="fa-IR" dirty="0" smtClean="0">
                <a:solidFill>
                  <a:srgbClr val="C00000"/>
                </a:solidFill>
              </a:rPr>
              <a:t>اِعمال و کنترل قواعد جامعیتی</a:t>
            </a:r>
          </a:p>
          <a:p>
            <a:pPr lvl="1"/>
            <a:r>
              <a:rPr lang="fa-IR" dirty="0" smtClean="0"/>
              <a:t>اِعمال ضوابط و کنترلهای امنیت داده‏ها در سطح </a:t>
            </a:r>
            <a:r>
              <a:rPr lang="en-US" sz="1800" dirty="0" smtClean="0"/>
              <a:t>DBMS</a:t>
            </a:r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4692216">
            <a:off x="-578332" y="1816307"/>
            <a:ext cx="2268182" cy="6164507"/>
          </a:xfrm>
          <a:prstGeom prst="arc">
            <a:avLst>
              <a:gd name="adj1" fmla="val 16774665"/>
              <a:gd name="adj2" fmla="val 21171481"/>
            </a:avLst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8600" y="3897868"/>
            <a:ext cx="4953000" cy="2643664"/>
            <a:chOff x="152400" y="3897868"/>
            <a:chExt cx="4953000" cy="2643664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09600" y="6172200"/>
              <a:ext cx="3429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62000" y="4267200"/>
              <a:ext cx="0" cy="2057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84116" y="6172200"/>
              <a:ext cx="23212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تعداد قواعد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" y="3897868"/>
              <a:ext cx="1066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کار سیستم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5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جامعیت </a:t>
            </a:r>
            <a:r>
              <a:rPr lang="fa-IR" dirty="0"/>
              <a:t>در مدل رابطه‏</a:t>
            </a:r>
            <a:r>
              <a:rPr lang="fa-IR" dirty="0" smtClean="0"/>
              <a:t>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en-US" sz="1800" b="1" dirty="0" smtClean="0">
                <a:solidFill>
                  <a:srgbClr val="0919AF"/>
                </a:solidFill>
              </a:rPr>
              <a:t>IR</a:t>
            </a:r>
            <a:r>
              <a:rPr lang="fa-IR" b="1" dirty="0" smtClean="0">
                <a:solidFill>
                  <a:srgbClr val="0919AF"/>
                </a:solidFill>
              </a:rPr>
              <a:t>ها [</a:t>
            </a:r>
            <a:r>
              <a:rPr lang="en-US" sz="1800" b="1" dirty="0" smtClean="0">
                <a:solidFill>
                  <a:srgbClr val="0919AF"/>
                </a:solidFill>
              </a:rPr>
              <a:t>IC</a:t>
            </a:r>
            <a:r>
              <a:rPr lang="fa-IR" b="1" dirty="0" smtClean="0">
                <a:solidFill>
                  <a:srgbClr val="0919AF"/>
                </a:solidFill>
              </a:rPr>
              <a:t>ها] در مدل رابطه‏ای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1- قواعد [محدودیت‏های] عام: </a:t>
            </a:r>
            <a:r>
              <a:rPr lang="fa-IR" dirty="0" smtClean="0"/>
              <a:t>ناوابسته به داده‏های محیط: فراقواعد (</a:t>
            </a:r>
            <a:r>
              <a:rPr lang="en-US" sz="1800" dirty="0" err="1" smtClean="0"/>
              <a:t>MetaRules</a:t>
            </a:r>
            <a:r>
              <a:rPr lang="fa-IR" dirty="0" smtClean="0"/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2- قواعد [محدودیت‏های] خاص: </a:t>
            </a:r>
            <a:r>
              <a:rPr lang="fa-IR" dirty="0" smtClean="0"/>
              <a:t>وابسته به داده‏های محیط: قواعد کاربری (</a:t>
            </a:r>
            <a:r>
              <a:rPr lang="en-US" sz="1800" dirty="0" smtClean="0"/>
              <a:t>User Defined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				     یا قواعد فعالیت‏های محیط (</a:t>
            </a:r>
            <a:r>
              <a:rPr lang="en-US" sz="1800" dirty="0" smtClean="0"/>
              <a:t>Business Rules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قواعد عام در مدل رابطه‏ای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C1</a:t>
            </a:r>
            <a:r>
              <a:rPr lang="fa-IR" dirty="0" smtClean="0"/>
              <a:t>: جامعیت موجودیتی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C2</a:t>
            </a:r>
            <a:r>
              <a:rPr lang="fa-IR" dirty="0" smtClean="0"/>
              <a:t>: جامعیت ارجاعی</a:t>
            </a:r>
            <a:r>
              <a:rPr lang="fa-IR" dirty="0"/>
              <a:t>	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8237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عام در مدل رابطه‏ای – قاعده جامعیت موجودیتی </a:t>
            </a:r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C1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موجودیتی (</a:t>
            </a:r>
            <a:r>
              <a:rPr lang="en-US" sz="1800" b="1" u="sng" dirty="0" smtClean="0">
                <a:solidFill>
                  <a:srgbClr val="C00000"/>
                </a:solidFill>
              </a:rPr>
              <a:t>Entity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PK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هیچ جزء تشکیل‏دهنده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نباید هیچ‏مقدار (</a:t>
            </a:r>
            <a:r>
              <a:rPr lang="en-US" sz="1800" dirty="0" smtClean="0"/>
              <a:t>Null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دلیل: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تاپل‏ها است.</a:t>
            </a:r>
          </a:p>
          <a:p>
            <a:pPr lvl="2">
              <a:buFont typeface="Wingdings" pitchFamily="2" charset="2"/>
              <a:buChar char="ü"/>
            </a:pPr>
            <a:r>
              <a:rPr lang="fa-IR" dirty="0" smtClean="0"/>
              <a:t>تاپل در مدل رابطه‏ای نمایشگر نمونه موجودیت است.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نمونه موجودیت‏ها است و تضمین‏کننده</a:t>
            </a:r>
            <a:br>
              <a:rPr lang="fa-IR" dirty="0" smtClean="0"/>
            </a:br>
            <a:r>
              <a:rPr lang="fa-IR" dirty="0" smtClean="0"/>
              <a:t>دستیبابی به تک‏موجودیت 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مکانیزم اِعمال </a:t>
            </a:r>
            <a:r>
              <a:rPr lang="en-US" sz="1800" dirty="0" smtClean="0"/>
              <a:t>C1</a:t>
            </a:r>
            <a:r>
              <a:rPr lang="fa-IR" dirty="0" smtClean="0"/>
              <a:t>: اعلان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به سیستم 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474249" y="5106412"/>
            <a:ext cx="166698" cy="14518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4800600"/>
            <a:ext cx="3626649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1- محدودیت یکتایی مقدار (با </a:t>
            </a:r>
            <a:r>
              <a:rPr lang="en-US" sz="1600" dirty="0" smtClean="0">
                <a:cs typeface="B Nazanin" pitchFamily="2" charset="-78"/>
              </a:rPr>
              <a:t>UNIQUE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فقط این محدودیت کنترل می‏شود)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2- محدودیت هیچ‏مقدارناپذیری</a:t>
            </a:r>
          </a:p>
        </p:txBody>
      </p:sp>
      <p:sp>
        <p:nvSpPr>
          <p:cNvPr id="6" name="Right Brace 5"/>
          <p:cNvSpPr/>
          <p:nvPr/>
        </p:nvSpPr>
        <p:spPr>
          <a:xfrm flipH="1">
            <a:off x="3657600" y="3424901"/>
            <a:ext cx="152400" cy="14518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733800"/>
            <a:ext cx="347424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عامل تمییز خود نمی‏تواند ناشناخته باشد.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17147" y="5832363"/>
            <a:ext cx="1235853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5658" y="5498068"/>
            <a:ext cx="16559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کنترل می‏کند</a:t>
            </a:r>
          </a:p>
        </p:txBody>
      </p:sp>
    </p:spTree>
    <p:extLst>
      <p:ext uri="{BB962C8B-B14F-4D97-AF65-F5344CB8AC3E}">
        <p14:creationId xmlns:p14="http://schemas.microsoft.com/office/powerpoint/2010/main" val="35675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</a:t>
            </a:r>
            <a:r>
              <a:rPr lang="fa-IR" dirty="0" smtClean="0"/>
              <a:t>ارجاعی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C2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ارجاعی  (</a:t>
            </a:r>
            <a:r>
              <a:rPr lang="en-US" sz="1800" b="1" u="sng" dirty="0" smtClean="0">
                <a:solidFill>
                  <a:srgbClr val="C00000"/>
                </a:solidFill>
              </a:rPr>
              <a:t>Referential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FK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خارجی باشد، مقدار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در هر تاپل از </a:t>
            </a:r>
            <a:r>
              <a:rPr lang="en-US" sz="1800" dirty="0" smtClean="0"/>
              <a:t> R</a:t>
            </a:r>
            <a:r>
              <a:rPr lang="en-US" sz="1800" baseline="-25000" dirty="0" smtClean="0"/>
              <a:t>2</a:t>
            </a:r>
            <a:r>
              <a:rPr lang="fa-IR" dirty="0" smtClean="0"/>
              <a:t>باید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(</a:t>
            </a:r>
            <a:r>
              <a:rPr lang="en-US" sz="1800" dirty="0" err="1" smtClean="0"/>
              <a:t>Matchable</a:t>
            </a:r>
            <a:r>
              <a:rPr lang="en-US" sz="1800" dirty="0" smtClean="0"/>
              <a:t> Value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به عبارت دیگر باید هر مقدار </a:t>
            </a:r>
            <a:r>
              <a:rPr lang="fa-IR" u="sng" dirty="0" smtClean="0">
                <a:solidFill>
                  <a:srgbClr val="FF0000"/>
                </a:solidFill>
              </a:rPr>
              <a:t>معلوم</a:t>
            </a:r>
            <a:r>
              <a:rPr lang="fa-IR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dirty="0" smtClean="0"/>
              <a:t>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 یعنی در عمل می‏تواند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مقدار آن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باشد (البته اگر جزء تشکیل‏دهنده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lvl="1"/>
            <a:r>
              <a:rPr lang="fa-IR" dirty="0" smtClean="0"/>
              <a:t>دلیل نیاز به این قاعده: </a:t>
            </a:r>
          </a:p>
          <a:p>
            <a:pPr lvl="2"/>
            <a:r>
              <a:rPr lang="en-US" sz="1600" dirty="0" smtClean="0"/>
              <a:t>FK</a:t>
            </a:r>
            <a:r>
              <a:rPr lang="fa-IR" sz="1600" dirty="0" smtClean="0"/>
              <a:t> </a:t>
            </a:r>
            <a:r>
              <a:rPr lang="fa-IR" dirty="0"/>
              <a:t>عامل ارجاع </a:t>
            </a:r>
            <a:r>
              <a:rPr lang="fa-IR" dirty="0" smtClean="0"/>
              <a:t>است؛ ارجاع </a:t>
            </a:r>
            <a:r>
              <a:rPr lang="fa-IR" dirty="0"/>
              <a:t>به نمونه </a:t>
            </a:r>
            <a:r>
              <a:rPr lang="fa-IR" dirty="0" smtClean="0"/>
              <a:t>موجودیت (ارجاع مقداری و نه ارجاع از طریق اشاره‏گر).</a:t>
            </a:r>
          </a:p>
          <a:p>
            <a:pPr lvl="2"/>
            <a:r>
              <a:rPr lang="fa-IR" dirty="0" smtClean="0"/>
              <a:t>در </a:t>
            </a:r>
            <a:r>
              <a:rPr lang="fa-IR" dirty="0"/>
              <a:t>واقعیت نمی‏توان به نمونه موجودیت ناموجود ارجاع داد.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7119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 smtClean="0"/>
              <a:t>C2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چون برای </a:t>
            </a:r>
            <a:r>
              <a:rPr lang="en-US" sz="1800" dirty="0" smtClean="0"/>
              <a:t>999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در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وجود ندارد، پس این درخواست رد می‏شود.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842968"/>
            <a:ext cx="3704157" cy="3262432"/>
            <a:chOff x="304800" y="4419600"/>
            <a:chExt cx="3704157" cy="3262432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419600"/>
              <a:ext cx="3704157" cy="32624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STT   (STID,  …)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       777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888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444</a:t>
              </a:r>
            </a:p>
            <a:p>
              <a:pPr>
                <a:spcAft>
                  <a:spcPts val="300"/>
                </a:spcAft>
              </a:pPr>
              <a:r>
                <a:rPr lang="en-US" sz="1600" b="1" dirty="0" smtClean="0"/>
                <a:t>STCOT (STID,   COID, …)</a:t>
              </a:r>
            </a:p>
            <a:p>
              <a:pPr>
                <a:spcAft>
                  <a:spcPts val="300"/>
                </a:spcAft>
              </a:pPr>
              <a:endParaRPr lang="en-US" sz="5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777      CO1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…        …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444      CO4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b="1" dirty="0" smtClean="0"/>
                <a:t>INSERT INTO </a:t>
              </a:r>
              <a:r>
                <a:rPr lang="en-US" sz="1600" dirty="0" smtClean="0"/>
                <a:t>STCOT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	</a:t>
              </a:r>
              <a:r>
                <a:rPr lang="en-US" sz="1600" b="1" dirty="0" smtClean="0"/>
                <a:t>VALUES </a:t>
              </a:r>
              <a:r>
                <a:rPr lang="en-US" sz="1600" dirty="0" smtClean="0"/>
                <a:t>(‘999’, ‘CO9’, …)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192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19200" y="5896302"/>
              <a:ext cx="116664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050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16875" y="4708634"/>
              <a:ext cx="4309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66800" y="4800600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90600" y="6035566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86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119536</TotalTime>
  <Words>2207</Words>
  <Application>Microsoft Office PowerPoint</Application>
  <PresentationFormat>On-screen Show (4:3)</PresentationFormat>
  <Paragraphs>362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به نام آنکه جان را فکرت آموخت</vt:lpstr>
      <vt:lpstr>مدل داده رابطه‏ای</vt:lpstr>
      <vt:lpstr>جامعیت در مدل رابطه‏ای</vt:lpstr>
      <vt:lpstr>جامعیت در مدل رابطه‏ای (ادامه)</vt:lpstr>
      <vt:lpstr>جامعیت در مدل رابطه‏ای (ادامه)</vt:lpstr>
      <vt:lpstr>قواعد جامعیت در مدل رابطه‏ای</vt:lpstr>
      <vt:lpstr>قواعد عام در مدل رابطه‏ای – قاعده جامعیت موجودیتی C1</vt:lpstr>
      <vt:lpstr>قواعد عام در مدل رابطه‏ای – قاعده جامعیت ارجاعی C2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خاص در مدل رابطه‏ای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امکانات بیان محدودیت‏ها - اِظهار</vt:lpstr>
      <vt:lpstr>امکانات بیان محدودیت‏ها - اِظهار (ادامه)</vt:lpstr>
      <vt:lpstr>امکانات بیان محدودیت‏ها - اِظهار (ادامه)</vt:lpstr>
      <vt:lpstr>امکانات بیان محدودیت‏ها - رهانا</vt:lpstr>
      <vt:lpstr>امکانات بیان محدودیت‏ها – رهانا (ادامه)</vt:lpstr>
      <vt:lpstr>امکانات بیان محدودیت‏ها – رهانا (ادامه)</vt:lpstr>
      <vt:lpstr>امکانات بیان محدودیت‏ها – رهانا (ادامه)</vt:lpstr>
      <vt:lpstr>امکانات بیان محدودیت‏ها – رهانا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Windows User</cp:lastModifiedBy>
  <cp:revision>1133</cp:revision>
  <dcterms:created xsi:type="dcterms:W3CDTF">2012-08-03T07:41:40Z</dcterms:created>
  <dcterms:modified xsi:type="dcterms:W3CDTF">2018-11-20T06:36:46Z</dcterms:modified>
</cp:coreProperties>
</file>