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9" r:id="rId2"/>
    <p:sldId id="472" r:id="rId3"/>
    <p:sldId id="473" r:id="rId4"/>
    <p:sldId id="474" r:id="rId5"/>
    <p:sldId id="475" r:id="rId6"/>
    <p:sldId id="476" r:id="rId7"/>
    <p:sldId id="505" r:id="rId8"/>
    <p:sldId id="477" r:id="rId9"/>
    <p:sldId id="478" r:id="rId10"/>
    <p:sldId id="479" r:id="rId11"/>
    <p:sldId id="507" r:id="rId12"/>
    <p:sldId id="508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4" r:id="rId27"/>
    <p:sldId id="495" r:id="rId28"/>
    <p:sldId id="496" r:id="rId29"/>
    <p:sldId id="502" r:id="rId30"/>
    <p:sldId id="503" r:id="rId31"/>
    <p:sldId id="504" r:id="rId32"/>
    <p:sldId id="509" r:id="rId33"/>
    <p:sldId id="511" r:id="rId34"/>
    <p:sldId id="499" r:id="rId35"/>
    <p:sldId id="498" r:id="rId36"/>
    <p:sldId id="510" r:id="rId37"/>
    <p:sldId id="513" r:id="rId38"/>
    <p:sldId id="512" r:id="rId39"/>
    <p:sldId id="500" r:id="rId40"/>
    <p:sldId id="3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2"/>
            <p14:sldId id="473"/>
            <p14:sldId id="474"/>
            <p14:sldId id="475"/>
            <p14:sldId id="476"/>
            <p14:sldId id="505"/>
            <p14:sldId id="477"/>
            <p14:sldId id="478"/>
            <p14:sldId id="479"/>
            <p14:sldId id="507"/>
            <p14:sldId id="508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4"/>
            <p14:sldId id="495"/>
            <p14:sldId id="496"/>
            <p14:sldId id="502"/>
            <p14:sldId id="503"/>
            <p14:sldId id="504"/>
            <p14:sldId id="509"/>
            <p14:sldId id="511"/>
            <p14:sldId id="499"/>
            <p14:sldId id="498"/>
            <p14:sldId id="510"/>
            <p14:sldId id="513"/>
            <p14:sldId id="512"/>
            <p14:sldId id="500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75" d="100"/>
          <a:sy n="75" d="100"/>
        </p:scale>
        <p:origin x="-1359" y="-3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D1C2F10F-DB2A-40D7-A57B-BB63AD139FE7}" type="presOf" srcId="{0721365A-277B-4D27-98BF-7836AE8796A5}" destId="{5E1B7416-EC4F-4D2B-B3F3-3D3BE79A9C7D}" srcOrd="0" destOrd="0" presId="urn:microsoft.com/office/officeart/2005/8/layout/chart3"/>
    <dgm:cxn modelId="{B6595F8E-8394-47C9-8F75-6831C3FC1351}" type="presOf" srcId="{0721365A-277B-4D27-98BF-7836AE8796A5}" destId="{11C34F0A-DAA2-4AEC-8BB5-0E4C68788CA6}" srcOrd="1" destOrd="0" presId="urn:microsoft.com/office/officeart/2005/8/layout/chart3"/>
    <dgm:cxn modelId="{5761CEB0-B912-46E5-94DC-ABC46CE812D8}" type="presOf" srcId="{BF919F98-00B5-497E-98DB-2AD26AABB38B}" destId="{F5CA204F-9EB1-45DF-BE75-9862A57F46E7}" srcOrd="0" destOrd="0" presId="urn:microsoft.com/office/officeart/2005/8/layout/chart3"/>
    <dgm:cxn modelId="{44AE1A02-A733-4720-BF60-1D13BF744324}" type="presOf" srcId="{6A1DB094-16ED-494E-AA3D-E7F7A60F2C7B}" destId="{749722DA-385C-4333-86B4-B076F0011CD8}" srcOrd="0" destOrd="0" presId="urn:microsoft.com/office/officeart/2005/8/layout/chart3"/>
    <dgm:cxn modelId="{0A691D56-6981-49E2-89F4-08B022189320}" type="presOf" srcId="{6A1DB094-16ED-494E-AA3D-E7F7A60F2C7B}" destId="{C9142AFF-F95B-449A-8FDC-BB78E5D5130A}" srcOrd="1" destOrd="0" presId="urn:microsoft.com/office/officeart/2005/8/layout/chart3"/>
    <dgm:cxn modelId="{44586F91-BF05-4041-ADA6-45DC52A2EC2F}" type="presOf" srcId="{342BA539-1F26-491E-A588-787A49FC90E4}" destId="{81E19063-D1C3-4D8C-9A24-DF55053FAE27}" srcOrd="1" destOrd="0" presId="urn:microsoft.com/office/officeart/2005/8/layout/chart3"/>
    <dgm:cxn modelId="{82C4CC64-25E7-4226-8BE7-76AF4AD807C7}" type="presOf" srcId="{342BA539-1F26-491E-A588-787A49FC90E4}" destId="{91336F9F-F642-4649-8426-652881495E1C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A77BBEA6-41BA-4FDA-A1BA-46A64E2AF407}" type="presParOf" srcId="{F5CA204F-9EB1-45DF-BE75-9862A57F46E7}" destId="{5E1B7416-EC4F-4D2B-B3F3-3D3BE79A9C7D}" srcOrd="0" destOrd="0" presId="urn:microsoft.com/office/officeart/2005/8/layout/chart3"/>
    <dgm:cxn modelId="{8DE49FF9-A6C7-4479-8DEE-6E7A638B446B}" type="presParOf" srcId="{F5CA204F-9EB1-45DF-BE75-9862A57F46E7}" destId="{11C34F0A-DAA2-4AEC-8BB5-0E4C68788CA6}" srcOrd="1" destOrd="0" presId="urn:microsoft.com/office/officeart/2005/8/layout/chart3"/>
    <dgm:cxn modelId="{91EDBC93-7425-4C23-8B29-0AC900EBC58A}" type="presParOf" srcId="{F5CA204F-9EB1-45DF-BE75-9862A57F46E7}" destId="{749722DA-385C-4333-86B4-B076F0011CD8}" srcOrd="2" destOrd="0" presId="urn:microsoft.com/office/officeart/2005/8/layout/chart3"/>
    <dgm:cxn modelId="{F03897FA-A806-464D-9CDD-53CCB960D872}" type="presParOf" srcId="{F5CA204F-9EB1-45DF-BE75-9862A57F46E7}" destId="{C9142AFF-F95B-449A-8FDC-BB78E5D5130A}" srcOrd="3" destOrd="0" presId="urn:microsoft.com/office/officeart/2005/8/layout/chart3"/>
    <dgm:cxn modelId="{8329CED0-1FA7-45FA-8876-78CF60A810DC}" type="presParOf" srcId="{F5CA204F-9EB1-45DF-BE75-9862A57F46E7}" destId="{91336F9F-F642-4649-8426-652881495E1C}" srcOrd="4" destOrd="0" presId="urn:microsoft.com/office/officeart/2005/8/layout/chart3"/>
    <dgm:cxn modelId="{D612D8A0-4A88-438E-835C-965613CF1EA0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نهم: عملیات در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نهم:</a:t>
            </a:r>
          </a:p>
          <a:p>
            <a:pPr algn="r" rtl="1"/>
            <a:r>
              <a:rPr lang="fa-IR" sz="3600" dirty="0" smtClean="0">
                <a:cs typeface="+mj-cs"/>
              </a:rPr>
              <a:t>عملیات در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</a:t>
            </a:r>
            <a:r>
              <a:rPr lang="fa-IR" dirty="0" smtClean="0">
                <a:cs typeface="B Nazanin" pitchFamily="2" charset="-78"/>
              </a:rPr>
              <a:t>97-98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fa-I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باشد آنگاه:</a:t>
                </a:r>
              </a:p>
              <a:p>
                <a:pPr lvl="1"/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 ⊆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sz="1800" dirty="0" smtClean="0"/>
                  <a:t> </a:t>
                </a:r>
                <a:r>
                  <a:rPr lang="fa-IR" dirty="0" smtClean="0"/>
                  <a:t>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،</a:t>
                </a:r>
              </a:p>
              <a:p>
                <a:pPr lvl="1"/>
                <a:r>
                  <a:rPr lang="fa-IR" dirty="0" smtClean="0"/>
                  <a:t>اگر نه در بدترین حالت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dirty="0" smtClean="0"/>
                  <a:t>.</a:t>
                </a:r>
              </a:p>
              <a:p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∪,∩,,−,×</m:t>
                        </m:r>
                      </m:e>
                    </m:d>
                  </m:oMath>
                </a14:m>
                <a:r>
                  <a:rPr lang="fa-IR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800" dirty="0" smtClean="0"/>
                  <a:t>?</a:t>
                </a:r>
                <a:r>
                  <a:rPr lang="fa-IR" dirty="0" smtClean="0"/>
                  <a:t>.</a:t>
                </a:r>
              </a:p>
              <a:p>
                <a:endParaRPr lang="fa-IR" dirty="0"/>
              </a:p>
              <a:p>
                <a:r>
                  <a:rPr lang="en-US" sz="1800" dirty="0" smtClean="0"/>
                  <a:t>SELECT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استاندارد، در حالت کلی ترکیبی از دو عملگر </a:t>
                </a:r>
                <a:r>
                  <a:rPr lang="en-US" sz="1800" dirty="0" smtClean="0"/>
                  <a:t>RESTRICT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PROJECT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575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 گسترش یافته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گسترش یافته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EXTENDED 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…,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Fn</m:t>
                            </m:r>
                          </m:e>
                        </m:d>
                      </m:sub>
                    </m:sSub>
                    <m:r>
                      <a:rPr lang="en-US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𝐑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امکان می‏دهد تا در لیست صفات پرتو، از توابع حسابی استفاده شود و صفت (صفاتی) با مقادیر حاصل از اجرای تابع (توابع) در رابطه جواب داشت.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رابطه‏ای با صفات شماره دانشجو، شماره درس و نمره دانشجو در درس، تغییریافته با فرمول </a:t>
                </a:r>
                <a:r>
                  <a:rPr lang="en-US" sz="1800" dirty="0" smtClean="0"/>
                  <a:t>G:=1.2*GRADE</a:t>
                </a:r>
                <a:r>
                  <a:rPr lang="fa-IR" dirty="0" smtClean="0"/>
                  <a:t> بدهید.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GRADE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RENAME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STCOT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76600" y="2921169"/>
            <a:ext cx="26413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و یا توابع حسابی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5867400" y="2931886"/>
            <a:ext cx="464725" cy="293830"/>
          </a:xfrm>
          <a:prstGeom prst="bentConnector3">
            <a:avLst>
              <a:gd name="adj1" fmla="val 456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تغییر نام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تغییر نام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RENAME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𝛒</m:t>
                    </m:r>
                  </m:oMath>
                </a14:m>
                <a:endParaRPr lang="fa-IR" b="1" dirty="0"/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شکل کلی: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𝛒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𝐄</m:t>
                        </m:r>
                      </m:e>
                    </m:d>
                  </m:oMath>
                </a14:m>
                <a:endParaRPr lang="fa-IR" sz="1700" dirty="0" smtClean="0"/>
              </a:p>
              <a:p>
                <a:pPr lvl="1">
                  <a:lnSpc>
                    <a:spcPct val="200000"/>
                  </a:lnSpc>
                </a:pPr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برای نامیدن رابطه حاصل از یک عبارت جبر رابطه‏ای به کار می‏رود.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 smtClean="0"/>
                  <a:t>عملکرد: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>
                            <a:latin typeface="Cambria Math"/>
                            <a:ea typeface="Cambria Math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  <a:ea typeface="Cambria Math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fa-IR" dirty="0" smtClean="0"/>
                  <a:t> رابطه حاصل از عبارت جبر رابطه‏ای </a:t>
                </a:r>
                <a:r>
                  <a:rPr lang="en-US" sz="1800" dirty="0" smtClean="0"/>
                  <a:t>E</a:t>
                </a:r>
                <a:r>
                  <a:rPr lang="fa-IR" dirty="0" smtClean="0"/>
                  <a:t> را با نام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برمی‏گرداند.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از عملگر </a:t>
                </a:r>
                <a:r>
                  <a:rPr lang="en-US" sz="1800" dirty="0" smtClean="0"/>
                  <a:t>RENAME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برای دگرنامی صفت هم می‏توان استفاده کرد (مشابه آنچه در مثال اسلاید قبل آمد). مثلاً با دستور </a:t>
                </a:r>
                <a:r>
                  <a:rPr lang="en-US" sz="1800" dirty="0" smtClean="0"/>
                  <a:t>R  </a:t>
                </a:r>
                <a:r>
                  <a:rPr lang="en-US" sz="1800" b="1" dirty="0" smtClean="0"/>
                  <a:t>RENAME</a:t>
                </a:r>
                <a:r>
                  <a:rPr lang="en-US" sz="1800" dirty="0" smtClean="0"/>
                  <a:t>  A</a:t>
                </a:r>
                <a:r>
                  <a:rPr lang="en-US" sz="1800" baseline="-25000" dirty="0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AS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</a:t>
                </a:r>
                <a:r>
                  <a:rPr lang="en-US" sz="1800" baseline="-25000" dirty="0" err="1" smtClean="0"/>
                  <a:t>j</a:t>
                </a:r>
                <a:r>
                  <a:rPr lang="fa-IR" baseline="-25000" dirty="0"/>
                  <a:t> </a:t>
                </a:r>
                <a:r>
                  <a:rPr lang="fa-IR" dirty="0" smtClean="0"/>
                  <a:t>، به صفت </a:t>
                </a:r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i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نام دیگر </a:t>
                </a:r>
                <a:r>
                  <a:rPr lang="en-US" sz="1800" dirty="0" err="1" smtClean="0"/>
                  <a:t>B</a:t>
                </a:r>
                <a:r>
                  <a:rPr lang="en-US" sz="1800" baseline="-25000" dirty="0" err="1" smtClean="0"/>
                  <a:t>j</a:t>
                </a:r>
                <a:r>
                  <a:rPr lang="fa-IR" dirty="0" smtClean="0"/>
                  <a:t> داده می‏شود.</a:t>
                </a:r>
                <a:endParaRPr lang="en-US" sz="1800" b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97467" y="3124200"/>
            <a:ext cx="3327133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رابطه حاصل از عبارت جبر رابطه‏ای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E</a:t>
            </a:r>
            <a:endParaRPr lang="fa-IR" sz="1600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6261557" y="3124200"/>
            <a:ext cx="478988" cy="327729"/>
          </a:xfrm>
          <a:prstGeom prst="bentConnector3">
            <a:avLst>
              <a:gd name="adj1" fmla="val 3304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پیوند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JOIN</a:t>
                </a:r>
                <a:r>
                  <a:rPr lang="fa-IR" sz="1800" b="1" dirty="0" smtClean="0">
                    <a:solidFill>
                      <a:srgbClr val="0919AF"/>
                    </a:solidFill>
                  </a:rPr>
                  <a:t> </a:t>
                </a:r>
                <a:r>
                  <a:rPr lang="fa-IR" sz="1800" dirty="0" smtClean="0">
                    <a:solidFill>
                      <a:srgbClr val="0919AF"/>
                    </a:solidFill>
                  </a:rPr>
                  <a:t>(مدل ریاضی عمومی)</a:t>
                </a:r>
                <a:endParaRPr lang="fa-IR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نام عمومی: </a:t>
                </a:r>
                <a:r>
                  <a:rPr lang="en-US" sz="1800" dirty="0" smtClean="0"/>
                  <a:t>Theta Join</a:t>
                </a:r>
                <a:endParaRPr lang="fa-IR" sz="1800" dirty="0" smtClean="0"/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b="1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𝑪𝒐𝒏𝒅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endParaRPr lang="fa-IR" sz="1600" b="1" dirty="0" smtClean="0"/>
              </a:p>
              <a:p>
                <a:pPr lvl="1"/>
                <a:r>
                  <a:rPr lang="fa-IR" sz="1800" b="1" dirty="0" smtClean="0"/>
                  <a:t>فرض: </a:t>
                </a:r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/>
                  <a:t> </a:t>
                </a:r>
                <a:r>
                  <a:rPr lang="fa-IR" dirty="0" smtClean="0"/>
                  <a:t>نام صفت مشترک ندارند.</a:t>
                </a:r>
                <a:endParaRPr lang="fa-IR" sz="1200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a-IR" sz="18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fa-IR" sz="1800" b="1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b="1" dirty="0" smtClean="0"/>
                  <a:t>     </a:t>
                </a:r>
                <a:r>
                  <a:rPr lang="fa-IR" dirty="0" smtClean="0"/>
                  <a:t>یا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sz="1800" b="1" i="0">
                            <a:latin typeface="Cambria Math"/>
                            <a:ea typeface="Cambria Math"/>
                          </a:rPr>
                          <m:t>𝛉</m:t>
                        </m:r>
                        <m:r>
                          <m:rPr>
                            <m:nor/>
                          </m:rPr>
                          <a:rPr lang="en-US" sz="1800" b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800" dirty="0"/>
                  <a:t> </a:t>
                </a:r>
                <a:r>
                  <a:rPr lang="fa-IR" sz="1800" dirty="0" smtClean="0"/>
                  <a:t>     یا فقط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endParaRPr lang="fa-IR" sz="3600" b="1" dirty="0" smtClean="0"/>
              </a:p>
              <a:p>
                <a:pPr lvl="1"/>
                <a:r>
                  <a:rPr lang="en-US" sz="1800" dirty="0" smtClean="0"/>
                  <a:t>Theta</a:t>
                </a:r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18858" y="4334976"/>
            <a:ext cx="3599543" cy="2446824"/>
            <a:chOff x="4191000" y="4272677"/>
            <a:chExt cx="3599543" cy="2446824"/>
          </a:xfrm>
        </p:grpSpPr>
        <p:sp>
          <p:nvSpPr>
            <p:cNvPr id="4" name="Right Brace 3"/>
            <p:cNvSpPr/>
            <p:nvPr/>
          </p:nvSpPr>
          <p:spPr>
            <a:xfrm>
              <a:off x="7620000" y="4433874"/>
              <a:ext cx="170543" cy="225292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1000" y="4272677"/>
              <a:ext cx="3429000" cy="24468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</a:rPr>
                <a:t>=</a:t>
              </a:r>
              <a:r>
                <a:rPr lang="fa-IR" sz="1700" dirty="0" smtClean="0">
                  <a:cs typeface="B Nazanin" pitchFamily="2" charset="-78"/>
                </a:rPr>
                <a:t>     </a:t>
              </a:r>
              <a:r>
                <a:rPr lang="en-US" sz="1700" dirty="0" smtClean="0">
                  <a:cs typeface="B Nazanin" pitchFamily="2" charset="-78"/>
                </a:rPr>
                <a:t>EQUI-JOIN</a:t>
              </a:r>
              <a:endParaRPr lang="fa-IR" sz="1700" dirty="0" smtClean="0">
                <a:cs typeface="B Nazanin" pitchFamily="2" charset="-78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¹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NOT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&lt;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LESS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£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LESS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&gt;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GREATER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³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GREATER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2819400"/>
            <a:ext cx="2006116" cy="961802"/>
            <a:chOff x="640317" y="2794231"/>
            <a:chExt cx="2006116" cy="961802"/>
          </a:xfrm>
        </p:grpSpPr>
        <p:sp>
          <p:nvSpPr>
            <p:cNvPr id="6" name="TextBox 5"/>
            <p:cNvSpPr txBox="1"/>
            <p:nvPr/>
          </p:nvSpPr>
          <p:spPr>
            <a:xfrm>
              <a:off x="725714" y="2794231"/>
              <a:ext cx="1920719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65288" y="2702437"/>
            <a:ext cx="14478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شرط پیوند</a:t>
            </a:r>
            <a:endParaRPr lang="fa-IR" sz="1600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4"/>
          <p:cNvCxnSpPr/>
          <p:nvPr/>
        </p:nvCxnSpPr>
        <p:spPr>
          <a:xfrm rot="10800000" flipV="1">
            <a:off x="6248400" y="2845714"/>
            <a:ext cx="478988" cy="181428"/>
          </a:xfrm>
          <a:prstGeom prst="bentConnector3">
            <a:avLst>
              <a:gd name="adj1" fmla="val 558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sz="1800" b="1" dirty="0" smtClean="0"/>
              <a:t>شرط ساده پیوند (</a:t>
            </a:r>
            <a:r>
              <a:rPr lang="en-US" sz="1800" b="1" dirty="0" smtClean="0"/>
              <a:t>c</a:t>
            </a:r>
            <a:r>
              <a:rPr lang="fa-IR" sz="1800" b="1" dirty="0" smtClean="0"/>
              <a:t>):           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 </a:t>
            </a:r>
            <a:r>
              <a:rPr lang="en-US" sz="1800" b="1" dirty="0" smtClean="0"/>
              <a:t>theta</a:t>
            </a:r>
            <a:r>
              <a:rPr lang="en-US" sz="1800" dirty="0" smtClean="0"/>
              <a:t>  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j</a:t>
            </a:r>
            <a:r>
              <a:rPr lang="fa-IR" baseline="-25000" dirty="0" smtClean="0"/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صفات پیوند هم‏نام باشند، حداقل یکی را باید دگرنامی کرد (به دلیل وجود این راه حل، حساسیتی در وجود صفت مشترک نداریم).</a:t>
            </a:r>
          </a:p>
          <a:p>
            <a:pPr lvl="1"/>
            <a:r>
              <a:rPr lang="fa-IR" dirty="0" smtClean="0"/>
              <a:t>در حالت کلی شرط پیوند می‏تواند به صورت زیر باشد که در آن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fa-IR" dirty="0" smtClean="0"/>
              <a:t>، ...،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fa-IR" dirty="0" smtClean="0"/>
              <a:t> قالب بالا (قالب شرط ساده پیوند) را دارند</a:t>
            </a:r>
            <a:r>
              <a:rPr lang="fa-IR" b="1" dirty="0" smtClean="0">
                <a:solidFill>
                  <a:srgbClr val="0919AF"/>
                </a:solidFill>
              </a:rPr>
              <a:t>.                         </a:t>
            </a:r>
            <a:r>
              <a:rPr lang="en-US" sz="1800" b="1" dirty="0" smtClean="0">
                <a:solidFill>
                  <a:srgbClr val="0919AF"/>
                </a:solidFill>
              </a:rPr>
              <a:t>&lt;c</a:t>
            </a:r>
            <a:r>
              <a:rPr lang="en-US" sz="1800" b="1" baseline="-25000" dirty="0" smtClean="0">
                <a:solidFill>
                  <a:srgbClr val="0919AF"/>
                </a:solidFill>
              </a:rPr>
              <a:t>1</a:t>
            </a:r>
            <a:r>
              <a:rPr lang="en-US" sz="1800" b="1" dirty="0" smtClean="0">
                <a:solidFill>
                  <a:srgbClr val="0919AF"/>
                </a:solidFill>
              </a:rPr>
              <a:t>&gt;  AND  &lt;c</a:t>
            </a:r>
            <a:r>
              <a:rPr lang="en-US" sz="1800" b="1" baseline="-25000" dirty="0" smtClean="0">
                <a:solidFill>
                  <a:srgbClr val="0919AF"/>
                </a:solidFill>
              </a:rPr>
              <a:t>2</a:t>
            </a:r>
            <a:r>
              <a:rPr lang="en-US" sz="1800" b="1" dirty="0" smtClean="0">
                <a:solidFill>
                  <a:srgbClr val="0919AF"/>
                </a:solidFill>
              </a:rPr>
              <a:t>&gt;  AND … AND  &lt;</a:t>
            </a:r>
            <a:r>
              <a:rPr lang="en-US" sz="1800" b="1" dirty="0" err="1" smtClean="0">
                <a:solidFill>
                  <a:srgbClr val="0919AF"/>
                </a:solidFill>
              </a:rPr>
              <a:t>c</a:t>
            </a:r>
            <a:r>
              <a:rPr lang="en-US" sz="1800" b="1" baseline="-25000" dirty="0" err="1" smtClean="0">
                <a:solidFill>
                  <a:srgbClr val="0919AF"/>
                </a:solidFill>
              </a:rPr>
              <a:t>n</a:t>
            </a:r>
            <a:r>
              <a:rPr lang="en-US" sz="1800" b="1" dirty="0" smtClean="0">
                <a:solidFill>
                  <a:srgbClr val="0919AF"/>
                </a:solidFill>
              </a:rPr>
              <a:t>&gt;</a:t>
            </a:r>
            <a:endParaRPr lang="fa-IR" sz="1800" b="1" dirty="0" smtClean="0">
              <a:solidFill>
                <a:srgbClr val="0919AF"/>
              </a:solidFill>
            </a:endParaRPr>
          </a:p>
          <a:p>
            <a:pPr marL="457200" lvl="1" indent="0" algn="ctr">
              <a:buNone/>
            </a:pPr>
            <a:endParaRPr lang="fa-IR" sz="700" dirty="0" smtClean="0"/>
          </a:p>
          <a:p>
            <a:pPr marL="457200" lvl="1" indent="0">
              <a:buNone/>
            </a:pPr>
            <a:r>
              <a:rPr lang="fa-IR" sz="1800" dirty="0" smtClean="0"/>
              <a:t>          </a:t>
            </a:r>
            <a:r>
              <a:rPr lang="en-US" sz="1800" dirty="0" smtClean="0"/>
              <a:t>&lt;R1.A1  </a:t>
            </a:r>
            <a:r>
              <a:rPr lang="en-US" sz="1800" b="1" dirty="0" smtClean="0"/>
              <a:t>= </a:t>
            </a:r>
            <a:r>
              <a:rPr lang="en-US" sz="1800" dirty="0" smtClean="0"/>
              <a:t>R2.B1&gt;  </a:t>
            </a:r>
            <a:r>
              <a:rPr lang="en-US" sz="1800" b="1" dirty="0" smtClean="0"/>
              <a:t>AND</a:t>
            </a:r>
            <a:r>
              <a:rPr lang="en-US" sz="1800" dirty="0" smtClean="0"/>
              <a:t>  &lt;R1.A2  </a:t>
            </a:r>
            <a:r>
              <a:rPr lang="en-US" sz="1800" b="1" dirty="0" smtClean="0"/>
              <a:t>= </a:t>
            </a:r>
            <a:r>
              <a:rPr lang="en-US" sz="1800" dirty="0" smtClean="0"/>
              <a:t>R2.B2&gt;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800" dirty="0" smtClean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3232" y="2133370"/>
            <a:ext cx="2587568" cy="9618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صفات پیوند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که باید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هم‏دامنه </a:t>
            </a:r>
            <a:r>
              <a:rPr lang="fa-IR" dirty="0" smtClean="0">
                <a:cs typeface="B Nazanin" pitchFamily="2" charset="-78"/>
              </a:rPr>
              <a:t>و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ناهم‏نام </a:t>
            </a:r>
            <a:r>
              <a:rPr lang="fa-IR" dirty="0" smtClean="0">
                <a:cs typeface="B Nazanin" pitchFamily="2" charset="-78"/>
              </a:rPr>
              <a:t>باشند.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276370"/>
            <a:ext cx="63246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چون نتیجه </a:t>
            </a:r>
            <a:r>
              <a:rPr lang="en-US" sz="1600" dirty="0" smtClean="0">
                <a:cs typeface="B Nazanin" pitchFamily="2" charset="-78"/>
              </a:rPr>
              <a:t>JOIN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رابطه است و در </a:t>
            </a:r>
            <a:r>
              <a:rPr lang="en-US" sz="1600" dirty="0" smtClean="0">
                <a:cs typeface="B Nazanin" pitchFamily="2" charset="-78"/>
              </a:rPr>
              <a:t>heading</a:t>
            </a:r>
            <a:r>
              <a:rPr lang="fa-IR" dirty="0" smtClean="0">
                <a:cs typeface="B Nazanin" pitchFamily="2" charset="-78"/>
              </a:rPr>
              <a:t>اش صفت تکراری نباید وجود داشته باشد.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1531" y="1799543"/>
            <a:ext cx="638629" cy="4644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76446" y="1799541"/>
            <a:ext cx="609600" cy="4789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76018" y="3022009"/>
            <a:ext cx="0" cy="3477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0246" y="3035147"/>
            <a:ext cx="547914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19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مشخصات کامل جفت تهیه‏کننده-قطعه از یک شهر را بدهید.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69188" y="2564502"/>
            <a:ext cx="3026726" cy="1931298"/>
            <a:chOff x="551793" y="1842968"/>
            <a:chExt cx="3026726" cy="1931298"/>
          </a:xfrm>
        </p:grpSpPr>
        <p:grpSp>
          <p:nvGrpSpPr>
            <p:cNvPr id="7" name="Group 6"/>
            <p:cNvGrpSpPr/>
            <p:nvPr/>
          </p:nvGrpSpPr>
          <p:grpSpPr>
            <a:xfrm>
              <a:off x="551793" y="1842968"/>
              <a:ext cx="3026726" cy="1931298"/>
              <a:chOff x="551793" y="4419600"/>
              <a:chExt cx="3026726" cy="193129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3026726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 (S#, SNAME, STATUS,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	              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	   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S3		              C3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	   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	              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		              C6</a:t>
                </a:r>
                <a:endParaRPr lang="en-US" sz="1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2713" y="4786432"/>
                <a:ext cx="10886" cy="156446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838200" y="2209800"/>
              <a:ext cx="25908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76914" y="2564502"/>
            <a:ext cx="2659702" cy="1931298"/>
            <a:chOff x="562679" y="4114800"/>
            <a:chExt cx="2659702" cy="1931298"/>
          </a:xfrm>
        </p:grpSpPr>
        <p:grpSp>
          <p:nvGrpSpPr>
            <p:cNvPr id="22" name="Group 21"/>
            <p:cNvGrpSpPr/>
            <p:nvPr/>
          </p:nvGrpSpPr>
          <p:grpSpPr>
            <a:xfrm>
              <a:off x="562679" y="4114800"/>
              <a:ext cx="2659702" cy="1931298"/>
              <a:chOff x="551793" y="4419600"/>
              <a:chExt cx="2659702" cy="193129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1793" y="4419600"/>
                <a:ext cx="2659702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P</a:t>
                </a:r>
                <a:r>
                  <a:rPr lang="en-US" sz="1600" b="1" dirty="0" smtClean="0"/>
                  <a:t> (P#,  . . .  ,   W, 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P1	    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P2	    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P3	    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P4	   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P5	      10	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		              </a:t>
                </a:r>
                <a:endParaRPr lang="en-US" sz="1400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41828" y="4786432"/>
                <a:ext cx="10885" cy="12333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863599" y="4481632"/>
              <a:ext cx="197031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:=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RENAME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AS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PCITY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09600" y="4596586"/>
            <a:ext cx="4089838" cy="2185214"/>
            <a:chOff x="402274" y="4572000"/>
            <a:chExt cx="4089838" cy="2185214"/>
          </a:xfrm>
        </p:grpSpPr>
        <p:grpSp>
          <p:nvGrpSpPr>
            <p:cNvPr id="35" name="Group 34"/>
            <p:cNvGrpSpPr/>
            <p:nvPr/>
          </p:nvGrpSpPr>
          <p:grpSpPr>
            <a:xfrm>
              <a:off x="402274" y="4572000"/>
              <a:ext cx="4089838" cy="2185214"/>
              <a:chOff x="551793" y="4419600"/>
              <a:chExt cx="4089838" cy="218521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51793" y="4419600"/>
                <a:ext cx="408983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. . . ,  CITY,   P#,   . . .  ,  W,   PCITY)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>
                    <a:cs typeface="B Nazanin" pitchFamily="2" charset="-78"/>
                  </a:rPr>
                  <a:t> </a:t>
                </a:r>
                <a:r>
                  <a:rPr lang="en-US" sz="1400" dirty="0" smtClean="0">
                    <a:cs typeface="B Nazanin" pitchFamily="2" charset="-78"/>
                  </a:rPr>
                  <a:t>     S3</a:t>
                </a:r>
                <a:r>
                  <a:rPr lang="fa-IR" sz="1400" dirty="0" smtClean="0">
                    <a:cs typeface="B Nazanin" pitchFamily="2" charset="-78"/>
                  </a:rPr>
                  <a:t> تاپل پیوندشدنی ندارد.   </a:t>
                </a:r>
                <a:endParaRPr lang="en-US" sz="1400" dirty="0" smtClean="0">
                  <a:cs typeface="B Nazanin" pitchFamily="2" charset="-78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 C4	 P4	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 C5	 P5	    10	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</a:t>
                </a:r>
                <a:r>
                  <a:rPr lang="fa-IR" sz="1400" dirty="0">
                    <a:cs typeface="B Nazanin" pitchFamily="2" charset="-78"/>
                  </a:rPr>
                  <a:t> تاپل پیوندشدنی ندارد. </a:t>
                </a:r>
                <a:r>
                  <a:rPr lang="fa-IR" sz="1400" dirty="0" smtClean="0">
                    <a:cs typeface="B Nazanin" pitchFamily="2" charset="-78"/>
                  </a:rPr>
                  <a:t>  </a:t>
                </a:r>
                <a:endParaRPr lang="en-US" sz="1400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831690" y="4786432"/>
                <a:ext cx="21023" cy="172322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688681" y="4938832"/>
              <a:ext cx="359824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5877" y="5805714"/>
              <a:ext cx="19707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7486" y="6553200"/>
              <a:ext cx="19707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fa-IR" sz="1800" b="1" dirty="0" smtClean="0"/>
                  <a:t>عملکرد:                               </a:t>
                </a:r>
                <a:r>
                  <a:rPr lang="fa-IR" sz="1800" b="1" dirty="0"/>
                  <a:t> </a:t>
                </a:r>
                <a:r>
                  <a:rPr lang="fa-IR" sz="1800" b="1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a-IR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2</m:t>
                        </m:r>
                        <m:r>
                          <a:rPr lang="en-US" sz="1800" b="0" i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lvl="2"/>
                <a:r>
                  <a:rPr lang="fa-IR" sz="2000" dirty="0" smtClean="0"/>
                  <a:t>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تاپل‏های پیوندشدنی از دو رابطه قرار دارند.</a:t>
                </a:r>
              </a:p>
              <a:p>
                <a:pPr lvl="1"/>
                <a:r>
                  <a:rPr lang="fa-IR" sz="1800" b="1" dirty="0" smtClean="0"/>
                  <a:t>خصوصیات: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a-I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sz="2000" dirty="0" smtClean="0"/>
                  <a:t>  چون صفات در </a:t>
                </a:r>
                <a:r>
                  <a:rPr lang="en-US" dirty="0" smtClean="0"/>
                  <a:t>heading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رابطه نظم مکانی ندارند.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a-IR" i="1">
                        <a:latin typeface="Cambria Math"/>
                      </a:rPr>
                      <m:t> </m:t>
                    </m:r>
                  </m:oMath>
                </a14:m>
                <a:r>
                  <a:rPr lang="fa-IR" sz="2000" dirty="0" smtClean="0"/>
                  <a:t>حاصل </a:t>
                </a:r>
                <a:r>
                  <a:rPr lang="en-US" dirty="0" smtClean="0"/>
                  <a:t>Theta-Join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در حالت عمومی، زیرمجموعه‏ای افقی از ضرب کارتزین است که در آن تاپل‏هایی از حاصلضرب که حائز شرط پیوند هستند حضور دارند.</a:t>
                </a:r>
              </a:p>
              <a:p>
                <a:pPr marL="0" indent="0">
                  <a:buNone/>
                </a:pPr>
                <a:r>
                  <a:rPr lang="fa-IR" sz="28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a-IR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2</m:t>
                        </m:r>
                        <m:r>
                          <a:rPr lang="en-US" sz="1800" i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dirty="0" smtClean="0"/>
                  <a:t> باشد، آنگاه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 i="1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</m:oMath>
                </a14:m>
                <a:r>
                  <a:rPr lang="en-US" sz="18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  <a:sym typeface="Symbol"/>
                      </a:rPr>
                      <m:t>⋃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1"/>
                <a:r>
                  <a:rPr lang="fa-IR" b="1" dirty="0" smtClean="0">
                    <a:solidFill>
                      <a:srgbClr val="0919AF"/>
                    </a:solidFill>
                  </a:rPr>
                  <a:t>در عمل: </a:t>
                </a:r>
                <a:r>
                  <a:rPr lang="fa-IR" dirty="0" smtClean="0"/>
                  <a:t>دستور </a:t>
                </a:r>
                <a:r>
                  <a:rPr lang="en-US" sz="1800" dirty="0" smtClean="0"/>
                  <a:t>INNER JOIN</a:t>
                </a:r>
                <a:r>
                  <a:rPr lang="fa-IR" dirty="0" smtClean="0"/>
                  <a:t> در </a:t>
                </a:r>
                <a:r>
                  <a:rPr lang="en-US" dirty="0" smtClean="0"/>
                  <a:t> </a:t>
                </a:r>
                <a:r>
                  <a:rPr lang="en-US" sz="1800" dirty="0" smtClean="0"/>
                  <a:t>SQL</a:t>
                </a:r>
                <a:r>
                  <a:rPr lang="fa-IR" dirty="0" smtClean="0"/>
                  <a:t>، پیاده‏سازی این نوع از پیوند است.</a:t>
                </a:r>
                <a:endParaRPr lang="en-US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04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5257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152400" y="4883160"/>
            <a:ext cx="52578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  <a:sym typeface="Symbol"/>
              </a:rPr>
              <a:t>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وقتی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در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شرط پیوند، تساوی بخشی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از کلید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هر دو رابطه را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14800" y="5307564"/>
            <a:ext cx="0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گونه‏های خاص عملگر پیوند – پیوند طبیعی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پیوند طبیعی (</a:t>
            </a:r>
            <a:r>
              <a:rPr lang="en-US" sz="1800" b="1" dirty="0" smtClean="0">
                <a:solidFill>
                  <a:srgbClr val="C00000"/>
                </a:solidFill>
              </a:rPr>
              <a:t>Natural Join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گونه‏ای از پیوند است که دو ویژگی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</a:t>
            </a:r>
            <a:r>
              <a:rPr lang="en-US" sz="1800" dirty="0" smtClean="0"/>
              <a:t>Theta</a:t>
            </a:r>
            <a:r>
              <a:rPr lang="fa-IR" dirty="0" smtClean="0"/>
              <a:t>: </a:t>
            </a:r>
            <a:r>
              <a:rPr lang="en-US" sz="1800" dirty="0" smtClean="0"/>
              <a:t>=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2- صفات پیوند یک بار در جواب می‏آیند.  (صفت یا صفات پیوند باید هم‏نام هم باشند.)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:=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09600" y="4724400"/>
            <a:ext cx="3313728" cy="1677382"/>
            <a:chOff x="402274" y="4572000"/>
            <a:chExt cx="3313728" cy="1677382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1677382"/>
              <a:chOff x="551793" y="4419600"/>
              <a:chExt cx="3313728" cy="167738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51793" y="4419600"/>
                <a:ext cx="331372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2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842201" y="4786432"/>
                <a:ext cx="10513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480" y="3810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</a:t>
            </a:r>
            <a:r>
              <a:rPr lang="fa-IR" dirty="0" smtClean="0"/>
              <a:t>پیوند – پیوند طبیعی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6388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fa-IR" dirty="0" smtClean="0"/>
                  <a:t>در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پیوند طبیعی</a:t>
                </a:r>
                <a:r>
                  <a:rPr lang="fa-IR" dirty="0" smtClean="0"/>
                  <a:t>، پیوند </a:t>
                </a:r>
                <a:r>
                  <a:rPr lang="fa-IR" dirty="0" smtClean="0"/>
                  <a:t>روی تساوی مقادیر تمام صفات مشترک انجام می‏شود.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B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A</m:t>
                          </m:r>
                          <m:r>
                            <a:rPr lang="en-US" sz="1800" i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F</m:t>
                          </m:r>
                          <m:r>
                            <a:rPr lang="en-US" sz="1800" i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i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800" b="0" i="0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B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fa-IR" sz="1800" b="0" dirty="0" smtClean="0"/>
              </a:p>
              <a:p>
                <a:pPr lvl="1"/>
                <a:r>
                  <a:rPr lang="fa-IR" sz="1800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fa-IR" sz="1800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 smtClean="0"/>
                  <a:t>.</a:t>
                </a:r>
              </a:p>
              <a:p>
                <a:pPr lvl="1"/>
                <a:r>
                  <a:rPr lang="fa-IR" sz="1800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sz="1800" dirty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 smtClean="0"/>
                  <a:t>.</a:t>
                </a:r>
              </a:p>
              <a:p>
                <a:pPr lvl="1"/>
                <a:endParaRPr lang="fa-IR" sz="1800" dirty="0"/>
              </a:p>
              <a:p>
                <a:pPr lvl="1"/>
                <a:r>
                  <a:rPr lang="fa-IR" sz="1800" b="1" dirty="0">
                    <a:solidFill>
                      <a:srgbClr val="0919AF"/>
                    </a:solidFill>
                  </a:rPr>
                  <a:t>در عمل: </a:t>
                </a:r>
                <a:r>
                  <a:rPr lang="fa-IR" sz="1800" dirty="0"/>
                  <a:t>دستور </a:t>
                </a:r>
                <a:r>
                  <a:rPr lang="en-US" sz="1600" dirty="0" smtClean="0"/>
                  <a:t>NATURAL JOIN</a:t>
                </a:r>
                <a:r>
                  <a:rPr lang="fa-IR" sz="1800" dirty="0" smtClean="0"/>
                  <a:t> </a:t>
                </a:r>
                <a:r>
                  <a:rPr lang="fa-IR" sz="1800" dirty="0"/>
                  <a:t>در </a:t>
                </a:r>
                <a:r>
                  <a:rPr lang="en-US" sz="1600" dirty="0" smtClean="0"/>
                  <a:t>SQL</a:t>
                </a:r>
                <a:r>
                  <a:rPr lang="fa-IR" sz="1800" dirty="0" smtClean="0"/>
                  <a:t>، </a:t>
                </a:r>
                <a:r>
                  <a:rPr lang="fa-IR" sz="1800" dirty="0"/>
                  <a:t>پیاده‏سازی این نوع از پیوند </a:t>
                </a:r>
                <a:r>
                  <a:rPr lang="fa-IR" sz="1800" dirty="0" smtClean="0"/>
                  <a:t>است</a:t>
                </a:r>
                <a:r>
                  <a:rPr lang="fa-IR" sz="1800" dirty="0"/>
                  <a:t> </a:t>
                </a:r>
                <a:r>
                  <a:rPr lang="fa-IR" sz="1800" dirty="0" smtClean="0"/>
                  <a:t>که پیوند را روی همه صفات مشترک  </a:t>
                </a:r>
                <a:r>
                  <a:rPr lang="fa-IR" sz="1800" dirty="0" smtClean="0"/>
                  <a:t>انجام </a:t>
                </a:r>
                <a:r>
                  <a:rPr lang="fa-IR" sz="1800" dirty="0" smtClean="0"/>
                  <a:t>می‏دهد.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638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2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نیم‏پیوند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نیم‏پیوند (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Semijoin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در شکل عمومی با هر  </a:t>
                </a:r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نوشته می‏شود.</a:t>
                </a:r>
              </a:p>
              <a:p>
                <a:pPr lvl="1"/>
                <a:r>
                  <a:rPr lang="fa-IR" b="1" dirty="0" smtClean="0"/>
                  <a:t>نماد: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fa-IR" dirty="0" smtClean="0"/>
                  <a:t> (در چپ تعریف شده)</a:t>
                </a:r>
              </a:p>
              <a:p>
                <a:pPr lvl="1"/>
                <a:r>
                  <a:rPr lang="fa-IR" b="1" dirty="0" smtClean="0"/>
                  <a:t>مدل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  <a:r>
                  <a:rPr lang="en-US" dirty="0" smtClean="0"/>
                  <a:t> </a:t>
                </a:r>
                <a:endParaRPr lang="fa-IR" dirty="0" smtClean="0"/>
              </a:p>
              <a:p>
                <a:pPr lvl="1"/>
                <a:r>
                  <a:rPr lang="fa-IR" b="1" dirty="0" smtClean="0"/>
                  <a:t>عملکرد: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2"/>
                <a:r>
                  <a:rPr lang="fa-IR" dirty="0" smtClean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dirty="0" smtClean="0"/>
                  <a:t>: تاپل‏های پیوند شدنی از رابطه چپ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84676"/>
              </p:ext>
            </p:extLst>
          </p:nvPr>
        </p:nvGraphicFramePr>
        <p:xfrm>
          <a:off x="3475526" y="2084926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77430" y="1936532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b="1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b="1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4942746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43600" y="2266890"/>
            <a:ext cx="1665118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b="1" dirty="0" smtClean="0">
                <a:cs typeface="B Nazanin" pitchFamily="2" charset="-78"/>
              </a:rPr>
              <a:t>امکانات عملیاتی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590325" y="2089890"/>
            <a:ext cx="170793" cy="763677"/>
          </a:xfrm>
          <a:prstGeom prst="rightBrace">
            <a:avLst/>
          </a:prstGeom>
          <a:ln w="22225"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3486090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4669199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2691225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486090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1371600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2449710"/>
            <a:ext cx="0" cy="1036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3810000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نیم‏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</a:p>
          <a:p>
            <a:pPr marL="0" indent="0">
              <a:buNone/>
            </a:pPr>
            <a:r>
              <a:rPr lang="fa-IR" dirty="0" smtClean="0"/>
              <a:t>         کاربرد این عملگر چیست؟</a:t>
            </a:r>
            <a:endParaRPr lang="en-US" dirty="0" smtClean="0"/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نیم‏پیوند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شود.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RENAME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0" y="2310333"/>
            <a:ext cx="1933543" cy="1423467"/>
            <a:chOff x="402274" y="4572000"/>
            <a:chExt cx="1933543" cy="1423467"/>
          </a:xfrm>
        </p:grpSpPr>
        <p:grpSp>
          <p:nvGrpSpPr>
            <p:cNvPr id="6" name="Group 5"/>
            <p:cNvGrpSpPr/>
            <p:nvPr/>
          </p:nvGrpSpPr>
          <p:grpSpPr>
            <a:xfrm>
              <a:off x="402274" y="4572000"/>
              <a:ext cx="1933543" cy="1423467"/>
              <a:chOff x="551793" y="4419600"/>
              <a:chExt cx="1933543" cy="142346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1933543" cy="142346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 (S#,  . . . ,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842201" y="4786432"/>
                <a:ext cx="10514" cy="105663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688681" y="4938832"/>
              <a:ext cx="164713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4459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175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73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برون‏پیوند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638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برون‏پیوند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Outer 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هر چیزی می‏تواند باشد.</a:t>
                </a:r>
              </a:p>
              <a:p>
                <a:pPr lvl="1"/>
                <a:r>
                  <a:rPr lang="fa-IR" dirty="0" smtClean="0"/>
                  <a:t>سه گونه دارد: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:r>
                  <a:rPr lang="en-US" dirty="0" smtClean="0"/>
                  <a:t>Left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</a:t>
                </a:r>
                <a:r>
                  <a:rPr lang="en-US" dirty="0" smtClean="0"/>
                  <a:t>Right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3- </a:t>
                </a:r>
                <a:r>
                  <a:rPr lang="en-US" dirty="0" smtClean="0"/>
                  <a:t>Full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lvl="1"/>
                <a:r>
                  <a:rPr lang="fa-IR" dirty="0" smtClean="0"/>
                  <a:t>عملکرد</a:t>
                </a:r>
                <a:r>
                  <a:rPr lang="fa-I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:</a:t>
                </a:r>
                <a:endParaRPr lang="fa-I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شدنی از دو رابطه و </a:t>
                </a:r>
                <a:br>
                  <a:rPr lang="fa-IR" dirty="0" smtClean="0"/>
                </a:br>
                <a:r>
                  <a:rPr lang="fa-IR" dirty="0" smtClean="0"/>
                  <a:t>	     تاپلهای‏های پیوندناشدنی از رابطه </a:t>
                </a:r>
                <a:r>
                  <a:rPr lang="fa-IR" u="sng" dirty="0" smtClean="0"/>
                  <a:t>چپ</a:t>
                </a:r>
                <a:r>
                  <a:rPr lang="fa-IR" dirty="0" smtClean="0"/>
                  <a:t> گسترش‏یافته با هیچ‏مقدار (</a:t>
                </a:r>
                <a:r>
                  <a:rPr lang="en-US" sz="1600" dirty="0" smtClean="0"/>
                  <a:t>Null Value</a:t>
                </a:r>
                <a:r>
                  <a:rPr lang="fa-IR" dirty="0" smtClean="0"/>
                  <a:t>)</a:t>
                </a:r>
              </a:p>
              <a:p>
                <a:pPr lvl="1"/>
                <a:r>
                  <a:rPr lang="fa-IR" b="1" dirty="0">
                    <a:solidFill>
                      <a:srgbClr val="0919AF"/>
                    </a:solidFill>
                  </a:rPr>
                  <a:t>در عمل: </a:t>
                </a:r>
                <a:r>
                  <a:rPr lang="fa-IR" dirty="0"/>
                  <a:t>دستور </a:t>
                </a:r>
                <a:r>
                  <a:rPr lang="en-US" sz="1800" dirty="0" smtClean="0"/>
                  <a:t>LEFT/RIGHT/FULL OUTER JOIN</a:t>
                </a:r>
                <a:r>
                  <a:rPr lang="fa-IR" sz="1800" dirty="0" smtClean="0"/>
                  <a:t> </a:t>
                </a:r>
                <a:r>
                  <a:rPr lang="fa-IR" dirty="0"/>
                  <a:t>در </a:t>
                </a:r>
                <a:r>
                  <a:rPr lang="en-US" dirty="0"/>
                  <a:t> </a:t>
                </a:r>
                <a:r>
                  <a:rPr lang="en-US" sz="1800" dirty="0"/>
                  <a:t>SQL</a:t>
                </a:r>
                <a:r>
                  <a:rPr lang="fa-IR" dirty="0"/>
                  <a:t>، پیاده‏سازی این نوع از پیوند است.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6388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685631" y="2879878"/>
            <a:ext cx="80169" cy="105569"/>
            <a:chOff x="5685631" y="3142456"/>
            <a:chExt cx="80169" cy="1055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824542" y="3302088"/>
            <a:ext cx="80169" cy="105569"/>
            <a:chOff x="5685631" y="3142456"/>
            <a:chExt cx="80169" cy="10556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634038" y="3745067"/>
            <a:ext cx="266704" cy="107950"/>
            <a:chOff x="5514972" y="4073525"/>
            <a:chExt cx="266704" cy="107950"/>
          </a:xfrm>
        </p:grpSpPr>
        <p:grpSp>
          <p:nvGrpSpPr>
            <p:cNvPr id="11" name="Group 10"/>
            <p:cNvGrpSpPr/>
            <p:nvPr/>
          </p:nvGrpSpPr>
          <p:grpSpPr>
            <a:xfrm>
              <a:off x="5514972" y="4073525"/>
              <a:ext cx="80169" cy="105569"/>
              <a:chOff x="5685631" y="3142456"/>
              <a:chExt cx="80169" cy="10556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685631" y="3142456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689600" y="3248025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701507" y="4075906"/>
              <a:ext cx="80169" cy="105569"/>
              <a:chOff x="5685631" y="3142456"/>
              <a:chExt cx="80169" cy="10556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85631" y="3142456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89600" y="3248025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6848322" y="4210536"/>
            <a:ext cx="80169" cy="105569"/>
            <a:chOff x="5685631" y="3142456"/>
            <a:chExt cx="80169" cy="105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3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برون‏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4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CK</a:t>
            </a:r>
            <a:r>
              <a:rPr lang="en-US" sz="1800" baseline="-25000" dirty="0" smtClean="0"/>
              <a:t>R4</a:t>
            </a:r>
            <a:r>
              <a:rPr lang="fa-IR" dirty="0" smtClean="0"/>
              <a:t>) چیست؟ بی‏تردید کلید اصلی ندارد.</a:t>
            </a:r>
          </a:p>
          <a:p>
            <a:r>
              <a:rPr lang="fa-IR" dirty="0" smtClean="0"/>
              <a:t>مشکل </a:t>
            </a:r>
            <a:r>
              <a:rPr lang="en-US" sz="1800" dirty="0" smtClean="0"/>
              <a:t>Outer Join</a:t>
            </a:r>
            <a:r>
              <a:rPr lang="fa-IR" sz="1800" dirty="0" smtClean="0"/>
              <a:t>: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1- از نظر ریاضی رابطه نیست، چون کلید اصلی ندارد.</a:t>
            </a:r>
          </a:p>
          <a:p>
            <a:pPr marL="457200" lvl="1" indent="0">
              <a:buNone/>
            </a:pPr>
            <a:r>
              <a:rPr lang="fa-IR" dirty="0" smtClean="0"/>
              <a:t>2- مصرف حافظه زیاد</a:t>
            </a:r>
          </a:p>
          <a:p>
            <a:pPr marL="0" indent="0">
              <a:buNone/>
            </a:pPr>
            <a:r>
              <a:rPr lang="fa-IR" dirty="0" smtClean="0"/>
              <a:t>        این عملگرها در عمل چه کاربردی دارند؟</a:t>
            </a:r>
          </a:p>
          <a:p>
            <a:pPr marL="0" indent="0">
              <a:buNone/>
            </a:pPr>
            <a:r>
              <a:rPr lang="fa-IR" dirty="0" smtClean="0"/>
              <a:t>        آیا عملگرهای </a:t>
            </a:r>
            <a:r>
              <a:rPr lang="en-US" sz="1800" dirty="0" smtClean="0"/>
              <a:t>Outer Join</a:t>
            </a:r>
            <a:r>
              <a:rPr lang="fa-IR" sz="1800" dirty="0" smtClean="0"/>
              <a:t> </a:t>
            </a:r>
            <a:r>
              <a:rPr lang="fa-IR" dirty="0" smtClean="0"/>
              <a:t>خاصیت جابجایی دارند؟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524000"/>
                <a:ext cx="1546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0" i="0" dirty="0" smtClean="0">
                          <a:latin typeface="Cambria Math"/>
                        </a:rPr>
                        <m:t>: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154657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43872" y="1981200"/>
            <a:ext cx="3313728" cy="2185214"/>
            <a:chOff x="402274" y="4572000"/>
            <a:chExt cx="3313728" cy="2185214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2185214"/>
              <a:chOff x="551793" y="4419600"/>
              <a:chExt cx="3313728" cy="21852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51793" y="4419600"/>
                <a:ext cx="331372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4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S3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C3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S6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C6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533400" y="3612932"/>
            <a:ext cx="302732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60" y="5562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59" y="6172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1304924" y="1674227"/>
            <a:ext cx="80169" cy="105569"/>
            <a:chOff x="5685631" y="3142456"/>
            <a:chExt cx="80169" cy="10556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9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نیم‏تفریق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نیم‏تفریق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Semi Minus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 algn="r"/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SEMIMINUS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MINUS</a:t>
                </a:r>
                <a:r>
                  <a:rPr lang="en-US" sz="1800" dirty="0" smtClean="0"/>
                  <a:t>  (R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SEMIJOIN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)</a:t>
                </a:r>
                <a:endParaRPr lang="fa-IR" sz="1800" dirty="0"/>
              </a:p>
              <a:p>
                <a:pPr lvl="1"/>
                <a:r>
                  <a:rPr lang="fa-IR" dirty="0" smtClean="0"/>
                  <a:t>عملکرد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نشدنی </a:t>
                </a:r>
                <a:r>
                  <a:rPr lang="fa-IR" dirty="0"/>
                  <a:t>از </a:t>
                </a:r>
                <a:r>
                  <a:rPr lang="fa-IR" dirty="0" smtClean="0"/>
                  <a:t>رابطه چپ </a:t>
                </a: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تقسیم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تقسیم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Divide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مفروضند رابطه‏های:</a:t>
                </a:r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شرط عمل: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÷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0" dirty="0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عملکرد: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: بخش </a:t>
                </a:r>
                <a:r>
                  <a:rPr lang="en-US" dirty="0" smtClean="0"/>
                  <a:t>X</a:t>
                </a:r>
                <a:r>
                  <a:rPr lang="fa-IR" dirty="0" smtClean="0"/>
                  <a:t> از تاپلهایی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1</a:t>
                </a:r>
                <a:r>
                  <a:rPr lang="fa-IR" dirty="0" smtClean="0"/>
                  <a:t> که حاوی تمام مقادیر </a:t>
                </a:r>
                <a:r>
                  <a:rPr lang="en-US" dirty="0" smtClean="0"/>
                  <a:t>Y</a:t>
                </a:r>
                <a:r>
                  <a:rPr lang="fa-IR" dirty="0" smtClean="0"/>
                  <a:t>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2</a:t>
                </a:r>
                <a:r>
                  <a:rPr lang="fa-IR" dirty="0" smtClean="0"/>
                  <a:t> باشند.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286000" y="2286000"/>
            <a:ext cx="3461771" cy="961802"/>
            <a:chOff x="640317" y="2794231"/>
            <a:chExt cx="3461771" cy="961802"/>
          </a:xfrm>
        </p:grpSpPr>
        <p:sp>
          <p:nvSpPr>
            <p:cNvPr id="5" name="TextBox 4"/>
            <p:cNvSpPr txBox="1"/>
            <p:nvPr/>
          </p:nvSpPr>
          <p:spPr>
            <a:xfrm>
              <a:off x="725714" y="2794231"/>
              <a:ext cx="3376374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, </a:t>
              </a:r>
              <a:r>
                <a:rPr lang="en-US" dirty="0"/>
                <a:t>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7" name="Right Brace 6"/>
          <p:cNvSpPr/>
          <p:nvPr/>
        </p:nvSpPr>
        <p:spPr>
          <a:xfrm rot="16200000">
            <a:off x="3308373" y="1708173"/>
            <a:ext cx="220268" cy="12401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679973" y="1708173"/>
            <a:ext cx="220268" cy="12401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2818" y="1760057"/>
            <a:ext cx="351378" cy="4580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smtClean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418" y="1760057"/>
            <a:ext cx="351378" cy="4580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smtClean="0"/>
              <a:t>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67400" y="3773213"/>
            <a:ext cx="6386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تقسیم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Outer Divide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600200"/>
            <a:ext cx="3204723" cy="2057400"/>
            <a:chOff x="402274" y="4572000"/>
            <a:chExt cx="3204723" cy="2057400"/>
          </a:xfrm>
        </p:grpSpPr>
        <p:grpSp>
          <p:nvGrpSpPr>
            <p:cNvPr id="5" name="Group 4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2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P3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S3	P1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6917" y="3886200"/>
            <a:ext cx="3204723" cy="2057400"/>
            <a:chOff x="402274" y="4572000"/>
            <a:chExt cx="3204723" cy="2057400"/>
          </a:xfrm>
        </p:grpSpPr>
        <p:grpSp>
          <p:nvGrpSpPr>
            <p:cNvPr id="10" name="Group 9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4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5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	S2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S3	P1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7141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تقسیم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ضرب و تقسیم جبر رابطه‏ای لزوماً عکس هم نیستند.</a:t>
            </a:r>
          </a:p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تقسیم 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کنید.</a:t>
            </a:r>
          </a:p>
          <a:p>
            <a:pPr>
              <a:lnSpc>
                <a:spcPct val="250000"/>
              </a:lnSpc>
            </a:pPr>
            <a:r>
              <a:rPr lang="fa-IR" b="1" dirty="0">
                <a:solidFill>
                  <a:srgbClr val="C00000"/>
                </a:solidFill>
              </a:rPr>
              <a:t>تمرین:</a:t>
            </a:r>
            <a:r>
              <a:rPr lang="fa-IR" b="1" dirty="0"/>
              <a:t> </a:t>
            </a:r>
            <a:r>
              <a:rPr lang="en-US" sz="1800" dirty="0"/>
              <a:t>Q3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Q4</a:t>
            </a:r>
            <a:r>
              <a:rPr lang="fa-IR" sz="1800" dirty="0"/>
              <a:t> </a:t>
            </a:r>
            <a:r>
              <a:rPr lang="fa-IR" dirty="0"/>
              <a:t>(صفحه </a:t>
            </a:r>
            <a:r>
              <a:rPr lang="en-US" sz="1800" dirty="0"/>
              <a:t>A-3</a:t>
            </a:r>
            <a:r>
              <a:rPr lang="fa-IR" dirty="0"/>
              <a:t> از یادداشت‏های تکمیلی سری </a:t>
            </a:r>
            <a:r>
              <a:rPr lang="en-US" sz="1800" dirty="0"/>
              <a:t>II</a:t>
            </a:r>
            <a:r>
              <a:rPr lang="fa-IR" dirty="0"/>
              <a:t>) را بدون استفاده از عملگر </a:t>
            </a:r>
            <a:r>
              <a:rPr lang="en-US" sz="1800" dirty="0"/>
              <a:t>DIVIDE</a:t>
            </a:r>
            <a:r>
              <a:rPr lang="fa-IR" sz="1800" dirty="0"/>
              <a:t> </a:t>
            </a:r>
            <a:r>
              <a:rPr lang="fa-IR" dirty="0"/>
              <a:t>بنویسید.</a:t>
            </a:r>
          </a:p>
          <a:p>
            <a:pPr>
              <a:lnSpc>
                <a:spcPct val="250000"/>
              </a:lnSpc>
            </a:pP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گسترش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گسترش - </a:t>
            </a:r>
            <a:r>
              <a:rPr lang="en-US" sz="1800" b="1" dirty="0" smtClean="0">
                <a:solidFill>
                  <a:srgbClr val="0919AF"/>
                </a:solidFill>
              </a:rPr>
              <a:t>EXTEND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 algn="r"/>
            <a:r>
              <a:rPr lang="fa-IR" dirty="0" smtClean="0"/>
              <a:t>صفت یا صفاتی را به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 رابطه اضافه می‏کند. حاصل، رابطه </a:t>
            </a:r>
            <a:r>
              <a:rPr lang="fa-IR" u="sng" dirty="0" smtClean="0">
                <a:solidFill>
                  <a:srgbClr val="C00000"/>
                </a:solidFill>
              </a:rPr>
              <a:t>دیگری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457200" lvl="1" indent="0" algn="l" rtl="0">
              <a:buNone/>
            </a:pPr>
            <a:r>
              <a:rPr lang="en-US" sz="1800" b="1" dirty="0" smtClean="0"/>
              <a:t>EXTEND</a:t>
            </a:r>
            <a:r>
              <a:rPr lang="en-US" sz="1800" dirty="0" smtClean="0"/>
              <a:t>  STUD  </a:t>
            </a:r>
            <a:r>
              <a:rPr lang="en-US" sz="1800" b="1" dirty="0" smtClean="0"/>
              <a:t>ADD</a:t>
            </a:r>
            <a:r>
              <a:rPr lang="en-US" sz="1800" dirty="0" smtClean="0"/>
              <a:t>  STADDRESS</a:t>
            </a:r>
          </a:p>
          <a:p>
            <a:pPr marL="457200" lvl="1" indent="0" algn="l" rtl="0">
              <a:buNone/>
            </a:pPr>
            <a:r>
              <a:rPr lang="en-US" sz="1800" dirty="0" smtClean="0"/>
              <a:t>STUD (STID, …, STD</a:t>
            </a:r>
            <a:r>
              <a:rPr lang="en-US" sz="1800" smtClean="0"/>
              <a:t>, STADDRESS</a:t>
            </a:r>
            <a:r>
              <a:rPr lang="en-US" dirty="0" smtClean="0"/>
              <a:t>)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ALTER TABLE</a:t>
            </a:r>
            <a:r>
              <a:rPr lang="fa-IR" sz="1800" dirty="0" smtClean="0"/>
              <a:t> </a:t>
            </a:r>
            <a:r>
              <a:rPr lang="fa-IR" dirty="0" smtClean="0"/>
              <a:t>پیاده‏سازی شده ولی </a:t>
            </a:r>
            <a:r>
              <a:rPr lang="en-US" sz="1800" dirty="0" smtClean="0"/>
              <a:t>ALTER</a:t>
            </a:r>
            <a:r>
              <a:rPr lang="fa-IR" sz="1800" dirty="0" smtClean="0"/>
              <a:t> </a:t>
            </a:r>
            <a:r>
              <a:rPr lang="fa-IR" dirty="0" smtClean="0"/>
              <a:t>ستون(هایی) را به همان  جدول اضافه می‏کند.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با این عملگر می‏توانیم یک ستون محاسبه‏شدنی به رابطه اضافه نماییم.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تلخیص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تلخیص – </a:t>
            </a:r>
            <a:r>
              <a:rPr lang="en-US" sz="1800" b="1" dirty="0" smtClean="0">
                <a:solidFill>
                  <a:srgbClr val="0919AF"/>
                </a:solidFill>
              </a:rPr>
              <a:t>SUMMARIZE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تاپل‏های رابطه را گروه‏بندی می‏کند به نحوی که مقدار صفت (صفات) گروه‏بندی در هر گروه یکسان باشد؛ معمولاً با یک یا چند تابع جمعی استفاده می‏شود.</a:t>
            </a:r>
          </a:p>
          <a:p>
            <a:pPr lvl="1"/>
            <a:r>
              <a:rPr lang="fa-IR" dirty="0"/>
              <a:t>این عملگردر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با </a:t>
            </a:r>
            <a:r>
              <a:rPr lang="en-US" sz="1800" dirty="0"/>
              <a:t>GROUP BY</a:t>
            </a:r>
            <a:r>
              <a:rPr lang="fa-IR" sz="1800" dirty="0"/>
              <a:t> </a:t>
            </a:r>
            <a:r>
              <a:rPr lang="fa-IR" dirty="0" smtClean="0"/>
              <a:t>پیاده‏سازی </a:t>
            </a:r>
            <a:r>
              <a:rPr lang="fa-IR" dirty="0"/>
              <a:t>شده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برای این پرسش‏ها، اول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جواب را تعیین می‏کنیم.</a:t>
            </a:r>
          </a:p>
          <a:p>
            <a:pPr lvl="1"/>
            <a:r>
              <a:rPr lang="fa-IR" dirty="0" smtClean="0"/>
              <a:t>به جای </a:t>
            </a:r>
            <a:r>
              <a:rPr lang="en-US" sz="1800" dirty="0" smtClean="0"/>
              <a:t>AVG</a:t>
            </a:r>
            <a:r>
              <a:rPr lang="fa-IR" sz="1800" dirty="0" smtClean="0"/>
              <a:t> </a:t>
            </a:r>
            <a:r>
              <a:rPr lang="fa-IR" dirty="0" smtClean="0"/>
              <a:t>می‏توانیم از توابع جمع و یا گروهی دیگر مانند </a:t>
            </a:r>
            <a:r>
              <a:rPr lang="en-US" sz="1800" dirty="0" smtClean="0"/>
              <a:t>MIN</a:t>
            </a:r>
            <a:r>
              <a:rPr lang="fa-IR" sz="1800" dirty="0" smtClean="0"/>
              <a:t> </a:t>
            </a:r>
            <a:r>
              <a:rPr lang="fa-IR" dirty="0" smtClean="0"/>
              <a:t>(حداقل)، </a:t>
            </a:r>
            <a:r>
              <a:rPr lang="en-US" sz="1800" dirty="0" smtClean="0"/>
              <a:t>MAX</a:t>
            </a:r>
            <a:r>
              <a:rPr lang="fa-IR" sz="1800" dirty="0" smtClean="0"/>
              <a:t> </a:t>
            </a:r>
            <a:r>
              <a:rPr lang="fa-IR" dirty="0" smtClean="0"/>
              <a:t>(حداکثر)، </a:t>
            </a:r>
            <a:r>
              <a:rPr lang="en-US" sz="1800" dirty="0" smtClean="0"/>
              <a:t>SUM</a:t>
            </a:r>
            <a:r>
              <a:rPr lang="fa-IR" sz="1800" dirty="0" smtClean="0"/>
              <a:t> </a:t>
            </a:r>
            <a:r>
              <a:rPr lang="fa-IR" dirty="0" smtClean="0"/>
              <a:t>(جمع) و یا </a:t>
            </a:r>
            <a:r>
              <a:rPr lang="en-US" sz="1800" dirty="0" smtClean="0"/>
              <a:t>COUNT</a:t>
            </a:r>
            <a:r>
              <a:rPr lang="fa-IR" sz="1800" dirty="0" smtClean="0"/>
              <a:t> </a:t>
            </a:r>
            <a:r>
              <a:rPr lang="fa-IR" dirty="0" smtClean="0"/>
              <a:t>(شمارشگر تاپل‏ها) استفاده کنیم.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554" y="3471446"/>
            <a:ext cx="59948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SUMMARIZE </a:t>
            </a:r>
            <a:r>
              <a:rPr lang="en-US" sz="1600" dirty="0" smtClean="0"/>
              <a:t>STCOT </a:t>
            </a:r>
            <a:r>
              <a:rPr lang="en-US" sz="1600" b="1" dirty="0" smtClean="0"/>
              <a:t>BY  (</a:t>
            </a:r>
            <a:r>
              <a:rPr lang="en-US" sz="1600" dirty="0" smtClean="0"/>
              <a:t>STID</a:t>
            </a:r>
            <a:r>
              <a:rPr lang="en-US" sz="1600" b="1" dirty="0" smtClean="0"/>
              <a:t>)  ADD AVG(</a:t>
            </a:r>
            <a:r>
              <a:rPr lang="en-US" sz="1600" dirty="0" smtClean="0"/>
              <a:t>GRADE</a:t>
            </a:r>
            <a:r>
              <a:rPr lang="en-US" sz="1600" b="1" dirty="0" smtClean="0"/>
              <a:t>) AS </a:t>
            </a:r>
            <a:r>
              <a:rPr lang="en-US" sz="1600" dirty="0" smtClean="0"/>
              <a:t>AVER</a:t>
            </a:r>
          </a:p>
        </p:txBody>
      </p:sp>
    </p:spTree>
    <p:extLst>
      <p:ext uri="{BB962C8B-B14F-4D97-AF65-F5344CB8AC3E}">
        <p14:creationId xmlns:p14="http://schemas.microsoft.com/office/powerpoint/2010/main" val="879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492468" y="5113283"/>
            <a:ext cx="304800" cy="381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87668" y="5105400"/>
            <a:ext cx="3048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با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لحاظ تئوریک می‏توان عملیات ذخیره‏سازی را هم با عملگرهای جبر رابطه‏ای انجام داد.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 algn="ctr" rtl="0">
              <a:buNone/>
            </a:pPr>
            <a:r>
              <a:rPr lang="en-US" dirty="0" smtClean="0"/>
              <a:t>      S </a:t>
            </a:r>
            <a:r>
              <a:rPr lang="en-US" dirty="0" smtClean="0">
                <a:latin typeface="Segoe UI Semibold" pitchFamily="34" charset="0"/>
              </a:rPr>
              <a:t>:=</a:t>
            </a:r>
            <a:r>
              <a:rPr lang="en-US" dirty="0" smtClean="0"/>
              <a:t> S </a:t>
            </a:r>
            <a:r>
              <a:rPr lang="en-US" dirty="0" smtClean="0">
                <a:sym typeface="Symbol"/>
              </a:rPr>
              <a:t> </a:t>
            </a:r>
            <a:r>
              <a:rPr lang="en-US" sz="2400" dirty="0">
                <a:sym typeface="Symbol"/>
              </a:rPr>
              <a:t>{</a:t>
            </a:r>
            <a:r>
              <a:rPr lang="en-US" dirty="0">
                <a:sym typeface="Symbol"/>
              </a:rPr>
              <a:t>{ </a:t>
            </a:r>
            <a:r>
              <a:rPr lang="en-US" dirty="0" smtClean="0">
                <a:sym typeface="Symbol"/>
              </a:rPr>
              <a:t></a:t>
            </a:r>
            <a:r>
              <a:rPr lang="en-US" sz="1800" dirty="0" smtClean="0">
                <a:sym typeface="Symbol"/>
              </a:rPr>
              <a:t>S#, S7</a:t>
            </a:r>
            <a:r>
              <a:rPr lang="en-US" dirty="0" smtClean="0">
                <a:sym typeface="Symbol"/>
              </a:rPr>
              <a:t>,  </a:t>
            </a:r>
            <a:r>
              <a:rPr lang="en-US" sz="1800" dirty="0" smtClean="0">
                <a:sym typeface="Symbol"/>
              </a:rPr>
              <a:t>SNAME, SN7</a:t>
            </a:r>
            <a:r>
              <a:rPr lang="en-US" dirty="0" smtClean="0">
                <a:sym typeface="Symbol"/>
              </a:rPr>
              <a:t>,  </a:t>
            </a:r>
            <a:r>
              <a:rPr lang="en-US" sz="1800" dirty="0" smtClean="0">
                <a:sym typeface="Symbol"/>
              </a:rPr>
              <a:t>STATUS, 17</a:t>
            </a:r>
            <a:r>
              <a:rPr lang="en-US" dirty="0" smtClean="0">
                <a:sym typeface="Symbol"/>
              </a:rPr>
              <a:t>,  </a:t>
            </a:r>
            <a:r>
              <a:rPr lang="en-US" sz="1800" dirty="0" smtClean="0">
                <a:sym typeface="Symbol"/>
              </a:rPr>
              <a:t>CITY, C7</a:t>
            </a:r>
            <a:r>
              <a:rPr lang="en-US" dirty="0" smtClean="0">
                <a:sym typeface="Symbol"/>
              </a:rPr>
              <a:t> } </a:t>
            </a:r>
            <a:r>
              <a:rPr lang="en-US" sz="2400" dirty="0" smtClean="0">
                <a:sym typeface="Symbol"/>
              </a:rPr>
              <a:t>}</a:t>
            </a: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61874"/>
              </p:ext>
            </p:extLst>
          </p:nvPr>
        </p:nvGraphicFramePr>
        <p:xfrm>
          <a:off x="3352800" y="2133600"/>
          <a:ext cx="2438400" cy="203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76"/>
                <a:gridCol w="1345324"/>
              </a:tblGrid>
              <a:tr h="463448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عملگر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عمل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  <a:sym typeface="Euclid Symbol"/>
                        </a:rPr>
                        <a:t>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درج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_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حذف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559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_</a:t>
                      </a:r>
                      <a:r>
                        <a:rPr lang="fa-IR" dirty="0" smtClean="0">
                          <a:cs typeface="B Nazanin" pitchFamily="2" charset="-78"/>
                        </a:rPr>
                        <a:t>اول</a:t>
                      </a:r>
                      <a:r>
                        <a:rPr lang="fa-IR" baseline="0" dirty="0" smtClean="0">
                          <a:cs typeface="B Nazanin" pitchFamily="2" charset="-78"/>
                        </a:rPr>
                        <a:t> </a:t>
                      </a:r>
                      <a:endParaRPr lang="en-US" dirty="0" smtClean="0">
                        <a:cs typeface="B Nazanin" pitchFamily="2" charset="-78"/>
                      </a:endParaRPr>
                    </a:p>
                    <a:p>
                      <a:pPr algn="ctr"/>
                      <a:r>
                        <a:rPr lang="en-US" dirty="0" smtClean="0">
                          <a:cs typeface="B Nazanin" pitchFamily="2" charset="-78"/>
                          <a:sym typeface="Euclid Symbol"/>
                        </a:rPr>
                        <a:t></a:t>
                      </a:r>
                      <a:r>
                        <a:rPr lang="fa-IR" dirty="0" smtClean="0">
                          <a:cs typeface="B Nazanin" pitchFamily="2" charset="-78"/>
                          <a:sym typeface="Euclid Symbol"/>
                        </a:rPr>
                        <a:t>بعد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به‏هنگام‏سازی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1340068" y="4664206"/>
            <a:ext cx="0" cy="4411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235428"/>
            <a:ext cx="116891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متغیر رابطه‏ای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284" y="5715000"/>
            <a:ext cx="2315056" cy="11003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عملگر انتساب رابطه‏ای</a:t>
            </a:r>
          </a:p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(یک مقدار رابطه‏ای را منتسب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می‏کند به یک متغیر رابطه‏ای)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6400" y="55179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5131138" y="2584949"/>
            <a:ext cx="253324" cy="59436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5943600"/>
            <a:ext cx="3296095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یک رابطه نوع-سازگار با </a:t>
            </a: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و کاردینالیتی یک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6571" y="56703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760482" y="4780712"/>
            <a:ext cx="6011918" cy="649375"/>
          </a:xfrm>
          <a:prstGeom prst="arc">
            <a:avLst>
              <a:gd name="adj1" fmla="val 10877710"/>
              <a:gd name="adj2" fmla="val 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38600" y="4359166"/>
            <a:ext cx="115288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مقدار رابطه‏ای</a:t>
            </a:r>
            <a:endParaRPr lang="fa-IR" dirty="0" smtClean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97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sz="2600" dirty="0" smtClean="0"/>
          </a:p>
          <a:p>
            <a:pPr marL="457200" lvl="1" indent="0">
              <a:buNone/>
            </a:pPr>
            <a:r>
              <a:rPr lang="fa-IR" dirty="0" smtClean="0"/>
              <a:t>	     عملگرهای متعارف</a:t>
            </a:r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عملگرها </a:t>
            </a:r>
          </a:p>
          <a:p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     عملگرهای خاص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943600" y="1524000"/>
            <a:ext cx="166698" cy="1675388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480698"/>
            <a:ext cx="27432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اجتماع - </a:t>
            </a:r>
            <a:r>
              <a:rPr lang="en-US" dirty="0" smtClean="0">
                <a:cs typeface="B Nazanin" pitchFamily="2" charset="-78"/>
              </a:rPr>
              <a:t>UNION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اشتراک - </a:t>
            </a:r>
            <a:r>
              <a:rPr lang="en-US" dirty="0" smtClean="0">
                <a:cs typeface="B Nazanin" pitchFamily="2" charset="-78"/>
              </a:rPr>
              <a:t>INTERSECT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تفاضل - </a:t>
            </a:r>
            <a:r>
              <a:rPr lang="en-US" dirty="0" smtClean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ضرب کارتزین - </a:t>
            </a:r>
            <a:r>
              <a:rPr lang="en-US" dirty="0" smtClean="0">
                <a:cs typeface="B Nazanin" pitchFamily="2" charset="-78"/>
              </a:rPr>
              <a:t>TIMES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943600" y="3810689"/>
            <a:ext cx="166698" cy="1278945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3657600"/>
            <a:ext cx="311179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گزینش یا تحدید - </a:t>
            </a:r>
            <a:r>
              <a:rPr lang="en-US" dirty="0" smtClean="0">
                <a:cs typeface="B Nazanin" pitchFamily="2" charset="-78"/>
              </a:rPr>
              <a:t>RESTRICT</a:t>
            </a:r>
            <a:endParaRPr lang="en-US" sz="20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پرتو یا تصویر - </a:t>
            </a:r>
            <a:r>
              <a:rPr lang="en-US" dirty="0" smtClean="0">
                <a:cs typeface="B Nazanin" pitchFamily="2" charset="-78"/>
              </a:rPr>
              <a:t>PROJECT</a:t>
            </a:r>
            <a:endParaRPr lang="en-US" sz="20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پیوند یا الصاق - </a:t>
            </a:r>
            <a:r>
              <a:rPr lang="en-US" dirty="0" smtClean="0">
                <a:cs typeface="B Nazanin" pitchFamily="2" charset="-78"/>
              </a:rPr>
              <a:t>JOIN</a:t>
            </a:r>
            <a:endParaRPr lang="fa-IR" sz="2000" dirty="0" smtClean="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620000" y="2194034"/>
            <a:ext cx="166698" cy="240254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581400" y="1524000"/>
            <a:ext cx="180975" cy="1675388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57400"/>
            <a:ext cx="3124199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عملگرهای دو عملوندی   </a:t>
            </a:r>
            <a:r>
              <a:rPr lang="en-US" dirty="0" smtClean="0">
                <a:cs typeface="B Nazanin" pitchFamily="2" charset="-78"/>
              </a:rPr>
              <a:t>R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 </a:t>
            </a:r>
            <a:r>
              <a:rPr lang="en-US" i="1" dirty="0" smtClean="0">
                <a:cs typeface="B Nazanin" pitchFamily="2" charset="-78"/>
              </a:rPr>
              <a:t>op</a:t>
            </a:r>
            <a:r>
              <a:rPr lang="en-US" dirty="0" smtClean="0">
                <a:cs typeface="B Nazanin" pitchFamily="2" charset="-78"/>
              </a:rPr>
              <a:t>  R</a:t>
            </a:r>
            <a:r>
              <a:rPr lang="en-US" baseline="-25000" dirty="0" smtClean="0">
                <a:cs typeface="B Nazanin" pitchFamily="2" charset="-78"/>
              </a:rPr>
              <a:t>2</a:t>
            </a:r>
            <a:endParaRPr lang="fa-IR" baseline="-25000" dirty="0" smtClean="0"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" y="2565231"/>
                <a:ext cx="186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∪,∩,,−,×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65231"/>
                <a:ext cx="18698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دو رابطه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مقایسه دو رابطه</a:t>
                </a:r>
              </a:p>
              <a:p>
                <a:pPr lvl="1"/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 smtClean="0"/>
                  <a:t>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مقایسه‏شدنی (قابل قیاس)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هستند، هر گاه نوع-سازگار باشند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a-IR" b="0" i="0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dirty="0" smtClean="0"/>
                  <a:t>)</a:t>
                </a:r>
              </a:p>
              <a:p>
                <a:pPr lvl="1"/>
                <a:r>
                  <a:rPr lang="fa-IR" dirty="0" smtClean="0"/>
                  <a:t>در </a:t>
                </a:r>
                <a:r>
                  <a:rPr lang="fa-IR" dirty="0"/>
                  <a:t>مقایسه رابطه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dirty="0"/>
                  <a:t> </a:t>
                </a:r>
                <a:r>
                  <a:rPr lang="fa-IR" dirty="0" smtClean="0"/>
                  <a:t>با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sz="1800" dirty="0"/>
                  <a:t> </a:t>
                </a:r>
                <a:r>
                  <a:rPr lang="fa-IR" sz="1800" dirty="0" smtClean="0"/>
                  <a:t>، بدنه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baseline="-25000" dirty="0"/>
                  <a:t> </a:t>
                </a:r>
                <a:r>
                  <a:rPr lang="fa-IR" sz="1800" dirty="0" smtClean="0"/>
                  <a:t> با بدنه </a:t>
                </a: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fa-IR" dirty="0"/>
                  <a:t> </a:t>
                </a:r>
                <a:r>
                  <a:rPr lang="fa-IR" dirty="0" smtClean="0"/>
                  <a:t>مقایسه می‏شود از نظر هم مجموعگی، زیرمجموعگی و زبرمجموعگی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ym typeface="Symbol"/>
                        </a:rPr>
                        <m:t>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SCR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dirty="0" smtClean="0">
                    <a:sym typeface="Symbol"/>
                  </a:rPr>
                  <a:t>{, , , , </a:t>
                </a:r>
                <a:r>
                  <a:rPr lang="en-US" dirty="0" smtClean="0">
                    <a:latin typeface="Euclid"/>
                    <a:sym typeface="Symbol"/>
                  </a:rPr>
                  <a:t>=</a:t>
                </a:r>
                <a:r>
                  <a:rPr lang="en-US" dirty="0" smtClean="0">
                    <a:sym typeface="Symbol"/>
                  </a:rPr>
                  <a:t>, }</a:t>
                </a:r>
                <a:endParaRPr lang="fa-IR" dirty="0"/>
              </a:p>
              <a:p>
                <a:pPr lvl="1"/>
                <a:r>
                  <a:rPr lang="fa-IR" dirty="0" smtClean="0"/>
                  <a:t>پاسخ عمل مقایسه: یا </a:t>
                </a:r>
                <a:r>
                  <a:rPr lang="en-US" dirty="0" smtClean="0"/>
                  <a:t>T</a:t>
                </a:r>
                <a:r>
                  <a:rPr lang="fa-IR" dirty="0" smtClean="0"/>
                  <a:t> یا </a:t>
                </a:r>
                <a:r>
                  <a:rPr lang="en-US" dirty="0" smtClean="0"/>
                  <a:t>F</a:t>
                </a:r>
                <a:r>
                  <a:rPr lang="fa-IR" dirty="0" smtClean="0"/>
                  <a:t>. به طور مثال در رابطه فوق:</a:t>
                </a:r>
              </a:p>
              <a:p>
                <a:pPr lvl="2"/>
                <a:r>
                  <a:rPr lang="fa-IR" dirty="0" smtClean="0"/>
                  <a:t>اگر </a:t>
                </a:r>
                <a:r>
                  <a:rPr lang="en-US" dirty="0" smtClean="0">
                    <a:sym typeface="Symbol"/>
                  </a:rPr>
                  <a:t></a:t>
                </a:r>
                <a:r>
                  <a:rPr lang="fa-IR" dirty="0" smtClean="0">
                    <a:sym typeface="Symbol"/>
                  </a:rPr>
                  <a:t>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یک دانشجو باشد که درسی انتخاب نکرده باشد.</a:t>
                </a:r>
              </a:p>
              <a:p>
                <a:pPr lvl="2"/>
                <a:r>
                  <a:rPr lang="fa-IR" dirty="0" smtClean="0">
                    <a:sym typeface="Symbol"/>
                  </a:rPr>
                  <a:t>اگر 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در یک عمل ذخیره‏سازی در این </a:t>
                </a:r>
                <a:r>
                  <a:rPr lang="en-US" sz="1600" dirty="0" smtClean="0">
                    <a:sym typeface="Symbol"/>
                  </a:rPr>
                  <a:t>DB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قاعده جامعیت </a:t>
                </a:r>
                <a:r>
                  <a:rPr lang="en-US" sz="1600" dirty="0" smtClean="0">
                    <a:sym typeface="Symbol"/>
                  </a:rPr>
                  <a:t>C2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رعایت نشده باشد (حذف از دانشجو و یا درج در انتخاب درس).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0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کامل بودگی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جبر رابطه‏ای </a:t>
            </a:r>
            <a:r>
              <a:rPr lang="fa-IR" b="1" dirty="0" smtClean="0">
                <a:solidFill>
                  <a:srgbClr val="C00000"/>
                </a:solidFill>
              </a:rPr>
              <a:t>زبانی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از نظر رابطه‏ای </a:t>
            </a:r>
            <a:r>
              <a:rPr lang="fa-IR" b="1" dirty="0" smtClean="0">
                <a:solidFill>
                  <a:srgbClr val="0919AF"/>
                </a:solidFill>
              </a:rPr>
              <a:t>کامل</a:t>
            </a:r>
            <a:r>
              <a:rPr lang="fa-IR" dirty="0" smtClean="0">
                <a:solidFill>
                  <a:srgbClr val="0919AF"/>
                </a:solidFill>
              </a:rPr>
              <a:t> </a:t>
            </a:r>
            <a:r>
              <a:rPr lang="fa-IR" dirty="0" smtClean="0"/>
              <a:t>(</a:t>
            </a:r>
            <a:r>
              <a:rPr lang="en-US" sz="1800" dirty="0" smtClean="0"/>
              <a:t>Relational Completeness</a:t>
            </a:r>
            <a:r>
              <a:rPr lang="fa-IR" dirty="0" smtClean="0"/>
              <a:t>) یعنی هر رابطه معتبر متصور از </a:t>
            </a:r>
            <a:r>
              <a:rPr lang="fa-IR" u="sng" dirty="0" smtClean="0"/>
              <a:t>مجموعه رابطه‏های ممکن</a:t>
            </a:r>
            <a:r>
              <a:rPr lang="fa-IR" dirty="0" smtClean="0"/>
              <a:t> را می‏توان به کمک یک عبارت جبر رابطه‏ای بیان کرد.</a:t>
            </a:r>
          </a:p>
          <a:p>
            <a:r>
              <a:rPr lang="fa-IR" dirty="0" smtClean="0"/>
              <a:t>جبر رابطه‏ای ضابطه تشخیصِ کامل بودن زبان‏های رابطه‏ای است.</a:t>
            </a:r>
          </a:p>
          <a:p>
            <a:pPr lvl="1"/>
            <a:r>
              <a:rPr lang="fa-IR" dirty="0" smtClean="0"/>
              <a:t>اگر هر رابطه‏ای را که با جبر رابطه‏ای می‏توان نشان داد، با زبانی مدعی کامل بودن رابطه‏ای بتوان نشان داد، آن زبان از نظر رابطه‏ای </a:t>
            </a:r>
            <a:r>
              <a:rPr lang="fa-IR" b="1" dirty="0" smtClean="0">
                <a:solidFill>
                  <a:srgbClr val="C00000"/>
                </a:solidFill>
              </a:rPr>
              <a:t>کامل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r>
              <a:rPr lang="fa-IR" sz="1900" b="1" dirty="0" smtClean="0">
                <a:solidFill>
                  <a:srgbClr val="0919AF"/>
                </a:solidFill>
              </a:rPr>
              <a:t>کاربردهای جبر رابطه‏ای:</a:t>
            </a:r>
          </a:p>
          <a:p>
            <a:pPr lvl="1"/>
            <a:r>
              <a:rPr lang="fa-IR" dirty="0" smtClean="0"/>
              <a:t>عملیات بازیابی</a:t>
            </a:r>
          </a:p>
          <a:p>
            <a:pPr lvl="1"/>
            <a:r>
              <a:rPr lang="fa-IR" dirty="0" smtClean="0"/>
              <a:t>عملیات ذخیره‏سازی </a:t>
            </a:r>
          </a:p>
          <a:p>
            <a:pPr lvl="1"/>
            <a:r>
              <a:rPr lang="fa-IR" dirty="0" smtClean="0"/>
              <a:t>تعریف انواع رابطه‏های مشتق (رابطه مجازی، لحظه‏ای و ...)   مثال: تعریف دید (</a:t>
            </a:r>
            <a:r>
              <a:rPr lang="en-US" sz="1800" dirty="0" smtClean="0"/>
              <a:t>View</a:t>
            </a:r>
            <a:r>
              <a:rPr lang="fa-IR" sz="1800" dirty="0" smtClean="0"/>
              <a:t>)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مباحث تکمیلی در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برای نوشتن یک پرسش (</a:t>
            </a:r>
            <a:r>
              <a:rPr lang="en-US" sz="1800" dirty="0" smtClean="0"/>
              <a:t>Query</a:t>
            </a:r>
            <a:r>
              <a:rPr lang="fa-IR" dirty="0" smtClean="0"/>
              <a:t>)، اصولا به ترتیب زیر باید مشخص کنیم که: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از چه رابطه‏هایی استفاده 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از چه عملگرهایی استفاده کنیم (حتی‏الامکان با کمترین تعداد عملگر)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چه ترتیبی از عملگرها را استفاده کنیم.</a:t>
            </a:r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مثال</a:t>
            </a:r>
            <a:r>
              <a:rPr lang="fa-IR" dirty="0"/>
              <a:t>‏هایی از کاربرد جبر رابطه‏ای را در عملیات در </a:t>
            </a:r>
            <a:r>
              <a:rPr lang="en-US" sz="1800" dirty="0"/>
              <a:t>RDB</a:t>
            </a:r>
            <a:r>
              <a:rPr lang="fa-IR" sz="1800" dirty="0"/>
              <a:t> </a:t>
            </a:r>
            <a:r>
              <a:rPr lang="fa-IR" dirty="0"/>
              <a:t>(در یادداشت‏های تکمیلی سری </a:t>
            </a:r>
            <a:r>
              <a:rPr lang="en-US" sz="1800" dirty="0"/>
              <a:t>II</a:t>
            </a:r>
            <a:r>
              <a:rPr lang="fa-IR" dirty="0"/>
              <a:t>) (صفحه </a:t>
            </a:r>
            <a:r>
              <a:rPr lang="en-US" sz="1800" dirty="0"/>
              <a:t>A-1</a:t>
            </a:r>
            <a:r>
              <a:rPr lang="en-US" dirty="0"/>
              <a:t> </a:t>
            </a:r>
            <a:r>
              <a:rPr lang="fa-IR" dirty="0"/>
              <a:t> و </a:t>
            </a:r>
            <a:r>
              <a:rPr lang="en-US" sz="1800" dirty="0"/>
              <a:t>A-2</a:t>
            </a:r>
            <a:r>
              <a:rPr lang="fa-IR" dirty="0"/>
              <a:t>) مطالعه نمایید</a:t>
            </a:r>
            <a:r>
              <a:rPr lang="fa-I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919AF"/>
                </a:solidFill>
              </a:rPr>
              <a:t>حساب رابطه‏ای </a:t>
            </a:r>
            <a:r>
              <a:rPr lang="fa-IR" dirty="0"/>
              <a:t>شاخه‏ای است از منطق ریاضی، منطق مسندات.</a:t>
            </a:r>
          </a:p>
          <a:p>
            <a:r>
              <a:rPr lang="fa-IR" dirty="0" smtClean="0"/>
              <a:t>حساب رابطه‏ای و جبر رابطه‏ای معادلند. یعنی هر رابطه‏ای را که بتوان با یک عبارت جبر رابطه‏ای نوشت، می‏توان با عبارتی از حساب رابطه‏ای هم نوشت و برعکس.</a:t>
            </a:r>
          </a:p>
          <a:p>
            <a:r>
              <a:rPr lang="fa-IR" dirty="0" smtClean="0"/>
              <a:t>حساب رابطه‏ای حالت </a:t>
            </a:r>
            <a:r>
              <a:rPr lang="fa-IR" b="1" dirty="0" smtClean="0">
                <a:solidFill>
                  <a:srgbClr val="C00000"/>
                </a:solidFill>
              </a:rPr>
              <a:t>توصیفی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دارد ولی جبر رابطه‏ای حالت </a:t>
            </a:r>
            <a:r>
              <a:rPr lang="fa-IR" b="1" dirty="0" smtClean="0">
                <a:solidFill>
                  <a:srgbClr val="C00000"/>
                </a:solidFill>
              </a:rPr>
              <a:t>دستوری</a:t>
            </a:r>
            <a:r>
              <a:rPr lang="fa-IR" dirty="0" smtClean="0"/>
              <a:t> دارد.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/>
              <a:t>حساب رابطه‏ای هم ضابطه تشخیص زبان‏های رابطه‏</a:t>
            </a:r>
            <a:r>
              <a:rPr lang="fa-IR" dirty="0" smtClean="0"/>
              <a:t>ای کامل </a:t>
            </a:r>
            <a:r>
              <a:rPr lang="fa-IR" dirty="0"/>
              <a:t>است.</a:t>
            </a:r>
          </a:p>
          <a:p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3623682"/>
            <a:ext cx="3034805" cy="137730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Descriptive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کمک عبارات منطقی، شرایط ناظر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به رابطه را برای سیستم توصیف می‏کنیم.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3626" y="3623682"/>
            <a:ext cx="2848857" cy="9271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Prospective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دستورات عملیاتی به سیستم می‏دهیم.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0" y="3352800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00800" y="3352800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 - متغیرتاپلی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متغیر تاپلی (</a:t>
            </a:r>
            <a:r>
              <a:rPr lang="en-US" sz="1800" b="1" dirty="0" smtClean="0">
                <a:solidFill>
                  <a:srgbClr val="C00000"/>
                </a:solidFill>
              </a:rPr>
              <a:t>Tuple Variable</a:t>
            </a:r>
            <a:r>
              <a:rPr lang="fa-IR" b="1" dirty="0" smtClean="0">
                <a:solidFill>
                  <a:srgbClr val="C00000"/>
                </a:solidFill>
              </a:rPr>
              <a:t>) یا متغیر طیفی (</a:t>
            </a:r>
            <a:r>
              <a:rPr lang="en-US" sz="1800" b="1" dirty="0" smtClean="0">
                <a:solidFill>
                  <a:srgbClr val="C00000"/>
                </a:solidFill>
              </a:rPr>
              <a:t>Range Variable</a:t>
            </a:r>
            <a:r>
              <a:rPr lang="fa-IR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متغیری است که مقادیر آن تاپل‏های یک رابطه است (هر لحظه یک تاپل).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 smtClean="0"/>
              <a:t>RANGVAR</a:t>
            </a:r>
            <a:r>
              <a:rPr lang="en-US" sz="1600" dirty="0" smtClean="0"/>
              <a:t>   SX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 smtClean="0"/>
              <a:t>OVER</a:t>
            </a:r>
            <a:r>
              <a:rPr lang="en-US" sz="1600" dirty="0" smtClean="0"/>
              <a:t>  S;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PX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SPX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SP;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C2X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b="1" dirty="0" smtClean="0"/>
              <a:t>(</a:t>
            </a:r>
            <a:r>
              <a:rPr lang="en-US" sz="1600" dirty="0" smtClean="0"/>
              <a:t>S  </a:t>
            </a:r>
            <a:r>
              <a:rPr lang="en-US" sz="1600" b="1" dirty="0" smtClean="0"/>
              <a:t>WHERE</a:t>
            </a:r>
            <a:r>
              <a:rPr lang="en-US" sz="1600" dirty="0" smtClean="0"/>
              <a:t>  CITY=‘C2’</a:t>
            </a:r>
            <a:r>
              <a:rPr lang="en-US" sz="1600" b="1" dirty="0" smtClean="0"/>
              <a:t>)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endParaRPr lang="en-US" sz="1800" dirty="0" smtClean="0"/>
          </a:p>
          <a:p>
            <a:pPr marL="457200" lvl="1" indent="0" algn="l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47" y="5089394"/>
            <a:ext cx="4376519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طیف مقادیرش تاپل‏هایی از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است که شرط را داشته باشند.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66266" y="4784594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- سورها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سورها (</a:t>
            </a:r>
            <a:r>
              <a:rPr lang="en-US" sz="1800" b="1" dirty="0" smtClean="0">
                <a:solidFill>
                  <a:srgbClr val="0919AF"/>
                </a:solidFill>
              </a:rPr>
              <a:t>Quantifiers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lvl="1"/>
            <a:r>
              <a:rPr lang="fa-IR" dirty="0" smtClean="0"/>
              <a:t>سور وجودی </a:t>
            </a:r>
            <a:r>
              <a:rPr lang="en-US" sz="1800" dirty="0" smtClean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حداقل یک مقدار برای متغیر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/>
              <a:t> وجود دارد به نحوی که به ازای آن، فرمول </a:t>
            </a:r>
            <a:r>
              <a:rPr lang="en-US" sz="1800" dirty="0" smtClean="0"/>
              <a:t>F</a:t>
            </a:r>
            <a:r>
              <a:rPr lang="fa-IR" dirty="0" smtClean="0"/>
              <a:t> به درست ارزیابی شود.</a:t>
            </a:r>
          </a:p>
          <a:p>
            <a:pPr lvl="1"/>
            <a:r>
              <a:rPr lang="fa-IR" dirty="0" smtClean="0"/>
              <a:t>سور همگانی (عمومی) </a:t>
            </a: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به ازای تمام مقادیر متغیر </a:t>
            </a:r>
            <a:r>
              <a:rPr lang="en-US" sz="1800" dirty="0">
                <a:sym typeface="Symbol"/>
              </a:rPr>
              <a:t>X</a:t>
            </a:r>
            <a:r>
              <a:rPr lang="fa-IR" dirty="0" smtClean="0"/>
              <a:t>، فرمول  </a:t>
            </a:r>
            <a:r>
              <a:rPr lang="en-US" sz="1800" dirty="0" smtClean="0"/>
              <a:t>F</a:t>
            </a:r>
            <a:r>
              <a:rPr lang="fa-IR" sz="1800" dirty="0" smtClean="0"/>
              <a:t> </a:t>
            </a:r>
            <a:r>
              <a:rPr lang="fa-IR" dirty="0" smtClean="0"/>
              <a:t>به درست ارزیابی می‏شود.</a:t>
            </a:r>
            <a:endParaRPr lang="fa-IR" sz="2400" dirty="0" smtClean="0"/>
          </a:p>
          <a:p>
            <a:pPr marL="0" indent="0">
              <a:buNone/>
            </a:pPr>
            <a:endParaRPr lang="fa-IR" sz="1600" dirty="0" smtClean="0"/>
          </a:p>
          <a:p>
            <a:pPr marL="0" indent="0">
              <a:buNone/>
            </a:pPr>
            <a:r>
              <a:rPr lang="fa-IR" sz="1600" dirty="0" smtClean="0"/>
              <a:t>        </a:t>
            </a:r>
            <a:r>
              <a:rPr lang="fa-IR" dirty="0" smtClean="0"/>
              <a:t>       با فرض اینکه </a:t>
            </a:r>
            <a:r>
              <a:rPr lang="en-US" dirty="0">
                <a:sym typeface="Symbol"/>
              </a:rPr>
              <a:t>X</a:t>
            </a:r>
            <a:r>
              <a:rPr lang="fa-IR" dirty="0" smtClean="0"/>
              <a:t> از مجموعه اعداد صحیح مثبت مقدار می‏گیرد.</a:t>
            </a:r>
          </a:p>
          <a:p>
            <a:pPr marL="0" indent="0" algn="l" rtl="0">
              <a:buNone/>
            </a:pPr>
            <a:r>
              <a:rPr lang="en-US" sz="1800" dirty="0" smtClean="0"/>
              <a:t>EXISTS  X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&lt;10)</a:t>
            </a:r>
            <a:r>
              <a:rPr lang="en-US" sz="1800" dirty="0"/>
              <a:t> </a:t>
            </a:r>
            <a:r>
              <a:rPr lang="en-US" sz="1800" dirty="0" smtClean="0"/>
              <a:t>        TRUE </a:t>
            </a:r>
            <a:r>
              <a:rPr lang="fa-IR" dirty="0" smtClean="0"/>
              <a:t>حاصل ارزیابی: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</a:t>
            </a:r>
            <a:r>
              <a:rPr lang="en-US" sz="1800" dirty="0"/>
              <a:t>)         </a:t>
            </a:r>
            <a:r>
              <a:rPr lang="en-US" sz="1800" dirty="0" smtClean="0"/>
              <a:t>FALSE </a:t>
            </a:r>
            <a:r>
              <a:rPr lang="fa-IR" dirty="0" smtClean="0"/>
              <a:t>حاصل </a:t>
            </a:r>
            <a:r>
              <a:rPr lang="fa-IR" dirty="0"/>
              <a:t>ارزیابی</a:t>
            </a:r>
            <a:r>
              <a:rPr lang="fa-IR" dirty="0" smtClean="0"/>
              <a:t>: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880" y="4283173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</a:t>
            </a:r>
            <a:r>
              <a:rPr lang="fa-IR" dirty="0" smtClean="0"/>
              <a:t>– سورها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یادآوری: </a:t>
            </a:r>
            <a:r>
              <a:rPr lang="fa-IR" dirty="0"/>
              <a:t>بین این دو سور روابط </a:t>
            </a:r>
            <a:r>
              <a:rPr lang="fa-IR" dirty="0" smtClean="0"/>
              <a:t>زیر وجود </a:t>
            </a:r>
            <a:r>
              <a:rPr lang="fa-IR" dirty="0"/>
              <a:t>دارد.</a:t>
            </a:r>
          </a:p>
          <a:p>
            <a:pPr marL="0" indent="0" algn="l" rtl="0">
              <a:buNone/>
            </a:pPr>
            <a:r>
              <a:rPr lang="en-US" sz="1800" dirty="0"/>
              <a:t>FOR ALL </a:t>
            </a:r>
            <a:r>
              <a:rPr lang="en-US" sz="1800" dirty="0" smtClean="0"/>
              <a:t> X </a:t>
            </a:r>
            <a:r>
              <a:rPr lang="en-US" sz="1800" dirty="0"/>
              <a:t>(F)  = NOT  EXISTS  </a:t>
            </a:r>
            <a:r>
              <a:rPr lang="en-US" sz="1800" dirty="0" smtClean="0"/>
              <a:t>X </a:t>
            </a:r>
            <a:r>
              <a:rPr lang="en-US" sz="1800" dirty="0"/>
              <a:t>(NOT  F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r>
              <a:rPr lang="en-US" sz="1800" dirty="0" smtClean="0"/>
              <a:t>EXISTS X (F) = NOT (FORALL  X (NOT  F))</a:t>
            </a:r>
          </a:p>
          <a:p>
            <a:pPr marL="0" indent="0" algn="l" rtl="0">
              <a:buNone/>
            </a:pPr>
            <a:r>
              <a:rPr lang="en-US" sz="1800" dirty="0" smtClean="0"/>
              <a:t>FORALL  X (F)   </a:t>
            </a:r>
            <a:r>
              <a:rPr lang="en-US" sz="1800" dirty="0" smtClean="0">
                <a:sym typeface="Symbol"/>
              </a:rPr>
              <a:t>   EXISTS  X (F)</a:t>
            </a:r>
          </a:p>
          <a:p>
            <a:pPr marL="0" indent="0" algn="l" rtl="0">
              <a:buNone/>
            </a:pPr>
            <a:r>
              <a:rPr lang="en-US" sz="1800" dirty="0" smtClean="0">
                <a:sym typeface="Symbol"/>
              </a:rPr>
              <a:t>NOT EXISTS  X (F)      NOT FORALL  X (F)</a:t>
            </a:r>
            <a:endParaRPr lang="fa-IR" sz="1800" dirty="0"/>
          </a:p>
          <a:p>
            <a:endParaRPr lang="fa-IR" dirty="0" smtClean="0"/>
          </a:p>
          <a:p>
            <a:r>
              <a:rPr lang="fa-IR" dirty="0" smtClean="0"/>
              <a:t>بر اساس روابط فوق می‏توان روابط پیچیده دیگری را نیز استنباط کرد مانند روابط هم ارزی زیر: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فرمول خوش‏ساخت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8392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     یک </a:t>
            </a:r>
            <a:r>
              <a:rPr lang="fa-IR" b="1" dirty="0" smtClean="0">
                <a:solidFill>
                  <a:srgbClr val="0919AF"/>
                </a:solidFill>
              </a:rPr>
              <a:t>فرمول خوش ساخت (</a:t>
            </a:r>
            <a:r>
              <a:rPr lang="en-US" sz="1800" b="1" dirty="0" smtClean="0">
                <a:solidFill>
                  <a:srgbClr val="0919AF"/>
                </a:solidFill>
              </a:rPr>
              <a:t>WFF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  <a:r>
              <a:rPr lang="fa-IR" dirty="0" smtClean="0"/>
              <a:t> به صورت زیر تعریف می‏شود: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fa-IR" dirty="0" smtClean="0"/>
              <a:t> یک رابطه و </a:t>
            </a:r>
            <a:r>
              <a:rPr lang="en-US" sz="1800" dirty="0" smtClean="0"/>
              <a:t>T</a:t>
            </a:r>
            <a:r>
              <a:rPr lang="fa-IR" dirty="0" smtClean="0"/>
              <a:t> یک تاپل یا متغیر تاپلی تعریف شده روی </a:t>
            </a:r>
            <a:r>
              <a:rPr lang="en-US" sz="1800" dirty="0" smtClean="0"/>
              <a:t>R</a:t>
            </a:r>
            <a:r>
              <a:rPr lang="fa-IR" dirty="0" smtClean="0"/>
              <a:t> باشد، آنگاه </a:t>
            </a:r>
            <a:r>
              <a:rPr lang="en-US" sz="1800" dirty="0" smtClean="0"/>
              <a:t>R(T)</a:t>
            </a:r>
            <a:r>
              <a:rPr lang="fa-IR" dirty="0" smtClean="0"/>
              <a:t> یک</a:t>
            </a:r>
            <a:r>
              <a:rPr lang="fa-IR" dirty="0" smtClean="0">
                <a:solidFill>
                  <a:srgbClr val="C00000"/>
                </a:solidFill>
              </a:rPr>
              <a:t> فرمول اتمی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[</a:t>
            </a:r>
            <a:r>
              <a:rPr lang="en-US" sz="1800" dirty="0" smtClean="0"/>
              <a:t>R(T)</a:t>
            </a:r>
            <a:r>
              <a:rPr lang="fa-IR" sz="1900" dirty="0" smtClean="0"/>
              <a:t> </a:t>
            </a:r>
            <a:r>
              <a:rPr lang="fa-IR" dirty="0" smtClean="0"/>
              <a:t>یعنی، </a:t>
            </a:r>
            <a:r>
              <a:rPr lang="en-US" sz="1800" dirty="0" smtClean="0"/>
              <a:t>T</a:t>
            </a:r>
            <a:r>
              <a:rPr lang="fa-IR" dirty="0" smtClean="0"/>
              <a:t> یک عنصر (تاپلی) از </a:t>
            </a:r>
            <a:r>
              <a:rPr lang="en-US" sz="1800" dirty="0" smtClean="0"/>
              <a:t>R</a:t>
            </a:r>
            <a:r>
              <a:rPr lang="fa-IR" dirty="0" smtClean="0"/>
              <a:t> است.]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</a:t>
            </a:r>
            <a:r>
              <a:rPr lang="fa-IR" sz="1800" dirty="0" smtClean="0"/>
              <a:t>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روی رابطه </a:t>
            </a:r>
            <a:r>
              <a:rPr lang="en-US" sz="1800" dirty="0" smtClean="0"/>
              <a:t>R</a:t>
            </a:r>
            <a:r>
              <a:rPr lang="fa-IR" dirty="0" smtClean="0"/>
              <a:t> و </a:t>
            </a:r>
            <a:r>
              <a:rPr lang="en-US" sz="1800" dirty="0" smtClean="0"/>
              <a:t>A</a:t>
            </a:r>
            <a:r>
              <a:rPr lang="fa-IR" dirty="0" smtClean="0"/>
              <a:t> یک صفت از </a:t>
            </a:r>
            <a:r>
              <a:rPr lang="en-US" sz="1800" dirty="0" smtClean="0"/>
              <a:t>R</a:t>
            </a:r>
            <a:r>
              <a:rPr lang="fa-IR" dirty="0" smtClean="0"/>
              <a:t> باشد و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بر روی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B</a:t>
            </a:r>
            <a:r>
              <a:rPr lang="fa-IR" dirty="0" smtClean="0"/>
              <a:t> یک صفت از </a:t>
            </a:r>
            <a:r>
              <a:rPr lang="en-US" sz="1800" dirty="0" smtClean="0"/>
              <a:t>S</a:t>
            </a:r>
            <a:r>
              <a:rPr lang="fa-IR" dirty="0" smtClean="0"/>
              <a:t> باشد، آنگاه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i</a:t>
            </a:r>
            <a:r>
              <a:rPr lang="en-US" sz="1800" dirty="0" err="1" smtClean="0"/>
              <a:t>.A</a:t>
            </a:r>
            <a:r>
              <a:rPr lang="en-US" sz="1800" dirty="0" smtClean="0"/>
              <a:t> theta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en-US" sz="1800" dirty="0" err="1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یک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است (</a:t>
            </a:r>
            <a:r>
              <a:rPr lang="en-US" sz="1800" dirty="0" smtClean="0"/>
              <a:t>theta</a:t>
            </a:r>
            <a:r>
              <a:rPr lang="fa-IR" sz="1800" dirty="0" smtClean="0"/>
              <a:t> </a:t>
            </a:r>
            <a:r>
              <a:rPr lang="fa-IR" dirty="0" smtClean="0"/>
              <a:t>یک از عملگرهای متعارف مقایسه‏ای است).</a:t>
            </a:r>
          </a:p>
          <a:p>
            <a:pPr lvl="1">
              <a:lnSpc>
                <a:spcPct val="200000"/>
              </a:lnSpc>
            </a:pPr>
            <a:r>
              <a:rPr lang="en-US" sz="1800" dirty="0" err="1" smtClean="0"/>
              <a:t>T</a:t>
            </a:r>
            <a:r>
              <a:rPr lang="en-US" sz="1800" baseline="-25000" dirty="0" err="1" smtClean="0"/>
              <a:t>i</a:t>
            </a:r>
            <a:r>
              <a:rPr lang="en-US" sz="1800" dirty="0" err="1" smtClean="0"/>
              <a:t>.A</a:t>
            </a:r>
            <a:r>
              <a:rPr lang="en-US" sz="1800" dirty="0" smtClean="0"/>
              <a:t> theta C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C</a:t>
            </a:r>
            <a:r>
              <a:rPr lang="en-US" sz="1800" baseline="-25000" dirty="0"/>
              <a:t>1</a:t>
            </a:r>
            <a:r>
              <a:rPr lang="en-US" sz="1800" dirty="0" smtClean="0"/>
              <a:t> theta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en-US" sz="1800" dirty="0" err="1" smtClean="0"/>
              <a:t>.B</a:t>
            </a:r>
            <a:r>
              <a:rPr lang="fa-IR" sz="1800" dirty="0" smtClean="0"/>
              <a:t> و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theta C</a:t>
            </a:r>
            <a:r>
              <a:rPr lang="en-US" sz="1800" baseline="-25000" dirty="0" smtClean="0"/>
              <a:t>2</a:t>
            </a:r>
            <a:r>
              <a:rPr lang="fa-IR" sz="1800" baseline="-25000" dirty="0" smtClean="0"/>
              <a:t> </a:t>
            </a:r>
            <a:r>
              <a:rPr lang="fa-IR" dirty="0" smtClean="0"/>
              <a:t>نیز که در آن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i</a:t>
            </a:r>
            <a:r>
              <a:rPr lang="fa-IR" dirty="0" smtClean="0"/>
              <a:t> یک مقدار ثابت است،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فرمول باشند، آنگاه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AND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OR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NOT(F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 smtClean="0">
                <a:solidFill>
                  <a:srgbClr val="C00000"/>
                </a:solidFill>
              </a:rPr>
              <a:t>فرمول</a:t>
            </a:r>
            <a:r>
              <a:rPr lang="fa-IR" dirty="0" smtClean="0"/>
              <a:t> 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fa-IR" dirty="0" smtClean="0"/>
              <a:t> یک فرمول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باشد، آنگاه </a:t>
            </a:r>
            <a:r>
              <a:rPr lang="en-US" sz="1800" dirty="0" smtClean="0"/>
              <a:t>EXISTS T(F)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FORALL T(F)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>
                <a:solidFill>
                  <a:srgbClr val="C00000"/>
                </a:solidFill>
              </a:rPr>
              <a:t>فرمول</a:t>
            </a:r>
            <a:r>
              <a:rPr lang="fa-IR" dirty="0"/>
              <a:t> هستند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257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04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عبارت حساب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اگر </a:t>
            </a:r>
            <a:r>
              <a:rPr lang="en-US" sz="1800" dirty="0" smtClean="0"/>
              <a:t>X</a:t>
            </a:r>
            <a:r>
              <a:rPr lang="fa-IR" dirty="0" smtClean="0"/>
              <a:t> یک متغیرتاپلی روی 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باشد در اینصورت شکل کلی </a:t>
            </a:r>
            <a:r>
              <a:rPr lang="fa-IR" b="1" dirty="0" smtClean="0">
                <a:solidFill>
                  <a:srgbClr val="0919AF"/>
                </a:solidFill>
              </a:rPr>
              <a:t>عبارت حساب رابطه‏ای </a:t>
            </a:r>
            <a:r>
              <a:rPr lang="fa-IR" dirty="0" smtClean="0"/>
              <a:t>بدین صورت است:</a:t>
            </a:r>
          </a:p>
          <a:p>
            <a:pPr marL="0" indent="0" algn="l">
              <a:buNone/>
            </a:pPr>
            <a:r>
              <a:rPr lang="en-US" sz="1800" dirty="0" smtClean="0"/>
              <a:t>(target-items) [</a:t>
            </a:r>
            <a:r>
              <a:rPr lang="en-US" sz="1800" b="1" dirty="0" smtClean="0"/>
              <a:t>WHERE </a:t>
            </a:r>
            <a:r>
              <a:rPr lang="en-US" sz="1800" dirty="0" smtClean="0"/>
              <a:t> F]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 smtClean="0"/>
              <a:t>که در آن </a:t>
            </a:r>
            <a:r>
              <a:rPr lang="en-US" dirty="0" smtClean="0"/>
              <a:t>target-items</a:t>
            </a:r>
            <a:r>
              <a:rPr lang="fa-IR" dirty="0" smtClean="0"/>
              <a:t> فهرستی از صفات متغیر تاپلی </a:t>
            </a:r>
            <a:r>
              <a:rPr lang="en-US" sz="1800" dirty="0" smtClean="0"/>
              <a:t>X</a:t>
            </a:r>
            <a:r>
              <a:rPr lang="fa-IR" sz="1800" dirty="0" smtClean="0"/>
              <a:t> </a:t>
            </a:r>
            <a:r>
              <a:rPr lang="fa-IR" dirty="0" smtClean="0"/>
              <a:t>به صورت </a:t>
            </a:r>
            <a:r>
              <a:rPr lang="en-US" sz="1800" dirty="0" smtClean="0"/>
              <a:t>X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 X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 …, </a:t>
            </a:r>
            <a:r>
              <a:rPr lang="en-US" sz="1800" dirty="0" err="1" smtClean="0"/>
              <a:t>X</a:t>
            </a:r>
            <a:r>
              <a:rPr lang="en-US" sz="1800" b="1" dirty="0" err="1" smtClean="0"/>
              <a:t>.</a:t>
            </a:r>
            <a:r>
              <a:rPr lang="en-US" sz="1800" dirty="0" err="1" smtClean="0"/>
              <a:t>A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fa-IR" dirty="0" smtClean="0"/>
              <a:t> یک فرمول خوش‏ساخت است.</a:t>
            </a:r>
          </a:p>
          <a:p>
            <a:pPr marL="400050" lvl="1" indent="0">
              <a:buNone/>
            </a:pPr>
            <a:endParaRPr lang="fa-IR" dirty="0" smtClean="0"/>
          </a:p>
          <a:p>
            <a:pPr marL="268288" lvl="1" indent="-268288" algn="l" rtl="0"/>
            <a:r>
              <a:rPr lang="en-US" sz="1800" dirty="0" smtClean="0"/>
              <a:t>ST.STID</a:t>
            </a:r>
            <a:r>
              <a:rPr lang="fa-IR" sz="1800" dirty="0" smtClean="0"/>
              <a:t>        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sz="1800" dirty="0" smtClean="0"/>
              <a:t>شماره </a:t>
            </a:r>
            <a:r>
              <a:rPr lang="fa-IR" dirty="0" smtClean="0"/>
              <a:t>تمام دانشجویان در رابطه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ST.STID </a:t>
            </a:r>
            <a:r>
              <a:rPr lang="en-US" sz="1800" b="1" dirty="0" smtClean="0"/>
              <a:t>WHERE</a:t>
            </a:r>
            <a:r>
              <a:rPr lang="en-US" sz="1800" dirty="0" smtClean="0"/>
              <a:t> ST.STDEID=‘D11’</a:t>
            </a:r>
            <a:r>
              <a:rPr lang="fa-IR" sz="1800" dirty="0" smtClean="0"/>
              <a:t>         </a:t>
            </a:r>
            <a:r>
              <a:rPr lang="en-US" sz="1800" dirty="0" smtClean="0"/>
              <a:t>D11</a:t>
            </a:r>
            <a:r>
              <a:rPr lang="fa-IR" dirty="0" smtClean="0"/>
              <a:t>شماره دانشجویان گروه آموزشی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(ST.STID, ST.STL) </a:t>
            </a:r>
            <a:r>
              <a:rPr lang="en-US" sz="1800" b="1" dirty="0" smtClean="0"/>
              <a:t>WHERE</a:t>
            </a:r>
            <a:r>
              <a:rPr lang="en-US" sz="1800" dirty="0" smtClean="0"/>
              <a:t> </a:t>
            </a:r>
            <a:r>
              <a:rPr lang="en-US" sz="1800" b="1" dirty="0" smtClean="0"/>
              <a:t>EXISTS</a:t>
            </a:r>
            <a:r>
              <a:rPr lang="en-US" sz="1800" dirty="0" smtClean="0"/>
              <a:t> STCO (ST.STID=STCO.STID </a:t>
            </a:r>
            <a:r>
              <a:rPr lang="en-US" sz="1800" b="1" dirty="0" smtClean="0"/>
              <a:t>AND</a:t>
            </a:r>
            <a:r>
              <a:rPr lang="en-US" sz="1800" dirty="0" smtClean="0"/>
              <a:t> STCO.COID=‘COM11’)</a:t>
            </a:r>
            <a:endParaRPr lang="fa-IR" sz="1800" dirty="0" smtClean="0"/>
          </a:p>
          <a:p>
            <a:pPr marL="400050" lvl="1" indent="0" algn="r">
              <a:buNone/>
            </a:pPr>
            <a:r>
              <a:rPr lang="fa-IR" dirty="0"/>
              <a:t>ش</a:t>
            </a:r>
            <a:r>
              <a:rPr lang="fa-IR" dirty="0" smtClean="0"/>
              <a:t>ماره دانشجویی و مقطع تحصیلی آنهایی که درس </a:t>
            </a:r>
            <a:r>
              <a:rPr lang="en-US" sz="1800" dirty="0" smtClean="0"/>
              <a:t>COM11</a:t>
            </a:r>
            <a:r>
              <a:rPr lang="fa-IR" sz="1800" dirty="0" smtClean="0"/>
              <a:t> </a:t>
            </a:r>
            <a:r>
              <a:rPr lang="fa-IR" dirty="0" smtClean="0"/>
              <a:t>را انتخاب کرده‏اند.</a:t>
            </a:r>
          </a:p>
          <a:p>
            <a:pPr marL="400050" lvl="1" indent="0" algn="l" rtl="0">
              <a:buNone/>
            </a:pPr>
            <a:endParaRPr lang="fa-IR" sz="1800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115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6768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 fontScale="92500" lnSpcReduction="20000"/>
          </a:bodyPr>
          <a:lstStyle/>
          <a:p>
            <a:pPr marL="0" lvl="1" indent="0" algn="r">
              <a:buNone/>
            </a:pPr>
            <a:r>
              <a:rPr lang="fa-IR" dirty="0" smtClean="0"/>
              <a:t>           شماره </a:t>
            </a:r>
            <a:r>
              <a:rPr lang="fa-IR" dirty="0"/>
              <a:t>همه تهیه کنندگان</a:t>
            </a:r>
            <a:endParaRPr lang="en-US" dirty="0"/>
          </a:p>
          <a:p>
            <a:pPr marL="268288" lvl="1" indent="-268288" algn="l" rtl="0"/>
            <a:r>
              <a:rPr lang="en-US" sz="1800" dirty="0" smtClean="0"/>
              <a:t>SX.S#</a:t>
            </a:r>
            <a:endParaRPr lang="fa-IR" dirty="0" smtClean="0"/>
          </a:p>
          <a:p>
            <a:pPr marL="0" indent="0">
              <a:buNone/>
            </a:pPr>
            <a:r>
              <a:rPr lang="fa-IR" dirty="0"/>
              <a:t>  </a:t>
            </a:r>
            <a:r>
              <a:rPr lang="fa-IR" dirty="0" smtClean="0"/>
              <a:t>         نام تهیه کنندگان شهرستان </a:t>
            </a:r>
            <a:r>
              <a:rPr lang="en-US" dirty="0" smtClean="0"/>
              <a:t>C2</a:t>
            </a:r>
            <a:r>
              <a:rPr lang="fa-IR" dirty="0" smtClean="0"/>
              <a:t> که وضعیت آنها بزرگتر از </a:t>
            </a:r>
            <a:r>
              <a:rPr lang="en-US" dirty="0" smtClean="0"/>
              <a:t>15</a:t>
            </a:r>
            <a:r>
              <a:rPr lang="fa-IR" dirty="0" smtClean="0"/>
              <a:t> باشد.</a:t>
            </a:r>
            <a:endParaRPr lang="en-US" sz="1100" dirty="0" smtClean="0"/>
          </a:p>
          <a:p>
            <a:pPr marL="268288" lvl="1" indent="-268288" algn="l" rtl="0"/>
            <a:r>
              <a:rPr lang="en-US" sz="1800" dirty="0" smtClean="0"/>
              <a:t>SX.SNAME  </a:t>
            </a:r>
            <a:r>
              <a:rPr lang="en-US" sz="1800" b="1" dirty="0" smtClean="0"/>
              <a:t>WHERE</a:t>
            </a:r>
            <a:r>
              <a:rPr lang="en-US" sz="1800" dirty="0" smtClean="0"/>
              <a:t>  SX.CITY=‘C2’  </a:t>
            </a:r>
            <a:r>
              <a:rPr lang="en-US" sz="1800" b="1" dirty="0" smtClean="0"/>
              <a:t>AND</a:t>
            </a:r>
            <a:r>
              <a:rPr lang="en-US" sz="1800" dirty="0" smtClean="0"/>
              <a:t>  SX.STATUS&gt; 15</a:t>
            </a:r>
          </a:p>
          <a:p>
            <a:pPr marL="0" indent="0" algn="r">
              <a:buNone/>
            </a:pPr>
            <a:r>
              <a:rPr lang="fa-IR" dirty="0" smtClean="0"/>
              <a:t>           نام تهیه کنندگانی که حداقل یک قطعه آبی‌رنگ تهیه کرده‌اند.</a:t>
            </a:r>
          </a:p>
          <a:p>
            <a:pPr marL="285750" lvl="1" algn="l" rt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dirty="0"/>
              <a:t>SX.SNAME</a:t>
            </a:r>
            <a:r>
              <a:rPr lang="en-US" sz="1800" dirty="0"/>
              <a:t>  </a:t>
            </a:r>
            <a:r>
              <a:rPr lang="en-US" sz="1800" b="1" dirty="0"/>
              <a:t>WHERE</a:t>
            </a:r>
            <a:r>
              <a:rPr lang="en-US" sz="1800" dirty="0"/>
              <a:t>  </a:t>
            </a:r>
            <a:r>
              <a:rPr lang="en-US" sz="1800" b="1" dirty="0" smtClean="0"/>
              <a:t>EXISTS</a:t>
            </a:r>
            <a:r>
              <a:rPr lang="en-US" sz="1800" dirty="0" smtClean="0"/>
              <a:t> SPX </a:t>
            </a:r>
            <a:r>
              <a:rPr lang="en-US" sz="1800" b="1" dirty="0" smtClean="0"/>
              <a:t>(</a:t>
            </a:r>
            <a:r>
              <a:rPr lang="en-US" sz="1800" dirty="0" smtClean="0"/>
              <a:t>SPX.S#=SX.S# </a:t>
            </a:r>
            <a:r>
              <a:rPr lang="en-US" sz="1800" b="1" dirty="0" smtClean="0"/>
              <a:t>AND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			</a:t>
            </a:r>
            <a:r>
              <a:rPr lang="en-US" sz="1800" b="1" dirty="0" smtClean="0"/>
              <a:t>EXISTS</a:t>
            </a:r>
            <a:r>
              <a:rPr lang="en-US" sz="1800" dirty="0" smtClean="0"/>
              <a:t> PX (PX.P#=SPX.P# </a:t>
            </a:r>
            <a:r>
              <a:rPr lang="en-US" sz="1800" b="1" dirty="0" smtClean="0"/>
              <a:t>AND</a:t>
            </a:r>
            <a:r>
              <a:rPr lang="en-US" sz="1800" dirty="0" smtClean="0"/>
              <a:t> PX.COLOR=‘Blue’) 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pPr marL="0" indent="0" algn="l" rtl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fa-IR" sz="2100" dirty="0" smtClean="0"/>
              <a:t>           نام جفت تهیه </a:t>
            </a:r>
            <a:r>
              <a:rPr lang="fa-IR" sz="2100" dirty="0"/>
              <a:t>کنندگانی </a:t>
            </a:r>
            <a:r>
              <a:rPr lang="fa-IR" sz="2100" dirty="0" smtClean="0"/>
              <a:t>که در یک شهر بوده و حداقل یک قطعه مشترک تولید کرده‌اند.</a:t>
            </a:r>
          </a:p>
          <a:p>
            <a:pPr marL="285750" lvl="1" algn="l" rt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dirty="0" smtClean="0"/>
              <a:t>SX.SNAME, SY.SNAME  </a:t>
            </a:r>
            <a:r>
              <a:rPr lang="en-US" sz="1800" b="1" dirty="0"/>
              <a:t>WHERE</a:t>
            </a:r>
            <a:r>
              <a:rPr lang="en-US" sz="1800" dirty="0"/>
              <a:t>  </a:t>
            </a:r>
            <a:r>
              <a:rPr lang="en-US" sz="1800" dirty="0" smtClean="0"/>
              <a:t>SX.CITY=SY.CITY </a:t>
            </a:r>
            <a:r>
              <a:rPr lang="en-US" sz="1800" b="1" dirty="0" smtClean="0"/>
              <a:t>AND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smtClean="0"/>
              <a:t>EXISTS</a:t>
            </a:r>
            <a:r>
              <a:rPr lang="en-US" sz="1800" dirty="0" smtClean="0"/>
              <a:t> </a:t>
            </a:r>
            <a:r>
              <a:rPr lang="en-US" sz="1800" dirty="0"/>
              <a:t>SPX </a:t>
            </a:r>
            <a:r>
              <a:rPr lang="en-US" sz="1800" b="1" dirty="0" smtClean="0"/>
              <a:t>(EXISTS </a:t>
            </a:r>
            <a:r>
              <a:rPr lang="en-US" sz="1800" dirty="0" smtClean="0"/>
              <a:t>SPY SPX.S#=SX.S# </a:t>
            </a:r>
            <a:r>
              <a:rPr lang="en-US" sz="1800" b="1" dirty="0" smtClean="0"/>
              <a:t>AND </a:t>
            </a:r>
            <a:r>
              <a:rPr lang="en-US" sz="1800" dirty="0" smtClean="0"/>
              <a:t>SPY.S#=SY.S# </a:t>
            </a:r>
            <a:r>
              <a:rPr lang="en-US" sz="1800" b="1" dirty="0" smtClean="0"/>
              <a:t>AND </a:t>
            </a:r>
            <a:br>
              <a:rPr lang="en-US" sz="1800" b="1" dirty="0" smtClean="0"/>
            </a:br>
            <a:r>
              <a:rPr lang="en-US" sz="1800" b="1" dirty="0" smtClean="0"/>
              <a:t>				</a:t>
            </a:r>
            <a:r>
              <a:rPr lang="en-US" sz="1800" dirty="0" smtClean="0"/>
              <a:t>SPX.P#=SPY.P# </a:t>
            </a:r>
            <a:r>
              <a:rPr lang="en-US" sz="1800" b="1" dirty="0" smtClean="0"/>
              <a:t>AND</a:t>
            </a:r>
            <a:r>
              <a:rPr lang="en-US" sz="1800" dirty="0" smtClean="0"/>
              <a:t> </a:t>
            </a:r>
            <a:r>
              <a:rPr lang="en-US" sz="1800" b="1" dirty="0" smtClean="0"/>
              <a:t>NOT</a:t>
            </a:r>
            <a:r>
              <a:rPr lang="en-US" sz="1800" dirty="0" smtClean="0"/>
              <a:t> (SPX.S#=SPY.S#) 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endParaRPr lang="fa-IR" dirty="0" smtClean="0"/>
          </a:p>
          <a:p>
            <a:pPr marL="0" indent="0">
              <a:buNone/>
            </a:pPr>
            <a:endParaRPr lang="en-US" sz="11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مثال‏های بیشتر در کتاب‏های مرجع و یادداشتهای تکمیلی سری </a:t>
            </a:r>
            <a:r>
              <a:rPr lang="en-US" sz="1800" b="1" dirty="0" smtClean="0">
                <a:solidFill>
                  <a:srgbClr val="C00000"/>
                </a:solidFill>
              </a:rPr>
              <a:t>II</a:t>
            </a:r>
            <a:r>
              <a:rPr lang="fa-IR" b="1" dirty="0" smtClean="0">
                <a:solidFill>
                  <a:srgbClr val="C00000"/>
                </a:solidFill>
              </a:rPr>
              <a:t>.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48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19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متعارف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خاصیت بسته </a:t>
            </a:r>
            <a:r>
              <a:rPr lang="fa-IR" b="1" dirty="0" smtClean="0">
                <a:solidFill>
                  <a:srgbClr val="0919AF"/>
                </a:solidFill>
              </a:rPr>
              <a:t>بودن: </a:t>
            </a:r>
            <a:r>
              <a:rPr lang="fa-IR" dirty="0" smtClean="0"/>
              <a:t>حاصل ارزیابی هر عبارت جبر رابطه‏ای معتبر، باز هم یک رابطه  است (که تاپل تکراری ندارد).    </a:t>
            </a:r>
          </a:p>
          <a:p>
            <a:r>
              <a:rPr lang="fa-IR" dirty="0" smtClean="0"/>
              <a:t>برای </a:t>
            </a:r>
            <a:r>
              <a:rPr lang="fa-IR" b="1" dirty="0" smtClean="0"/>
              <a:t>سه عملگر </a:t>
            </a:r>
            <a:r>
              <a:rPr lang="fa-IR" b="1" dirty="0" smtClean="0">
                <a:sym typeface="Symbol"/>
              </a:rPr>
              <a:t>،  و - </a:t>
            </a:r>
            <a:r>
              <a:rPr lang="fa-IR" dirty="0" smtClean="0">
                <a:sym typeface="Symbol"/>
              </a:rPr>
              <a:t>، باید عملوندها نوع-سازگار (</a:t>
            </a:r>
            <a:r>
              <a:rPr lang="en-US" sz="1800" dirty="0" smtClean="0">
                <a:sym typeface="Symbol"/>
              </a:rPr>
              <a:t>Type Compatible</a:t>
            </a:r>
            <a:r>
              <a:rPr lang="fa-IR" dirty="0" smtClean="0">
                <a:sym typeface="Symbol"/>
              </a:rPr>
              <a:t>) باشند:</a:t>
            </a:r>
          </a:p>
          <a:p>
            <a:pPr lvl="1" algn="l" rtl="0"/>
            <a:r>
              <a:rPr lang="fa-IR" sz="1800" dirty="0" smtClean="0">
                <a:sym typeface="Symbol"/>
              </a:rPr>
              <a:t> 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:پیش شرط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=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</a:t>
            </a:r>
          </a:p>
          <a:p>
            <a:pPr lvl="1" algn="l" rtl="0"/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 smtClean="0">
                <a:sym typeface="Symbol"/>
              </a:rPr>
              <a:t> = 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op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           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3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= 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=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endParaRPr lang="fa-IR" sz="1800" dirty="0" smtClean="0">
              <a:sym typeface="Symbol"/>
            </a:endParaRPr>
          </a:p>
          <a:p>
            <a:pPr lvl="1" algn="r"/>
            <a:r>
              <a:rPr lang="fa-IR" dirty="0" smtClean="0">
                <a:sym typeface="Symbol"/>
              </a:rPr>
              <a:t>بدنه نتیجه، حاصل انجام هر یک از اَعمال اجتماع، اشتراک و یا تفاضل دو مجموعه بدنه است.</a:t>
            </a:r>
          </a:p>
          <a:p>
            <a:r>
              <a:rPr lang="fa-IR" b="1" dirty="0" smtClean="0">
                <a:sym typeface="Symbol"/>
              </a:rPr>
              <a:t>در عملگر ضرب کارتزین (</a:t>
            </a:r>
            <a:r>
              <a:rPr lang="en-US" sz="1800" b="1" dirty="0" smtClean="0">
                <a:sym typeface="Symbol"/>
              </a:rPr>
              <a:t>TIMES</a:t>
            </a:r>
            <a:r>
              <a:rPr lang="fa-IR" sz="1800" b="1" dirty="0" smtClean="0">
                <a:sym typeface="Symbol"/>
              </a:rPr>
              <a:t>)</a:t>
            </a:r>
            <a:r>
              <a:rPr lang="fa-IR" b="1" dirty="0" smtClean="0">
                <a:sym typeface="Symbol"/>
              </a:rPr>
              <a:t>: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  <a:sym typeface="Symbol"/>
              </a:rPr>
              <a:t>شرط: </a:t>
            </a:r>
            <a:r>
              <a:rPr lang="fa-IR" dirty="0" smtClean="0">
                <a:sym typeface="Symbol"/>
              </a:rPr>
              <a:t>در عنوان دو رابطه نباید صفت هم‏نام وجود داشته باشد.     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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= </a:t>
            </a:r>
            <a:endParaRPr lang="fa-IR" sz="1800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عنوان رابطه نتیجه برابر است با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Euclid Symbol"/>
              </a:rPr>
              <a:t></a:t>
            </a:r>
            <a:r>
              <a:rPr lang="en-US" sz="1800" dirty="0" smtClean="0">
                <a:sym typeface="Symbol"/>
              </a:rPr>
              <a:t>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fa-IR" sz="1800" baseline="-40000" dirty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بدنه نتیجه برابر ضرب کارتزین دو مجموعه بدنه است.</a:t>
            </a:r>
            <a:endParaRPr lang="fa-IR" sz="1800" dirty="0" smtClean="0">
              <a:sym typeface="Symbol"/>
            </a:endParaRPr>
          </a:p>
          <a:p>
            <a:pPr lvl="1"/>
            <a:r>
              <a:rPr lang="en-US" sz="1800" dirty="0" smtClean="0">
                <a:sym typeface="Symbol"/>
              </a:rPr>
              <a:t>TIMES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چگونه شبیه‏سازی می‏شود؟</a:t>
            </a:r>
            <a:endParaRPr lang="en-US" dirty="0">
              <a:sym typeface="Symbol"/>
            </a:endParaRPr>
          </a:p>
          <a:p>
            <a:pPr lvl="1" algn="l" rtl="0"/>
            <a:endParaRPr lang="en-US" dirty="0" smtClean="0">
              <a:sym typeface="Symbol"/>
            </a:endParaRPr>
          </a:p>
          <a:p>
            <a:pPr lvl="1" algn="l" rtl="0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00086" y="3610428"/>
            <a:ext cx="50637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25128" y="3425762"/>
                <a:ext cx="1656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∪,∩,,−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128" y="3425762"/>
                <a:ext cx="165667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8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گزینش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گزینش یا تحدید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RESTRICT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𝐜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endParaRPr lang="fa-IR" sz="2400" b="1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>
                        <a:latin typeface="Cambria Math"/>
                        <a:ea typeface="Cambria Math"/>
                        <a:sym typeface="Symbol"/>
                      </a:rPr>
                      <m:t>R</m:t>
                    </m:r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)</m:t>
                    </m:r>
                  </m:oMath>
                </a14:m>
                <a:r>
                  <a:rPr lang="fa-IR" b="1" dirty="0" smtClean="0"/>
                  <a:t>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  </a:t>
                </a:r>
                <a:r>
                  <a:rPr lang="en-US" sz="1800" dirty="0" smtClean="0"/>
                  <a:t>R</a:t>
                </a:r>
                <a:r>
                  <a:rPr lang="en-US" sz="1800" b="1" dirty="0" smtClean="0"/>
                  <a:t>  WHERE </a:t>
                </a:r>
                <a:r>
                  <a:rPr lang="en-US" sz="1800" dirty="0" smtClean="0"/>
                  <a:t>c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  </a:t>
                </a:r>
                <a:r>
                  <a:rPr lang="en-US" sz="1800" b="1" dirty="0" smtClean="0"/>
                  <a:t>RESTRICT</a:t>
                </a:r>
                <a:r>
                  <a:rPr lang="en-US" sz="1800" dirty="0" smtClean="0"/>
                  <a:t>  R  </a:t>
                </a:r>
                <a:r>
                  <a:rPr lang="en-US" sz="1800" b="1" dirty="0" smtClean="0"/>
                  <a:t>WHERE</a:t>
                </a:r>
                <a:r>
                  <a:rPr lang="en-US" sz="1800" dirty="0" smtClean="0"/>
                  <a:t> c</a:t>
                </a:r>
                <a:endParaRPr lang="fa-IR" sz="1800" dirty="0" smtClean="0"/>
              </a:p>
              <a:p>
                <a:pPr lvl="1"/>
                <a:r>
                  <a:rPr lang="fa-IR" dirty="0"/>
                  <a:t>تک </a:t>
                </a:r>
                <a:r>
                  <a:rPr lang="fa-IR" dirty="0" smtClean="0"/>
                  <a:t>عملوندی: </a:t>
                </a:r>
                <a:r>
                  <a:rPr lang="en-US" sz="1800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زیرمجموعه‏ای افقی می‏دهد.           عملگر تاپل(ها)یاب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0" y="2235369"/>
            <a:ext cx="2019299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شرط یا شرایط گزینش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515100" y="2362200"/>
            <a:ext cx="495301" cy="190500"/>
          </a:xfrm>
          <a:prstGeom prst="bentConnector3">
            <a:avLst>
              <a:gd name="adj1" fmla="val 858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40116"/>
              </p:ext>
            </p:extLst>
          </p:nvPr>
        </p:nvGraphicFramePr>
        <p:xfrm>
          <a:off x="3323773" y="4800600"/>
          <a:ext cx="33473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71"/>
                <a:gridCol w="669471"/>
                <a:gridCol w="669471"/>
                <a:gridCol w="669471"/>
                <a:gridCol w="66947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 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66573" y="46482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76600" y="5384801"/>
            <a:ext cx="3429000" cy="533400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76600" y="6248399"/>
            <a:ext cx="3429000" cy="395515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84946" y="5791200"/>
            <a:ext cx="178162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تاپل‏های دارای شرایط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1"/>
          </p:cNvCxnSpPr>
          <p:nvPr/>
        </p:nvCxnSpPr>
        <p:spPr>
          <a:xfrm flipV="1">
            <a:off x="2866573" y="5651501"/>
            <a:ext cx="410027" cy="39361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>
            <a:off x="2866573" y="6045116"/>
            <a:ext cx="410027" cy="40104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61557" y="4405086"/>
            <a:ext cx="5388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28600" y="1371600"/>
            <a:ext cx="4191000" cy="1677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یک عبارت بولی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تشکیل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شده از شرطهای ساده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به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صورت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err="1" smtClean="0">
                <a:solidFill>
                  <a:schemeClr val="tx1"/>
                </a:solidFill>
                <a:cs typeface="B Nazanin" pitchFamily="2" charset="-78"/>
              </a:rPr>
              <a:t>j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)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یا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literal)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که در آن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یکی از عملگرهای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=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،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&lt;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&gt;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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و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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است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  <a:sym typeface="Symbol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و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literal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  <a:sym typeface="Symbol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یک مقدار ثابت است.</a:t>
            </a:r>
            <a:endParaRPr lang="fa-IR" baseline="-25000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19601" y="2552700"/>
            <a:ext cx="38099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          مشخصات کامل دانشجویان رشته فیزیک دوره کارشناسی 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STJ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phy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⋀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STL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  <a:ea typeface="Cambria Math"/>
                          <a:sym typeface="Symbol"/>
                        </a:rPr>
                        <m:t>STT</m:t>
                      </m:r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endParaRPr lang="fa-IR" dirty="0" smtClean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dirty="0" smtClean="0"/>
                  <a:t>باشد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.</a:t>
                </a:r>
                <a:endParaRPr lang="fa-IR" dirty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2718782"/>
            <a:ext cx="447013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STJ=‘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STL=‘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331478"/>
            <a:ext cx="60960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شرط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C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(یا کلاز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WHERE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)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بخشی از کلید را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با شرط تساوی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0286" y="4697964"/>
            <a:ext cx="39914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31" y="49530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81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</p:spPr>
            <p:txBody>
              <a:bodyPr/>
              <a:lstStyle/>
              <a:p>
                <a:r>
                  <a:rPr lang="fa-IR" dirty="0" smtClean="0"/>
                  <a:t>عملگر گزینش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جابجایی‏پذیر</a:t>
                </a:r>
                <a:r>
                  <a:rPr lang="fa-IR" dirty="0" smtClean="0"/>
                  <a:t> است، یعنی: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  <a:sym typeface="Symbol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  <a:sym typeface="Symbol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R</m:t>
                      </m:r>
                      <m:r>
                        <a:rPr lang="en-US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fa-IR" dirty="0" smtClean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عبارتهای جبری معادل: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/>
                  <a:t>R  </a:t>
                </a:r>
                <a:r>
                  <a:rPr lang="en-US" sz="1700" b="1" dirty="0" smtClean="0"/>
                  <a:t>WHERE</a:t>
                </a:r>
                <a:r>
                  <a:rPr lang="en-US" sz="1700" dirty="0" smtClean="0"/>
                  <a:t>  (C</a:t>
                </a:r>
                <a:r>
                  <a:rPr lang="en-US" sz="1700" baseline="-25000" dirty="0" smtClean="0"/>
                  <a:t>1</a:t>
                </a:r>
                <a:r>
                  <a:rPr lang="en-US" sz="1700" dirty="0" smtClean="0"/>
                  <a:t>  </a:t>
                </a:r>
                <a:r>
                  <a:rPr lang="en-US" sz="1700" b="1" dirty="0" smtClean="0"/>
                  <a:t>AND</a:t>
                </a:r>
                <a:r>
                  <a:rPr lang="en-US" sz="1700" dirty="0" smtClean="0"/>
                  <a:t>  C</a:t>
                </a:r>
                <a:r>
                  <a:rPr lang="en-US" sz="1700" baseline="-25000" dirty="0" smtClean="0"/>
                  <a:t>2</a:t>
                </a:r>
                <a:r>
                  <a:rPr lang="en-US" sz="1700" dirty="0" smtClean="0"/>
                  <a:t>)  </a:t>
                </a:r>
                <a:r>
                  <a:rPr lang="en-US" sz="1700" dirty="0" smtClean="0">
                    <a:sym typeface="Euclid Symbol"/>
                  </a:rPr>
                  <a:t>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INTERSECT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(C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  </a:t>
                </a:r>
                <a:r>
                  <a:rPr lang="en-US" sz="1700" b="1" dirty="0" smtClean="0">
                    <a:sym typeface="Euclid Symbol"/>
                  </a:rPr>
                  <a:t>OR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  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UNION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</a:t>
                </a:r>
                <a:r>
                  <a:rPr lang="en-US" sz="1700" b="1" dirty="0" smtClean="0">
                    <a:sym typeface="Euclid Symbol"/>
                  </a:rPr>
                  <a:t>NOT</a:t>
                </a:r>
                <a:r>
                  <a:rPr lang="en-US" sz="1700" dirty="0" smtClean="0">
                    <a:sym typeface="Euclid Symbol"/>
                  </a:rPr>
                  <a:t>  C    R </a:t>
                </a:r>
                <a:r>
                  <a:rPr lang="en-US" sz="1700" b="1" dirty="0" smtClean="0">
                    <a:sym typeface="Euclid Symbol"/>
                  </a:rPr>
                  <a:t>MINUS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C) </a:t>
                </a: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  <a:blipFill rotWithShape="1">
                <a:blip r:embed="rId2"/>
                <a:stretch>
                  <a:fillRect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b="1" dirty="0"/>
                  <a:t> </a:t>
                </a:r>
                <a:r>
                  <a:rPr lang="fa-IR" b="1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</a:t>
                </a:r>
                <a:r>
                  <a:rPr lang="fa-IR" b="1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r>
                      <a:rPr lang="en-US" b="1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fa-IR" b="1" dirty="0" smtClean="0"/>
                  <a:t> 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</a:t>
                </a:r>
                <a:r>
                  <a:rPr lang="fa-IR" b="1" dirty="0" smtClean="0"/>
                  <a:t>        </a:t>
                </a:r>
                <a:r>
                  <a:rPr lang="en-US" sz="1700" b="1" dirty="0" smtClean="0"/>
                  <a:t>PROJECT</a:t>
                </a:r>
                <a:r>
                  <a:rPr lang="en-US" sz="1700" dirty="0" smtClean="0"/>
                  <a:t>  R  </a:t>
                </a:r>
                <a:r>
                  <a:rPr lang="en-US" sz="1700" b="1" dirty="0" smtClean="0"/>
                  <a:t>OVER</a:t>
                </a:r>
                <a:r>
                  <a:rPr lang="en-US" sz="1700" dirty="0" smtClean="0"/>
                  <a:t> (L)</a:t>
                </a:r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/>
                <a:r>
                  <a:rPr lang="fa-IR" dirty="0" smtClean="0"/>
                  <a:t>تک عملوندی: </a:t>
                </a:r>
                <a:r>
                  <a:rPr lang="en-US" dirty="0" err="1" smtClean="0"/>
                  <a:t>Monodic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 عمودی می‏دهد.           عملگر ستون(ها)یاب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921169"/>
            <a:ext cx="16507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6248400" y="2931886"/>
            <a:ext cx="464725" cy="293830"/>
          </a:xfrm>
          <a:prstGeom prst="bentConnector3">
            <a:avLst>
              <a:gd name="adj1" fmla="val -2375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2301"/>
              </p:ext>
            </p:extLst>
          </p:nvPr>
        </p:nvGraphicFramePr>
        <p:xfrm>
          <a:off x="2714171" y="4724400"/>
          <a:ext cx="42962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47"/>
                <a:gridCol w="613747"/>
                <a:gridCol w="613747"/>
                <a:gridCol w="613747"/>
                <a:gridCol w="613747"/>
                <a:gridCol w="613747"/>
                <a:gridCol w="61374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j</a:t>
                      </a:r>
                      <a:endParaRPr lang="en-US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56974" y="45720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17619" y="5081120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74699" y="5087256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67002" y="4252686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پرتو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عملگر پرتو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تکراری‏ها </a:t>
                </a:r>
                <a:r>
                  <a:rPr lang="fa-IR" dirty="0" smtClean="0"/>
                  <a:t>را حذف می‏کند.          چون جواب رابطه است، پس یک مجموعه است و عضو تکراری ندارد.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شماره و رشته تمام دانشجویان را بدهید.</a:t>
                </a:r>
              </a:p>
              <a:p>
                <a:pPr marL="0" indent="0" algn="r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fa-I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STJ</m:t>
                              </m:r>
                            </m:e>
                          </m:d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STT</m:t>
                      </m:r>
                      <m:r>
                        <a:rPr lang="en-US" sz="1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endParaRPr lang="fa-IR" sz="2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شماره دانشجویانی که درسی انتخاب نکرده‏اند.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latin typeface="Cambria Math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</m:e>
                      </m:d>
                      <m:r>
                        <a:rPr lang="en-US" sz="18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  <a:p>
                <a:pPr marL="0" indent="0">
                  <a:buNone/>
                </a:pPr>
                <a:r>
                  <a:rPr lang="fa-IR" dirty="0" smtClean="0"/>
                  <a:t>        شماره و مقطع تحصیلی دانشجویان رشته </a:t>
                </a:r>
                <a:r>
                  <a:rPr lang="en-US" sz="1800" dirty="0" smtClean="0"/>
                  <a:t>IT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STL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  <a:ea typeface="Cambria Math"/>
                                  <a:sym typeface="Symbol"/>
                                </a:rPr>
                                <m:t>STJ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IT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5007562" y="1709058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581400"/>
            <a:ext cx="326512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STID,  STJ    </a:t>
            </a:r>
            <a:r>
              <a:rPr lang="en-US" sz="1600" b="1" dirty="0" smtClean="0"/>
              <a:t>FROM</a:t>
            </a:r>
            <a:r>
              <a:rPr lang="en-US" sz="1600" dirty="0" smtClean="0"/>
              <a:t>  STT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038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067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94833</TotalTime>
  <Words>3925</Words>
  <Application>Microsoft Office PowerPoint</Application>
  <PresentationFormat>On-screen Show (4:3)</PresentationFormat>
  <Paragraphs>489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به نام آنکه جان را فکرت آموخت</vt:lpstr>
      <vt:lpstr>یادآوری: مدل داده‏ای</vt:lpstr>
      <vt:lpstr>جبر رابطه‏ای</vt:lpstr>
      <vt:lpstr>عملگرهای متعارف جبر رابطه‏ای</vt:lpstr>
      <vt:lpstr>عملگر گزینش</vt:lpstr>
      <vt:lpstr>عملگر گزینش (ادامه)</vt:lpstr>
      <vt:lpstr>عملگر گزینش (ادامه)</vt:lpstr>
      <vt:lpstr>عملگر پرتو</vt:lpstr>
      <vt:lpstr>عملگر پرتو (ادامه)</vt:lpstr>
      <vt:lpstr>عملگر پرتو (ادامه)</vt:lpstr>
      <vt:lpstr>عملگر پرتو گسترش یافته</vt:lpstr>
      <vt:lpstr>عملگر تغییر نام</vt:lpstr>
      <vt:lpstr>عملگر پیوند</vt:lpstr>
      <vt:lpstr>عملگر پیوند (ادامه)</vt:lpstr>
      <vt:lpstr>عملگر پیوند (ادامه)</vt:lpstr>
      <vt:lpstr>عملگر پیوند (ادامه)</vt:lpstr>
      <vt:lpstr>گونه‏های خاص عملگر پیوند – پیوند طبیعی</vt:lpstr>
      <vt:lpstr>گونه‏های خاص عملگر پیوند – پیوند طبیعی (ادامه)</vt:lpstr>
      <vt:lpstr>گونه‏های خاص عملگر پیوند – نیم‏پیوند</vt:lpstr>
      <vt:lpstr>گونه‏های خاص عملگر پیوند – نیم‏پیوند (ادامه)</vt:lpstr>
      <vt:lpstr>گونه‏های خاص عملگر پیوند – برون‏پیوند</vt:lpstr>
      <vt:lpstr>گونه‏های خاص عملگر پیوند – برون‏پیوند (ادامه)</vt:lpstr>
      <vt:lpstr>عملگر نیم‏تفریق</vt:lpstr>
      <vt:lpstr>عملگر تقسیم</vt:lpstr>
      <vt:lpstr>عملگر تقسیم (ادامه)</vt:lpstr>
      <vt:lpstr>عملگر تقسیم (ادامه)</vt:lpstr>
      <vt:lpstr>عملگر گسترش</vt:lpstr>
      <vt:lpstr>عملگر تلخیص</vt:lpstr>
      <vt:lpstr>عملیات ذخیره‏سازی با جبر رابطه‏ای</vt:lpstr>
      <vt:lpstr>مقایسه دو رابطه</vt:lpstr>
      <vt:lpstr>کامل بودگی جبر رابطه‏ای</vt:lpstr>
      <vt:lpstr>مباحث تکمیلی در جبر رابطه‏ای</vt:lpstr>
      <vt:lpstr>حساب رابطه‏ای</vt:lpstr>
      <vt:lpstr>حساب رابطه‏ای - متغیرتاپلی</vt:lpstr>
      <vt:lpstr>حساب رابطه‏ای - سورها</vt:lpstr>
      <vt:lpstr>حساب رابطه‏ای – سورها (ادامه)</vt:lpstr>
      <vt:lpstr>حساب رابطه‏ای – فرمول خوش‏ساخت</vt:lpstr>
      <vt:lpstr>حساب رابطه‏ای – عبارت حساب رابطه‏ای</vt:lpstr>
      <vt:lpstr>حساب رابطه‏ای – عبارت حساب رابطه‏ای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Windows User</cp:lastModifiedBy>
  <cp:revision>1136</cp:revision>
  <dcterms:created xsi:type="dcterms:W3CDTF">2012-08-03T07:41:40Z</dcterms:created>
  <dcterms:modified xsi:type="dcterms:W3CDTF">2018-12-09T06:34:03Z</dcterms:modified>
</cp:coreProperties>
</file>