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4" r:id="rId27"/>
    <p:sldId id="495" r:id="rId28"/>
    <p:sldId id="496" r:id="rId29"/>
    <p:sldId id="502" r:id="rId30"/>
    <p:sldId id="503" r:id="rId31"/>
    <p:sldId id="504" r:id="rId32"/>
    <p:sldId id="509" r:id="rId33"/>
    <p:sldId id="511" r:id="rId34"/>
    <p:sldId id="499" r:id="rId35"/>
    <p:sldId id="498" r:id="rId36"/>
    <p:sldId id="510" r:id="rId37"/>
    <p:sldId id="513" r:id="rId38"/>
    <p:sldId id="512" r:id="rId39"/>
    <p:sldId id="500" r:id="rId40"/>
    <p:sldId id="3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502"/>
            <p14:sldId id="503"/>
            <p14:sldId id="504"/>
            <p14:sldId id="509"/>
            <p14:sldId id="511"/>
            <p14:sldId id="499"/>
            <p14:sldId id="498"/>
            <p14:sldId id="510"/>
            <p14:sldId id="513"/>
            <p14:sldId id="512"/>
            <p14:sldId id="500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7" autoAdjust="0"/>
    <p:restoredTop sz="97336" autoAdjust="0"/>
  </p:normalViewPr>
  <p:slideViewPr>
    <p:cSldViewPr>
      <p:cViewPr varScale="1">
        <p:scale>
          <a:sx n="184" d="100"/>
          <a:sy n="184" d="100"/>
        </p:scale>
        <p:origin x="13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</a:t>
          </a: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</a:t>
          </a: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</a:t>
          </a: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49722DA-385C-4333-86B4-B076F0011CD8}" type="pres">
      <dgm:prSet presAssocID="{BF919F98-00B5-497E-98DB-2AD26AABB38B}" presName="wedge2" presStyleLbl="node1" presStyleIdx="1" presStyleCnt="3"/>
      <dgm:spPr/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1336F9F-F642-4649-8426-652881495E1C}" type="pres">
      <dgm:prSet presAssocID="{BF919F98-00B5-497E-98DB-2AD26AABB38B}" presName="wedge3" presStyleLbl="node1" presStyleIdx="2" presStyleCnt="3"/>
      <dgm:spPr/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solidFill>
                <a:schemeClr val="tx1"/>
              </a:solidFill>
            </a:rPr>
            <a:t>M</a:t>
          </a: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solidFill>
                <a:schemeClr val="tx1"/>
              </a:solidFill>
            </a:rPr>
            <a:t>I</a:t>
          </a: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solidFill>
                <a:schemeClr val="tx1"/>
              </a:solidFill>
            </a:rPr>
            <a:t>S</a:t>
          </a: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>
                <a:solidFill>
                  <a:schemeClr val="bg1"/>
                </a:solidFill>
                <a:cs typeface="B Nazanin" pitchFamily="2" charset="-78"/>
              </a:rPr>
              <a:t> نهم: عملیات در پایگاه داده رابطه‏ای</a:t>
            </a:r>
            <a:endParaRPr lang="en-US" sz="1600" b="1" dirty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>
                <a:cs typeface="+mj-cs"/>
              </a:rPr>
              <a:t>بخش نهم:</a:t>
            </a:r>
          </a:p>
          <a:p>
            <a:pPr algn="r" rtl="1"/>
            <a:r>
              <a:rPr lang="fa-IR" sz="3600" dirty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اول 97-98</a:t>
            </a:r>
          </a:p>
          <a:p>
            <a:pPr rtl="1"/>
            <a:endParaRPr lang="fa-IR" sz="1900" dirty="0">
              <a:cs typeface="B Nazanin" pitchFamily="2" charset="-78"/>
            </a:endParaRPr>
          </a:p>
          <a:p>
            <a:pPr rtl="1"/>
            <a:r>
              <a:rPr lang="fa-IR" sz="2100" b="1" dirty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/>
                  <a:t>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/>
                  <a:t>باشد آنگاه:</a:t>
                </a:r>
              </a:p>
              <a:p>
                <a:pPr lvl="1"/>
                <a:r>
                  <a:rPr lang="fa-IR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/>
                  <a:t> </a:t>
                </a:r>
                <a:r>
                  <a:rPr lang="fa-IR" dirty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/>
                  <a:t>،</a:t>
                </a:r>
              </a:p>
              <a:p>
                <a:pPr lvl="1"/>
                <a:r>
                  <a:rPr lang="fa-IR" dirty="0"/>
                  <a:t>اگر نه در بدترین حالت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/>
                  <a:t>.</a:t>
                </a:r>
              </a:p>
              <a:p>
                <a:endParaRPr lang="fa-IR" dirty="0"/>
              </a:p>
              <a:p>
                <a:pPr marL="0" indent="0">
                  <a:buNone/>
                </a:pPr>
                <a:r>
                  <a:rPr lang="fa-IR" dirty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/>
                  <a:t>?</a:t>
                </a:r>
                <a:r>
                  <a:rPr lang="fa-IR" dirty="0"/>
                  <a:t>.</a:t>
                </a:r>
              </a:p>
              <a:p>
                <a:endParaRPr lang="fa-IR" dirty="0"/>
              </a:p>
              <a:p>
                <a:r>
                  <a:rPr lang="en-US" sz="1800" dirty="0"/>
                  <a:t>SELECT</a:t>
                </a:r>
                <a:r>
                  <a:rPr lang="fa-IR" sz="1800" dirty="0"/>
                  <a:t> </a:t>
                </a:r>
                <a:r>
                  <a:rPr lang="fa-IR" dirty="0"/>
                  <a:t>در </a:t>
                </a:r>
                <a:r>
                  <a:rPr lang="en-US" sz="1800" dirty="0"/>
                  <a:t>SQL</a:t>
                </a:r>
                <a:r>
                  <a:rPr lang="fa-IR" sz="1800" dirty="0"/>
                  <a:t> </a:t>
                </a:r>
                <a:r>
                  <a:rPr lang="fa-IR" dirty="0"/>
                  <a:t>استاندارد، در حالت کلی ترکیبی از دو عملگر </a:t>
                </a:r>
                <a:r>
                  <a:rPr lang="en-US" sz="1800" dirty="0"/>
                  <a:t>RESTRICT</a:t>
                </a:r>
                <a:r>
                  <a:rPr lang="fa-IR" sz="1800" dirty="0"/>
                  <a:t> </a:t>
                </a:r>
                <a:r>
                  <a:rPr lang="fa-IR" dirty="0"/>
                  <a:t>و </a:t>
                </a:r>
                <a:r>
                  <a:rPr lang="en-US" sz="1800" dirty="0"/>
                  <a:t>PROJECT</a:t>
                </a:r>
                <a:r>
                  <a:rPr lang="fa-IR" sz="1800" dirty="0"/>
                  <a:t> </a:t>
                </a:r>
                <a:r>
                  <a:rPr lang="fa-IR" dirty="0"/>
                  <a:t>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>
                    <a:solidFill>
                      <a:srgbClr val="0919AF"/>
                    </a:solidFill>
                  </a:rPr>
                  <a:t>EXTENDED PROJECT</a:t>
                </a:r>
                <a:endParaRPr lang="fa-IR" b="1" dirty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/>
                  <a:t>G:=1.2*GRADE</a:t>
                </a:r>
                <a:r>
                  <a:rPr lang="fa-IR" dirty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1.2∗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76600" y="2921169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5867400" y="2931886"/>
            <a:ext cx="464725" cy="293830"/>
          </a:xfrm>
          <a:prstGeom prst="bentConnector3">
            <a:avLst>
              <a:gd name="adj1" fmla="val 456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تغییر نام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عملگر تغییر نام -  </a:t>
                </a:r>
                <a:r>
                  <a:rPr lang="en-US" sz="1800" b="1" dirty="0">
                    <a:solidFill>
                      <a:srgbClr val="0919AF"/>
                    </a:solidFill>
                  </a:rPr>
                  <a:t>RENAME</a:t>
                </a:r>
                <a:endParaRPr lang="fa-IR" b="1" dirty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/>
                  <a:t> رابطه حاصل از عبارت جبر رابطه‏ای </a:t>
                </a:r>
                <a:r>
                  <a:rPr lang="en-US" sz="1800" dirty="0"/>
                  <a:t>E</a:t>
                </a:r>
                <a:r>
                  <a:rPr lang="fa-IR" dirty="0"/>
                  <a:t> را با نام </a:t>
                </a:r>
                <a:r>
                  <a:rPr lang="en-US" sz="1800" dirty="0"/>
                  <a:t>R</a:t>
                </a:r>
                <a:r>
                  <a:rPr lang="fa-IR" dirty="0"/>
                  <a:t> برمی‏گرداند.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/>
                  <a:t>از عملگر </a:t>
                </a:r>
                <a:r>
                  <a:rPr lang="en-US" sz="1800" dirty="0"/>
                  <a:t>RENAME</a:t>
                </a:r>
                <a:r>
                  <a:rPr lang="fa-IR" sz="1800" dirty="0"/>
                  <a:t> </a:t>
                </a:r>
                <a:r>
                  <a:rPr lang="fa-IR" dirty="0"/>
                  <a:t>برای دگرنامی صفت هم می‏توان استفاده کرد (مشابه آنچه در مثال اسلاید قبل آمد). مثلاً با دستور </a:t>
                </a:r>
                <a:r>
                  <a:rPr lang="en-US" sz="1800" dirty="0"/>
                  <a:t>R  </a:t>
                </a:r>
                <a:r>
                  <a:rPr lang="en-US" sz="1800" b="1" dirty="0"/>
                  <a:t>RENAME</a:t>
                </a:r>
                <a:r>
                  <a:rPr lang="en-US" sz="1800" dirty="0"/>
                  <a:t>  A</a:t>
                </a:r>
                <a:r>
                  <a:rPr lang="en-US" sz="1800" baseline="-25000" dirty="0"/>
                  <a:t>i</a:t>
                </a:r>
                <a:r>
                  <a:rPr lang="en-US" sz="1800" dirty="0"/>
                  <a:t> </a:t>
                </a:r>
                <a:r>
                  <a:rPr lang="en-US" sz="1800" b="1" dirty="0"/>
                  <a:t>AS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</a:t>
                </a:r>
                <a:r>
                  <a:rPr lang="en-US" sz="1800" baseline="-25000" dirty="0" err="1"/>
                  <a:t>j</a:t>
                </a:r>
                <a:r>
                  <a:rPr lang="fa-IR" baseline="-25000" dirty="0"/>
                  <a:t> </a:t>
                </a:r>
                <a:r>
                  <a:rPr lang="fa-IR" dirty="0"/>
                  <a:t>، به صفت </a:t>
                </a:r>
                <a:r>
                  <a:rPr lang="en-US" sz="1800" dirty="0"/>
                  <a:t>A</a:t>
                </a:r>
                <a:r>
                  <a:rPr lang="en-US" sz="1800" baseline="-25000" dirty="0"/>
                  <a:t>i</a:t>
                </a:r>
                <a:r>
                  <a:rPr lang="fa-IR" sz="1800" dirty="0"/>
                  <a:t> </a:t>
                </a:r>
                <a:r>
                  <a:rPr lang="fa-IR" dirty="0"/>
                  <a:t>از </a:t>
                </a:r>
                <a:r>
                  <a:rPr lang="en-US" sz="1800" dirty="0"/>
                  <a:t>R</a:t>
                </a:r>
                <a:r>
                  <a:rPr lang="fa-IR" dirty="0"/>
                  <a:t>، نام دیگر </a:t>
                </a:r>
                <a:r>
                  <a:rPr lang="en-US" sz="1800" dirty="0" err="1"/>
                  <a:t>B</a:t>
                </a:r>
                <a:r>
                  <a:rPr lang="en-US" sz="1800" baseline="-25000" dirty="0" err="1"/>
                  <a:t>j</a:t>
                </a:r>
                <a:r>
                  <a:rPr lang="fa-IR" dirty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97467" y="3124200"/>
            <a:ext cx="3327133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نام رابطه حاصل از عبارت جبر رابطه‏ای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E</a:t>
            </a:r>
            <a:endParaRPr lang="fa-IR" sz="1600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6261557" y="3124200"/>
            <a:ext cx="478988" cy="327729"/>
          </a:xfrm>
          <a:prstGeom prst="bentConnector3">
            <a:avLst>
              <a:gd name="adj1" fmla="val 3304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/>
                  <a:t>نام عمومی: </a:t>
                </a:r>
                <a:r>
                  <a:rPr lang="en-US" sz="1800" dirty="0"/>
                  <a:t>Theta Join</a:t>
                </a:r>
                <a:endParaRPr lang="fa-IR" sz="1800" dirty="0"/>
              </a:p>
              <a:p>
                <a:pPr lvl="1"/>
                <a:r>
                  <a:rPr lang="fa-IR" sz="1800" b="1" dirty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/>
              </a:p>
              <a:p>
                <a:pPr lvl="1"/>
                <a:endParaRPr lang="fa-IR" sz="1600" b="1" dirty="0"/>
              </a:p>
              <a:p>
                <a:pPr lvl="1"/>
                <a:r>
                  <a:rPr lang="fa-IR" sz="1800" b="1" dirty="0"/>
                  <a:t>فرض: </a:t>
                </a:r>
                <a:r>
                  <a:rPr lang="fa-IR" dirty="0"/>
                  <a:t>دو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/>
                  <a:t>و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dirty="0"/>
                  <a:t>نام صفت مشترک ندارند.</a:t>
                </a:r>
                <a:endParaRPr lang="fa-IR" sz="1200" dirty="0"/>
              </a:p>
              <a:p>
                <a:pPr lvl="1"/>
                <a:r>
                  <a:rPr lang="fa-IR" sz="1800" b="1" dirty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/>
                  <a:t>     </a:t>
                </a:r>
                <a:r>
                  <a:rPr lang="fa-IR" dirty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/>
              </a:p>
              <a:p>
                <a:endParaRPr lang="fa-IR" sz="3600" b="1" dirty="0"/>
              </a:p>
              <a:p>
                <a:pPr lvl="1"/>
                <a:r>
                  <a:rPr lang="en-US" sz="1800" dirty="0"/>
                  <a:t>Theta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334976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>
                  <a:cs typeface="B Nazanin" pitchFamily="2" charset="-78"/>
                </a:rPr>
                <a:t>=</a:t>
              </a:r>
              <a:r>
                <a:rPr lang="fa-IR" sz="1700" dirty="0">
                  <a:cs typeface="B Nazanin" pitchFamily="2" charset="-78"/>
                </a:rPr>
                <a:t>     </a:t>
              </a:r>
              <a:r>
                <a:rPr lang="en-US" sz="1700" dirty="0">
                  <a:cs typeface="B Nazanin" pitchFamily="2" charset="-78"/>
                </a:rPr>
                <a:t>EQUI-JOIN</a:t>
              </a:r>
              <a:endParaRPr lang="fa-IR" sz="1700" dirty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>
                  <a:cs typeface="B Nazanin" pitchFamily="2" charset="-78"/>
                  <a:sym typeface="Symbol"/>
                </a:rPr>
                <a:t>NOT EQUI-JOIN</a:t>
              </a:r>
              <a:endParaRPr lang="fa-IR" sz="1700" dirty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>
                  <a:cs typeface="B Nazanin" pitchFamily="2" charset="-78"/>
                  <a:sym typeface="Symbol"/>
                </a:rPr>
                <a:t>LESS THAN-JOIN</a:t>
              </a:r>
              <a:endParaRPr lang="fa-IR" sz="1700" dirty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>
                  <a:cs typeface="B Nazanin" pitchFamily="2" charset="-78"/>
                  <a:sym typeface="Symbol"/>
                </a:rPr>
                <a:t>LESS EQUI-JOIN</a:t>
              </a:r>
              <a:endParaRPr lang="fa-IR" sz="1700" dirty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>
                  <a:cs typeface="B Nazanin" pitchFamily="2" charset="-78"/>
                  <a:sym typeface="Symbol"/>
                </a:rPr>
                <a:t>GREATER THAN-JOIN</a:t>
              </a:r>
              <a:endParaRPr lang="fa-IR" sz="1700" dirty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>
                  <a:cs typeface="B Nazanin" pitchFamily="2" charset="-78"/>
                  <a:sym typeface="Symbol"/>
                </a:rPr>
                <a:t>GREATER EQUI-JOIN</a:t>
              </a:r>
              <a:endParaRPr lang="fa-IR" sz="1700" dirty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819400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/>
                <a:t>R</a:t>
              </a:r>
              <a:r>
                <a:rPr lang="en-US" baseline="-25000" dirty="0"/>
                <a:t>1 </a:t>
              </a:r>
              <a:r>
                <a:rPr lang="en-US" dirty="0"/>
                <a:t>(A</a:t>
              </a:r>
              <a:r>
                <a:rPr lang="en-US" baseline="-25000" dirty="0"/>
                <a:t>1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dirty="0"/>
                <a:t>, …, A</a:t>
              </a:r>
              <a:r>
                <a:rPr lang="en-US" baseline="-25000" dirty="0"/>
                <a:t>n</a:t>
              </a:r>
              <a:r>
                <a:rPr lang="en-US" dirty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/>
                <a:t>R</a:t>
              </a:r>
              <a:r>
                <a:rPr lang="en-US" baseline="-25000" dirty="0"/>
                <a:t>2 </a:t>
              </a:r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, …, </a:t>
              </a:r>
              <a:r>
                <a:rPr lang="en-US" dirty="0" err="1"/>
                <a:t>B</a:t>
              </a:r>
              <a:r>
                <a:rPr lang="en-US" baseline="-25000" dirty="0" err="1"/>
                <a:t>m</a:t>
              </a:r>
              <a:r>
                <a:rPr lang="en-US" dirty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65288" y="2702437"/>
            <a:ext cx="14478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شرط پیوند</a:t>
            </a:r>
            <a:endParaRPr lang="fa-IR" sz="1600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4"/>
          <p:cNvCxnSpPr/>
          <p:nvPr/>
        </p:nvCxnSpPr>
        <p:spPr>
          <a:xfrm rot="10800000" flipV="1">
            <a:off x="6248400" y="2845714"/>
            <a:ext cx="478988" cy="181428"/>
          </a:xfrm>
          <a:prstGeom prst="bentConnector3">
            <a:avLst>
              <a:gd name="adj1" fmla="val 55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/>
              <a:t>شرط ساده پیوند (</a:t>
            </a:r>
            <a:r>
              <a:rPr lang="en-US" sz="1800" b="1" dirty="0"/>
              <a:t>c</a:t>
            </a:r>
            <a:r>
              <a:rPr lang="fa-IR" sz="1800" b="1" dirty="0"/>
              <a:t>):           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b="1" dirty="0"/>
              <a:t>.</a:t>
            </a:r>
            <a:r>
              <a:rPr lang="en-US" sz="1800" dirty="0"/>
              <a:t>A</a:t>
            </a:r>
            <a:r>
              <a:rPr lang="en-US" sz="1800" baseline="-25000" dirty="0"/>
              <a:t>i</a:t>
            </a:r>
            <a:r>
              <a:rPr lang="en-US" sz="1800" dirty="0"/>
              <a:t>  </a:t>
            </a:r>
            <a:r>
              <a:rPr lang="en-US" sz="1800" b="1" dirty="0"/>
              <a:t>theta</a:t>
            </a:r>
            <a:r>
              <a:rPr lang="en-US" sz="1800" dirty="0"/>
              <a:t>  R</a:t>
            </a:r>
            <a:r>
              <a:rPr lang="en-US" sz="1800" baseline="-25000" dirty="0"/>
              <a:t>2</a:t>
            </a:r>
            <a:r>
              <a:rPr lang="en-US" sz="1800" b="1" dirty="0"/>
              <a:t>.</a:t>
            </a:r>
            <a:r>
              <a:rPr lang="en-US" sz="1800" dirty="0"/>
              <a:t>B</a:t>
            </a:r>
            <a:r>
              <a:rPr lang="en-US" sz="1800" baseline="-25000" dirty="0"/>
              <a:t>j</a:t>
            </a:r>
            <a:r>
              <a:rPr lang="fa-IR" baseline="-25000" dirty="0"/>
              <a:t> </a:t>
            </a: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اگر صفات پیوند هم‏نام باشند، حداقل یکی را باید دگرنامی کرد (به دلیل وجود این راه حل، حساسیتی در وجود صفت مشترک نداریم).</a:t>
            </a:r>
          </a:p>
          <a:p>
            <a:pPr lvl="1"/>
            <a:r>
              <a:rPr lang="fa-IR" dirty="0"/>
              <a:t>در حالت کلی شرط پیوند می‏تواند به صورت زیر باشد که در آن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fa-IR" dirty="0"/>
              <a:t>، ...،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fa-IR" dirty="0"/>
              <a:t> قالب بالا (قالب شرط ساده پیوند) را دارند</a:t>
            </a:r>
            <a:r>
              <a:rPr lang="fa-IR" b="1" dirty="0">
                <a:solidFill>
                  <a:srgbClr val="0919AF"/>
                </a:solidFill>
              </a:rPr>
              <a:t>.                         </a:t>
            </a:r>
            <a:r>
              <a:rPr lang="en-US" sz="1800" b="1" dirty="0">
                <a:solidFill>
                  <a:srgbClr val="0919AF"/>
                </a:solidFill>
              </a:rPr>
              <a:t>&lt;c</a:t>
            </a:r>
            <a:r>
              <a:rPr lang="en-US" sz="1800" b="1" baseline="-25000" dirty="0">
                <a:solidFill>
                  <a:srgbClr val="0919AF"/>
                </a:solidFill>
              </a:rPr>
              <a:t>1</a:t>
            </a:r>
            <a:r>
              <a:rPr lang="en-US" sz="1800" b="1" dirty="0">
                <a:solidFill>
                  <a:srgbClr val="0919AF"/>
                </a:solidFill>
              </a:rPr>
              <a:t>&gt;  AND  &lt;c</a:t>
            </a:r>
            <a:r>
              <a:rPr lang="en-US" sz="1800" b="1" baseline="-25000" dirty="0">
                <a:solidFill>
                  <a:srgbClr val="0919AF"/>
                </a:solidFill>
              </a:rPr>
              <a:t>2</a:t>
            </a:r>
            <a:r>
              <a:rPr lang="en-US" sz="1800" b="1" dirty="0">
                <a:solidFill>
                  <a:srgbClr val="0919AF"/>
                </a:solidFill>
              </a:rPr>
              <a:t>&gt;  AND … AND  &lt;</a:t>
            </a:r>
            <a:r>
              <a:rPr lang="en-US" sz="1800" b="1" dirty="0" err="1">
                <a:solidFill>
                  <a:srgbClr val="0919AF"/>
                </a:solidFill>
              </a:rPr>
              <a:t>c</a:t>
            </a:r>
            <a:r>
              <a:rPr lang="en-US" sz="1800" b="1" baseline="-25000" dirty="0" err="1">
                <a:solidFill>
                  <a:srgbClr val="0919AF"/>
                </a:solidFill>
              </a:rPr>
              <a:t>n</a:t>
            </a:r>
            <a:r>
              <a:rPr lang="en-US" sz="1800" b="1" dirty="0">
                <a:solidFill>
                  <a:srgbClr val="0919AF"/>
                </a:solidFill>
              </a:rPr>
              <a:t>&gt;</a:t>
            </a:r>
            <a:endParaRPr lang="fa-IR" sz="1800" b="1" dirty="0">
              <a:solidFill>
                <a:srgbClr val="0919AF"/>
              </a:solidFill>
            </a:endParaRPr>
          </a:p>
          <a:p>
            <a:pPr marL="457200" lvl="1" indent="0" algn="ctr">
              <a:buNone/>
            </a:pPr>
            <a:endParaRPr lang="fa-IR" sz="700" dirty="0"/>
          </a:p>
          <a:p>
            <a:pPr marL="457200" lvl="1" indent="0">
              <a:buNone/>
            </a:pPr>
            <a:r>
              <a:rPr lang="fa-IR" sz="1800" dirty="0"/>
              <a:t>          </a:t>
            </a:r>
            <a:r>
              <a:rPr lang="en-US" sz="1800" dirty="0"/>
              <a:t>&lt;R1.A1  </a:t>
            </a:r>
            <a:r>
              <a:rPr lang="en-US" sz="1800" b="1" dirty="0"/>
              <a:t>= </a:t>
            </a:r>
            <a:r>
              <a:rPr lang="en-US" sz="1800" dirty="0"/>
              <a:t>R2.B1&gt;  </a:t>
            </a:r>
            <a:r>
              <a:rPr lang="en-US" sz="1800" b="1" dirty="0"/>
              <a:t>AND</a:t>
            </a:r>
            <a:r>
              <a:rPr lang="en-US" sz="1800" dirty="0"/>
              <a:t>  &lt;R1.A2  </a:t>
            </a:r>
            <a:r>
              <a:rPr lang="en-US" sz="1800" b="1" dirty="0"/>
              <a:t>= </a:t>
            </a:r>
            <a:r>
              <a:rPr lang="en-US" sz="1800" dirty="0"/>
              <a:t>R2.B2&gt;</a:t>
            </a:r>
            <a:endParaRPr lang="fa-IR" sz="1800" dirty="0"/>
          </a:p>
          <a:p>
            <a:pPr marL="457200" lvl="1" indent="0" algn="ctr">
              <a:buNone/>
            </a:pPr>
            <a:endParaRPr lang="fa-IR" sz="1800" dirty="0"/>
          </a:p>
          <a:p>
            <a:pPr lvl="1"/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که باید </a:t>
            </a:r>
            <a:r>
              <a:rPr lang="fa-IR" b="1" dirty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>
                <a:cs typeface="B Nazanin" pitchFamily="2" charset="-78"/>
              </a:rPr>
              <a:t>و </a:t>
            </a:r>
            <a:r>
              <a:rPr lang="fa-IR" b="1" dirty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چون نتیجه </a:t>
            </a:r>
            <a:r>
              <a:rPr lang="en-US" sz="1600" dirty="0">
                <a:cs typeface="B Nazanin" pitchFamily="2" charset="-78"/>
              </a:rPr>
              <a:t>JOIN</a:t>
            </a:r>
            <a:r>
              <a:rPr lang="fa-IR" sz="1600" dirty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رابطه است و در </a:t>
            </a:r>
            <a:r>
              <a:rPr lang="en-US" sz="1600" dirty="0">
                <a:cs typeface="B Nazanin" pitchFamily="2" charset="-78"/>
              </a:rPr>
              <a:t>heading</a:t>
            </a:r>
            <a:r>
              <a:rPr lang="fa-IR" dirty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19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	              C1</a:t>
                </a:r>
                <a:endParaRPr lang="en-US" sz="1600" dirty="0"/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S6		              C6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1931298"/>
            <a:chOff x="562679" y="4114800"/>
            <a:chExt cx="2659702" cy="1931298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1931298"/>
              <a:chOff x="551793" y="4419600"/>
              <a:chExt cx="2659702" cy="193129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P1	       5	C1</a:t>
                </a:r>
                <a:endParaRPr lang="en-US" sz="1600" dirty="0"/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P5	  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		              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41828" y="4786432"/>
                <a:ext cx="10885" cy="12333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2185214"/>
            <a:chOff x="402274" y="4572000"/>
            <a:chExt cx="4089838" cy="2185214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2185214"/>
              <a:chOff x="551793" y="4419600"/>
              <a:chExt cx="4089838" cy="218521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R</a:t>
                </a:r>
                <a:r>
                  <a:rPr lang="en-US" sz="1600" b="1" baseline="-25000" dirty="0"/>
                  <a:t>1</a:t>
                </a:r>
                <a:r>
                  <a:rPr lang="en-US" sz="1600" b="1" dirty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           C1	 P1	   5	C1</a:t>
                </a:r>
                <a:endParaRPr lang="en-US" sz="1600" dirty="0"/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>
                    <a:cs typeface="B Nazanin" pitchFamily="2" charset="-78"/>
                  </a:rPr>
                  <a:t>      S3</a:t>
                </a:r>
                <a:r>
                  <a:rPr lang="fa-IR" sz="1400" dirty="0">
                    <a:cs typeface="B Nazanin" pitchFamily="2" charset="-78"/>
                  </a:rPr>
                  <a:t> تاپل پیوندشدنی ندارد.   </a:t>
                </a:r>
                <a:endParaRPr lang="en-US" sz="1400" dirty="0">
                  <a:cs typeface="B Nazanin" pitchFamily="2" charset="-78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S4	            C4	 P4	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S5	            C5	 P5	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S6</a:t>
                </a:r>
                <a:r>
                  <a:rPr lang="fa-IR" sz="1400" dirty="0">
                    <a:cs typeface="B Nazanin" pitchFamily="2" charset="-78"/>
                  </a:rPr>
                  <a:t> تاپل پیوندشدنی ندارد.   </a:t>
                </a:r>
                <a:endParaRPr lang="en-US" sz="14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31690" y="4786432"/>
                <a:ext cx="21023" cy="172322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5877" y="5805714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7486" y="6553200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/>
                  <a:t>عملکرد: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lvl="2"/>
                <a:r>
                  <a:rPr lang="fa-IR" sz="2000" dirty="0"/>
                  <a:t>در بدنه </a:t>
                </a:r>
                <a:r>
                  <a:rPr lang="en-US" dirty="0"/>
                  <a:t>R</a:t>
                </a:r>
                <a:r>
                  <a:rPr lang="en-US" baseline="-25000" dirty="0"/>
                  <a:t>3</a:t>
                </a:r>
                <a:r>
                  <a:rPr lang="fa-IR" dirty="0"/>
                  <a:t> </a:t>
                </a:r>
                <a:r>
                  <a:rPr lang="fa-IR" sz="2000" dirty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/>
                  <a:t>  چون صفات در </a:t>
                </a:r>
                <a:r>
                  <a:rPr lang="en-US" dirty="0"/>
                  <a:t>heading</a:t>
                </a:r>
                <a:r>
                  <a:rPr lang="fa-IR" dirty="0"/>
                  <a:t> </a:t>
                </a:r>
                <a:r>
                  <a:rPr lang="fa-IR" sz="2000" dirty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/>
                  <a:t>حاصل </a:t>
                </a:r>
                <a:r>
                  <a:rPr lang="en-US" dirty="0"/>
                  <a:t>Theta-Join</a:t>
                </a:r>
                <a:r>
                  <a:rPr lang="fa-IR" dirty="0"/>
                  <a:t> </a:t>
                </a:r>
                <a:r>
                  <a:rPr lang="fa-IR" sz="2000" dirty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1"/>
                <a:r>
                  <a:rPr lang="fa-IR" b="1" dirty="0">
                    <a:solidFill>
                      <a:srgbClr val="0919AF"/>
                    </a:solidFill>
                  </a:rPr>
                  <a:t>در عمل: </a:t>
                </a:r>
                <a:r>
                  <a:rPr lang="fa-IR" dirty="0"/>
                  <a:t>دستور </a:t>
                </a:r>
                <a:r>
                  <a:rPr lang="en-US" sz="1800" dirty="0"/>
                  <a:t>INNER JOIN</a:t>
                </a:r>
                <a:r>
                  <a:rPr lang="fa-IR" dirty="0"/>
                  <a:t> در </a:t>
                </a:r>
                <a:r>
                  <a:rPr lang="en-US" dirty="0"/>
                  <a:t> </a:t>
                </a:r>
                <a:r>
                  <a:rPr lang="en-US" sz="1800" dirty="0"/>
                  <a:t>SQL</a:t>
                </a:r>
                <a:r>
                  <a:rPr lang="fa-IR" dirty="0"/>
                  <a:t>، پیاده‏سازی این نوع از پیوند است.</a:t>
                </a:r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257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52400" y="4883160"/>
            <a:ext cx="52578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  <a:sym typeface="Symbol"/>
              </a:rPr>
              <a:t>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شرط پیوند، تساوی بخشی از کلید هر دو رابطه را داده باشیم.</a:t>
            </a:r>
            <a:endParaRPr lang="fa-IR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14800" y="5307564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پیوند طبیعی (</a:t>
            </a:r>
            <a:r>
              <a:rPr lang="en-US" sz="1800" b="1" dirty="0">
                <a:solidFill>
                  <a:srgbClr val="C00000"/>
                </a:solidFill>
              </a:rPr>
              <a:t>Natural Join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1- </a:t>
            </a:r>
            <a:r>
              <a:rPr lang="en-US" sz="1800" dirty="0"/>
              <a:t>Theta</a:t>
            </a:r>
            <a:r>
              <a:rPr lang="fa-IR" dirty="0"/>
              <a:t>: </a:t>
            </a:r>
            <a:r>
              <a:rPr lang="en-US" sz="1800" dirty="0"/>
              <a:t>=</a:t>
            </a:r>
            <a:endParaRPr lang="fa-IR" dirty="0"/>
          </a:p>
          <a:p>
            <a:pPr marL="457200" lvl="1" indent="0">
              <a:buNone/>
            </a:pPr>
            <a:r>
              <a:rPr lang="fa-IR" dirty="0"/>
              <a:t>	2- صفات پیوند یک بار در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R</a:t>
                </a:r>
                <a:r>
                  <a:rPr lang="en-US" sz="1600" b="1" baseline="-25000" dirty="0"/>
                  <a:t>2</a:t>
                </a:r>
                <a:r>
                  <a:rPr lang="en-US" sz="1600" b="1" dirty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           C1	 P1	   5</a:t>
                </a:r>
                <a:endParaRPr lang="en-US" sz="1600" dirty="0"/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S5	 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پیوند طبیعی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fa-IR" dirty="0"/>
                  <a:t>در </a:t>
                </a:r>
                <a:r>
                  <a:rPr lang="fa-IR" b="1" dirty="0">
                    <a:solidFill>
                      <a:srgbClr val="C00000"/>
                    </a:solidFill>
                  </a:rPr>
                  <a:t>پیوند طبیعی</a:t>
                </a:r>
                <a:r>
                  <a:rPr lang="fa-IR" dirty="0"/>
                  <a:t>، پیوند 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A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fa-IR" sz="1800" b="0" dirty="0"/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/>
              </a:p>
              <a:p>
                <a:pPr lvl="1"/>
                <a:r>
                  <a:rPr lang="fa-IR" sz="1800" b="1" dirty="0">
                    <a:solidFill>
                      <a:srgbClr val="0919AF"/>
                    </a:solidFill>
                  </a:rPr>
                  <a:t>در عمل: </a:t>
                </a:r>
                <a:r>
                  <a:rPr lang="fa-IR" sz="1800" dirty="0"/>
                  <a:t>دستور </a:t>
                </a:r>
                <a:r>
                  <a:rPr lang="en-US" sz="1600" dirty="0"/>
                  <a:t>NATURAL JOIN</a:t>
                </a:r>
                <a:r>
                  <a:rPr lang="fa-IR" sz="1800" dirty="0"/>
                  <a:t> در </a:t>
                </a:r>
                <a:r>
                  <a:rPr lang="en-US" sz="1600" dirty="0"/>
                  <a:t>SQL</a:t>
                </a:r>
                <a:r>
                  <a:rPr lang="fa-IR" sz="1800" dirty="0"/>
                  <a:t>، پیاده‏سازی این نوع از پیوند است که پیوند را روی همه صفات مشترک  انجام می‏دهد.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Semijoin</a:t>
                </a:r>
                <a:r>
                  <a:rPr lang="fa-IR" b="1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/>
                  <a:t>در شکل عمومی با هر  </a:t>
                </a:r>
                <a:r>
                  <a:rPr lang="en-US" sz="1800" dirty="0"/>
                  <a:t>Theta</a:t>
                </a:r>
                <a:r>
                  <a:rPr lang="fa-IR" sz="1800" dirty="0"/>
                  <a:t> </a:t>
                </a:r>
                <a:r>
                  <a:rPr lang="fa-IR" dirty="0"/>
                  <a:t>نوشته می‏شود.</a:t>
                </a:r>
              </a:p>
              <a:p>
                <a:pPr lvl="1"/>
                <a:r>
                  <a:rPr lang="fa-IR" b="1" dirty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/>
                  <a:t> (در چپ تعریف شده)</a:t>
                </a:r>
              </a:p>
              <a:p>
                <a:pPr lvl="1"/>
                <a:r>
                  <a:rPr lang="fa-IR" b="1" dirty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  <a:r>
                  <a:rPr lang="en-US" dirty="0"/>
                  <a:t> </a:t>
                </a:r>
                <a:endParaRPr lang="fa-IR" dirty="0"/>
              </a:p>
              <a:p>
                <a:pPr lvl="1"/>
                <a:r>
                  <a:rPr lang="fa-IR" b="1" dirty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b="1" dirty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b="1" dirty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43600" y="2266890"/>
            <a:ext cx="1665118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b="1" dirty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 w="22225"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>
                <a:cs typeface="B Nazanin" pitchFamily="2" charset="-78"/>
              </a:rPr>
              <a:t>رابطه که </a:t>
            </a:r>
            <a:r>
              <a:rPr lang="fa-IR" sz="2000" dirty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>
                <a:cs typeface="B Nazanin" pitchFamily="2" charset="-78"/>
              </a:rPr>
              <a:t> دارد و </a:t>
            </a:r>
            <a:r>
              <a:rPr lang="fa-IR" sz="2000" dirty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رابطه لحظه‏ای (</a:t>
              </a:r>
              <a:r>
                <a:rPr lang="en-US" dirty="0">
                  <a:cs typeface="B Nazanin" pitchFamily="2" charset="-78"/>
                </a:rPr>
                <a:t>Snapshot</a:t>
              </a:r>
              <a:r>
                <a:rPr lang="fa-IR" sz="2000" dirty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      </a:t>
            </a:r>
          </a:p>
          <a:p>
            <a:pPr marL="0" indent="0">
              <a:buNone/>
            </a:pPr>
            <a:r>
              <a:rPr lang="fa-IR" dirty="0"/>
              <a:t>         کاربرد این عملگر چیست؟</a:t>
            </a:r>
            <a:endParaRPr lang="en-US" dirty="0"/>
          </a:p>
          <a:p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عملگر نیم‏پیوند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R</a:t>
                </a:r>
                <a:r>
                  <a:rPr lang="en-US" sz="1600" b="1" baseline="-25000" dirty="0"/>
                  <a:t>3</a:t>
                </a:r>
                <a:r>
                  <a:rPr lang="en-US" sz="1600" b="1" dirty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S5	 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>
                    <a:solidFill>
                      <a:srgbClr val="C00000"/>
                    </a:solidFill>
                  </a:rPr>
                  <a:t>برون‏پیوند 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/>
                  <a:t>Theta</a:t>
                </a:r>
                <a:r>
                  <a:rPr lang="fa-IR" sz="1800" dirty="0"/>
                  <a:t> </a:t>
                </a:r>
                <a:r>
                  <a:rPr lang="fa-IR" dirty="0"/>
                  <a:t>هر چیزی می‏تواند باشد.</a:t>
                </a:r>
              </a:p>
              <a:p>
                <a:pPr lvl="1"/>
                <a:r>
                  <a:rPr lang="fa-IR" dirty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/>
                  <a:t>1- </a:t>
                </a:r>
                <a:r>
                  <a:rPr lang="en-US" dirty="0"/>
                  <a:t>Left O. J.</a:t>
                </a:r>
                <a:r>
                  <a:rPr lang="fa-IR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/>
              </a:p>
              <a:p>
                <a:pPr marL="914400" lvl="2" indent="0">
                  <a:buNone/>
                </a:pPr>
                <a:r>
                  <a:rPr lang="fa-IR" dirty="0"/>
                  <a:t>2- </a:t>
                </a:r>
                <a:r>
                  <a:rPr lang="en-US" dirty="0"/>
                  <a:t>Right O. J.</a:t>
                </a:r>
                <a:r>
                  <a:rPr lang="fa-IR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/>
              </a:p>
              <a:p>
                <a:pPr marL="914400" lvl="2" indent="0">
                  <a:buNone/>
                </a:pPr>
                <a:r>
                  <a:rPr lang="fa-IR" dirty="0"/>
                  <a:t>3- </a:t>
                </a:r>
                <a:r>
                  <a:rPr lang="en-US" dirty="0"/>
                  <a:t>Full O. J.</a:t>
                </a:r>
                <a:r>
                  <a:rPr lang="fa-IR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/>
              </a:p>
              <a:p>
                <a:pPr lvl="1"/>
                <a:r>
                  <a:rPr lang="fa-IR" dirty="0"/>
                  <a:t>عملکرد</a:t>
                </a:r>
                <a:r>
                  <a:rPr lang="fa-I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شدنی از دو رابطه و </a:t>
                </a:r>
                <a:br>
                  <a:rPr lang="fa-IR" dirty="0"/>
                </a:br>
                <a:r>
                  <a:rPr lang="fa-IR" dirty="0"/>
                  <a:t>	     تاپلهای‏های پیوندناشدنی از رابطه </a:t>
                </a:r>
                <a:r>
                  <a:rPr lang="fa-IR" u="sng" dirty="0"/>
                  <a:t>چپ</a:t>
                </a:r>
                <a:r>
                  <a:rPr lang="fa-IR" dirty="0"/>
                  <a:t> گسترش‏یافته با هیچ‏مقدار (</a:t>
                </a:r>
                <a:r>
                  <a:rPr lang="en-US" sz="1600" dirty="0"/>
                  <a:t>Null Value</a:t>
                </a:r>
                <a:r>
                  <a:rPr lang="fa-IR" dirty="0"/>
                  <a:t>)</a:t>
                </a:r>
              </a:p>
              <a:p>
                <a:pPr lvl="1"/>
                <a:r>
                  <a:rPr lang="fa-IR" b="1" dirty="0">
                    <a:solidFill>
                      <a:srgbClr val="0919AF"/>
                    </a:solidFill>
                  </a:rPr>
                  <a:t>در عمل: </a:t>
                </a:r>
                <a:r>
                  <a:rPr lang="fa-IR" dirty="0"/>
                  <a:t>دستور </a:t>
                </a:r>
                <a:r>
                  <a:rPr lang="en-US" sz="1800" dirty="0"/>
                  <a:t>LEFT/RIGHT/FULL OUTER JOIN</a:t>
                </a:r>
                <a:r>
                  <a:rPr lang="fa-IR" sz="1800" dirty="0"/>
                  <a:t> </a:t>
                </a:r>
                <a:r>
                  <a:rPr lang="fa-IR" dirty="0"/>
                  <a:t>در </a:t>
                </a:r>
                <a:r>
                  <a:rPr lang="en-US" dirty="0"/>
                  <a:t> </a:t>
                </a:r>
                <a:r>
                  <a:rPr lang="en-US" sz="1800" dirty="0"/>
                  <a:t>SQL</a:t>
                </a:r>
                <a:r>
                  <a:rPr lang="fa-IR" dirty="0"/>
                  <a:t>، پیاده‏سازی این نوع از پیوند است.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6388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685631" y="2879878"/>
            <a:ext cx="80169" cy="105569"/>
            <a:chOff x="5685631" y="3142456"/>
            <a:chExt cx="80169" cy="1055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824542" y="3302088"/>
            <a:ext cx="80169" cy="105569"/>
            <a:chOff x="5685631" y="3142456"/>
            <a:chExt cx="80169" cy="10556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634038" y="3745067"/>
            <a:ext cx="266704" cy="107950"/>
            <a:chOff x="5514972" y="4073525"/>
            <a:chExt cx="266704" cy="107950"/>
          </a:xfrm>
        </p:grpSpPr>
        <p:grpSp>
          <p:nvGrpSpPr>
            <p:cNvPr id="11" name="Group 10"/>
            <p:cNvGrpSpPr/>
            <p:nvPr/>
          </p:nvGrpSpPr>
          <p:grpSpPr>
            <a:xfrm>
              <a:off x="5514972" y="4073525"/>
              <a:ext cx="80169" cy="105569"/>
              <a:chOff x="5685631" y="3142456"/>
              <a:chExt cx="80169" cy="1055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701507" y="4075906"/>
              <a:ext cx="80169" cy="105569"/>
              <a:chOff x="5685631" y="3142456"/>
              <a:chExt cx="80169" cy="10556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48322" y="4210536"/>
            <a:ext cx="80169" cy="105569"/>
            <a:chOff x="5685631" y="3142456"/>
            <a:chExt cx="80169" cy="105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dirty="0"/>
              <a:t>       کلید </a:t>
            </a:r>
            <a:r>
              <a:rPr lang="en-US" sz="1800" dirty="0"/>
              <a:t>R</a:t>
            </a:r>
            <a:r>
              <a:rPr lang="en-US" sz="1800" baseline="-25000" dirty="0"/>
              <a:t>4</a:t>
            </a:r>
            <a:r>
              <a:rPr lang="fa-IR" sz="1800" dirty="0"/>
              <a:t> </a:t>
            </a:r>
            <a:r>
              <a:rPr lang="fa-IR" dirty="0"/>
              <a:t>(</a:t>
            </a:r>
            <a:r>
              <a:rPr lang="en-US" sz="1800" dirty="0"/>
              <a:t>CK</a:t>
            </a:r>
            <a:r>
              <a:rPr lang="en-US" sz="1800" baseline="-25000" dirty="0"/>
              <a:t>R4</a:t>
            </a:r>
            <a:r>
              <a:rPr lang="fa-IR" dirty="0"/>
              <a:t>) چیست؟ بی‏تردید کلید اصلی ندارد.</a:t>
            </a:r>
          </a:p>
          <a:p>
            <a:r>
              <a:rPr lang="fa-IR" dirty="0"/>
              <a:t>مشکل </a:t>
            </a:r>
            <a:r>
              <a:rPr lang="en-US" sz="1800" dirty="0"/>
              <a:t>Outer Join</a:t>
            </a:r>
            <a:r>
              <a:rPr lang="fa-IR" sz="1800" dirty="0"/>
              <a:t>:</a:t>
            </a:r>
            <a:endParaRPr lang="fa-IR" dirty="0"/>
          </a:p>
          <a:p>
            <a:pPr marL="457200" lvl="1" indent="0">
              <a:buNone/>
            </a:pPr>
            <a:r>
              <a:rPr lang="fa-IR" dirty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/>
              <a:t>2- مصرف حافظه زیاد</a:t>
            </a:r>
          </a:p>
          <a:p>
            <a:pPr marL="0" indent="0">
              <a:buNone/>
            </a:pPr>
            <a:r>
              <a:rPr lang="fa-IR" dirty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/>
              <a:t>        آیا عملگرهای </a:t>
            </a:r>
            <a:r>
              <a:rPr lang="en-US" sz="1800" dirty="0"/>
              <a:t>Outer Join</a:t>
            </a:r>
            <a:r>
              <a:rPr lang="fa-IR" sz="1800" dirty="0"/>
              <a:t> </a:t>
            </a:r>
            <a:r>
              <a:rPr lang="fa-IR" dirty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0" dirty="0" smtClean="0">
                          <a:latin typeface="Cambria Math"/>
                        </a:rPr>
                        <m:t>: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3872" y="1981200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R</a:t>
                </a:r>
                <a:r>
                  <a:rPr lang="en-US" sz="1600" b="1" baseline="-25000" dirty="0"/>
                  <a:t>4</a:t>
                </a:r>
                <a:r>
                  <a:rPr lang="en-US" sz="1600" b="1" dirty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           C1	 P1	   5</a:t>
                </a:r>
                <a:endParaRPr lang="en-US" sz="1600" dirty="0"/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S5	 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S3	           C3	 ?	    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S6	           C6	 ?	    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33400" y="3612932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5"/>
          <p:cNvGrpSpPr/>
          <p:nvPr/>
        </p:nvGrpSpPr>
        <p:grpSpPr>
          <a:xfrm>
            <a:off x="1304924" y="1674227"/>
            <a:ext cx="80169" cy="105569"/>
            <a:chOff x="5685631" y="3142456"/>
            <a:chExt cx="80169" cy="10556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</a:t>
                </a:r>
                <a:r>
                  <a:rPr lang="en-US" sz="1800" b="1" dirty="0"/>
                  <a:t>SEMIMINUS</a:t>
                </a:r>
                <a:r>
                  <a:rPr lang="en-US" sz="1800" dirty="0"/>
                  <a:t>  R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 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 </a:t>
                </a:r>
                <a:r>
                  <a:rPr lang="en-US" sz="1800" b="1" dirty="0"/>
                  <a:t>MINUS</a:t>
                </a:r>
                <a:r>
                  <a:rPr lang="en-US" sz="1800" dirty="0"/>
                  <a:t>  (R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 </a:t>
                </a:r>
                <a:r>
                  <a:rPr lang="en-US" sz="1800" b="1" dirty="0"/>
                  <a:t>SEMIJOIN</a:t>
                </a:r>
                <a:r>
                  <a:rPr lang="en-US" sz="1800" dirty="0"/>
                  <a:t>  R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)</a:t>
                </a:r>
                <a:endParaRPr lang="fa-IR" sz="1800" dirty="0"/>
              </a:p>
              <a:p>
                <a:pPr lvl="1"/>
                <a:r>
                  <a:rPr lang="fa-IR" dirty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نشدنی از رابطه چپ </a:t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1"/>
                <a:endParaRPr lang="fa-IR" dirty="0"/>
              </a:p>
              <a:p>
                <a:pPr lvl="1"/>
                <a:r>
                  <a:rPr lang="fa-IR" dirty="0"/>
                  <a:t>عملکرد:</a:t>
                </a:r>
              </a:p>
              <a:p>
                <a:pPr marL="914400" lvl="2" indent="0">
                  <a:buNone/>
                </a:pPr>
                <a:r>
                  <a:rPr lang="fa-IR" dirty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marL="914400" lvl="2" indent="0">
                  <a:buNone/>
                </a:pPr>
                <a:r>
                  <a:rPr lang="fa-IR" dirty="0"/>
                  <a:t>2- در بدنه </a:t>
                </a:r>
                <a:r>
                  <a:rPr lang="en-US" dirty="0"/>
                  <a:t>R</a:t>
                </a:r>
                <a:r>
                  <a:rPr lang="en-US" baseline="-25000" dirty="0"/>
                  <a:t>3</a:t>
                </a:r>
                <a:r>
                  <a:rPr lang="fa-IR" dirty="0"/>
                  <a:t>: بخش </a:t>
                </a:r>
                <a:r>
                  <a:rPr lang="en-US" dirty="0"/>
                  <a:t>X</a:t>
                </a:r>
                <a:r>
                  <a:rPr lang="fa-IR" dirty="0"/>
                  <a:t> از تاپلهایی از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fa-IR" dirty="0"/>
                  <a:t> که حاوی تمام مقادیر </a:t>
                </a:r>
                <a:r>
                  <a:rPr lang="en-US" dirty="0"/>
                  <a:t>Y</a:t>
                </a:r>
                <a:r>
                  <a:rPr lang="fa-IR" dirty="0"/>
                  <a:t> از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باشند.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0" y="2286000"/>
            <a:ext cx="3461771" cy="961802"/>
            <a:chOff x="640317" y="2794231"/>
            <a:chExt cx="3461771" cy="961802"/>
          </a:xfrm>
        </p:grpSpPr>
        <p:sp>
          <p:nvSpPr>
            <p:cNvPr id="5" name="TextBox 4"/>
            <p:cNvSpPr txBox="1"/>
            <p:nvPr/>
          </p:nvSpPr>
          <p:spPr>
            <a:xfrm>
              <a:off x="725714" y="2794231"/>
              <a:ext cx="3376374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/>
                <a:t>R</a:t>
              </a:r>
              <a:r>
                <a:rPr lang="en-US" baseline="-25000" dirty="0"/>
                <a:t>1 </a:t>
              </a:r>
              <a:r>
                <a:rPr lang="en-US" dirty="0"/>
                <a:t>(A</a:t>
              </a:r>
              <a:r>
                <a:rPr lang="en-US" baseline="-25000" dirty="0"/>
                <a:t>1</a:t>
              </a:r>
              <a:r>
                <a:rPr lang="en-US" dirty="0"/>
                <a:t>, A</a:t>
              </a:r>
              <a:r>
                <a:rPr lang="en-US" baseline="-25000" dirty="0"/>
                <a:t>2</a:t>
              </a:r>
              <a:r>
                <a:rPr lang="en-US" dirty="0"/>
                <a:t>, …, A</a:t>
              </a:r>
              <a:r>
                <a:rPr lang="en-US" baseline="-25000" dirty="0"/>
                <a:t>n</a:t>
              </a:r>
              <a:r>
                <a:rPr lang="en-US" dirty="0"/>
                <a:t>, 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, …, </a:t>
              </a:r>
              <a:r>
                <a:rPr lang="en-US" dirty="0" err="1"/>
                <a:t>B</a:t>
              </a:r>
              <a:r>
                <a:rPr lang="en-US" baseline="-25000" dirty="0" err="1"/>
                <a:t>m</a:t>
              </a:r>
              <a:r>
                <a:rPr lang="en-US" dirty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/>
                <a:t>R</a:t>
              </a:r>
              <a:r>
                <a:rPr lang="en-US" baseline="-25000" dirty="0"/>
                <a:t>2 </a:t>
              </a:r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, …, </a:t>
              </a:r>
              <a:r>
                <a:rPr lang="en-US" dirty="0" err="1"/>
                <a:t>B</a:t>
              </a:r>
              <a:r>
                <a:rPr lang="en-US" baseline="-25000" dirty="0" err="1"/>
                <a:t>m</a:t>
              </a:r>
              <a:r>
                <a:rPr lang="en-US" dirty="0"/>
                <a:t>)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7" name="Right Brace 6"/>
          <p:cNvSpPr/>
          <p:nvPr/>
        </p:nvSpPr>
        <p:spPr>
          <a:xfrm rot="16200000">
            <a:off x="33083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6799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28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4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r>
              <a:rPr lang="fa-IR" sz="1800" dirty="0"/>
              <a:t>           </a:t>
            </a:r>
            <a:r>
              <a:rPr lang="en-US" sz="1800" dirty="0"/>
              <a:t>Outer Divide</a:t>
            </a:r>
            <a:r>
              <a:rPr lang="fa-IR" sz="1800" dirty="0"/>
              <a:t> </a:t>
            </a:r>
            <a:r>
              <a:rPr lang="fa-IR" dirty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R</a:t>
                </a:r>
                <a:r>
                  <a:rPr lang="en-US" sz="1600" b="1" baseline="-25000" dirty="0"/>
                  <a:t>1</a:t>
                </a:r>
                <a:r>
                  <a:rPr lang="en-US" sz="1600" b="1" dirty="0"/>
                  <a:t> (S#,     P#)  </a:t>
                </a:r>
                <a:r>
                  <a:rPr lang="en-US" sz="1600" b="1" dirty="0">
                    <a:sym typeface="Euclid Symbol"/>
                  </a:rPr>
                  <a:t>  R</a:t>
                </a:r>
                <a:r>
                  <a:rPr lang="en-US" sz="1600" b="1" baseline="-25000" dirty="0">
                    <a:sym typeface="Euclid Symbol"/>
                  </a:rPr>
                  <a:t>2</a:t>
                </a:r>
                <a:r>
                  <a:rPr lang="en-US" sz="1600" b="1" dirty="0">
                    <a:sym typeface="Euclid Symbol"/>
                  </a:rPr>
                  <a:t>(</a:t>
                </a:r>
                <a:r>
                  <a:rPr lang="en-US" sz="1600" b="1" dirty="0"/>
                  <a:t>P#)  =  R</a:t>
                </a:r>
                <a:r>
                  <a:rPr lang="en-US" sz="1600" b="1" baseline="-25000" dirty="0"/>
                  <a:t>3</a:t>
                </a:r>
                <a:r>
                  <a:rPr lang="en-US" sz="1600" b="1" dirty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R</a:t>
                </a:r>
                <a:r>
                  <a:rPr lang="en-US" sz="1600" b="1" baseline="-25000" dirty="0"/>
                  <a:t>1</a:t>
                </a:r>
                <a:r>
                  <a:rPr lang="en-US" sz="1600" b="1" dirty="0"/>
                  <a:t> (S#,     P#)  </a:t>
                </a:r>
                <a:r>
                  <a:rPr lang="en-US" sz="1600" b="1" dirty="0">
                    <a:sym typeface="Euclid Symbol"/>
                  </a:rPr>
                  <a:t>  R</a:t>
                </a:r>
                <a:r>
                  <a:rPr lang="en-US" sz="1600" b="1" baseline="-25000" dirty="0">
                    <a:sym typeface="Euclid Symbol"/>
                  </a:rPr>
                  <a:t>4</a:t>
                </a:r>
                <a:r>
                  <a:rPr lang="en-US" sz="1600" b="1" dirty="0">
                    <a:sym typeface="Euclid Symbol"/>
                  </a:rPr>
                  <a:t>(</a:t>
                </a:r>
                <a:r>
                  <a:rPr lang="en-US" sz="1600" b="1" dirty="0"/>
                  <a:t>P#)  =  R</a:t>
                </a:r>
                <a:r>
                  <a:rPr lang="en-US" sz="1600" b="1" baseline="-25000" dirty="0"/>
                  <a:t>5</a:t>
                </a:r>
                <a:r>
                  <a:rPr lang="en-US" sz="1600" b="1" dirty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/>
              <a:t>ضرب و تقسیم جبر رابطه‏ای لزوماً عکس هم نیستند.</a:t>
            </a:r>
          </a:p>
          <a:p>
            <a:pPr>
              <a:lnSpc>
                <a:spcPct val="250000"/>
              </a:lnSpc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عملگر تقسیم را 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شبیه‏سازی کنید.</a:t>
            </a:r>
          </a:p>
          <a:p>
            <a:pPr>
              <a:lnSpc>
                <a:spcPct val="250000"/>
              </a:lnSpc>
            </a:pPr>
            <a:r>
              <a:rPr lang="fa-IR" b="1" dirty="0">
                <a:solidFill>
                  <a:srgbClr val="C00000"/>
                </a:solidFill>
              </a:rPr>
              <a:t>تمرین:</a:t>
            </a:r>
            <a:r>
              <a:rPr lang="fa-IR" b="1" dirty="0"/>
              <a:t> </a:t>
            </a:r>
            <a:r>
              <a:rPr lang="en-US" sz="1800" dirty="0"/>
              <a:t>Q3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Q4</a:t>
            </a:r>
            <a:r>
              <a:rPr lang="fa-IR" sz="1800" dirty="0"/>
              <a:t> </a:t>
            </a:r>
            <a:r>
              <a:rPr lang="fa-IR" dirty="0"/>
              <a:t>(صفحه </a:t>
            </a:r>
            <a:r>
              <a:rPr lang="en-US" sz="1800" dirty="0"/>
              <a:t>A-3</a:t>
            </a:r>
            <a:r>
              <a:rPr lang="fa-IR" dirty="0"/>
              <a:t> از یادداشت‏های تکمیلی سری </a:t>
            </a:r>
            <a:r>
              <a:rPr lang="en-US" sz="1800" dirty="0"/>
              <a:t>II</a:t>
            </a:r>
            <a:r>
              <a:rPr lang="fa-IR" dirty="0"/>
              <a:t>) را بدون استفاده از عملگر </a:t>
            </a:r>
            <a:r>
              <a:rPr lang="en-US" sz="1800" dirty="0"/>
              <a:t>DIVIDE</a:t>
            </a:r>
            <a:r>
              <a:rPr lang="fa-IR" sz="1800" dirty="0"/>
              <a:t> </a:t>
            </a:r>
            <a:r>
              <a:rPr lang="fa-IR" dirty="0"/>
              <a:t>بنویسید.</a:t>
            </a:r>
          </a:p>
          <a:p>
            <a:pPr>
              <a:lnSpc>
                <a:spcPct val="250000"/>
              </a:lnSpc>
            </a:pP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4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>
                <a:solidFill>
                  <a:srgbClr val="0919AF"/>
                </a:solidFill>
              </a:rPr>
              <a:t>EXTEND</a:t>
            </a:r>
            <a:endParaRPr lang="fa-IR" b="1" dirty="0">
              <a:solidFill>
                <a:srgbClr val="0919AF"/>
              </a:solidFill>
            </a:endParaRPr>
          </a:p>
          <a:p>
            <a:pPr lvl="1" algn="r"/>
            <a:r>
              <a:rPr lang="fa-IR" dirty="0"/>
              <a:t>صفت یا صفاتی را به عنوان (</a:t>
            </a:r>
            <a:r>
              <a:rPr lang="en-US" sz="1800" dirty="0"/>
              <a:t>heading</a:t>
            </a:r>
            <a:r>
              <a:rPr lang="fa-IR" dirty="0"/>
              <a:t>) یک رابطه اضافه می‏کند. حاصل، رابطه </a:t>
            </a:r>
            <a:r>
              <a:rPr lang="fa-IR" u="sng" dirty="0">
                <a:solidFill>
                  <a:srgbClr val="C00000"/>
                </a:solidFill>
              </a:rPr>
              <a:t>دیگری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/>
              <a:t>EXTEND</a:t>
            </a:r>
            <a:r>
              <a:rPr lang="en-US" sz="1800" dirty="0"/>
              <a:t>  STUD  </a:t>
            </a:r>
            <a:r>
              <a:rPr lang="en-US" sz="1800" b="1" dirty="0"/>
              <a:t>ADD</a:t>
            </a:r>
            <a:r>
              <a:rPr lang="en-US" sz="1800" dirty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/>
              <a:t>STUD (STID, …, STD</a:t>
            </a:r>
            <a:r>
              <a:rPr lang="en-US" sz="1800"/>
              <a:t>, STADDRESS</a:t>
            </a:r>
            <a:r>
              <a:rPr lang="en-US" dirty="0"/>
              <a:t>)</a:t>
            </a: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/>
              <a:t>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ALTER TABLE</a:t>
            </a:r>
            <a:r>
              <a:rPr lang="fa-IR" sz="1800" dirty="0"/>
              <a:t> </a:t>
            </a:r>
            <a:r>
              <a:rPr lang="fa-IR" dirty="0"/>
              <a:t>پیاده‏سازی شده ولی </a:t>
            </a:r>
            <a:r>
              <a:rPr lang="en-US" sz="1800" dirty="0"/>
              <a:t>ALTER</a:t>
            </a:r>
            <a:r>
              <a:rPr lang="fa-IR" sz="1800" dirty="0"/>
              <a:t> </a:t>
            </a:r>
            <a:r>
              <a:rPr lang="fa-IR" dirty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>
                <a:solidFill>
                  <a:srgbClr val="0919AF"/>
                </a:solidFill>
              </a:rPr>
              <a:t>SUMMARIZE</a:t>
            </a:r>
            <a:endParaRPr lang="fa-IR" b="1" dirty="0">
              <a:solidFill>
                <a:srgbClr val="0919AF"/>
              </a:solidFill>
            </a:endParaRPr>
          </a:p>
          <a:p>
            <a:pPr lvl="1"/>
            <a:r>
              <a:rPr lang="fa-IR" dirty="0"/>
              <a:t>تاپل‏های رابطه را گروه‏بندی می‏کند به نحوی که مقدار صفت (صفات)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پیاده‏سازی شده است.</a:t>
            </a:r>
          </a:p>
          <a:p>
            <a:pPr lvl="1"/>
            <a:endParaRPr lang="fa-IR" dirty="0"/>
          </a:p>
          <a:p>
            <a:pPr lvl="1"/>
            <a:r>
              <a:rPr lang="fa-IR" dirty="0"/>
              <a:t>برای این پرسش‏ها، اول عنوان (</a:t>
            </a:r>
            <a:r>
              <a:rPr lang="en-US" sz="1800" dirty="0"/>
              <a:t>Heading</a:t>
            </a:r>
            <a:r>
              <a:rPr lang="fa-IR" dirty="0"/>
              <a:t>) رابطه جواب را تعیین می‏کنیم.</a:t>
            </a:r>
          </a:p>
          <a:p>
            <a:pPr lvl="1"/>
            <a:r>
              <a:rPr lang="fa-IR" dirty="0"/>
              <a:t>به جای </a:t>
            </a:r>
            <a:r>
              <a:rPr lang="en-US" sz="1800" dirty="0"/>
              <a:t>AVG</a:t>
            </a:r>
            <a:r>
              <a:rPr lang="fa-IR" sz="1800" dirty="0"/>
              <a:t> </a:t>
            </a:r>
            <a:r>
              <a:rPr lang="fa-IR" dirty="0"/>
              <a:t>می‏توانیم از توابع جمع و یا گروهی دیگر مانند </a:t>
            </a:r>
            <a:r>
              <a:rPr lang="en-US" sz="1800" dirty="0"/>
              <a:t>MIN</a:t>
            </a:r>
            <a:r>
              <a:rPr lang="fa-IR" sz="1800" dirty="0"/>
              <a:t> </a:t>
            </a:r>
            <a:r>
              <a:rPr lang="fa-IR" dirty="0"/>
              <a:t>(حداقل)، </a:t>
            </a:r>
            <a:r>
              <a:rPr lang="en-US" sz="1800" dirty="0"/>
              <a:t>MAX</a:t>
            </a:r>
            <a:r>
              <a:rPr lang="fa-IR" sz="1800" dirty="0"/>
              <a:t> </a:t>
            </a:r>
            <a:r>
              <a:rPr lang="fa-IR" dirty="0"/>
              <a:t>(حداکثر)، </a:t>
            </a:r>
            <a:r>
              <a:rPr lang="en-US" sz="1800" dirty="0"/>
              <a:t>SUM</a:t>
            </a:r>
            <a:r>
              <a:rPr lang="fa-IR" sz="1800" dirty="0"/>
              <a:t> </a:t>
            </a:r>
            <a:r>
              <a:rPr lang="fa-IR" dirty="0"/>
              <a:t>(جمع) و یا </a:t>
            </a:r>
            <a:r>
              <a:rPr lang="en-US" sz="1800" dirty="0"/>
              <a:t>COUNT</a:t>
            </a:r>
            <a:r>
              <a:rPr lang="fa-IR" sz="1800" dirty="0"/>
              <a:t> </a:t>
            </a:r>
            <a:r>
              <a:rPr lang="fa-IR" dirty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59948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SUMMARIZE </a:t>
            </a:r>
            <a:r>
              <a:rPr lang="en-US" sz="1600" dirty="0"/>
              <a:t>STCOT </a:t>
            </a:r>
            <a:r>
              <a:rPr lang="en-US" sz="1600" b="1" dirty="0"/>
              <a:t>BY  (</a:t>
            </a:r>
            <a:r>
              <a:rPr lang="en-US" sz="1600" dirty="0"/>
              <a:t>STID</a:t>
            </a:r>
            <a:r>
              <a:rPr lang="en-US" sz="1600" b="1" dirty="0"/>
              <a:t>)  ADD AVG(</a:t>
            </a:r>
            <a:r>
              <a:rPr lang="en-US" sz="1600" dirty="0"/>
              <a:t>GRADE</a:t>
            </a:r>
            <a:r>
              <a:rPr lang="en-US" sz="1600" b="1" dirty="0"/>
              <a:t>) AS </a:t>
            </a:r>
            <a:r>
              <a:rPr lang="en-US" sz="1600" dirty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 algn="ctr" rtl="0">
              <a:buNone/>
            </a:pPr>
            <a:r>
              <a:rPr lang="en-US" dirty="0"/>
              <a:t>      S </a:t>
            </a:r>
            <a:r>
              <a:rPr lang="en-US" dirty="0">
                <a:latin typeface="Segoe UI Semibold" pitchFamily="34" charset="0"/>
              </a:rPr>
              <a:t>:=</a:t>
            </a:r>
            <a:r>
              <a:rPr lang="en-US" dirty="0"/>
              <a:t> S </a:t>
            </a:r>
            <a:r>
              <a:rPr lang="en-US" dirty="0">
                <a:sym typeface="Symbol"/>
              </a:rPr>
              <a:t> </a:t>
            </a:r>
            <a:r>
              <a:rPr lang="en-US" sz="2400" dirty="0">
                <a:sym typeface="Symbol"/>
              </a:rPr>
              <a:t>{</a:t>
            </a:r>
            <a:r>
              <a:rPr lang="en-US" dirty="0">
                <a:sym typeface="Symbol"/>
              </a:rPr>
              <a:t>{ </a:t>
            </a:r>
            <a:r>
              <a:rPr lang="en-US" sz="1800" dirty="0">
                <a:sym typeface="Symbol"/>
              </a:rPr>
              <a:t>S#, S7</a:t>
            </a:r>
            <a:r>
              <a:rPr lang="en-US" dirty="0">
                <a:sym typeface="Symbol"/>
              </a:rPr>
              <a:t>,  </a:t>
            </a:r>
            <a:r>
              <a:rPr lang="en-US" sz="1800" dirty="0">
                <a:sym typeface="Symbol"/>
              </a:rPr>
              <a:t>SNAME, SN7</a:t>
            </a:r>
            <a:r>
              <a:rPr lang="en-US" dirty="0">
                <a:sym typeface="Symbol"/>
              </a:rPr>
              <a:t>,  </a:t>
            </a:r>
            <a:r>
              <a:rPr lang="en-US" sz="1800" dirty="0">
                <a:sym typeface="Symbol"/>
              </a:rPr>
              <a:t>STATUS, 17</a:t>
            </a:r>
            <a:r>
              <a:rPr lang="en-US" dirty="0">
                <a:sym typeface="Symbol"/>
              </a:rPr>
              <a:t>,  </a:t>
            </a:r>
            <a:r>
              <a:rPr lang="en-US" sz="1800" dirty="0">
                <a:sym typeface="Symbol"/>
              </a:rPr>
              <a:t>CITY, C7</a:t>
            </a:r>
            <a:r>
              <a:rPr lang="en-US" dirty="0">
                <a:sym typeface="Symbol"/>
              </a:rPr>
              <a:t> } </a:t>
            </a:r>
            <a:r>
              <a:rPr lang="en-US" sz="2400" dirty="0">
                <a:sym typeface="Symbol"/>
              </a:rPr>
              <a:t>}</a:t>
            </a: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1874"/>
              </p:ext>
            </p:extLst>
          </p:nvPr>
        </p:nvGraphicFramePr>
        <p:xfrm>
          <a:off x="3352800" y="2133600"/>
          <a:ext cx="2438400" cy="203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48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itchFamily="2" charset="-78"/>
                        </a:rPr>
                        <a:t>عملگر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itchFamily="2" charset="-78"/>
                        </a:rPr>
                        <a:t>عمل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itchFamily="2" charset="-78"/>
                          <a:sym typeface="Euclid Symbol"/>
                        </a:rPr>
                        <a:t>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itchFamily="2" charset="-78"/>
                        </a:rPr>
                        <a:t>درج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itchFamily="2" charset="-78"/>
                        </a:rPr>
                        <a:t>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itchFamily="2" charset="-78"/>
                        </a:rPr>
                        <a:t>حذف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0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itchFamily="2" charset="-78"/>
                        </a:rPr>
                        <a:t>_</a:t>
                      </a:r>
                      <a:r>
                        <a:rPr lang="fa-IR" dirty="0">
                          <a:cs typeface="B Nazanin" pitchFamily="2" charset="-78"/>
                        </a:rPr>
                        <a:t>اول</a:t>
                      </a:r>
                      <a:r>
                        <a:rPr lang="fa-IR" baseline="0" dirty="0">
                          <a:cs typeface="B Nazanin" pitchFamily="2" charset="-78"/>
                        </a:rPr>
                        <a:t> </a:t>
                      </a:r>
                      <a:endParaRPr lang="en-US" dirty="0">
                        <a:cs typeface="B Nazanin" pitchFamily="2" charset="-78"/>
                      </a:endParaRPr>
                    </a:p>
                    <a:p>
                      <a:pPr algn="ctr"/>
                      <a:r>
                        <a:rPr lang="en-US" dirty="0">
                          <a:cs typeface="B Nazanin" pitchFamily="2" charset="-78"/>
                          <a:sym typeface="Euclid Symbol"/>
                        </a:rPr>
                        <a:t></a:t>
                      </a:r>
                      <a:r>
                        <a:rPr lang="fa-IR" dirty="0">
                          <a:cs typeface="B Nazanin" pitchFamily="2" charset="-78"/>
                          <a:sym typeface="Euclid Symbol"/>
                        </a:rPr>
                        <a:t>بعد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itchFamily="2" charset="-78"/>
                        </a:rPr>
                        <a:t>به‏هنگام‏سازی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(یک مقدار رابطه‏ای را منتسب </a:t>
            </a:r>
            <a:br>
              <a:rPr lang="fa-IR" dirty="0">
                <a:cs typeface="B Nazanin" pitchFamily="2" charset="-78"/>
              </a:rPr>
            </a:br>
            <a:r>
              <a:rPr lang="fa-IR" dirty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5131138" y="2584949"/>
            <a:ext cx="253324" cy="59436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/>
          </a:p>
          <a:p>
            <a:pPr marL="457200" lvl="1" indent="0">
              <a:buNone/>
            </a:pPr>
            <a:r>
              <a:rPr lang="fa-IR" dirty="0"/>
              <a:t>	     عملگرهای متعارف</a:t>
            </a:r>
          </a:p>
          <a:p>
            <a:endParaRPr lang="fa-IR" dirty="0"/>
          </a:p>
          <a:p>
            <a:r>
              <a:rPr lang="fa-IR" dirty="0"/>
              <a:t>عملگرها </a:t>
            </a:r>
          </a:p>
          <a:p>
            <a:endParaRPr lang="fa-IR" dirty="0"/>
          </a:p>
          <a:p>
            <a:pPr marL="457200" lvl="1" indent="0">
              <a:buNone/>
            </a:pPr>
            <a:r>
              <a:rPr lang="fa-IR" dirty="0"/>
              <a:t>	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43600" y="1524000"/>
            <a:ext cx="166698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480698"/>
            <a:ext cx="27432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cs typeface="B Nazanin" pitchFamily="2" charset="-78"/>
              </a:rPr>
              <a:t>اجتماع - </a:t>
            </a:r>
            <a:r>
              <a:rPr lang="en-US" dirty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>
                <a:cs typeface="B Nazanin" pitchFamily="2" charset="-78"/>
              </a:rPr>
              <a:t>اشتراک - </a:t>
            </a:r>
            <a:r>
              <a:rPr lang="en-US" dirty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>
                <a:cs typeface="B Nazanin" pitchFamily="2" charset="-78"/>
              </a:rPr>
              <a:t>تفاضل - </a:t>
            </a:r>
            <a:r>
              <a:rPr lang="en-US" dirty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>
                <a:cs typeface="B Nazanin" pitchFamily="2" charset="-78"/>
              </a:rPr>
              <a:t>ضرب کارتزین - </a:t>
            </a:r>
            <a:r>
              <a:rPr lang="en-US" dirty="0">
                <a:cs typeface="B Nazanin" pitchFamily="2" charset="-78"/>
              </a:rPr>
              <a:t>TIMES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3810689"/>
            <a:ext cx="166698" cy="1278945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657600"/>
            <a:ext cx="311179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2000" dirty="0">
                <a:cs typeface="B Nazanin" pitchFamily="2" charset="-78"/>
              </a:rPr>
              <a:t>گزینش یا تحدید - </a:t>
            </a:r>
            <a:r>
              <a:rPr lang="en-US" dirty="0">
                <a:cs typeface="B Nazanin" pitchFamily="2" charset="-78"/>
              </a:rPr>
              <a:t>RESTRICT</a:t>
            </a:r>
            <a:endParaRPr lang="en-US" sz="2000" dirty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>
                <a:cs typeface="B Nazanin" pitchFamily="2" charset="-78"/>
              </a:rPr>
              <a:t>پرتو یا تصویر - </a:t>
            </a:r>
            <a:r>
              <a:rPr lang="en-US" dirty="0">
                <a:cs typeface="B Nazanin" pitchFamily="2" charset="-78"/>
              </a:rPr>
              <a:t>PROJECT</a:t>
            </a:r>
            <a:endParaRPr lang="en-US" sz="2000" dirty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>
                <a:cs typeface="B Nazanin" pitchFamily="2" charset="-78"/>
              </a:rPr>
              <a:t>پیوند یا الصاق - </a:t>
            </a:r>
            <a:r>
              <a:rPr lang="en-US" dirty="0">
                <a:cs typeface="B Nazanin" pitchFamily="2" charset="-78"/>
              </a:rPr>
              <a:t>JOIN</a:t>
            </a:r>
            <a:endParaRPr lang="fa-IR" sz="2000" dirty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581400" y="1524000"/>
            <a:ext cx="180975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57400"/>
            <a:ext cx="31241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cs typeface="B Nazanin" pitchFamily="2" charset="-78"/>
              </a:rPr>
              <a:t>عملگرهای دو عملوندی   </a:t>
            </a:r>
            <a:r>
              <a:rPr lang="en-US" dirty="0">
                <a:cs typeface="B Nazanin" pitchFamily="2" charset="-78"/>
              </a:rPr>
              <a:t>R</a:t>
            </a:r>
            <a:r>
              <a:rPr lang="en-US" baseline="-25000" dirty="0">
                <a:cs typeface="B Nazanin" pitchFamily="2" charset="-78"/>
              </a:rPr>
              <a:t>1</a:t>
            </a:r>
            <a:r>
              <a:rPr lang="en-US" dirty="0">
                <a:cs typeface="B Nazanin" pitchFamily="2" charset="-78"/>
              </a:rPr>
              <a:t> </a:t>
            </a:r>
            <a:r>
              <a:rPr lang="en-US" i="1" dirty="0">
                <a:cs typeface="B Nazanin" pitchFamily="2" charset="-78"/>
              </a:rPr>
              <a:t>op</a:t>
            </a:r>
            <a:r>
              <a:rPr lang="en-US" dirty="0">
                <a:cs typeface="B Nazanin" pitchFamily="2" charset="-78"/>
              </a:rPr>
              <a:t>  R</a:t>
            </a:r>
            <a:r>
              <a:rPr lang="en-US" baseline="-25000" dirty="0">
                <a:cs typeface="B Nazanin" pitchFamily="2" charset="-78"/>
              </a:rPr>
              <a:t>2</a:t>
            </a:r>
            <a:endParaRPr lang="fa-IR" baseline="-25000" dirty="0"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دو رابطه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/>
                  <a:t>دو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/>
                  <a:t>و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u="sng" dirty="0">
                    <a:solidFill>
                      <a:srgbClr val="C00000"/>
                    </a:solidFill>
                  </a:rPr>
                  <a:t>مقایسه‏شدنی (قابل قیاس)</a:t>
                </a:r>
                <a:r>
                  <a:rPr lang="fa-IR" dirty="0">
                    <a:solidFill>
                      <a:srgbClr val="C00000"/>
                    </a:solidFill>
                  </a:rPr>
                  <a:t> </a:t>
                </a:r>
                <a:r>
                  <a:rPr lang="fa-IR" dirty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/>
                  <a:t>)</a:t>
                </a:r>
              </a:p>
              <a:p>
                <a:pPr lvl="1"/>
                <a:r>
                  <a:rPr lang="fa-IR" dirty="0"/>
                  <a:t>در 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، بدنه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>
                    <a:sym typeface="Symbol"/>
                  </a:rPr>
                  <a:t>{, , , , </a:t>
                </a:r>
                <a:r>
                  <a:rPr lang="en-US" dirty="0">
                    <a:latin typeface="Euclid"/>
                    <a:sym typeface="Symbol"/>
                  </a:rPr>
                  <a:t>=</a:t>
                </a:r>
                <a:r>
                  <a:rPr lang="en-US" dirty="0">
                    <a:sym typeface="Symbol"/>
                  </a:rPr>
                  <a:t>, }</a:t>
                </a:r>
                <a:endParaRPr lang="fa-IR" dirty="0"/>
              </a:p>
              <a:p>
                <a:pPr lvl="1"/>
                <a:r>
                  <a:rPr lang="fa-IR" dirty="0"/>
                  <a:t>پاسخ عمل مقایسه: یا </a:t>
                </a:r>
                <a:r>
                  <a:rPr lang="en-US" dirty="0"/>
                  <a:t>T</a:t>
                </a:r>
                <a:r>
                  <a:rPr lang="fa-IR" dirty="0"/>
                  <a:t> یا </a:t>
                </a:r>
                <a:r>
                  <a:rPr lang="en-US" dirty="0"/>
                  <a:t>F</a:t>
                </a:r>
                <a:r>
                  <a:rPr lang="fa-IR" dirty="0"/>
                  <a:t>. به طور مثال در رابطه فوق:</a:t>
                </a:r>
              </a:p>
              <a:p>
                <a:pPr lvl="2"/>
                <a:r>
                  <a:rPr lang="fa-IR" dirty="0"/>
                  <a:t>اگر </a:t>
                </a:r>
                <a:r>
                  <a:rPr lang="en-US" dirty="0">
                    <a:sym typeface="Symbol"/>
                  </a:rPr>
                  <a:t></a:t>
                </a:r>
                <a:r>
                  <a:rPr lang="fa-IR" dirty="0">
                    <a:sym typeface="Symbol"/>
                  </a:rPr>
                  <a:t> باشد، پاسخ </a:t>
                </a:r>
                <a:r>
                  <a:rPr lang="en-US" dirty="0">
                    <a:sym typeface="Symbol"/>
                  </a:rPr>
                  <a:t>T</a:t>
                </a:r>
                <a:r>
                  <a:rPr lang="fa-IR" dirty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>
                    <a:sym typeface="Symbol"/>
                  </a:rPr>
                  <a:t>اگر  باشد، پاسخ </a:t>
                </a:r>
                <a:r>
                  <a:rPr lang="en-US" dirty="0">
                    <a:sym typeface="Symbol"/>
                  </a:rPr>
                  <a:t>T</a:t>
                </a:r>
                <a:r>
                  <a:rPr lang="fa-IR" dirty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>
                    <a:sym typeface="Symbol"/>
                  </a:rPr>
                  <a:t>DB</a:t>
                </a:r>
                <a:r>
                  <a:rPr lang="fa-IR" sz="16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قاعده جامعیت </a:t>
                </a:r>
                <a:r>
                  <a:rPr lang="en-US" sz="1600" dirty="0">
                    <a:sym typeface="Symbol"/>
                  </a:rPr>
                  <a:t>C2</a:t>
                </a:r>
                <a:r>
                  <a:rPr lang="fa-IR" sz="16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/>
              <a:t>جبر رابطه‏ای </a:t>
            </a:r>
            <a:r>
              <a:rPr lang="fa-IR" b="1" dirty="0">
                <a:solidFill>
                  <a:srgbClr val="C00000"/>
                </a:solidFill>
              </a:rPr>
              <a:t>زبانی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است از نظر رابطه‏ای </a:t>
            </a:r>
            <a:r>
              <a:rPr lang="fa-IR" b="1" dirty="0">
                <a:solidFill>
                  <a:srgbClr val="0919AF"/>
                </a:solidFill>
              </a:rPr>
              <a:t>کامل</a:t>
            </a:r>
            <a:r>
              <a:rPr lang="fa-IR" dirty="0">
                <a:solidFill>
                  <a:srgbClr val="0919AF"/>
                </a:solidFill>
              </a:rPr>
              <a:t> </a:t>
            </a:r>
            <a:r>
              <a:rPr lang="fa-IR" dirty="0"/>
              <a:t>(</a:t>
            </a:r>
            <a:r>
              <a:rPr lang="en-US" sz="1800" dirty="0"/>
              <a:t>Relational Completeness</a:t>
            </a:r>
            <a:r>
              <a:rPr lang="fa-IR" dirty="0"/>
              <a:t>) یعنی هر رابطه معتبر متصور از </a:t>
            </a:r>
            <a:r>
              <a:rPr lang="fa-IR" u="sng" dirty="0"/>
              <a:t>مجموعه رابطه‏های ممکن</a:t>
            </a:r>
            <a:r>
              <a:rPr lang="fa-IR" dirty="0"/>
              <a:t> را می‏توان به کمک یک عبارت جبر رابطه‏ای بیان کرد.</a:t>
            </a:r>
          </a:p>
          <a:p>
            <a:r>
              <a:rPr lang="fa-IR" dirty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>
                <a:solidFill>
                  <a:srgbClr val="C00000"/>
                </a:solidFill>
              </a:rPr>
              <a:t>کامل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است.</a:t>
            </a:r>
          </a:p>
          <a:p>
            <a:r>
              <a:rPr lang="fa-IR" sz="1900" b="1" dirty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/>
              <a:t>عملیات بازیابی</a:t>
            </a:r>
          </a:p>
          <a:p>
            <a:pPr lvl="1"/>
            <a:r>
              <a:rPr lang="fa-IR" dirty="0"/>
              <a:t>عملیات ذخیره‏سازی </a:t>
            </a:r>
          </a:p>
          <a:p>
            <a:pPr lvl="1"/>
            <a:r>
              <a:rPr lang="fa-IR" dirty="0"/>
              <a:t>تعریف انواع رابطه‏های مشتق (رابطه مجازی، لحظه‏ای و ...)   مثال: تعریف دید (</a:t>
            </a:r>
            <a:r>
              <a:rPr lang="en-US" sz="1800" dirty="0"/>
              <a:t>View</a:t>
            </a:r>
            <a:r>
              <a:rPr lang="fa-IR" sz="1800" dirty="0"/>
              <a:t>) </a:t>
            </a:r>
            <a:r>
              <a:rPr lang="fa-IR" dirty="0"/>
              <a:t>در </a:t>
            </a:r>
            <a:r>
              <a:rPr lang="en-US" sz="1800" dirty="0"/>
              <a:t>SQL</a:t>
            </a:r>
            <a:endParaRPr lang="fa-IR" dirty="0"/>
          </a:p>
          <a:p>
            <a:pPr lvl="1"/>
            <a:r>
              <a:rPr lang="fa-IR" dirty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/>
              <a:t>برای نوشتن یک پرسش (</a:t>
            </a:r>
            <a:r>
              <a:rPr lang="en-US" sz="1800" dirty="0"/>
              <a:t>Query</a:t>
            </a:r>
            <a:r>
              <a:rPr lang="fa-IR" dirty="0"/>
              <a:t>)، اصولا به ترتیب زیر باید مشخص کنیم که: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/>
              <a:t>3- چه ترتیبی از عملگرها را استفاده کنیم.</a:t>
            </a:r>
          </a:p>
          <a:p>
            <a:pPr>
              <a:lnSpc>
                <a:spcPct val="200000"/>
              </a:lnSpc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نمایید.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919AF"/>
                </a:solidFill>
              </a:rPr>
              <a:t>حساب رابطه‏ای </a:t>
            </a:r>
            <a:r>
              <a:rPr lang="fa-IR" dirty="0"/>
              <a:t>شاخه‏ای است از منطق ریاضی، منطق مسندات.</a:t>
            </a:r>
          </a:p>
          <a:p>
            <a:r>
              <a:rPr lang="fa-IR" dirty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r>
              <a:rPr lang="fa-IR" dirty="0"/>
              <a:t>حساب رابطه‏ای حالت </a:t>
            </a:r>
            <a:r>
              <a:rPr lang="fa-IR" b="1" dirty="0">
                <a:solidFill>
                  <a:srgbClr val="C00000"/>
                </a:solidFill>
              </a:rPr>
              <a:t>توصیفی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دارد ولی جبر رابطه‏ای حالت </a:t>
            </a:r>
            <a:r>
              <a:rPr lang="fa-IR" b="1" dirty="0">
                <a:solidFill>
                  <a:srgbClr val="C00000"/>
                </a:solidFill>
              </a:rPr>
              <a:t>دستوری</a:t>
            </a:r>
            <a:r>
              <a:rPr lang="fa-IR" dirty="0"/>
              <a:t> دارد.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حساب رابطه‏ای هم ضابطه تشخیص زبان‏های رابطه‏ای کامل است.</a:t>
            </a:r>
          </a:p>
          <a:p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3623682"/>
            <a:ext cx="3034805" cy="13773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solidFill>
                  <a:srgbClr val="0919AF"/>
                </a:solidFill>
                <a:cs typeface="B Nazanin" pitchFamily="2" charset="-78"/>
              </a:rPr>
              <a:t>Descriptive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به کمک عبارات منطقی، شرایط ناظر </a:t>
            </a:r>
            <a:br>
              <a:rPr lang="fa-IR" dirty="0">
                <a:cs typeface="B Nazanin" pitchFamily="2" charset="-78"/>
              </a:rPr>
            </a:br>
            <a:r>
              <a:rPr lang="fa-IR" dirty="0">
                <a:cs typeface="B Nazanin" pitchFamily="2" charset="-78"/>
              </a:rPr>
              <a:t>به رابطه را برای سیستم توصیف می‏کنیم.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626" y="3623682"/>
            <a:ext cx="2848857" cy="9271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solidFill>
                  <a:srgbClr val="0919AF"/>
                </a:solidFill>
                <a:cs typeface="B Nazanin" pitchFamily="2" charset="-78"/>
              </a:rPr>
              <a:t>Prospective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cs typeface="B Nazanin" pitchFamily="2" charset="-78"/>
              </a:rPr>
              <a:t>دستورات عملیاتی به سیستم می‏دهیم.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00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متغیر تاپلی (</a:t>
            </a:r>
            <a:r>
              <a:rPr lang="en-US" sz="1800" b="1" dirty="0">
                <a:solidFill>
                  <a:srgbClr val="C00000"/>
                </a:solidFill>
              </a:rPr>
              <a:t>Tuple Variable</a:t>
            </a:r>
            <a:r>
              <a:rPr lang="fa-IR" b="1" dirty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>
                <a:solidFill>
                  <a:srgbClr val="C00000"/>
                </a:solidFill>
              </a:rPr>
              <a:t>Range Variable</a:t>
            </a:r>
            <a:r>
              <a:rPr lang="fa-IR" b="1" dirty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SX  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PX  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P;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SP;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/>
              <a:t>(</a:t>
            </a:r>
            <a:r>
              <a:rPr lang="en-US" sz="1600" dirty="0"/>
              <a:t>S  </a:t>
            </a:r>
            <a:r>
              <a:rPr lang="en-US" sz="1600" b="1" dirty="0"/>
              <a:t>WHERE</a:t>
            </a:r>
            <a:r>
              <a:rPr lang="en-US" sz="1600" dirty="0"/>
              <a:t>  CITY=‘C2’</a:t>
            </a:r>
            <a:r>
              <a:rPr lang="en-US" sz="1600" b="1" dirty="0"/>
              <a:t>)</a:t>
            </a:r>
            <a:r>
              <a:rPr lang="en-US" sz="1600" dirty="0"/>
              <a:t>;</a:t>
            </a:r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سورها (</a:t>
            </a:r>
            <a:r>
              <a:rPr lang="en-US" sz="1800" b="1" dirty="0">
                <a:solidFill>
                  <a:srgbClr val="0919AF"/>
                </a:solidFill>
              </a:rPr>
              <a:t>Quantifiers</a:t>
            </a:r>
            <a:r>
              <a:rPr lang="fa-IR" b="1" dirty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/>
              <a:t>سور وجودی </a:t>
            </a: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(F)</a:t>
            </a:r>
            <a:r>
              <a:rPr lang="fa-IR" dirty="0"/>
              <a:t>: حداقل یک مقدار برای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/>
              <a:t> وجود دارد به نحوی که به ازای آن، فرمول </a:t>
            </a:r>
            <a:r>
              <a:rPr lang="en-US" sz="1800" dirty="0"/>
              <a:t>F</a:t>
            </a:r>
            <a:r>
              <a:rPr lang="fa-IR" dirty="0"/>
              <a:t> به درست ارزیابی شود.</a:t>
            </a:r>
          </a:p>
          <a:p>
            <a:pPr lvl="1"/>
            <a:r>
              <a:rPr lang="fa-IR" dirty="0"/>
              <a:t>سور همگانی (عمومی) </a:t>
            </a:r>
            <a:r>
              <a:rPr lang="en-US" sz="1800" dirty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(F)</a:t>
            </a:r>
            <a:r>
              <a:rPr lang="fa-IR" dirty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/>
              <a:t>، فرمول  </a:t>
            </a:r>
            <a:r>
              <a:rPr lang="en-US" sz="1800" dirty="0"/>
              <a:t>F</a:t>
            </a:r>
            <a:r>
              <a:rPr lang="fa-IR" sz="1800" dirty="0"/>
              <a:t> </a:t>
            </a:r>
            <a:r>
              <a:rPr lang="fa-IR" dirty="0"/>
              <a:t>به درست ارزیابی می‏شود.</a:t>
            </a:r>
            <a:endParaRPr lang="fa-IR" sz="2400" dirty="0"/>
          </a:p>
          <a:p>
            <a:pPr marL="0" indent="0">
              <a:buNone/>
            </a:pPr>
            <a:endParaRPr lang="fa-IR" sz="1600" dirty="0"/>
          </a:p>
          <a:p>
            <a:pPr marL="0" indent="0">
              <a:buNone/>
            </a:pPr>
            <a:r>
              <a:rPr lang="fa-IR" sz="1600" dirty="0"/>
              <a:t>        </a:t>
            </a:r>
            <a:r>
              <a:rPr lang="fa-IR" dirty="0"/>
              <a:t>      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/>
              <a:t>EXISTS  X  (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&lt;10)         TRUE </a:t>
            </a:r>
            <a:r>
              <a:rPr lang="fa-IR" dirty="0"/>
              <a:t>حاصل ارزیابی:</a:t>
            </a:r>
            <a:endParaRPr lang="en-US" dirty="0"/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 (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&lt;10)         FALSE </a:t>
            </a:r>
            <a:r>
              <a:rPr lang="fa-IR" dirty="0"/>
              <a:t>حاصل ارزیابی: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سورها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زیر وجود دارد.</a:t>
            </a:r>
          </a:p>
          <a:p>
            <a:pPr marL="0" indent="0" algn="l" rtl="0">
              <a:buNone/>
            </a:pPr>
            <a:r>
              <a:rPr lang="en-US" sz="1800" dirty="0"/>
              <a:t>FOR ALL  X (F)  = NOT  EXISTS  X (NOT  F)</a:t>
            </a:r>
          </a:p>
          <a:p>
            <a:pPr marL="0" indent="0" algn="l" rtl="0">
              <a:buNone/>
            </a:pPr>
            <a:r>
              <a:rPr lang="en-US" sz="1800" dirty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/>
              <a:t>FORALL  X (F)   </a:t>
            </a:r>
            <a:r>
              <a:rPr lang="en-US" sz="1800" dirty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/>
          </a:p>
          <a:p>
            <a:r>
              <a:rPr lang="fa-IR" dirty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/>
              <a:t> 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392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/>
              <a:t>          یک </a:t>
            </a:r>
            <a:r>
              <a:rPr lang="fa-IR" b="1" dirty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>
                <a:solidFill>
                  <a:srgbClr val="0919AF"/>
                </a:solidFill>
              </a:rPr>
              <a:t>WFF</a:t>
            </a:r>
            <a:r>
              <a:rPr lang="fa-IR" b="1" dirty="0">
                <a:solidFill>
                  <a:srgbClr val="0919AF"/>
                </a:solidFill>
              </a:rPr>
              <a:t>)</a:t>
            </a:r>
            <a:r>
              <a:rPr lang="fa-IR" dirty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اگر </a:t>
            </a:r>
            <a:r>
              <a:rPr lang="en-US" sz="1800" dirty="0"/>
              <a:t>R</a:t>
            </a:r>
            <a:r>
              <a:rPr lang="fa-IR" dirty="0"/>
              <a:t> یک رابطه و </a:t>
            </a:r>
            <a:r>
              <a:rPr lang="en-US" sz="1800" dirty="0"/>
              <a:t>T</a:t>
            </a:r>
            <a:r>
              <a:rPr lang="fa-IR" dirty="0"/>
              <a:t> یک تاپل یا متغیر تاپلی تعریف شده روی </a:t>
            </a:r>
            <a:r>
              <a:rPr lang="en-US" sz="1800" dirty="0"/>
              <a:t>R</a:t>
            </a:r>
            <a:r>
              <a:rPr lang="fa-IR" dirty="0"/>
              <a:t> باشد، آنگاه </a:t>
            </a:r>
            <a:r>
              <a:rPr lang="en-US" sz="1800" dirty="0"/>
              <a:t>R(T)</a:t>
            </a:r>
            <a:r>
              <a:rPr lang="fa-IR" dirty="0"/>
              <a:t> یک</a:t>
            </a:r>
            <a:r>
              <a:rPr lang="fa-IR" dirty="0">
                <a:solidFill>
                  <a:srgbClr val="C00000"/>
                </a:solidFill>
              </a:rPr>
              <a:t> فرمول اتمی </a:t>
            </a:r>
            <a:r>
              <a:rPr lang="fa-IR" dirty="0"/>
              <a:t>است. </a:t>
            </a:r>
            <a:br>
              <a:rPr lang="fa-IR" dirty="0"/>
            </a:br>
            <a:r>
              <a:rPr lang="fa-IR" dirty="0"/>
              <a:t>[</a:t>
            </a:r>
            <a:r>
              <a:rPr lang="en-US" sz="1800" dirty="0"/>
              <a:t>R(T)</a:t>
            </a:r>
            <a:r>
              <a:rPr lang="fa-IR" sz="1900" dirty="0"/>
              <a:t> </a:t>
            </a:r>
            <a:r>
              <a:rPr lang="fa-IR" dirty="0"/>
              <a:t>یعنی، </a:t>
            </a:r>
            <a:r>
              <a:rPr lang="en-US" sz="1800" dirty="0"/>
              <a:t>T</a:t>
            </a:r>
            <a:r>
              <a:rPr lang="fa-IR" dirty="0"/>
              <a:t> یک عنصر (تاپلی) از </a:t>
            </a:r>
            <a:r>
              <a:rPr lang="en-US" sz="1800" dirty="0"/>
              <a:t>R</a:t>
            </a:r>
            <a:r>
              <a:rPr lang="fa-IR" dirty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اگر</a:t>
            </a:r>
            <a:r>
              <a:rPr lang="fa-IR" sz="1800" dirty="0"/>
              <a:t> </a:t>
            </a:r>
            <a:r>
              <a:rPr lang="en-US" sz="1800" dirty="0"/>
              <a:t>T</a:t>
            </a:r>
            <a:r>
              <a:rPr lang="en-US" sz="1800" baseline="-25000" dirty="0"/>
              <a:t>i</a:t>
            </a:r>
            <a:r>
              <a:rPr lang="fa-IR" sz="1800" dirty="0"/>
              <a:t> </a:t>
            </a:r>
            <a:r>
              <a:rPr lang="fa-IR" dirty="0"/>
              <a:t>یک متغیر تاپلی روی رابطه </a:t>
            </a:r>
            <a:r>
              <a:rPr lang="en-US" sz="1800" dirty="0"/>
              <a:t>R</a:t>
            </a:r>
            <a:r>
              <a:rPr lang="fa-IR" dirty="0"/>
              <a:t> و </a:t>
            </a:r>
            <a:r>
              <a:rPr lang="en-US" sz="1800" dirty="0"/>
              <a:t>A</a:t>
            </a:r>
            <a:r>
              <a:rPr lang="fa-IR" dirty="0"/>
              <a:t> یک صفت از </a:t>
            </a:r>
            <a:r>
              <a:rPr lang="en-US" sz="1800" dirty="0"/>
              <a:t>R</a:t>
            </a:r>
            <a:r>
              <a:rPr lang="fa-IR" dirty="0"/>
              <a:t> باشد و </a:t>
            </a:r>
            <a:r>
              <a:rPr lang="en-US" sz="1800" dirty="0" err="1"/>
              <a:t>T</a:t>
            </a:r>
            <a:r>
              <a:rPr lang="en-US" sz="1800" baseline="-25000" dirty="0" err="1"/>
              <a:t>j</a:t>
            </a:r>
            <a:r>
              <a:rPr lang="fa-IR" sz="1800" dirty="0"/>
              <a:t> </a:t>
            </a:r>
            <a:r>
              <a:rPr lang="fa-IR" dirty="0"/>
              <a:t>یک متغیر تاپلی بر روی </a:t>
            </a:r>
            <a:r>
              <a:rPr lang="en-US" sz="1800" dirty="0"/>
              <a:t>S</a:t>
            </a:r>
            <a:r>
              <a:rPr lang="fa-IR" dirty="0"/>
              <a:t> و </a:t>
            </a:r>
            <a:r>
              <a:rPr lang="en-US" sz="1800" dirty="0"/>
              <a:t>B</a:t>
            </a:r>
            <a:r>
              <a:rPr lang="fa-IR" dirty="0"/>
              <a:t> یک صفت از </a:t>
            </a:r>
            <a:r>
              <a:rPr lang="en-US" sz="1800" dirty="0"/>
              <a:t>S</a:t>
            </a:r>
            <a:r>
              <a:rPr lang="fa-IR" dirty="0"/>
              <a:t> باشد، آنگاه </a:t>
            </a:r>
            <a:r>
              <a:rPr lang="en-US" sz="1800" dirty="0" err="1"/>
              <a:t>T</a:t>
            </a:r>
            <a:r>
              <a:rPr lang="en-US" sz="1800" baseline="-25000" dirty="0" err="1"/>
              <a:t>i</a:t>
            </a:r>
            <a:r>
              <a:rPr lang="en-US" sz="1800" dirty="0" err="1"/>
              <a:t>.A</a:t>
            </a:r>
            <a:r>
              <a:rPr lang="en-US" sz="1800" dirty="0"/>
              <a:t> theta </a:t>
            </a:r>
            <a:r>
              <a:rPr lang="en-US" sz="1800" dirty="0" err="1"/>
              <a:t>T</a:t>
            </a:r>
            <a:r>
              <a:rPr lang="en-US" sz="1800" baseline="-25000" dirty="0" err="1"/>
              <a:t>j</a:t>
            </a:r>
            <a:r>
              <a:rPr lang="en-US" sz="1800" dirty="0" err="1"/>
              <a:t>.B</a:t>
            </a:r>
            <a:r>
              <a:rPr lang="fa-IR" sz="1800" dirty="0"/>
              <a:t> </a:t>
            </a:r>
            <a:r>
              <a:rPr lang="fa-IR" dirty="0"/>
              <a:t>یک </a:t>
            </a:r>
            <a:r>
              <a:rPr lang="fa-IR" dirty="0">
                <a:solidFill>
                  <a:srgbClr val="C00000"/>
                </a:solidFill>
              </a:rPr>
              <a:t>فرمول اتمی </a:t>
            </a:r>
            <a:r>
              <a:rPr lang="fa-IR" dirty="0"/>
              <a:t>است (</a:t>
            </a:r>
            <a:r>
              <a:rPr lang="en-US" sz="1800" dirty="0"/>
              <a:t>theta</a:t>
            </a:r>
            <a:r>
              <a:rPr lang="fa-IR" sz="1800" dirty="0"/>
              <a:t> </a:t>
            </a:r>
            <a:r>
              <a:rPr lang="fa-IR" dirty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err="1"/>
              <a:t>T</a:t>
            </a:r>
            <a:r>
              <a:rPr lang="en-US" sz="1800" baseline="-25000" dirty="0" err="1"/>
              <a:t>i</a:t>
            </a:r>
            <a:r>
              <a:rPr lang="en-US" sz="1800" dirty="0" err="1"/>
              <a:t>.A</a:t>
            </a:r>
            <a:r>
              <a:rPr lang="en-US" sz="1800" dirty="0"/>
              <a:t> theta C</a:t>
            </a:r>
            <a:r>
              <a:rPr lang="en-US" sz="1800" baseline="-25000" dirty="0"/>
              <a:t>2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theta </a:t>
            </a:r>
            <a:r>
              <a:rPr lang="en-US" sz="1800" dirty="0" err="1"/>
              <a:t>T</a:t>
            </a:r>
            <a:r>
              <a:rPr lang="en-US" sz="1800" baseline="-25000" dirty="0" err="1"/>
              <a:t>j</a:t>
            </a:r>
            <a:r>
              <a:rPr lang="en-US" sz="1800" dirty="0" err="1"/>
              <a:t>.B</a:t>
            </a:r>
            <a:r>
              <a:rPr lang="fa-IR" sz="1800" dirty="0"/>
              <a:t> و </a:t>
            </a: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theta C</a:t>
            </a:r>
            <a:r>
              <a:rPr lang="en-US" sz="1800" baseline="-25000" dirty="0"/>
              <a:t>2</a:t>
            </a:r>
            <a:r>
              <a:rPr lang="fa-IR" sz="1800" baseline="-25000" dirty="0"/>
              <a:t> </a:t>
            </a:r>
            <a:r>
              <a:rPr lang="fa-IR" dirty="0"/>
              <a:t>نیز که در آن </a:t>
            </a:r>
            <a:r>
              <a:rPr lang="en-US" sz="1800" dirty="0"/>
              <a:t>C</a:t>
            </a:r>
            <a:r>
              <a:rPr lang="en-US" sz="1800" baseline="-25000" dirty="0"/>
              <a:t>i</a:t>
            </a:r>
            <a:r>
              <a:rPr lang="fa-IR" dirty="0"/>
              <a:t> یک مقدار ثابت است، </a:t>
            </a:r>
            <a:r>
              <a:rPr lang="fa-IR" dirty="0">
                <a:solidFill>
                  <a:srgbClr val="C00000"/>
                </a:solidFill>
              </a:rPr>
              <a:t>فرمول اتمی </a:t>
            </a:r>
            <a:r>
              <a:rPr lang="fa-IR" dirty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اگر </a:t>
            </a:r>
            <a:r>
              <a:rPr lang="en-US" sz="1800" dirty="0"/>
              <a:t>F</a:t>
            </a:r>
            <a:r>
              <a:rPr lang="en-US" sz="1800" baseline="-25000" dirty="0"/>
              <a:t>1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F</a:t>
            </a:r>
            <a:r>
              <a:rPr lang="en-US" sz="1800" baseline="-25000" dirty="0"/>
              <a:t>2</a:t>
            </a:r>
            <a:r>
              <a:rPr lang="fa-IR" sz="1800" dirty="0"/>
              <a:t> </a:t>
            </a:r>
            <a:r>
              <a:rPr lang="fa-IR" dirty="0"/>
              <a:t>فرمول باشند، آنگاه </a:t>
            </a:r>
            <a:r>
              <a:rPr lang="en-US" sz="1800" dirty="0"/>
              <a:t>(F</a:t>
            </a:r>
            <a:r>
              <a:rPr lang="en-US" sz="1800" baseline="-25000" dirty="0"/>
              <a:t>1</a:t>
            </a:r>
            <a:r>
              <a:rPr lang="en-US" sz="1800" dirty="0"/>
              <a:t> AND F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  <a:r>
              <a:rPr lang="fa-IR" dirty="0"/>
              <a:t>، </a:t>
            </a:r>
            <a:r>
              <a:rPr lang="en-US" sz="1800" dirty="0"/>
              <a:t>(F</a:t>
            </a:r>
            <a:r>
              <a:rPr lang="en-US" sz="1800" baseline="-25000" dirty="0"/>
              <a:t>1</a:t>
            </a:r>
            <a:r>
              <a:rPr lang="en-US" sz="1800" dirty="0"/>
              <a:t> OR F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  <a:r>
              <a:rPr lang="fa-IR" dirty="0"/>
              <a:t>، </a:t>
            </a:r>
            <a:r>
              <a:rPr lang="en-US" sz="1800" dirty="0"/>
              <a:t>NOT(F</a:t>
            </a:r>
            <a:r>
              <a:rPr lang="en-US" sz="1800" baseline="-25000" dirty="0"/>
              <a:t>1</a:t>
            </a:r>
            <a:r>
              <a:rPr lang="en-US" sz="1800" dirty="0"/>
              <a:t>)</a:t>
            </a:r>
            <a:r>
              <a:rPr lang="fa-IR" sz="1800" dirty="0"/>
              <a:t> </a:t>
            </a:r>
            <a:r>
              <a:rPr lang="fa-IR" dirty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اگر </a:t>
            </a:r>
            <a:r>
              <a:rPr lang="en-US" sz="1800" dirty="0"/>
              <a:t>F</a:t>
            </a:r>
            <a:r>
              <a:rPr lang="fa-IR" dirty="0"/>
              <a:t> یک فرمول و </a:t>
            </a:r>
            <a:r>
              <a:rPr lang="en-US" sz="1800" dirty="0"/>
              <a:t>T</a:t>
            </a:r>
            <a:r>
              <a:rPr lang="fa-IR" dirty="0"/>
              <a:t> یک متغیر تاپلی باشد، آنگاه </a:t>
            </a:r>
            <a:r>
              <a:rPr lang="en-US" sz="1800" dirty="0"/>
              <a:t>EXISTS T(F)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FORALL T(F)</a:t>
            </a:r>
            <a:r>
              <a:rPr lang="fa-IR" sz="1800" dirty="0"/>
              <a:t> </a:t>
            </a:r>
            <a:r>
              <a:rPr lang="fa-IR" dirty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/>
              <a:t>          اگر </a:t>
            </a:r>
            <a:r>
              <a:rPr lang="en-US" sz="1800" dirty="0"/>
              <a:t>X</a:t>
            </a:r>
            <a:r>
              <a:rPr lang="fa-IR" dirty="0"/>
              <a:t> یک متغیرتاپلی روی رابطه </a:t>
            </a:r>
            <a:r>
              <a:rPr lang="en-US" sz="1800" dirty="0"/>
              <a:t>R(A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</a:t>
            </a:r>
            <a:r>
              <a:rPr lang="fa-IR" sz="1800" dirty="0"/>
              <a:t> </a:t>
            </a:r>
            <a:r>
              <a:rPr lang="fa-IR" dirty="0"/>
              <a:t>باشد در اینصورت شکل کلی </a:t>
            </a:r>
            <a:r>
              <a:rPr lang="fa-IR" b="1" dirty="0">
                <a:solidFill>
                  <a:srgbClr val="0919AF"/>
                </a:solidFill>
              </a:rPr>
              <a:t>عبارت حساب رابطه‏ای </a:t>
            </a:r>
            <a:r>
              <a:rPr lang="fa-IR" dirty="0"/>
              <a:t>بدین صورت است:</a:t>
            </a:r>
          </a:p>
          <a:p>
            <a:pPr marL="0" indent="0" algn="l">
              <a:buNone/>
            </a:pPr>
            <a:r>
              <a:rPr lang="en-US" sz="1800" dirty="0"/>
              <a:t>(target-items) [</a:t>
            </a:r>
            <a:r>
              <a:rPr lang="en-US" sz="1800" b="1" dirty="0"/>
              <a:t>WHERE </a:t>
            </a:r>
            <a:r>
              <a:rPr lang="en-US" sz="1800" dirty="0"/>
              <a:t> F]</a:t>
            </a:r>
            <a:endParaRPr lang="fa-IR" sz="1800" dirty="0"/>
          </a:p>
          <a:p>
            <a:pPr marL="0" indent="0">
              <a:buNone/>
            </a:pPr>
            <a:r>
              <a:rPr lang="fa-IR" dirty="0"/>
              <a:t>که در آن </a:t>
            </a:r>
            <a:r>
              <a:rPr lang="en-US" dirty="0"/>
              <a:t>target-items</a:t>
            </a:r>
            <a:r>
              <a:rPr lang="fa-IR" dirty="0"/>
              <a:t> فهرستی از صفات متغیر تاپلی </a:t>
            </a:r>
            <a:r>
              <a:rPr lang="en-US" sz="1800" dirty="0"/>
              <a:t>X</a:t>
            </a:r>
            <a:r>
              <a:rPr lang="fa-IR" sz="1800" dirty="0"/>
              <a:t> </a:t>
            </a:r>
            <a:r>
              <a:rPr lang="fa-IR" dirty="0"/>
              <a:t>به صورت </a:t>
            </a:r>
            <a:r>
              <a:rPr lang="en-US" sz="1800" dirty="0"/>
              <a:t>X</a:t>
            </a:r>
            <a:r>
              <a:rPr lang="en-US" sz="1800" b="1" dirty="0"/>
              <a:t>.</a:t>
            </a:r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,  X</a:t>
            </a:r>
            <a:r>
              <a:rPr lang="en-US" sz="1800" b="1" dirty="0"/>
              <a:t>.</a:t>
            </a:r>
            <a:r>
              <a:rPr lang="en-US" sz="1800" dirty="0"/>
              <a:t>A</a:t>
            </a:r>
            <a:r>
              <a:rPr lang="en-US" sz="1800" baseline="-25000" dirty="0"/>
              <a:t>2</a:t>
            </a:r>
            <a:r>
              <a:rPr lang="en-US" sz="1800" dirty="0"/>
              <a:t>,  …, </a:t>
            </a:r>
            <a:r>
              <a:rPr lang="en-US" sz="1800" dirty="0" err="1"/>
              <a:t>X</a:t>
            </a:r>
            <a:r>
              <a:rPr lang="en-US" sz="1800" b="1" dirty="0" err="1"/>
              <a:t>.</a:t>
            </a:r>
            <a:r>
              <a:rPr lang="en-US" sz="1800" dirty="0" err="1"/>
              <a:t>A</a:t>
            </a:r>
            <a:r>
              <a:rPr lang="en-US" sz="1800" baseline="-25000" dirty="0" err="1"/>
              <a:t>n</a:t>
            </a:r>
            <a:r>
              <a:rPr lang="fa-IR" sz="1800" baseline="-25000" dirty="0"/>
              <a:t> </a:t>
            </a:r>
            <a:r>
              <a:rPr lang="fa-IR" dirty="0"/>
              <a:t>و </a:t>
            </a:r>
            <a:r>
              <a:rPr lang="en-US" sz="1800" dirty="0"/>
              <a:t>F</a:t>
            </a:r>
            <a:r>
              <a:rPr lang="fa-IR" dirty="0"/>
              <a:t> یک فرمول خوش‏ساخت است.</a:t>
            </a:r>
          </a:p>
          <a:p>
            <a:pPr marL="400050" lvl="1" indent="0">
              <a:buNone/>
            </a:pPr>
            <a:endParaRPr lang="fa-IR" dirty="0"/>
          </a:p>
          <a:p>
            <a:pPr marL="268288" lvl="1" indent="-268288" algn="l" rtl="0"/>
            <a:r>
              <a:rPr lang="en-US" sz="1800" dirty="0"/>
              <a:t>ST.STID</a:t>
            </a:r>
            <a:r>
              <a:rPr lang="fa-IR" sz="1800" dirty="0"/>
              <a:t>         </a:t>
            </a:r>
            <a:r>
              <a:rPr lang="en-US" sz="1800" dirty="0"/>
              <a:t>STT</a:t>
            </a:r>
            <a:r>
              <a:rPr lang="fa-IR" sz="1800" dirty="0"/>
              <a:t> شماره </a:t>
            </a:r>
            <a:r>
              <a:rPr lang="fa-IR" dirty="0"/>
              <a:t>تمام دانشجویان در رابطه </a:t>
            </a:r>
            <a:endParaRPr lang="en-US" dirty="0"/>
          </a:p>
          <a:p>
            <a:pPr marL="268288" lvl="1" indent="-268288" algn="l" rtl="0"/>
            <a:r>
              <a:rPr lang="en-US" sz="1800" dirty="0"/>
              <a:t>ST.STID </a:t>
            </a:r>
            <a:r>
              <a:rPr lang="en-US" sz="1800" b="1" dirty="0"/>
              <a:t>WHERE</a:t>
            </a:r>
            <a:r>
              <a:rPr lang="en-US" sz="1800" dirty="0"/>
              <a:t> ST.STDEID=‘D11’</a:t>
            </a:r>
            <a:r>
              <a:rPr lang="fa-IR" sz="1800" dirty="0"/>
              <a:t>         </a:t>
            </a:r>
            <a:r>
              <a:rPr lang="en-US" sz="1800" dirty="0"/>
              <a:t>D11</a:t>
            </a:r>
            <a:r>
              <a:rPr lang="fa-IR" dirty="0"/>
              <a:t>شماره دانشجویان گروه آموزشی </a:t>
            </a:r>
            <a:endParaRPr lang="en-US" dirty="0"/>
          </a:p>
          <a:p>
            <a:pPr marL="268288" lvl="1" indent="-268288" algn="l" rtl="0"/>
            <a:r>
              <a:rPr lang="en-US" sz="1800" dirty="0"/>
              <a:t>(ST.STID, ST.STL) </a:t>
            </a:r>
            <a:r>
              <a:rPr lang="en-US" sz="1800" b="1" dirty="0"/>
              <a:t>WHERE</a:t>
            </a:r>
            <a:r>
              <a:rPr lang="en-US" sz="1800" dirty="0"/>
              <a:t> </a:t>
            </a:r>
            <a:r>
              <a:rPr lang="en-US" sz="1800" b="1" dirty="0"/>
              <a:t>EXISTS</a:t>
            </a:r>
            <a:r>
              <a:rPr lang="en-US" sz="1800" dirty="0"/>
              <a:t> STCO (ST.STID=STCO.STID </a:t>
            </a:r>
            <a:r>
              <a:rPr lang="en-US" sz="1800" b="1" dirty="0"/>
              <a:t>AND</a:t>
            </a:r>
            <a:r>
              <a:rPr lang="en-US" sz="1800" dirty="0"/>
              <a:t> STCO.COID=‘COM11’)</a:t>
            </a:r>
            <a:endParaRPr lang="fa-IR" sz="1800" dirty="0"/>
          </a:p>
          <a:p>
            <a:pPr marL="400050" lvl="1" indent="0" algn="r">
              <a:buNone/>
            </a:pPr>
            <a:r>
              <a:rPr lang="fa-IR" dirty="0"/>
              <a:t>شماره دانشجویی و مقطع تحصیلی آنهایی که درس </a:t>
            </a:r>
            <a:r>
              <a:rPr lang="en-US" sz="1800" dirty="0"/>
              <a:t>COM11</a:t>
            </a:r>
            <a:r>
              <a:rPr lang="fa-IR" sz="1800" dirty="0"/>
              <a:t> </a:t>
            </a:r>
            <a:r>
              <a:rPr lang="fa-IR" dirty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768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 fontScale="92500" lnSpcReduction="20000"/>
          </a:bodyPr>
          <a:lstStyle/>
          <a:p>
            <a:pPr marL="0" lvl="1" indent="0" algn="r">
              <a:buNone/>
            </a:pPr>
            <a:r>
              <a:rPr lang="fa-IR" dirty="0"/>
              <a:t>           شماره همه تهیه کنندگان</a:t>
            </a:r>
            <a:endParaRPr lang="en-US" dirty="0"/>
          </a:p>
          <a:p>
            <a:pPr marL="268288" lvl="1" indent="-268288" algn="l" rtl="0"/>
            <a:r>
              <a:rPr lang="en-US" sz="1800" dirty="0"/>
              <a:t>SX.S#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          نام تهیه کنندگان شهرستان </a:t>
            </a:r>
            <a:r>
              <a:rPr lang="en-US" dirty="0"/>
              <a:t>C2</a:t>
            </a:r>
            <a:r>
              <a:rPr lang="fa-IR" dirty="0"/>
              <a:t> که وضعیت آنها بزرگتر از </a:t>
            </a:r>
            <a:r>
              <a:rPr lang="en-US" dirty="0"/>
              <a:t>15</a:t>
            </a:r>
            <a:r>
              <a:rPr lang="fa-IR" dirty="0"/>
              <a:t> باشد.</a:t>
            </a:r>
            <a:endParaRPr lang="en-US" sz="1100" dirty="0"/>
          </a:p>
          <a:p>
            <a:pPr marL="268288" lvl="1" indent="-268288" algn="l" rtl="0"/>
            <a:r>
              <a:rPr lang="en-US" sz="1800" dirty="0"/>
              <a:t>SX.SNAME  </a:t>
            </a:r>
            <a:r>
              <a:rPr lang="en-US" sz="1800" b="1" dirty="0"/>
              <a:t>WHERE</a:t>
            </a:r>
            <a:r>
              <a:rPr lang="en-US" sz="1800" dirty="0"/>
              <a:t>  SX.CITY=‘C2’  </a:t>
            </a:r>
            <a:r>
              <a:rPr lang="en-US" sz="1800" b="1" dirty="0"/>
              <a:t>AND</a:t>
            </a:r>
            <a:r>
              <a:rPr lang="en-US" sz="1800" dirty="0"/>
              <a:t>  SX.STATUS&gt; 15</a:t>
            </a:r>
          </a:p>
          <a:p>
            <a:pPr marL="0" indent="0" algn="r">
              <a:buNone/>
            </a:pPr>
            <a:r>
              <a:rPr lang="fa-IR" dirty="0"/>
              <a:t>           نام تهیه کنندگانی که حداقل یک قطعه آبی‌رنگ تهیه کرده‌اند.</a:t>
            </a:r>
          </a:p>
          <a:p>
            <a:pPr marL="285750" lvl="1" algn="l" rt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/>
              <a:t>SX.SNAME  </a:t>
            </a:r>
            <a:r>
              <a:rPr lang="en-US" sz="1800" b="1" dirty="0"/>
              <a:t>WHERE</a:t>
            </a:r>
            <a:r>
              <a:rPr lang="en-US" sz="1800" dirty="0"/>
              <a:t>  </a:t>
            </a:r>
            <a:r>
              <a:rPr lang="en-US" sz="1800" b="1" dirty="0"/>
              <a:t>EXISTS</a:t>
            </a:r>
            <a:r>
              <a:rPr lang="en-US" sz="1800" dirty="0"/>
              <a:t> SPX </a:t>
            </a:r>
            <a:r>
              <a:rPr lang="en-US" sz="1800" b="1" dirty="0"/>
              <a:t>(</a:t>
            </a:r>
            <a:r>
              <a:rPr lang="en-US" sz="1800" dirty="0"/>
              <a:t>SPX.S#=SX.S# </a:t>
            </a:r>
            <a:r>
              <a:rPr lang="en-US" sz="1800" b="1" dirty="0"/>
              <a:t>AND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		</a:t>
            </a:r>
            <a:r>
              <a:rPr lang="en-US" sz="1800" b="1" dirty="0"/>
              <a:t>EXISTS</a:t>
            </a:r>
            <a:r>
              <a:rPr lang="en-US" sz="1800" dirty="0"/>
              <a:t> PX (PX.P#=SPX.P# </a:t>
            </a:r>
            <a:r>
              <a:rPr lang="en-US" sz="1800" b="1" dirty="0"/>
              <a:t>AND</a:t>
            </a:r>
            <a:r>
              <a:rPr lang="en-US" sz="1800" dirty="0"/>
              <a:t> PX.COLOR=‘Blue’) </a:t>
            </a:r>
            <a:r>
              <a:rPr lang="en-US" sz="1800" b="1" dirty="0"/>
              <a:t>)</a:t>
            </a:r>
          </a:p>
          <a:p>
            <a:pPr marL="0" indent="0" algn="l" rtl="0">
              <a:buNone/>
            </a:pPr>
            <a:endParaRPr lang="en-US" sz="1100" dirty="0"/>
          </a:p>
          <a:p>
            <a:pPr marL="0" indent="0">
              <a:buNone/>
            </a:pPr>
            <a:r>
              <a:rPr lang="fa-IR" sz="2100" dirty="0"/>
              <a:t>           نام جفت تهیه کنندگانی که در یک شهر بوده و حداقل یک قطعه مشترک تولید کرده‌اند.</a:t>
            </a:r>
          </a:p>
          <a:p>
            <a:pPr marL="285750" lvl="1" algn="l" rt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/>
              <a:t>SX.SNAME, SY.SNAME  </a:t>
            </a:r>
            <a:r>
              <a:rPr lang="en-US" sz="1800" b="1" dirty="0"/>
              <a:t>WHERE</a:t>
            </a:r>
            <a:r>
              <a:rPr lang="en-US" sz="1800" dirty="0"/>
              <a:t>  SX.CITY=SY.CITY </a:t>
            </a:r>
            <a:r>
              <a:rPr lang="en-US" sz="1800" b="1" dirty="0"/>
              <a:t>AND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EXISTS</a:t>
            </a:r>
            <a:r>
              <a:rPr lang="en-US" sz="1800" dirty="0"/>
              <a:t> SPX </a:t>
            </a:r>
            <a:r>
              <a:rPr lang="en-US" sz="1800" b="1" dirty="0"/>
              <a:t>(EXISTS </a:t>
            </a:r>
            <a:r>
              <a:rPr lang="en-US" sz="1800" dirty="0"/>
              <a:t>SPY SPX.S#=SX.S# </a:t>
            </a:r>
            <a:r>
              <a:rPr lang="en-US" sz="1800" b="1" dirty="0"/>
              <a:t>AND </a:t>
            </a:r>
            <a:r>
              <a:rPr lang="en-US" sz="1800" dirty="0"/>
              <a:t>SPY.S#=SY.S# </a:t>
            </a:r>
            <a:r>
              <a:rPr lang="en-US" sz="1800" b="1" dirty="0"/>
              <a:t>AND </a:t>
            </a:r>
            <a:br>
              <a:rPr lang="en-US" sz="1800" b="1" dirty="0"/>
            </a:br>
            <a:r>
              <a:rPr lang="en-US" sz="1800" b="1" dirty="0"/>
              <a:t>				</a:t>
            </a:r>
            <a:r>
              <a:rPr lang="en-US" sz="1800" dirty="0"/>
              <a:t>SPX.P#=SPY.P# </a:t>
            </a:r>
            <a:r>
              <a:rPr lang="en-US" sz="1800" b="1" dirty="0"/>
              <a:t>AND</a:t>
            </a:r>
            <a:r>
              <a:rPr lang="en-US" sz="1800" dirty="0"/>
              <a:t> </a:t>
            </a:r>
            <a:r>
              <a:rPr lang="en-US" sz="1800" b="1" dirty="0"/>
              <a:t>NOT</a:t>
            </a:r>
            <a:r>
              <a:rPr lang="en-US" sz="1800" dirty="0"/>
              <a:t> (SPX.S#=SPY.S#) </a:t>
            </a:r>
            <a:r>
              <a:rPr lang="en-US" sz="1800" b="1" dirty="0"/>
              <a:t>)</a:t>
            </a:r>
            <a:r>
              <a:rPr lang="en-US" sz="1800" dirty="0"/>
              <a:t> </a:t>
            </a:r>
            <a:endParaRPr lang="fa-IR" dirty="0"/>
          </a:p>
          <a:p>
            <a:pPr marL="0" indent="0">
              <a:buNone/>
            </a:pPr>
            <a:endParaRPr lang="en-US" sz="11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a-IR" b="1" dirty="0">
                <a:solidFill>
                  <a:srgbClr val="C00000"/>
                </a:solidFill>
              </a:rPr>
              <a:t>مثال‏های بیشتر در کتاب‏های مرجع و یادداشتهای تکمیلی سری </a:t>
            </a:r>
            <a:r>
              <a:rPr lang="en-US" sz="1800" b="1" dirty="0">
                <a:solidFill>
                  <a:srgbClr val="C00000"/>
                </a:solidFill>
              </a:rPr>
              <a:t>II</a:t>
            </a:r>
            <a:r>
              <a:rPr lang="fa-IR" b="1" dirty="0">
                <a:solidFill>
                  <a:srgbClr val="C00000"/>
                </a:solidFill>
              </a:rPr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371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48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19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متعارف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خاصیت بسته بودن: </a:t>
            </a:r>
            <a:r>
              <a:rPr lang="fa-IR" dirty="0"/>
              <a:t>حاصل ارزیابی هر عبارت جبر رابطه‏ای معتبر، باز هم یک رابطه  است (که تاپل تکراری ندارد).    </a:t>
            </a:r>
          </a:p>
          <a:p>
            <a:r>
              <a:rPr lang="fa-IR" dirty="0"/>
              <a:t>برای </a:t>
            </a:r>
            <a:r>
              <a:rPr lang="fa-IR" b="1" dirty="0"/>
              <a:t>سه عملگر </a:t>
            </a:r>
            <a:r>
              <a:rPr lang="fa-IR" b="1" dirty="0">
                <a:sym typeface="Symbol"/>
              </a:rPr>
              <a:t>،  و - </a:t>
            </a:r>
            <a:r>
              <a:rPr lang="fa-IR" dirty="0">
                <a:sym typeface="Symbol"/>
              </a:rPr>
              <a:t>، باید عملوندها نوع-سازگار (</a:t>
            </a:r>
            <a:r>
              <a:rPr lang="en-US" sz="1800" dirty="0">
                <a:sym typeface="Symbol"/>
              </a:rPr>
              <a:t>Type Compatible</a:t>
            </a:r>
            <a:r>
              <a:rPr lang="fa-IR" dirty="0">
                <a:sym typeface="Symbol"/>
              </a:rPr>
              <a:t>) باشند:</a:t>
            </a:r>
          </a:p>
          <a:p>
            <a:pPr lvl="1" algn="l" rtl="0"/>
            <a:r>
              <a:rPr lang="fa-IR" sz="1800" dirty="0">
                <a:sym typeface="Symbol"/>
              </a:rPr>
              <a:t> </a:t>
            </a:r>
            <a:r>
              <a:rPr lang="fa-IR" sz="1800" b="1" dirty="0">
                <a:solidFill>
                  <a:srgbClr val="C00000"/>
                </a:solidFill>
                <a:sym typeface="Symbol"/>
              </a:rPr>
              <a:t>:پیش شرط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= 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</a:p>
          <a:p>
            <a:pPr lvl="1" algn="l" rtl="0"/>
            <a:r>
              <a:rPr lang="en-US" sz="1800" dirty="0">
                <a:sym typeface="Symbol"/>
              </a:rPr>
              <a:t>R</a:t>
            </a:r>
            <a:r>
              <a:rPr lang="en-US" sz="1800" baseline="-25000" dirty="0">
                <a:sym typeface="Symbol"/>
              </a:rPr>
              <a:t>3</a:t>
            </a:r>
            <a:r>
              <a:rPr lang="en-US" sz="1800" dirty="0">
                <a:sym typeface="Symbol"/>
              </a:rPr>
              <a:t> = R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</a:t>
            </a:r>
            <a:r>
              <a:rPr lang="en-US" sz="1800" i="1" dirty="0">
                <a:sym typeface="Symbol"/>
              </a:rPr>
              <a:t>op </a:t>
            </a:r>
            <a:r>
              <a:rPr lang="en-US" sz="1800" dirty="0">
                <a:sym typeface="Symbol"/>
              </a:rPr>
              <a:t>R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            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3</a:t>
            </a:r>
            <a:r>
              <a:rPr lang="en-US" sz="1800" dirty="0">
                <a:sym typeface="Symbol"/>
              </a:rPr>
              <a:t> = 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= 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endParaRPr lang="fa-IR" sz="1800" dirty="0">
              <a:sym typeface="Symbol"/>
            </a:endParaRPr>
          </a:p>
          <a:p>
            <a:pPr lvl="1" algn="r"/>
            <a:r>
              <a:rPr lang="fa-IR" dirty="0">
                <a:sym typeface="Symbol"/>
              </a:rPr>
              <a:t>بدنه نتیجه، حاصل انجام هر یک از اَعمال اجتماع، اشتراک و یا تفاضل دو مجموعه بدنه است.</a:t>
            </a:r>
          </a:p>
          <a:p>
            <a:r>
              <a:rPr lang="fa-IR" b="1" dirty="0">
                <a:sym typeface="Symbol"/>
              </a:rPr>
              <a:t>در عملگر ضرب کارتزین (</a:t>
            </a:r>
            <a:r>
              <a:rPr lang="en-US" sz="1800" b="1" dirty="0">
                <a:sym typeface="Symbol"/>
              </a:rPr>
              <a:t>TIMES</a:t>
            </a:r>
            <a:r>
              <a:rPr lang="fa-IR" sz="1800" b="1" dirty="0">
                <a:sym typeface="Symbol"/>
              </a:rPr>
              <a:t>)</a:t>
            </a:r>
            <a:r>
              <a:rPr lang="fa-IR" b="1" dirty="0">
                <a:sym typeface="Symbol"/>
              </a:rPr>
              <a:t>:</a:t>
            </a:r>
          </a:p>
          <a:p>
            <a:pPr lvl="1"/>
            <a:r>
              <a:rPr lang="fa-IR" b="1" dirty="0">
                <a:solidFill>
                  <a:srgbClr val="C00000"/>
                </a:solidFill>
                <a:sym typeface="Symbol"/>
              </a:rPr>
              <a:t>شرط: </a:t>
            </a:r>
            <a:r>
              <a:rPr lang="fa-IR" dirty="0">
                <a:sym typeface="Symbol"/>
              </a:rPr>
              <a:t>در عنوان دو رابطه نباید صفت هم‏نام وجود داشته باشد.    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 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= </a:t>
            </a:r>
            <a:endParaRPr lang="fa-IR" sz="1800" dirty="0">
              <a:sym typeface="Symbol"/>
            </a:endParaRPr>
          </a:p>
          <a:p>
            <a:pPr lvl="1"/>
            <a:r>
              <a:rPr lang="fa-IR" dirty="0">
                <a:sym typeface="Symbol"/>
              </a:rPr>
              <a:t>عنوان رابطه نتیجه برابر است با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>
                <a:sym typeface="Euclid Symbol"/>
              </a:rPr>
              <a:t></a:t>
            </a:r>
            <a:r>
              <a:rPr lang="en-US" sz="1800" dirty="0">
                <a:sym typeface="Symbol"/>
              </a:rPr>
              <a:t> 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fa-IR" sz="1800" baseline="-40000" dirty="0">
                <a:sym typeface="Symbol"/>
              </a:rPr>
              <a:t> 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و بدنه نتیجه برابر ضرب کارتزین دو مجموعه بدنه است.</a:t>
            </a:r>
            <a:endParaRPr lang="fa-IR" sz="1800" dirty="0">
              <a:sym typeface="Symbol"/>
            </a:endParaRPr>
          </a:p>
          <a:p>
            <a:pPr lvl="1"/>
            <a:r>
              <a:rPr lang="en-US" sz="1800" dirty="0">
                <a:sym typeface="Symbol"/>
              </a:rPr>
              <a:t>TIMES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در </a:t>
            </a:r>
            <a:r>
              <a:rPr lang="en-US" sz="1800" dirty="0">
                <a:sym typeface="Symbol"/>
              </a:rPr>
              <a:t>SQL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چگونه شبیه‏سازی می‏شود؟</a:t>
            </a:r>
            <a:endParaRPr lang="en-US" dirty="0">
              <a:sym typeface="Symbol"/>
            </a:endParaRPr>
          </a:p>
          <a:p>
            <a:pPr lvl="1" algn="l" rtl="0"/>
            <a:endParaRPr lang="en-US" dirty="0">
              <a:sym typeface="Symbol"/>
            </a:endParaRPr>
          </a:p>
          <a:p>
            <a:pPr lvl="1" algn="l" rtl="0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00086" y="3610428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25128" y="3425762"/>
                <a:ext cx="1656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128" y="3425762"/>
                <a:ext cx="165667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b="1" dirty="0">
                <a:latin typeface="Calibri" pitchFamily="34" charset="0"/>
              </a:rPr>
              <a:t>amini@sharif.edu</a:t>
            </a: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>
                    <a:solidFill>
                      <a:srgbClr val="0919AF"/>
                    </a:solidFill>
                  </a:rPr>
                  <a:t>RESTRICT</a:t>
                </a:r>
                <a:endParaRPr lang="fa-IR" b="1" dirty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/>
                  <a:t>نماد ریاضی: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</m:sub>
                    </m:sSub>
                  </m:oMath>
                </a14:m>
                <a:endParaRPr lang="fa-IR" b="1" dirty="0"/>
              </a:p>
              <a:p>
                <a:pPr lvl="1"/>
                <a:endParaRPr lang="fa-IR" sz="2400" b="1" dirty="0"/>
              </a:p>
              <a:p>
                <a:pPr lvl="1"/>
                <a:r>
                  <a:rPr lang="fa-IR" sz="1800" b="1" dirty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/>
                  <a:t>     </a:t>
                </a:r>
                <a:r>
                  <a:rPr lang="fa-IR" b="1" dirty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/>
                  <a:t>R</a:t>
                </a:r>
                <a:r>
                  <a:rPr lang="en-US" sz="1800" b="1" dirty="0"/>
                  <a:t>  WHERE </a:t>
                </a:r>
                <a:r>
                  <a:rPr lang="en-US" sz="1800" dirty="0"/>
                  <a:t>c</a:t>
                </a:r>
                <a:r>
                  <a:rPr lang="fa-IR" sz="1800" dirty="0"/>
                  <a:t> </a:t>
                </a:r>
                <a:r>
                  <a:rPr lang="fa-IR" dirty="0"/>
                  <a:t>    </a:t>
                </a:r>
                <a:r>
                  <a:rPr lang="fa-IR" b="1" dirty="0">
                    <a:solidFill>
                      <a:srgbClr val="C00000"/>
                    </a:solidFill>
                  </a:rPr>
                  <a:t>یا   </a:t>
                </a:r>
                <a:r>
                  <a:rPr lang="fa-IR" dirty="0">
                    <a:solidFill>
                      <a:srgbClr val="C00000"/>
                    </a:solidFill>
                  </a:rPr>
                  <a:t> </a:t>
                </a:r>
                <a:r>
                  <a:rPr lang="fa-IR" dirty="0"/>
                  <a:t>  </a:t>
                </a:r>
                <a:r>
                  <a:rPr lang="en-US" sz="1800" b="1" dirty="0"/>
                  <a:t>RESTRICT</a:t>
                </a:r>
                <a:r>
                  <a:rPr lang="en-US" sz="1800" dirty="0"/>
                  <a:t>  R  </a:t>
                </a:r>
                <a:r>
                  <a:rPr lang="en-US" sz="1800" b="1" dirty="0"/>
                  <a:t>WHERE</a:t>
                </a:r>
                <a:r>
                  <a:rPr lang="en-US" sz="1800" dirty="0"/>
                  <a:t> c</a:t>
                </a:r>
                <a:endParaRPr lang="fa-IR" sz="1800" dirty="0"/>
              </a:p>
              <a:p>
                <a:pPr lvl="1"/>
                <a:r>
                  <a:rPr lang="fa-IR" dirty="0"/>
                  <a:t>تک عملوندی: </a:t>
                </a:r>
                <a:r>
                  <a:rPr lang="en-US" sz="1800" dirty="0"/>
                  <a:t>Monadic</a:t>
                </a:r>
                <a:endParaRPr lang="fa-IR" dirty="0"/>
              </a:p>
              <a:p>
                <a:pPr lvl="1"/>
                <a:r>
                  <a:rPr lang="fa-IR" sz="1800" b="1" dirty="0"/>
                  <a:t>عملکرد</a:t>
                </a:r>
                <a:r>
                  <a:rPr lang="fa-IR" sz="1800" dirty="0"/>
                  <a:t> </a:t>
                </a:r>
                <a:r>
                  <a:rPr lang="fa-IR" dirty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0" y="2235369"/>
            <a:ext cx="20192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 شرط یا شرایط گزینش</a:t>
            </a:r>
            <a:endParaRPr lang="fa-IR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6515100" y="2362200"/>
            <a:ext cx="495301" cy="190500"/>
          </a:xfrm>
          <a:prstGeom prst="bentConnector3">
            <a:avLst>
              <a:gd name="adj1" fmla="val 85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 .  .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>
                <a:cs typeface="B Nazanin" pitchFamily="2" charset="-78"/>
              </a:rPr>
              <a:t>R</a:t>
            </a:r>
            <a:endParaRPr lang="fa-IR" b="1" baseline="-25000" dirty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371600"/>
            <a:ext cx="4191000" cy="1677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تشکیل شده از شرطهای ساده به صورت </a:t>
            </a:r>
            <a:r>
              <a:rPr lang="en-US" dirty="0">
                <a:solidFill>
                  <a:schemeClr val="tx1"/>
                </a:solidFill>
                <a:cs typeface="B Nazanin" pitchFamily="2" charset="-78"/>
              </a:rPr>
              <a:t>(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err="1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)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dirty="0">
                <a:solidFill>
                  <a:schemeClr val="tx1"/>
                </a:solidFill>
                <a:cs typeface="B Nazanin" pitchFamily="2" charset="-78"/>
              </a:rPr>
              <a:t>(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 literal)</a:t>
            </a:r>
            <a:r>
              <a:rPr lang="fa-IR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 است و </a:t>
            </a:r>
            <a:r>
              <a:rPr lang="en-US" dirty="0">
                <a:solidFill>
                  <a:schemeClr val="tx1"/>
                </a:solidFill>
                <a:cs typeface="B Nazanin" pitchFamily="2" charset="-78"/>
                <a:sym typeface="Symbol"/>
              </a:rPr>
              <a:t>literal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  <a:sym typeface="Symbol"/>
              </a:rPr>
              <a:t> یک مقدار ثابت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9601" y="2552700"/>
            <a:ext cx="38099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/>
                  <a:t>.</a:t>
                </a:r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SELECT </a:t>
            </a:r>
            <a:r>
              <a:rPr lang="en-US" sz="1600" dirty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FROM  </a:t>
            </a:r>
            <a:r>
              <a:rPr lang="en-US" sz="1600" dirty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WHERE  </a:t>
            </a:r>
            <a:r>
              <a:rPr lang="en-US" sz="1600" dirty="0"/>
              <a:t>STJ=‘</a:t>
            </a:r>
            <a:r>
              <a:rPr lang="en-US" sz="1600" dirty="0" err="1"/>
              <a:t>phys</a:t>
            </a:r>
            <a:r>
              <a:rPr lang="en-US" sz="1600" dirty="0"/>
              <a:t>’  </a:t>
            </a:r>
            <a:r>
              <a:rPr lang="en-US" sz="1600" b="1" dirty="0"/>
              <a:t>AND  </a:t>
            </a:r>
            <a:r>
              <a:rPr lang="en-US" sz="1600" dirty="0"/>
              <a:t>STL=‘</a:t>
            </a:r>
            <a:r>
              <a:rPr lang="en-US" sz="1600" dirty="0" err="1"/>
              <a:t>bs</a:t>
            </a:r>
            <a:r>
              <a:rPr lang="en-US" sz="1600" dirty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331478"/>
            <a:ext cx="60960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شرط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C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 (یا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)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با شرط تساوی داده باشیم.</a:t>
            </a:r>
            <a:endParaRPr lang="fa-IR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697964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9530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/>
                  <a:t>عملگر گزینش </a:t>
                </a:r>
                <a:r>
                  <a:rPr lang="fa-IR" u="sng" dirty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/>
                  <a:t>R  </a:t>
                </a:r>
                <a:r>
                  <a:rPr lang="en-US" sz="1700" b="1" dirty="0"/>
                  <a:t>WHERE</a:t>
                </a:r>
                <a:r>
                  <a:rPr lang="en-US" sz="1700" dirty="0"/>
                  <a:t>  (C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  </a:t>
                </a:r>
                <a:r>
                  <a:rPr lang="en-US" sz="1700" b="1" dirty="0"/>
                  <a:t>AND</a:t>
                </a:r>
                <a:r>
                  <a:rPr lang="en-US" sz="1700" dirty="0"/>
                  <a:t>  C</a:t>
                </a:r>
                <a:r>
                  <a:rPr lang="en-US" sz="1700" baseline="-25000" dirty="0"/>
                  <a:t>2</a:t>
                </a:r>
                <a:r>
                  <a:rPr lang="en-US" sz="1700" dirty="0"/>
                  <a:t>) =</a:t>
                </a:r>
                <a:r>
                  <a:rPr lang="en-US" sz="1700" dirty="0">
                    <a:sym typeface="Euclid Symbol"/>
                  </a:rPr>
                  <a:t>(R  </a:t>
                </a:r>
                <a:r>
                  <a:rPr lang="en-US" sz="1700" b="1" dirty="0">
                    <a:sym typeface="Euclid Symbol"/>
                  </a:rPr>
                  <a:t>WHERE</a:t>
                </a:r>
                <a:r>
                  <a:rPr lang="en-US" sz="1700" dirty="0">
                    <a:sym typeface="Euclid Symbol"/>
                  </a:rPr>
                  <a:t> C</a:t>
                </a:r>
                <a:r>
                  <a:rPr lang="en-US" sz="1700" baseline="-25000" dirty="0">
                    <a:sym typeface="Euclid Symbol"/>
                  </a:rPr>
                  <a:t>1</a:t>
                </a:r>
                <a:r>
                  <a:rPr lang="en-US" sz="1700" dirty="0">
                    <a:sym typeface="Euclid Symbol"/>
                  </a:rPr>
                  <a:t>)  </a:t>
                </a:r>
                <a:r>
                  <a:rPr lang="en-US" sz="1700" b="1" dirty="0">
                    <a:sym typeface="Euclid Symbol"/>
                  </a:rPr>
                  <a:t>INTERSECT</a:t>
                </a:r>
                <a:r>
                  <a:rPr lang="en-US" sz="1700" dirty="0">
                    <a:sym typeface="Euclid Symbol"/>
                  </a:rPr>
                  <a:t>  (R  </a:t>
                </a:r>
                <a:r>
                  <a:rPr lang="en-US" sz="1700" b="1" dirty="0">
                    <a:sym typeface="Euclid Symbol"/>
                  </a:rPr>
                  <a:t>WHERE</a:t>
                </a:r>
                <a:r>
                  <a:rPr lang="en-US" sz="1700" dirty="0">
                    <a:sym typeface="Euclid Symbol"/>
                  </a:rPr>
                  <a:t>  C</a:t>
                </a:r>
                <a:r>
                  <a:rPr lang="en-US" sz="1700" baseline="-25000" dirty="0">
                    <a:sym typeface="Euclid Symbol"/>
                  </a:rPr>
                  <a:t>2</a:t>
                </a:r>
                <a:r>
                  <a:rPr lang="en-US" sz="1700" dirty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>
                    <a:sym typeface="Euclid Symbol"/>
                  </a:rPr>
                  <a:t>R  </a:t>
                </a:r>
                <a:r>
                  <a:rPr lang="en-US" sz="1700" b="1" dirty="0">
                    <a:sym typeface="Euclid Symbol"/>
                  </a:rPr>
                  <a:t>WHERE</a:t>
                </a:r>
                <a:r>
                  <a:rPr lang="en-US" sz="1700" dirty="0">
                    <a:sym typeface="Euclid Symbol"/>
                  </a:rPr>
                  <a:t> (C</a:t>
                </a:r>
                <a:r>
                  <a:rPr lang="en-US" sz="1700" baseline="-25000" dirty="0">
                    <a:sym typeface="Euclid Symbol"/>
                  </a:rPr>
                  <a:t>1</a:t>
                </a:r>
                <a:r>
                  <a:rPr lang="en-US" sz="1700" dirty="0">
                    <a:sym typeface="Euclid Symbol"/>
                  </a:rPr>
                  <a:t>  </a:t>
                </a:r>
                <a:r>
                  <a:rPr lang="en-US" sz="1700" b="1" dirty="0">
                    <a:sym typeface="Euclid Symbol"/>
                  </a:rPr>
                  <a:t>OR</a:t>
                </a:r>
                <a:r>
                  <a:rPr lang="en-US" sz="1700" dirty="0">
                    <a:sym typeface="Euclid Symbol"/>
                  </a:rPr>
                  <a:t>  C</a:t>
                </a:r>
                <a:r>
                  <a:rPr lang="en-US" sz="1700" baseline="-25000" dirty="0">
                    <a:sym typeface="Euclid Symbol"/>
                  </a:rPr>
                  <a:t>2</a:t>
                </a:r>
                <a:r>
                  <a:rPr lang="en-US" sz="1700" dirty="0">
                    <a:sym typeface="Euclid Symbol"/>
                  </a:rPr>
                  <a:t>)  =  (R  </a:t>
                </a:r>
                <a:r>
                  <a:rPr lang="en-US" sz="1700" b="1" dirty="0">
                    <a:sym typeface="Euclid Symbol"/>
                  </a:rPr>
                  <a:t>WHERE</a:t>
                </a:r>
                <a:r>
                  <a:rPr lang="en-US" sz="1700" dirty="0">
                    <a:sym typeface="Euclid Symbol"/>
                  </a:rPr>
                  <a:t>  C</a:t>
                </a:r>
                <a:r>
                  <a:rPr lang="en-US" sz="1700" baseline="-25000" dirty="0">
                    <a:sym typeface="Euclid Symbol"/>
                  </a:rPr>
                  <a:t>1</a:t>
                </a:r>
                <a:r>
                  <a:rPr lang="en-US" sz="1700" dirty="0">
                    <a:sym typeface="Euclid Symbol"/>
                  </a:rPr>
                  <a:t>)  </a:t>
                </a:r>
                <a:r>
                  <a:rPr lang="en-US" sz="1700" b="1" dirty="0">
                    <a:sym typeface="Euclid Symbol"/>
                  </a:rPr>
                  <a:t>UNION</a:t>
                </a:r>
                <a:r>
                  <a:rPr lang="en-US" sz="1700" dirty="0">
                    <a:sym typeface="Euclid Symbol"/>
                  </a:rPr>
                  <a:t>  (R  </a:t>
                </a:r>
                <a:r>
                  <a:rPr lang="en-US" sz="1700" b="1" dirty="0">
                    <a:sym typeface="Euclid Symbol"/>
                  </a:rPr>
                  <a:t>WHERE</a:t>
                </a:r>
                <a:r>
                  <a:rPr lang="en-US" sz="1700" dirty="0">
                    <a:sym typeface="Euclid Symbol"/>
                  </a:rPr>
                  <a:t>  C</a:t>
                </a:r>
                <a:r>
                  <a:rPr lang="en-US" sz="1700" baseline="-25000" dirty="0">
                    <a:sym typeface="Euclid Symbol"/>
                  </a:rPr>
                  <a:t>2</a:t>
                </a:r>
                <a:r>
                  <a:rPr lang="en-US" sz="1700" dirty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>
                    <a:sym typeface="Euclid Symbol"/>
                  </a:rPr>
                  <a:t>R  </a:t>
                </a:r>
                <a:r>
                  <a:rPr lang="en-US" sz="1700" b="1" dirty="0">
                    <a:sym typeface="Euclid Symbol"/>
                  </a:rPr>
                  <a:t>WHERE</a:t>
                </a:r>
                <a:r>
                  <a:rPr lang="en-US" sz="1700" dirty="0">
                    <a:sym typeface="Euclid Symbol"/>
                  </a:rPr>
                  <a:t> </a:t>
                </a:r>
                <a:r>
                  <a:rPr lang="en-US" sz="1700" b="1" dirty="0">
                    <a:sym typeface="Euclid Symbol"/>
                  </a:rPr>
                  <a:t>NOT</a:t>
                </a:r>
                <a:r>
                  <a:rPr lang="en-US" sz="1700" dirty="0">
                    <a:sym typeface="Euclid Symbol"/>
                  </a:rPr>
                  <a:t>  C = R </a:t>
                </a:r>
                <a:r>
                  <a:rPr lang="en-US" sz="1700" b="1" dirty="0">
                    <a:sym typeface="Euclid Symbol"/>
                  </a:rPr>
                  <a:t>MINUS</a:t>
                </a:r>
                <a:r>
                  <a:rPr lang="en-US" sz="1700" dirty="0">
                    <a:sym typeface="Euclid Symbol"/>
                  </a:rPr>
                  <a:t>  (R  </a:t>
                </a:r>
                <a:r>
                  <a:rPr lang="en-US" sz="1700" b="1" dirty="0">
                    <a:sym typeface="Euclid Symbol"/>
                  </a:rPr>
                  <a:t>WHERE</a:t>
                </a:r>
                <a:r>
                  <a:rPr lang="en-US" sz="1700" dirty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>
                <a:blip r:embed="rId2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>
                    <a:solidFill>
                      <a:srgbClr val="0919AF"/>
                    </a:solidFill>
                  </a:rPr>
                  <a:t>PROJECT</a:t>
                </a:r>
                <a:endParaRPr lang="fa-IR" b="1" dirty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     </a:t>
                </a:r>
                <a:r>
                  <a:rPr lang="fa-IR" b="1" dirty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/>
                  <a:t>      </a:t>
                </a:r>
                <a:r>
                  <a:rPr lang="fa-IR" b="1" dirty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/>
                  <a:t>        </a:t>
                </a:r>
                <a:r>
                  <a:rPr lang="en-US" sz="1700" b="1" dirty="0"/>
                  <a:t>PROJECT</a:t>
                </a:r>
                <a:r>
                  <a:rPr lang="en-US" sz="1700" dirty="0"/>
                  <a:t>  R  </a:t>
                </a:r>
                <a:r>
                  <a:rPr lang="en-US" sz="1700" b="1" dirty="0"/>
                  <a:t>OVER</a:t>
                </a:r>
                <a:r>
                  <a:rPr lang="en-US" sz="1700" dirty="0"/>
                  <a:t> (L)</a:t>
                </a:r>
                <a:endParaRPr lang="fa-IR" sz="1700" dirty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/>
                  <a:t>تک عملوندی: </a:t>
                </a:r>
                <a:r>
                  <a:rPr lang="en-US" dirty="0" err="1"/>
                  <a:t>Monodic</a:t>
                </a:r>
                <a:endParaRPr lang="fa-IR" dirty="0"/>
              </a:p>
              <a:p>
                <a:pPr lvl="1"/>
                <a:r>
                  <a:rPr lang="fa-IR" sz="1800" b="1" dirty="0"/>
                  <a:t>عملکرد</a:t>
                </a:r>
                <a:r>
                  <a:rPr lang="fa-IR" sz="1800" dirty="0"/>
                  <a:t> </a:t>
                </a:r>
                <a:r>
                  <a:rPr lang="fa-IR" dirty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21169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6248400" y="2931886"/>
            <a:ext cx="464725" cy="293830"/>
          </a:xfrm>
          <a:prstGeom prst="bentConnector3">
            <a:avLst>
              <a:gd name="adj1" fmla="val -2375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 . 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</a:t>
                      </a:r>
                      <a:r>
                        <a:rPr lang="en-US" baseline="-25000" dirty="0" err="1"/>
                        <a:t>j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>
                <a:cs typeface="B Nazanin" pitchFamily="2" charset="-78"/>
              </a:rPr>
              <a:t>R</a:t>
            </a:r>
            <a:endParaRPr lang="fa-IR" b="1" baseline="-25000" dirty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/>
                  <a:t>عملگر پرتو </a:t>
                </a:r>
                <a:r>
                  <a:rPr lang="fa-IR" dirty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/>
                  <a:t>را حذف می‏کند.          چون جواب رابطه است، پس یک مجموعه است و عضو تکراری ندارد.</a:t>
                </a:r>
              </a:p>
              <a:p>
                <a:pPr marL="0" indent="0">
                  <a:buNone/>
                </a:pPr>
                <a:r>
                  <a:rPr lang="fa-IR" dirty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/>
              </a:p>
              <a:p>
                <a:endParaRPr lang="fa-IR" sz="2800" dirty="0"/>
              </a:p>
              <a:p>
                <a:pPr marL="0" indent="0">
                  <a:buNone/>
                </a:pPr>
                <a:r>
                  <a:rPr lang="fa-IR" dirty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/>
                  <a:t>        شماره و مقطع تحصیلی دانشجویان رشته </a:t>
                </a:r>
                <a:r>
                  <a:rPr lang="en-US" sz="1800" dirty="0"/>
                  <a:t>IT</a:t>
                </a:r>
                <a:r>
                  <a:rPr lang="fa-IR" sz="1800" dirty="0"/>
                  <a:t> </a:t>
                </a:r>
                <a:r>
                  <a:rPr lang="fa-IR" dirty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SELECT </a:t>
            </a:r>
            <a:r>
              <a:rPr lang="en-US" sz="1600" dirty="0"/>
              <a:t>STID,  STJ    </a:t>
            </a:r>
            <a:r>
              <a:rPr lang="en-US" sz="1600" b="1" dirty="0"/>
              <a:t>FROM</a:t>
            </a:r>
            <a:r>
              <a:rPr lang="en-US" sz="1600" dirty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94839</TotalTime>
  <Words>3453</Words>
  <Application>Microsoft Macintosh PowerPoint</Application>
  <PresentationFormat>On-screen Show (4:3)</PresentationFormat>
  <Paragraphs>489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 Nazanin</vt:lpstr>
      <vt:lpstr>Calibri</vt:lpstr>
      <vt:lpstr>Cambria Math</vt:lpstr>
      <vt:lpstr>Euclid</vt:lpstr>
      <vt:lpstr>IranNastaliq</vt:lpstr>
      <vt:lpstr>Segoe UI Semibold</vt:lpstr>
      <vt:lpstr>Symbol</vt:lpstr>
      <vt:lpstr>Times New Roman</vt:lpstr>
      <vt:lpstr>Wingdings</vt:lpstr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تغییر نام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حساب رابطه‏ای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amir yousefi</cp:lastModifiedBy>
  <cp:revision>1137</cp:revision>
  <dcterms:created xsi:type="dcterms:W3CDTF">2012-08-03T07:41:40Z</dcterms:created>
  <dcterms:modified xsi:type="dcterms:W3CDTF">2019-05-29T06:27:59Z</dcterms:modified>
</cp:coreProperties>
</file>