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9.xml" ContentType="application/vnd.openxmlformats-officedocument.presentationml.notesSlide+xml"/>
  <Override PartName="/ppt/ink/ink11.xml" ContentType="application/inkml+xml"/>
  <Override PartName="/ppt/notesSlides/notesSlide10.xml" ContentType="application/vnd.openxmlformats-officedocument.presentationml.notesSlide+xml"/>
  <Override PartName="/ppt/ink/ink12.xml" ContentType="application/inkml+xml"/>
  <Override PartName="/ppt/notesSlides/notesSlide11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12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13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14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15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notesSlides/notesSlide16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notesSlides/notesSlide17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notesSlides/notesSlide18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notesSlides/notesSlide19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notesSlides/notesSlide20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notesSlides/notesSlide21.xml" ContentType="application/vnd.openxmlformats-officedocument.presentationml.notesSlide+xml"/>
  <Override PartName="/ppt/ink/ink33.xml" ContentType="application/inkml+xml"/>
  <Override PartName="/ppt/notesSlides/notesSlide22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notesSlides/notesSlide23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notesSlides/notesSlide24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notesSlides/notesSlide25.xml" ContentType="application/vnd.openxmlformats-officedocument.presentationml.notesSlide+xml"/>
  <Override PartName="/ppt/ink/ink40.xml" ContentType="application/inkml+xml"/>
  <Override PartName="/ppt/ink/ink41.xml" ContentType="application/inkml+xml"/>
  <Override PartName="/ppt/notesSlides/notesSlide26.xml" ContentType="application/vnd.openxmlformats-officedocument.presentationml.notesSlide+xml"/>
  <Override PartName="/ppt/ink/ink42.xml" ContentType="application/inkml+xml"/>
  <Override PartName="/ppt/ink/ink43.xml" ContentType="application/inkml+xml"/>
  <Override PartName="/ppt/notesSlides/notesSlide27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notesSlides/notesSlide28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82" r:id="rId3"/>
    <p:sldId id="312" r:id="rId4"/>
    <p:sldId id="340" r:id="rId5"/>
    <p:sldId id="343" r:id="rId6"/>
    <p:sldId id="363" r:id="rId7"/>
    <p:sldId id="364" r:id="rId8"/>
    <p:sldId id="371" r:id="rId9"/>
    <p:sldId id="346" r:id="rId10"/>
    <p:sldId id="377" r:id="rId11"/>
    <p:sldId id="441" r:id="rId12"/>
    <p:sldId id="450" r:id="rId13"/>
    <p:sldId id="378" r:id="rId14"/>
    <p:sldId id="381" r:id="rId15"/>
    <p:sldId id="461" r:id="rId16"/>
    <p:sldId id="452" r:id="rId17"/>
    <p:sldId id="462" r:id="rId18"/>
    <p:sldId id="463" r:id="rId19"/>
    <p:sldId id="464" r:id="rId20"/>
    <p:sldId id="449" r:id="rId21"/>
    <p:sldId id="394" r:id="rId22"/>
    <p:sldId id="395" r:id="rId23"/>
    <p:sldId id="456" r:id="rId24"/>
    <p:sldId id="396" r:id="rId25"/>
    <p:sldId id="443" r:id="rId26"/>
    <p:sldId id="444" r:id="rId27"/>
    <p:sldId id="399" r:id="rId28"/>
    <p:sldId id="453" r:id="rId29"/>
    <p:sldId id="455" r:id="rId30"/>
    <p:sldId id="398" r:id="rId31"/>
    <p:sldId id="476" r:id="rId32"/>
    <p:sldId id="477" r:id="rId33"/>
    <p:sldId id="484" r:id="rId34"/>
    <p:sldId id="485" r:id="rId35"/>
    <p:sldId id="486" r:id="rId36"/>
    <p:sldId id="487" r:id="rId37"/>
  </p:sldIdLst>
  <p:sldSz cx="9144000" cy="6858000" type="screen4x3"/>
  <p:notesSz cx="7315200" cy="9601200"/>
  <p:defaultTextStyle>
    <a:defPPr>
      <a:defRPr lang="en-GB"/>
    </a:defPPr>
    <a:lvl1pPr algn="l" defTabSz="457200" rtl="0" fontAlgn="base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1pPr>
    <a:lvl2pPr marL="457200" algn="l" defTabSz="457200" rtl="0" fontAlgn="base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2pPr>
    <a:lvl3pPr marL="914400" algn="l" defTabSz="457200" rtl="0" fontAlgn="base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3pPr>
    <a:lvl4pPr marL="1371600" algn="l" defTabSz="457200" rtl="0" fontAlgn="base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4pPr>
    <a:lvl5pPr marL="1828800" algn="l" defTabSz="457200" rtl="0" fontAlgn="base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79">
          <p15:clr>
            <a:srgbClr val="A4A3A4"/>
          </p15:clr>
        </p15:guide>
        <p15:guide id="2" pos="2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FFCC"/>
    <a:srgbClr val="FFFF99"/>
    <a:srgbClr val="CC3399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09" autoAdjust="0"/>
    <p:restoredTop sz="80282" autoAdjust="0"/>
  </p:normalViewPr>
  <p:slideViewPr>
    <p:cSldViewPr>
      <p:cViewPr>
        <p:scale>
          <a:sx n="90" d="100"/>
          <a:sy n="90" d="100"/>
        </p:scale>
        <p:origin x="-706" y="-181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79"/>
        <p:guide pos="22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482600">
              <a:defRPr sz="13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482600">
              <a:defRPr sz="13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482600">
              <a:defRPr sz="13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482600">
              <a:defRPr sz="13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4796F5B-3BA6-44B6-A3E1-39D37F27C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39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0:56.26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1:00.121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0,'17'35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0:56.26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0:56.26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0:56.26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1:00.121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0,'17'35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0:56.26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1:00.121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0,'17'35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0:56.26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1:00.121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0,'17'35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0:56.26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1:00.121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0,'17'35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1:00.121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0,'17'35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0:56.26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1:00.121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0,'17'35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0:56.26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1:00.121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0,'17'35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0:56.26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1:00.121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0,'17'35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0:56.26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1:00.121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0,'34'71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0:56.26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0:56.26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1:00.121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0,'34'71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0:56.26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1:00.121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0,'34'71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0:56.26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0:56.26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1:00.121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0,'34'71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0:56.26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1:00.121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0,'34'71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0:56.26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1:00.121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0,'34'71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1:00.121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0,'17'35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0:56.26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1:00.121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0,'34'71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0:56.26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1:00.121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0,'34'71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0:56.26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1:00.121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0,'34'71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0:56.26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1:00.121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0,'34'71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0:56.26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1:00.121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0,'17'35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0:56.26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1:00.121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0,'17'35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12T18:40:56.26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67063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94" tIns="48247" rIns="96494" bIns="48247" numCol="1" anchor="t" anchorCtr="0" compatLnSpc="1">
            <a:prstTxWarp prst="textNoShape">
              <a:avLst/>
            </a:prstTxWarp>
          </a:bodyPr>
          <a:lstStyle>
            <a:lvl1pPr defTabSz="474663">
              <a:lnSpc>
                <a:spcPct val="100000"/>
              </a:lnSpc>
              <a:tabLst>
                <a:tab pos="0" algn="l"/>
                <a:tab pos="474663" algn="l"/>
                <a:tab pos="949325" algn="l"/>
                <a:tab pos="1423988" algn="l"/>
                <a:tab pos="1900238" algn="l"/>
                <a:tab pos="2374900" algn="l"/>
                <a:tab pos="2849563" algn="l"/>
                <a:tab pos="3324225" algn="l"/>
                <a:tab pos="3798888" algn="l"/>
                <a:tab pos="4273550" algn="l"/>
                <a:tab pos="4749800" algn="l"/>
                <a:tab pos="5226050" algn="l"/>
                <a:tab pos="5700713" algn="l"/>
                <a:tab pos="6175375" algn="l"/>
                <a:tab pos="6650038" algn="l"/>
                <a:tab pos="7124700" algn="l"/>
                <a:tab pos="7600950" algn="l"/>
                <a:tab pos="8075613" algn="l"/>
                <a:tab pos="8550275" algn="l"/>
                <a:tab pos="9024938" algn="l"/>
                <a:tab pos="94996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144963" y="0"/>
            <a:ext cx="3167062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94" tIns="48247" rIns="96494" bIns="48247" numCol="1" anchor="t" anchorCtr="0" compatLnSpc="1">
            <a:prstTxWarp prst="textNoShape">
              <a:avLst/>
            </a:prstTxWarp>
          </a:bodyPr>
          <a:lstStyle>
            <a:lvl1pPr algn="r" defTabSz="474663">
              <a:lnSpc>
                <a:spcPct val="100000"/>
              </a:lnSpc>
              <a:tabLst>
                <a:tab pos="0" algn="l"/>
                <a:tab pos="474663" algn="l"/>
                <a:tab pos="949325" algn="l"/>
                <a:tab pos="1423988" algn="l"/>
                <a:tab pos="1900238" algn="l"/>
                <a:tab pos="2374900" algn="l"/>
                <a:tab pos="2849563" algn="l"/>
                <a:tab pos="3324225" algn="l"/>
                <a:tab pos="3798888" algn="l"/>
                <a:tab pos="4273550" algn="l"/>
                <a:tab pos="4749800" algn="l"/>
                <a:tab pos="5226050" algn="l"/>
                <a:tab pos="5700713" algn="l"/>
                <a:tab pos="6175375" algn="l"/>
                <a:tab pos="6650038" algn="l"/>
                <a:tab pos="7124700" algn="l"/>
                <a:tab pos="7600950" algn="l"/>
                <a:tab pos="8075613" algn="l"/>
                <a:tab pos="8550275" algn="l"/>
                <a:tab pos="9024938" algn="l"/>
                <a:tab pos="94996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8854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5838" cy="35972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94" tIns="48247" rIns="96494" bIns="48247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121775"/>
            <a:ext cx="316706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94" tIns="48247" rIns="96494" bIns="48247" numCol="1" anchor="b" anchorCtr="0" compatLnSpc="1">
            <a:prstTxWarp prst="textNoShape">
              <a:avLst/>
            </a:prstTxWarp>
          </a:bodyPr>
          <a:lstStyle>
            <a:lvl1pPr defTabSz="474663">
              <a:lnSpc>
                <a:spcPct val="100000"/>
              </a:lnSpc>
              <a:tabLst>
                <a:tab pos="0" algn="l"/>
                <a:tab pos="474663" algn="l"/>
                <a:tab pos="949325" algn="l"/>
                <a:tab pos="1423988" algn="l"/>
                <a:tab pos="1900238" algn="l"/>
                <a:tab pos="2374900" algn="l"/>
                <a:tab pos="2849563" algn="l"/>
                <a:tab pos="3324225" algn="l"/>
                <a:tab pos="3798888" algn="l"/>
                <a:tab pos="4273550" algn="l"/>
                <a:tab pos="4749800" algn="l"/>
                <a:tab pos="5226050" algn="l"/>
                <a:tab pos="5700713" algn="l"/>
                <a:tab pos="6175375" algn="l"/>
                <a:tab pos="6650038" algn="l"/>
                <a:tab pos="7124700" algn="l"/>
                <a:tab pos="7600950" algn="l"/>
                <a:tab pos="8075613" algn="l"/>
                <a:tab pos="8550275" algn="l"/>
                <a:tab pos="9024938" algn="l"/>
                <a:tab pos="94996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1775"/>
            <a:ext cx="3167062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94" tIns="48247" rIns="96494" bIns="48247" numCol="1" anchor="b" anchorCtr="0" compatLnSpc="1">
            <a:prstTxWarp prst="textNoShape">
              <a:avLst/>
            </a:prstTxWarp>
          </a:bodyPr>
          <a:lstStyle>
            <a:lvl1pPr algn="r" defTabSz="474663">
              <a:lnSpc>
                <a:spcPct val="100000"/>
              </a:lnSpc>
              <a:tabLst>
                <a:tab pos="0" algn="l"/>
                <a:tab pos="474663" algn="l"/>
                <a:tab pos="949325" algn="l"/>
                <a:tab pos="1423988" algn="l"/>
                <a:tab pos="1900238" algn="l"/>
                <a:tab pos="2374900" algn="l"/>
                <a:tab pos="2849563" algn="l"/>
                <a:tab pos="3324225" algn="l"/>
                <a:tab pos="3798888" algn="l"/>
                <a:tab pos="4273550" algn="l"/>
                <a:tab pos="4749800" algn="l"/>
                <a:tab pos="5226050" algn="l"/>
                <a:tab pos="5700713" algn="l"/>
                <a:tab pos="6175375" algn="l"/>
                <a:tab pos="6650038" algn="l"/>
                <a:tab pos="7124700" algn="l"/>
                <a:tab pos="7600950" algn="l"/>
                <a:tab pos="8075613" algn="l"/>
                <a:tab pos="8550275" algn="l"/>
                <a:tab pos="9024938" algn="l"/>
                <a:tab pos="94996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6A9324-000A-41BD-91A2-4C774D687A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184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79458E8-FF8A-4173-B2EE-1E3D6C4030FF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7337" cy="4319587"/>
          </a:xfrm>
          <a:noFill/>
          <a:ln/>
        </p:spPr>
        <p:txBody>
          <a:bodyPr wrap="none" lIns="94998" tIns="47500" rIns="94998" bIns="4750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6ADA5D2-C252-49C7-92C6-E21A5DB18F8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20835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07524A6-0FAD-47F1-BB7B-39B057095995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21859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07524A6-0FAD-47F1-BB7B-39B057095995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21859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75018C7-1052-4B76-86F3-4B4968BBA208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07524A6-0FAD-47F1-BB7B-39B057095995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21859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4F37030-A4A2-46D3-AA0A-808341658678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125955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4F37030-A4A2-46D3-AA0A-808341658678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125955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4F37030-A4A2-46D3-AA0A-808341658678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125955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4F37030-A4A2-46D3-AA0A-808341658678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125955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07524A6-0FAD-47F1-BB7B-39B057095995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121859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7D81BC5-A56F-4F9C-B978-BA5470CCC1D7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0332ABE-3E5E-49E1-8BE6-DBA6496EC672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126979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5FB20B4-0B9B-4588-B1A3-EFADC048BE5E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128003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BB97028-0484-44C6-850B-60F7ABD5623C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129027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BB97028-0484-44C6-850B-60F7ABD5623C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129027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BB97028-0484-44C6-850B-60F7ABD5623C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129027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EB138A3-FFC5-41C2-80F3-BBF27D23F86C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131075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EB138A3-FFC5-41C2-80F3-BBF27D23F86C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131075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BB97028-0484-44C6-850B-60F7ABD5623C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129027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11958F5-7B5B-4FA0-8A58-F15B8760FAD0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132099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C11F101-5F8A-4CEE-978F-76D120DACE0A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2EBB020-E520-4D0A-A079-29FA478225B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E14E926-089D-4FD2-8482-F5067C6E341C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0BABCCF-15DA-4188-AC23-A9BA969C7974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D95BDD6-F7FD-4B45-8BE2-F7D02247746A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12643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B5A4BB1-D911-4E6B-B7EE-C4E2569EC6F7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065483B-6B09-4E44-8F1F-7715A066F8DC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19811" name="Text Box 2"/>
          <p:cNvSpPr txBox="1">
            <a:spLocks noChangeArrowheads="1"/>
          </p:cNvSpPr>
          <p:nvPr/>
        </p:nvSpPr>
        <p:spPr bwMode="auto">
          <a:xfrm>
            <a:off x="1233488" y="720725"/>
            <a:ext cx="4852987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D9145-5259-4013-A461-50C0FAFE14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C5694-296E-45EA-B2BB-96B4B4B39C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4013" y="152400"/>
            <a:ext cx="2132012" cy="5559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6813" cy="5559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CF895-E157-4F36-B870-BA6DD5C8D4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1225" cy="682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8CB19-CB3D-40AF-AE05-28E3332939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1225" cy="682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219200"/>
            <a:ext cx="8455025" cy="4492625"/>
          </a:xfrm>
        </p:spPr>
        <p:txBody>
          <a:bodyPr/>
          <a:lstStyle/>
          <a:p>
            <a:pPr lvl="0"/>
            <a:endParaRPr lang="en-CA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7579E-4D7E-4EC8-9612-ADC8711366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152400"/>
            <a:ext cx="8531225" cy="682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4151313" cy="2170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08513" y="1219200"/>
            <a:ext cx="4151312" cy="2170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3541713"/>
            <a:ext cx="4151313" cy="2170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8513" y="3541713"/>
            <a:ext cx="4151312" cy="2170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F1536-3EF6-4529-A435-D226ADFD3F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88DC7-E978-4890-82C6-A131E8179E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F5798-F393-49DB-AC1E-4BF70C766A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51313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3" y="1219200"/>
            <a:ext cx="4151312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FCE8B-AA97-4804-A4D3-846D80BE07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2FA9E-D9F5-4870-BC29-C1CAA488E7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446A7-8AD3-4A06-A7A0-135F8C16C4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02762-50D2-4C2B-AED7-859AE569F4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C6F63-8090-433A-B074-E09D53C26C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E6356-6E4C-449B-BEC5-4A22108182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1225" cy="68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5025" cy="449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24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3F274DE-30BF-4545-96D7-12F5FD3A41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3333CC"/>
        </a:buClr>
        <a:buSzPct val="100000"/>
        <a:buFont typeface="Times New Roman" pitchFamily="18" charset="0"/>
        <a:defRPr sz="3600" b="1">
          <a:solidFill>
            <a:srgbClr val="3333CC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3333CC"/>
        </a:buClr>
        <a:buSzPct val="100000"/>
        <a:buFont typeface="Times New Roman" pitchFamily="18" charset="0"/>
        <a:defRPr sz="3600" b="1">
          <a:solidFill>
            <a:srgbClr val="3333CC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2pPr>
      <a:lvl3pPr algn="ctr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3333CC"/>
        </a:buClr>
        <a:buSzPct val="100000"/>
        <a:buFont typeface="Times New Roman" pitchFamily="18" charset="0"/>
        <a:defRPr sz="3600" b="1">
          <a:solidFill>
            <a:srgbClr val="3333CC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3pPr>
      <a:lvl4pPr algn="ctr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3333CC"/>
        </a:buClr>
        <a:buSzPct val="100000"/>
        <a:buFont typeface="Times New Roman" pitchFamily="18" charset="0"/>
        <a:defRPr sz="3600" b="1">
          <a:solidFill>
            <a:srgbClr val="3333CC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4pPr>
      <a:lvl5pPr algn="ctr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3333CC"/>
        </a:buClr>
        <a:buSzPct val="100000"/>
        <a:buFont typeface="Times New Roman" pitchFamily="18" charset="0"/>
        <a:defRPr sz="3600" b="1">
          <a:solidFill>
            <a:srgbClr val="3333CC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5pPr>
      <a:lvl6pPr marL="457200" algn="ctr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3333CC"/>
        </a:buClr>
        <a:buSzPct val="100000"/>
        <a:buFont typeface="Times New Roman" pitchFamily="18" charset="0"/>
        <a:defRPr sz="3600" b="1">
          <a:solidFill>
            <a:srgbClr val="3333CC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6pPr>
      <a:lvl7pPr marL="914400" algn="ctr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3333CC"/>
        </a:buClr>
        <a:buSzPct val="100000"/>
        <a:buFont typeface="Times New Roman" pitchFamily="18" charset="0"/>
        <a:defRPr sz="3600" b="1">
          <a:solidFill>
            <a:srgbClr val="3333CC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7pPr>
      <a:lvl8pPr marL="1371600" algn="ctr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3333CC"/>
        </a:buClr>
        <a:buSzPct val="100000"/>
        <a:buFont typeface="Times New Roman" pitchFamily="18" charset="0"/>
        <a:defRPr sz="3600" b="1">
          <a:solidFill>
            <a:srgbClr val="3333CC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8pPr>
      <a:lvl9pPr marL="1828800" algn="ctr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3333CC"/>
        </a:buClr>
        <a:buSzPct val="100000"/>
        <a:buFont typeface="Times New Roman" pitchFamily="18" charset="0"/>
        <a:defRPr sz="3600" b="1">
          <a:solidFill>
            <a:srgbClr val="3333CC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39725" indent="-339725" algn="l" defTabSz="457200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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lnSpc>
          <a:spcPct val="90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0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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0000"/>
        </a:lnSpc>
        <a:spcBef>
          <a:spcPts val="13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emf"/><Relationship Id="rId5" Type="http://schemas.openxmlformats.org/officeDocument/2006/relationships/customXml" Target="../ink/ink14.x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customXml" Target="../ink/ink15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5.png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emf"/><Relationship Id="rId5" Type="http://schemas.openxmlformats.org/officeDocument/2006/relationships/customXml" Target="../ink/ink1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customXml" Target="../ink/ink19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11" Type="http://schemas.openxmlformats.org/officeDocument/2006/relationships/customXml" Target="../ink/ink22.xml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.emf"/><Relationship Id="rId4" Type="http://schemas.openxmlformats.org/officeDocument/2006/relationships/image" Target="../media/image6.png"/><Relationship Id="rId9" Type="http://schemas.openxmlformats.org/officeDocument/2006/relationships/customXml" Target="../ink/ink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11" Type="http://schemas.openxmlformats.org/officeDocument/2006/relationships/customXml" Target="../ink/ink24.xml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.emf"/><Relationship Id="rId4" Type="http://schemas.openxmlformats.org/officeDocument/2006/relationships/image" Target="../media/image6.png"/><Relationship Id="rId9" Type="http://schemas.openxmlformats.org/officeDocument/2006/relationships/customXml" Target="../ink/ink2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wmf"/><Relationship Id="rId11" Type="http://schemas.openxmlformats.org/officeDocument/2006/relationships/customXml" Target="../ink/ink26.xml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.emf"/><Relationship Id="rId4" Type="http://schemas.openxmlformats.org/officeDocument/2006/relationships/image" Target="../media/image6.png"/><Relationship Id="rId9" Type="http://schemas.openxmlformats.org/officeDocument/2006/relationships/customXml" Target="../ink/ink2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wmf"/><Relationship Id="rId11" Type="http://schemas.openxmlformats.org/officeDocument/2006/relationships/customXml" Target="../ink/ink28.xml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.emf"/><Relationship Id="rId4" Type="http://schemas.openxmlformats.org/officeDocument/2006/relationships/image" Target="../media/image6.png"/><Relationship Id="rId9" Type="http://schemas.openxmlformats.org/officeDocument/2006/relationships/customXml" Target="../ink/ink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.e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2.wmf"/><Relationship Id="rId12" Type="http://schemas.openxmlformats.org/officeDocument/2006/relationships/customXml" Target="../ink/ink3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.emf"/><Relationship Id="rId5" Type="http://schemas.openxmlformats.org/officeDocument/2006/relationships/image" Target="../media/image11.wmf"/><Relationship Id="rId10" Type="http://schemas.openxmlformats.org/officeDocument/2006/relationships/customXml" Target="../ink/ink29.xml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customXml" Target="../ink/ink31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customXml" Target="../ink/ink33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7.wmf"/><Relationship Id="rId11" Type="http://schemas.openxmlformats.org/officeDocument/2006/relationships/customXml" Target="../ink/ink35.xml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.emf"/><Relationship Id="rId4" Type="http://schemas.openxmlformats.org/officeDocument/2006/relationships/image" Target="../media/image19.png"/><Relationship Id="rId9" Type="http://schemas.openxmlformats.org/officeDocument/2006/relationships/customXml" Target="../ink/ink3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1.wmf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3.bin"/><Relationship Id="rId11" Type="http://schemas.openxmlformats.org/officeDocument/2006/relationships/customXml" Target="../ink/ink37.xml"/><Relationship Id="rId5" Type="http://schemas.openxmlformats.org/officeDocument/2006/relationships/image" Target="../media/image20.wmf"/><Relationship Id="rId10" Type="http://schemas.openxmlformats.org/officeDocument/2006/relationships/image" Target="../media/image1.emf"/><Relationship Id="rId4" Type="http://schemas.openxmlformats.org/officeDocument/2006/relationships/oleObject" Target="../embeddings/oleObject22.bin"/><Relationship Id="rId9" Type="http://schemas.openxmlformats.org/officeDocument/2006/relationships/customXml" Target="../ink/ink3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.png"/><Relationship Id="rId11" Type="http://schemas.openxmlformats.org/officeDocument/2006/relationships/customXml" Target="../ink/ink39.xml"/><Relationship Id="rId5" Type="http://schemas.openxmlformats.org/officeDocument/2006/relationships/image" Target="../media/image22.wmf"/><Relationship Id="rId10" Type="http://schemas.openxmlformats.org/officeDocument/2006/relationships/image" Target="../media/image1.emf"/><Relationship Id="rId4" Type="http://schemas.openxmlformats.org/officeDocument/2006/relationships/oleObject" Target="../embeddings/oleObject24.bin"/><Relationship Id="rId9" Type="http://schemas.openxmlformats.org/officeDocument/2006/relationships/customXml" Target="../ink/ink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emf"/><Relationship Id="rId5" Type="http://schemas.openxmlformats.org/officeDocument/2006/relationships/customXml" Target="../ink/ink41.xml"/><Relationship Id="rId4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.emf"/><Relationship Id="rId5" Type="http://schemas.openxmlformats.org/officeDocument/2006/relationships/image" Target="../media/image24.wmf"/><Relationship Id="rId10" Type="http://schemas.openxmlformats.org/officeDocument/2006/relationships/customXml" Target="../ink/ink43.xml"/><Relationship Id="rId4" Type="http://schemas.openxmlformats.org/officeDocument/2006/relationships/oleObject" Target="../embeddings/oleObject26.bin"/><Relationship Id="rId9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.emf"/><Relationship Id="rId5" Type="http://schemas.openxmlformats.org/officeDocument/2006/relationships/image" Target="../media/image26.wmf"/><Relationship Id="rId10" Type="http://schemas.openxmlformats.org/officeDocument/2006/relationships/customXml" Target="../ink/ink45.xml"/><Relationship Id="rId4" Type="http://schemas.openxmlformats.org/officeDocument/2006/relationships/oleObject" Target="../embeddings/oleObject28.bin"/><Relationship Id="rId9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7.xml"/><Relationship Id="rId5" Type="http://schemas.openxmlformats.org/officeDocument/2006/relationships/image" Target="../media/image1.emf"/><Relationship Id="rId4" Type="http://schemas.openxmlformats.org/officeDocument/2006/relationships/customXml" Target="../ink/ink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9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emf"/><Relationship Id="rId5" Type="http://schemas.openxmlformats.org/officeDocument/2006/relationships/customXml" Target="../ink/ink2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emf"/><Relationship Id="rId5" Type="http://schemas.openxmlformats.org/officeDocument/2006/relationships/customXml" Target="../ink/ink4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emf"/><Relationship Id="rId5" Type="http://schemas.openxmlformats.org/officeDocument/2006/relationships/customXml" Target="../ink/ink6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.emf"/><Relationship Id="rId5" Type="http://schemas.openxmlformats.org/officeDocument/2006/relationships/image" Target="../media/image1.wmf"/><Relationship Id="rId10" Type="http://schemas.openxmlformats.org/officeDocument/2006/relationships/customXml" Target="../ink/ink8.x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emf"/><Relationship Id="rId5" Type="http://schemas.openxmlformats.org/officeDocument/2006/relationships/customXml" Target="../ink/ink10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/>
              <a:t>Morkov</a:t>
            </a:r>
            <a:r>
              <a:rPr lang="en-US" dirty="0"/>
              <a:t> Decision Processes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E78CB19-CB3D-40AF-AE05-28E33329395D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More formally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0" y="928688"/>
            <a:ext cx="8786813" cy="122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A stationary policy is a function:</a:t>
            </a:r>
          </a:p>
          <a:p>
            <a:pPr marL="796925" lvl="1" indent="-339725">
              <a:lnSpc>
                <a:spcPct val="100000"/>
              </a:lnSpc>
              <a:spcBef>
                <a:spcPts val="18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For every state s, </a:t>
            </a:r>
            <a:r>
              <a:rPr lang="ru-RU" sz="2000" i="1" dirty="0">
                <a:solidFill>
                  <a:srgbClr val="000000"/>
                </a:solidFill>
                <a:cs typeface="Times New Roman" pitchFamily="18" charset="0"/>
              </a:rPr>
              <a:t>л</a:t>
            </a:r>
            <a:r>
              <a:rPr lang="en-US" sz="2000" i="1" dirty="0">
                <a:solidFill>
                  <a:srgbClr val="000000"/>
                </a:solidFill>
              </a:rPr>
              <a:t>(s)</a:t>
            </a:r>
            <a:r>
              <a:rPr lang="en-US" sz="2000" dirty="0">
                <a:solidFill>
                  <a:srgbClr val="000000"/>
                </a:solidFill>
              </a:rPr>
              <a:t> specifies  which action should be taken in that state.</a:t>
            </a: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Utility of a state</a:t>
            </a:r>
          </a:p>
          <a:p>
            <a:pPr marL="796925" lvl="1" indent="-339725">
              <a:lnSpc>
                <a:spcPct val="100000"/>
              </a:lnSpc>
              <a:spcBef>
                <a:spcPts val="18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Defined as the expected utility of the state  sequences that may follow it</a:t>
            </a:r>
          </a:p>
          <a:p>
            <a:pPr marL="796925" lvl="1" indent="-339725">
              <a:lnSpc>
                <a:spcPct val="100000"/>
              </a:lnSpc>
              <a:spcBef>
                <a:spcPts val="18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These sequences depend on the policy </a:t>
            </a:r>
            <a:r>
              <a:rPr lang="ru-RU" sz="2000" i="1" dirty="0">
                <a:solidFill>
                  <a:srgbClr val="000000"/>
                </a:solidFill>
                <a:cs typeface="Times New Roman" pitchFamily="18" charset="0"/>
              </a:rPr>
              <a:t>л</a:t>
            </a:r>
            <a:r>
              <a:rPr lang="en-CA" sz="2000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CA" sz="2000" dirty="0">
                <a:solidFill>
                  <a:srgbClr val="000000"/>
                </a:solidFill>
                <a:cs typeface="Times New Roman" pitchFamily="18" charset="0"/>
              </a:rPr>
              <a:t>being followed, so we define the utility of a state s with respected to </a:t>
            </a:r>
            <a:r>
              <a:rPr lang="ru-RU" sz="2000" i="1" dirty="0">
                <a:solidFill>
                  <a:srgbClr val="000000"/>
                </a:solidFill>
                <a:cs typeface="Times New Roman" pitchFamily="18" charset="0"/>
              </a:rPr>
              <a:t>л</a:t>
            </a:r>
            <a:r>
              <a:rPr lang="en-CA" sz="2000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a.k.a</a:t>
            </a: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US" sz="2000" b="1" i="1" dirty="0">
                <a:solidFill>
                  <a:schemeClr val="accent2"/>
                </a:solidFill>
              </a:rPr>
              <a:t>value</a:t>
            </a:r>
            <a:r>
              <a:rPr lang="en-US" sz="2000" dirty="0">
                <a:solidFill>
                  <a:srgbClr val="000000"/>
                </a:solidFill>
              </a:rPr>
              <a:t> of </a:t>
            </a:r>
            <a:r>
              <a:rPr lang="ru-RU" sz="2000" i="1" dirty="0">
                <a:solidFill>
                  <a:srgbClr val="000000"/>
                </a:solidFill>
                <a:cs typeface="Times New Roman" pitchFamily="18" charset="0"/>
              </a:rPr>
              <a:t>л</a:t>
            </a: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 for that state)</a:t>
            </a:r>
            <a:r>
              <a:rPr lang="en-CA" sz="2000" i="1" dirty="0">
                <a:solidFill>
                  <a:srgbClr val="000000"/>
                </a:solidFill>
                <a:cs typeface="Times New Roman" pitchFamily="18" charset="0"/>
              </a:rPr>
              <a:t> as</a:t>
            </a:r>
          </a:p>
          <a:p>
            <a:pPr marL="796925" lvl="1" indent="-339725">
              <a:lnSpc>
                <a:spcPct val="100000"/>
              </a:lnSpc>
              <a:spcBef>
                <a:spcPts val="1800"/>
              </a:spcBef>
              <a:buFont typeface="Arial" charset="0"/>
              <a:buChar char="•"/>
            </a:pPr>
            <a:endParaRPr lang="en-CA" sz="2000" i="1" dirty="0">
              <a:solidFill>
                <a:srgbClr val="000000"/>
              </a:solidFill>
              <a:cs typeface="Times New Roman" pitchFamily="18" charset="0"/>
            </a:endParaRPr>
          </a:p>
          <a:p>
            <a:pPr marL="796925" lvl="1" indent="-339725">
              <a:lnSpc>
                <a:spcPct val="100000"/>
              </a:lnSpc>
              <a:spcBef>
                <a:spcPts val="1800"/>
              </a:spcBef>
            </a:pPr>
            <a:endParaRPr lang="en-CA" sz="2000" dirty="0">
              <a:solidFill>
                <a:srgbClr val="000000"/>
              </a:solidFill>
              <a:cs typeface="Times New Roman" pitchFamily="18" charset="0"/>
            </a:endParaRPr>
          </a:p>
          <a:p>
            <a:pPr marL="796925" lvl="1" indent="-339725">
              <a:lnSpc>
                <a:spcPct val="100000"/>
              </a:lnSpc>
              <a:spcBef>
                <a:spcPts val="1800"/>
              </a:spcBef>
              <a:buFont typeface="Arial" charset="0"/>
              <a:buChar char="•"/>
            </a:pPr>
            <a:r>
              <a:rPr lang="en-CA" sz="2000" dirty="0">
                <a:solidFill>
                  <a:srgbClr val="000000"/>
                </a:solidFill>
                <a:cs typeface="Times New Roman" pitchFamily="18" charset="0"/>
              </a:rPr>
              <a:t>Where</a:t>
            </a:r>
            <a:r>
              <a:rPr lang="en-CA" sz="2000" i="1" dirty="0">
                <a:solidFill>
                  <a:srgbClr val="000000"/>
                </a:solidFill>
                <a:cs typeface="Times New Roman" pitchFamily="18" charset="0"/>
              </a:rPr>
              <a:t> S</a:t>
            </a:r>
            <a:r>
              <a:rPr lang="en-CA" sz="2000" i="1" baseline="-25000" dirty="0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CA" sz="2000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CA" sz="2000" dirty="0">
                <a:solidFill>
                  <a:srgbClr val="000000"/>
                </a:solidFill>
                <a:cs typeface="Times New Roman" pitchFamily="18" charset="0"/>
              </a:rPr>
              <a:t>is the random variable representing the state the agent reaches after executing</a:t>
            </a:r>
            <a:r>
              <a:rPr lang="en-CA" sz="2000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sz="2000" i="1" dirty="0">
                <a:solidFill>
                  <a:srgbClr val="000000"/>
                </a:solidFill>
                <a:cs typeface="Times New Roman" pitchFamily="18" charset="0"/>
              </a:rPr>
              <a:t>л</a:t>
            </a:r>
            <a:r>
              <a:rPr lang="en-CA" sz="2000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CA" sz="2000" dirty="0">
                <a:solidFill>
                  <a:srgbClr val="000000"/>
                </a:solidFill>
                <a:cs typeface="Times New Roman" pitchFamily="18" charset="0"/>
              </a:rPr>
              <a:t>for</a:t>
            </a:r>
            <a:r>
              <a:rPr lang="en-CA" sz="2000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CA" sz="2000" i="1" dirty="0" err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CA" sz="2000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CA" sz="2000" dirty="0">
                <a:solidFill>
                  <a:srgbClr val="000000"/>
                </a:solidFill>
                <a:cs typeface="Times New Roman" pitchFamily="18" charset="0"/>
              </a:rPr>
              <a:t>steps starting from </a:t>
            </a:r>
            <a:r>
              <a:rPr lang="en-CA" sz="2000" i="1" dirty="0">
                <a:solidFill>
                  <a:srgbClr val="000000"/>
                </a:solidFill>
                <a:cs typeface="Times New Roman" pitchFamily="18" charset="0"/>
              </a:rPr>
              <a:t>s</a:t>
            </a:r>
            <a:endParaRPr lang="en-US" sz="2000" i="1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0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32770" name="Object 6"/>
          <p:cNvGraphicFramePr>
            <a:graphicFrameLocks noChangeAspect="1"/>
          </p:cNvGraphicFramePr>
          <p:nvPr/>
        </p:nvGraphicFramePr>
        <p:xfrm>
          <a:off x="4500563" y="1000125"/>
          <a:ext cx="12827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647640" imgH="177480" progId="Equation.3">
                  <p:embed/>
                </p:oleObj>
              </mc:Choice>
              <mc:Fallback>
                <p:oleObj name="Equation" r:id="rId4" imgW="647640" imgH="177480" progId="Equation.3">
                  <p:embed/>
                  <p:pic>
                    <p:nvPicPr>
                      <p:cNvPr id="327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000125"/>
                        <a:ext cx="12827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182813" y="4000500"/>
          <a:ext cx="44370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6" imgW="2476440" imgH="457200" progId="Equation.3">
                  <p:embed/>
                </p:oleObj>
              </mc:Choice>
              <mc:Fallback>
                <p:oleObj name="Equation" r:id="rId6" imgW="2476440" imgH="457200" progId="Equation.3">
                  <p:embed/>
                  <p:pic>
                    <p:nvPicPr>
                      <p:cNvPr id="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4000500"/>
                        <a:ext cx="443706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772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25825" y="38919150"/>
              <a:ext cx="0" cy="0"/>
            </p14:xfrm>
          </p:contentPart>
        </mc:Choice>
        <mc:Fallback xmlns="">
          <p:pic>
            <p:nvPicPr>
              <p:cNvPr id="32772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6325825" y="3891915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More Formally (cont.)</a:t>
            </a:r>
          </a:p>
        </p:txBody>
      </p:sp>
      <p:sp>
        <p:nvSpPr>
          <p:cNvPr id="394245" name="Rectangle 5"/>
          <p:cNvSpPr>
            <a:spLocks noChangeArrowheads="1"/>
          </p:cNvSpPr>
          <p:nvPr/>
        </p:nvSpPr>
        <p:spPr bwMode="auto">
          <a:xfrm>
            <a:off x="0" y="928688"/>
            <a:ext cx="8786813" cy="122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</a:pPr>
            <a:endParaRPr lang="en-US" sz="20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An optimal policy is one with maximum expected discounted reward for every state.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 policy </a:t>
            </a:r>
            <a:r>
              <a:rPr lang="ru-RU" sz="2000" i="1" dirty="0">
                <a:solidFill>
                  <a:srgbClr val="000000"/>
                </a:solidFill>
                <a:cs typeface="Times New Roman" pitchFamily="18" charset="0"/>
              </a:rPr>
              <a:t>л</a:t>
            </a:r>
            <a:r>
              <a:rPr lang="en-CA" sz="2000" i="1" dirty="0">
                <a:solidFill>
                  <a:srgbClr val="000000"/>
                </a:solidFill>
                <a:cs typeface="Times New Roman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is</a:t>
            </a:r>
            <a:r>
              <a:rPr lang="en-US" sz="2000" dirty="0">
                <a:solidFill>
                  <a:srgbClr val="000000"/>
                </a:solidFill>
              </a:rPr>
              <a:t> optimal if there is no other policy </a:t>
            </a:r>
            <a:r>
              <a:rPr lang="ru-RU" sz="2000" i="1" dirty="0">
                <a:solidFill>
                  <a:srgbClr val="000000"/>
                </a:solidFill>
                <a:cs typeface="Times New Roman" pitchFamily="18" charset="0"/>
              </a:rPr>
              <a:t>л</a:t>
            </a:r>
            <a:r>
              <a:rPr lang="en-US" sz="2000" i="1" dirty="0">
                <a:solidFill>
                  <a:srgbClr val="000000"/>
                </a:solidFill>
                <a:cs typeface="Times New Roman" pitchFamily="18" charset="0"/>
              </a:rPr>
              <a:t>’ 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and</a:t>
            </a:r>
            <a:r>
              <a:rPr lang="en-US" sz="2000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state s such as                  </a:t>
            </a:r>
          </a:p>
          <a:p>
            <a:pPr marL="739775" lvl="1" indent="-282575">
              <a:spcBef>
                <a:spcPts val="1500"/>
              </a:spcBef>
            </a:pPr>
            <a:r>
              <a:rPr lang="en-US" sz="2000" dirty="0">
                <a:solidFill>
                  <a:srgbClr val="000000"/>
                </a:solidFill>
              </a:rPr>
              <a:t>     U</a:t>
            </a:r>
            <a:r>
              <a:rPr lang="ru-RU" sz="2000" baseline="30000" dirty="0">
                <a:solidFill>
                  <a:srgbClr val="000000"/>
                </a:solidFill>
                <a:cs typeface="Times New Roman" pitchFamily="18" charset="0"/>
              </a:rPr>
              <a:t>п</a:t>
            </a:r>
            <a:r>
              <a:rPr lang="en-US" sz="2000" baseline="30000" dirty="0">
                <a:solidFill>
                  <a:srgbClr val="000000"/>
                </a:solidFill>
                <a:cs typeface="Times New Roman" pitchFamily="18" charset="0"/>
              </a:rPr>
              <a:t>’</a:t>
            </a:r>
            <a:r>
              <a:rPr lang="en-US" sz="2000" dirty="0">
                <a:solidFill>
                  <a:srgbClr val="000000"/>
                </a:solidFill>
              </a:rPr>
              <a:t>(s) &gt; U</a:t>
            </a:r>
            <a:r>
              <a:rPr lang="ru-RU" sz="2000" baseline="30000" dirty="0">
                <a:solidFill>
                  <a:srgbClr val="000000"/>
                </a:solidFill>
                <a:cs typeface="Times New Roman" pitchFamily="18" charset="0"/>
              </a:rPr>
              <a:t>п</a:t>
            </a:r>
            <a:r>
              <a:rPr lang="en-CA" sz="2000" baseline="30000" dirty="0">
                <a:solidFill>
                  <a:srgbClr val="000000"/>
                </a:solidFill>
                <a:cs typeface="Times New Roman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</a:rPr>
              <a:t>(s)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739775" lvl="1" indent="-282575">
              <a:spcBef>
                <a:spcPts val="15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That is an optimal policy gives </a:t>
            </a:r>
            <a:r>
              <a:rPr lang="en-US" sz="2000" dirty="0">
                <a:solidFill>
                  <a:schemeClr val="accent2"/>
                </a:solidFill>
              </a:rPr>
              <a:t>the Maximum Expected Utility (MEU)</a:t>
            </a:r>
          </a:p>
          <a:p>
            <a:pPr marL="739775" lvl="1" indent="-282575">
              <a:spcBef>
                <a:spcPts val="1500"/>
              </a:spcBef>
            </a:pPr>
            <a:endParaRPr lang="en-US" sz="20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For a fully-observable MDP with </a:t>
            </a:r>
            <a:r>
              <a:rPr lang="en-US" sz="2000" b="1" i="1" dirty="0">
                <a:solidFill>
                  <a:schemeClr val="accent2"/>
                </a:solidFill>
              </a:rPr>
              <a:t>stationary dynamics</a:t>
            </a:r>
            <a:r>
              <a:rPr lang="en-US" sz="2000" dirty="0">
                <a:solidFill>
                  <a:srgbClr val="000000"/>
                </a:solidFill>
              </a:rPr>
              <a:t> and </a:t>
            </a:r>
            <a:r>
              <a:rPr lang="en-US" sz="2000" b="1" i="1" dirty="0">
                <a:solidFill>
                  <a:schemeClr val="accent2"/>
                </a:solidFill>
              </a:rPr>
              <a:t>rewards</a:t>
            </a:r>
            <a:r>
              <a:rPr lang="en-US" sz="2000" dirty="0">
                <a:solidFill>
                  <a:srgbClr val="000000"/>
                </a:solidFill>
              </a:rPr>
              <a:t> with </a:t>
            </a:r>
            <a:r>
              <a:rPr lang="en-US" sz="2000" b="1" i="1" dirty="0">
                <a:solidFill>
                  <a:schemeClr val="accent2"/>
                </a:solidFill>
              </a:rPr>
              <a:t>infinite</a:t>
            </a:r>
            <a:r>
              <a:rPr lang="en-US" sz="2000" dirty="0">
                <a:solidFill>
                  <a:srgbClr val="000000"/>
                </a:solidFill>
              </a:rPr>
              <a:t>  or </a:t>
            </a:r>
            <a:r>
              <a:rPr lang="en-US" sz="2000" b="1" i="1" dirty="0">
                <a:solidFill>
                  <a:schemeClr val="accent2"/>
                </a:solidFill>
              </a:rPr>
              <a:t>indefinite</a:t>
            </a: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US" sz="2000" b="1" i="1" dirty="0">
                <a:solidFill>
                  <a:schemeClr val="accent2"/>
                </a:solidFill>
              </a:rPr>
              <a:t>horizon</a:t>
            </a:r>
            <a:r>
              <a:rPr lang="en-US" sz="2000" dirty="0">
                <a:solidFill>
                  <a:srgbClr val="000000"/>
                </a:solidFill>
              </a:rPr>
              <a:t>, there is always an optimal stationary policy.</a:t>
            </a: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79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25825" y="38919150"/>
              <a:ext cx="0" cy="0"/>
            </p14:xfrm>
          </p:contentPart>
        </mc:Choice>
        <mc:Fallback xmlns="">
          <p:pic>
            <p:nvPicPr>
              <p:cNvPr id="3379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325825" y="3891915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Value Iteration</a:t>
            </a:r>
          </a:p>
        </p:txBody>
      </p:sp>
      <p:sp>
        <p:nvSpPr>
          <p:cNvPr id="34823" name="Rectangle 5"/>
          <p:cNvSpPr>
            <a:spLocks noChangeArrowheads="1"/>
          </p:cNvSpPr>
          <p:nvPr/>
        </p:nvSpPr>
        <p:spPr bwMode="auto">
          <a:xfrm>
            <a:off x="0" y="1214422"/>
            <a:ext cx="8785225" cy="1223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Algorithm to find an optimal policy and its value for a MDP</a:t>
            </a: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The idea is to find the utilities of states, and use them to select the action with the maximum expected utility for each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1908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25825" y="38919150"/>
              <a:ext cx="0" cy="0"/>
            </p14:xfrm>
          </p:contentPart>
        </mc:Choice>
        <mc:Fallback xmlns="">
          <p:pic>
            <p:nvPicPr>
              <p:cNvPr id="251908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325825" y="389191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1909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949325" y="633413"/>
              <a:ext cx="12700" cy="25400"/>
            </p14:xfrm>
          </p:contentPart>
        </mc:Choice>
        <mc:Fallback xmlns="">
          <p:pic>
            <p:nvPicPr>
              <p:cNvPr id="251909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77991" y="520007"/>
                <a:ext cx="70394" cy="25221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Value Iteration: from state utilities to </a:t>
            </a:r>
            <a:r>
              <a:rPr lang="ru-RU" i="1" dirty="0">
                <a:solidFill>
                  <a:schemeClr val="accent2"/>
                </a:solidFill>
                <a:cs typeface="Times New Roman" pitchFamily="18" charset="0"/>
              </a:rPr>
              <a:t>л</a:t>
            </a:r>
            <a:r>
              <a:rPr lang="en-CA" i="1" dirty="0">
                <a:solidFill>
                  <a:schemeClr val="accent2"/>
                </a:solidFill>
                <a:cs typeface="Times New Roman" pitchFamily="18" charset="0"/>
              </a:rPr>
              <a:t>*</a:t>
            </a:r>
            <a:r>
              <a:rPr lang="en-GB" dirty="0"/>
              <a:t> </a:t>
            </a:r>
          </a:p>
        </p:txBody>
      </p:sp>
      <p:sp>
        <p:nvSpPr>
          <p:cNvPr id="34823" name="Rectangle 5"/>
          <p:cNvSpPr>
            <a:spLocks noChangeArrowheads="1"/>
          </p:cNvSpPr>
          <p:nvPr/>
        </p:nvSpPr>
        <p:spPr bwMode="auto">
          <a:xfrm>
            <a:off x="0" y="1214422"/>
            <a:ext cx="8785225" cy="1223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Remember that we defined the </a:t>
            </a:r>
            <a:r>
              <a:rPr lang="en-CA" sz="2400" dirty="0">
                <a:solidFill>
                  <a:srgbClr val="000000"/>
                </a:solidFill>
              </a:rPr>
              <a:t>utility of a state </a:t>
            </a:r>
            <a:r>
              <a:rPr lang="en-CA" sz="2400" i="1" dirty="0">
                <a:solidFill>
                  <a:srgbClr val="000000"/>
                </a:solidFill>
              </a:rPr>
              <a:t>s</a:t>
            </a:r>
            <a:r>
              <a:rPr lang="en-CA" sz="2400" dirty="0">
                <a:solidFill>
                  <a:srgbClr val="000000"/>
                </a:solidFill>
              </a:rPr>
              <a:t> as the expected sum of the possible  discounted rewards from that point onward</a:t>
            </a:r>
            <a:endParaRPr lang="en-US" sz="24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define </a:t>
            </a:r>
            <a:r>
              <a:rPr lang="en-US" sz="2400" i="1" dirty="0">
                <a:solidFill>
                  <a:srgbClr val="000000"/>
                </a:solidFill>
              </a:rPr>
              <a:t>U(s)</a:t>
            </a:r>
            <a:r>
              <a:rPr lang="en-US" sz="2400" dirty="0">
                <a:solidFill>
                  <a:srgbClr val="000000"/>
                </a:solidFill>
              </a:rPr>
              <a:t> as the utility of state s when the agent follows the optimal policy </a:t>
            </a:r>
            <a:r>
              <a:rPr lang="ru-RU" sz="2400" i="1" dirty="0">
                <a:solidFill>
                  <a:srgbClr val="000000"/>
                </a:solidFill>
                <a:cs typeface="Times New Roman" pitchFamily="18" charset="0"/>
              </a:rPr>
              <a:t>л</a:t>
            </a:r>
            <a:r>
              <a:rPr lang="en-CA" sz="2400" i="1" dirty="0">
                <a:solidFill>
                  <a:srgbClr val="000000"/>
                </a:solidFill>
                <a:cs typeface="Times New Roman" pitchFamily="18" charset="0"/>
              </a:rPr>
              <a:t>* </a:t>
            </a:r>
            <a:r>
              <a:rPr lang="en-CA" sz="2400" dirty="0">
                <a:solidFill>
                  <a:srgbClr val="000000"/>
                </a:solidFill>
                <a:cs typeface="Times New Roman" pitchFamily="18" charset="0"/>
              </a:rPr>
              <a:t>from s onward </a:t>
            </a:r>
            <a:r>
              <a:rPr lang="en-CA" sz="2400" i="1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CA" sz="2400" i="1" dirty="0" err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CA" sz="2400" i="1" dirty="0">
                <a:solidFill>
                  <a:srgbClr val="000000"/>
                </a:solidFill>
                <a:cs typeface="Times New Roman" pitchFamily="18" charset="0"/>
              </a:rPr>
              <a:t>. e., </a:t>
            </a:r>
            <a:r>
              <a:rPr lang="en-US" sz="2400" i="1" dirty="0">
                <a:solidFill>
                  <a:srgbClr val="000000"/>
                </a:solidFill>
              </a:rPr>
              <a:t>U</a:t>
            </a:r>
            <a:r>
              <a:rPr lang="ru-RU" sz="2400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sz="2400" i="1" baseline="30000" dirty="0">
                <a:solidFill>
                  <a:srgbClr val="000000"/>
                </a:solidFill>
                <a:cs typeface="Times New Roman" pitchFamily="18" charset="0"/>
              </a:rPr>
              <a:t>л</a:t>
            </a:r>
            <a:r>
              <a:rPr lang="en-CA" sz="2400" i="1" baseline="30000" dirty="0">
                <a:solidFill>
                  <a:srgbClr val="000000"/>
                </a:solidFill>
                <a:cs typeface="Times New Roman" pitchFamily="18" charset="0"/>
              </a:rPr>
              <a:t>*</a:t>
            </a:r>
            <a:r>
              <a:rPr lang="en-US" sz="2400" i="1" dirty="0">
                <a:solidFill>
                  <a:srgbClr val="000000"/>
                </a:solidFill>
              </a:rPr>
              <a:t>(s))</a:t>
            </a:r>
          </a:p>
          <a:p>
            <a:pPr marL="1254125" lvl="2" indent="-339725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sz="2400" i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aka </a:t>
            </a:r>
            <a:r>
              <a:rPr lang="en-US" sz="2400" dirty="0">
                <a:solidFill>
                  <a:schemeClr val="accent2"/>
                </a:solidFill>
              </a:rPr>
              <a:t>value of </a:t>
            </a:r>
            <a:r>
              <a:rPr lang="ru-RU" sz="2400" dirty="0">
                <a:solidFill>
                  <a:schemeClr val="accent2"/>
                </a:solidFill>
                <a:cs typeface="Times New Roman" pitchFamily="18" charset="0"/>
              </a:rPr>
              <a:t>л</a:t>
            </a:r>
            <a:r>
              <a:rPr lang="en-CA" sz="2400" dirty="0">
                <a:solidFill>
                  <a:schemeClr val="accent2"/>
                </a:solidFill>
                <a:cs typeface="Times New Roman" pitchFamily="18" charset="0"/>
              </a:rPr>
              <a:t>*</a:t>
            </a:r>
            <a:endParaRPr lang="en-US" sz="2400" dirty="0">
              <a:solidFill>
                <a:schemeClr val="accent2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379910" name="Object 6"/>
          <p:cNvGraphicFramePr>
            <a:graphicFrameLocks noChangeAspect="1"/>
          </p:cNvGraphicFramePr>
          <p:nvPr/>
        </p:nvGraphicFramePr>
        <p:xfrm>
          <a:off x="2285984" y="2285992"/>
          <a:ext cx="44370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2476440" imgH="457200" progId="Equation.3">
                  <p:embed/>
                </p:oleObj>
              </mc:Choice>
              <mc:Fallback>
                <p:oleObj name="Equation" r:id="rId4" imgW="2476440" imgH="457200" progId="Equation.3">
                  <p:embed/>
                  <p:pic>
                    <p:nvPicPr>
                      <p:cNvPr id="3799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2285992"/>
                        <a:ext cx="443706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820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25825" y="38919150"/>
              <a:ext cx="0" cy="0"/>
            </p14:xfrm>
          </p:contentPart>
        </mc:Choice>
        <mc:Fallback xmlns="">
          <p:pic>
            <p:nvPicPr>
              <p:cNvPr id="34820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6325825" y="389191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821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949325" y="633413"/>
              <a:ext cx="12700" cy="25400"/>
            </p14:xfrm>
          </p:contentPart>
        </mc:Choice>
        <mc:Fallback xmlns="">
          <p:pic>
            <p:nvPicPr>
              <p:cNvPr id="34821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977991" y="520007"/>
                <a:ext cx="70394" cy="25221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U(s) and R(s)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58775" y="1214422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Note that U(s) and R(s) are quite different quantities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R(s) is the short term reward related to s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U(s) is the expected long term total reward from s onward if following </a:t>
            </a:r>
            <a:r>
              <a:rPr lang="ru-RU" sz="2000" i="1" dirty="0">
                <a:solidFill>
                  <a:srgbClr val="000000"/>
                </a:solidFill>
                <a:cs typeface="Times New Roman" pitchFamily="18" charset="0"/>
              </a:rPr>
              <a:t>л</a:t>
            </a:r>
            <a:r>
              <a:rPr lang="en-US" sz="2000" i="1" dirty="0">
                <a:solidFill>
                  <a:srgbClr val="000000"/>
                </a:solidFill>
                <a:cs typeface="Times New Roman" pitchFamily="18" charset="0"/>
              </a:rPr>
              <a:t>*</a:t>
            </a: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Example: U(s) for the optimal policy we found for the grid problem with </a:t>
            </a:r>
            <a:r>
              <a:rPr lang="en-US" sz="2400" i="1" dirty="0">
                <a:solidFill>
                  <a:srgbClr val="000000"/>
                </a:solidFill>
              </a:rPr>
              <a:t>R(s non-terminal)</a:t>
            </a:r>
            <a:r>
              <a:rPr lang="en-US" sz="2400" dirty="0">
                <a:solidFill>
                  <a:srgbClr val="000000"/>
                </a:solidFill>
              </a:rPr>
              <a:t> = -0.04 and </a:t>
            </a:r>
            <a:r>
              <a:rPr lang="el-GR" sz="2400" dirty="0">
                <a:solidFill>
                  <a:schemeClr val="tx1"/>
                </a:solidFill>
                <a:cs typeface="Times New Roman" pitchFamily="18" charset="0"/>
              </a:rPr>
              <a:t>γ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=1</a:t>
            </a:r>
            <a:endParaRPr lang="el-GR" sz="2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7894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4143380"/>
            <a:ext cx="27051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8881" y="4143380"/>
            <a:ext cx="27336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7890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25825" y="38919150"/>
              <a:ext cx="0" cy="0"/>
            </p14:xfrm>
          </p:contentPart>
        </mc:Choice>
        <mc:Fallback xmlns="">
          <p:pic>
            <p:nvPicPr>
              <p:cNvPr id="37890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325825" y="389191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891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949325" y="633413"/>
              <a:ext cx="12700" cy="25400"/>
            </p14:xfrm>
          </p:contentPart>
        </mc:Choice>
        <mc:Fallback xmlns="">
          <p:pic>
            <p:nvPicPr>
              <p:cNvPr id="37891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977991" y="520007"/>
                <a:ext cx="70394" cy="25221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Value Iteration: from state utilities to </a:t>
            </a:r>
            <a:r>
              <a:rPr lang="ru-RU" i="1" dirty="0">
                <a:solidFill>
                  <a:schemeClr val="accent2"/>
                </a:solidFill>
                <a:cs typeface="Times New Roman" pitchFamily="18" charset="0"/>
              </a:rPr>
              <a:t>л</a:t>
            </a:r>
            <a:r>
              <a:rPr lang="en-CA" i="1" dirty="0">
                <a:solidFill>
                  <a:schemeClr val="accent2"/>
                </a:solidFill>
                <a:cs typeface="Times New Roman" pitchFamily="18" charset="0"/>
              </a:rPr>
              <a:t>*</a:t>
            </a:r>
            <a:r>
              <a:rPr lang="en-GB" dirty="0"/>
              <a:t> </a:t>
            </a:r>
          </a:p>
        </p:txBody>
      </p:sp>
      <p:sp>
        <p:nvSpPr>
          <p:cNvPr id="34823" name="Rectangle 5"/>
          <p:cNvSpPr>
            <a:spLocks noChangeArrowheads="1"/>
          </p:cNvSpPr>
          <p:nvPr/>
        </p:nvSpPr>
        <p:spPr bwMode="auto">
          <a:xfrm>
            <a:off x="714348" y="1214422"/>
            <a:ext cx="8215338" cy="1223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Now the agent can  chose the action that implements the MEU principle: maximize the expected utility of the subsequent state</a:t>
            </a: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96296" name="AutoShape 8"/>
          <p:cNvSpPr>
            <a:spLocks noChangeArrowheads="1"/>
          </p:cNvSpPr>
          <p:nvPr/>
        </p:nvSpPr>
        <p:spPr bwMode="auto">
          <a:xfrm>
            <a:off x="373048" y="3500432"/>
            <a:ext cx="2500313" cy="642937"/>
          </a:xfrm>
          <a:prstGeom prst="wedgeRectCallout">
            <a:avLst>
              <a:gd name="adj1" fmla="val 124731"/>
              <a:gd name="adj2" fmla="val -9459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states reachable 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from s by doing a</a:t>
            </a:r>
          </a:p>
        </p:txBody>
      </p:sp>
      <p:sp>
        <p:nvSpPr>
          <p:cNvPr id="396298" name="AutoShape 10"/>
          <p:cNvSpPr>
            <a:spLocks noChangeArrowheads="1"/>
          </p:cNvSpPr>
          <p:nvPr/>
        </p:nvSpPr>
        <p:spPr bwMode="auto">
          <a:xfrm>
            <a:off x="6945298" y="2500307"/>
            <a:ext cx="1928813" cy="1008062"/>
          </a:xfrm>
          <a:prstGeom prst="wedgeRectCallout">
            <a:avLst>
              <a:gd name="adj1" fmla="val -69019"/>
              <a:gd name="adj2" fmla="val 277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</a:rPr>
              <a:t>expected value of following policy </a:t>
            </a:r>
            <a:r>
              <a:rPr lang="az-Cyrl-AZ" sz="2000" dirty="0">
                <a:solidFill>
                  <a:srgbClr val="000000"/>
                </a:solidFill>
              </a:rPr>
              <a:t>л</a:t>
            </a:r>
            <a:r>
              <a:rPr lang="en-CA" sz="2000" dirty="0">
                <a:solidFill>
                  <a:srgbClr val="000000"/>
                </a:solidFill>
              </a:rPr>
              <a:t>* </a:t>
            </a:r>
            <a:r>
              <a:rPr lang="en-US" sz="2000" dirty="0">
                <a:solidFill>
                  <a:srgbClr val="000000"/>
                </a:solidFill>
              </a:rPr>
              <a:t>in s’</a:t>
            </a:r>
          </a:p>
        </p:txBody>
      </p:sp>
      <p:sp>
        <p:nvSpPr>
          <p:cNvPr id="396299" name="AutoShape 11"/>
          <p:cNvSpPr>
            <a:spLocks noChangeArrowheads="1"/>
          </p:cNvSpPr>
          <p:nvPr/>
        </p:nvSpPr>
        <p:spPr bwMode="auto">
          <a:xfrm>
            <a:off x="3301986" y="3929057"/>
            <a:ext cx="4857750" cy="357187"/>
          </a:xfrm>
          <a:prstGeom prst="wedgeRectCallout">
            <a:avLst>
              <a:gd name="adj1" fmla="val -6727"/>
              <a:gd name="adj2" fmla="val -27269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Probability of getting to </a:t>
            </a:r>
            <a:r>
              <a:rPr lang="en-US" sz="2000" i="1" dirty="0">
                <a:solidFill>
                  <a:schemeClr val="tx1"/>
                </a:solidFill>
              </a:rPr>
              <a:t>s’</a:t>
            </a:r>
            <a:r>
              <a:rPr lang="en-US" sz="2000" dirty="0">
                <a:solidFill>
                  <a:schemeClr val="tx1"/>
                </a:solidFill>
              </a:rPr>
              <a:t> from </a:t>
            </a:r>
            <a:r>
              <a:rPr lang="en-US" sz="2000" i="1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</a:rPr>
              <a:t> via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571736" y="2571744"/>
          <a:ext cx="41640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2323800" imgH="444240" progId="Equation.3">
                  <p:embed/>
                </p:oleObj>
              </mc:Choice>
              <mc:Fallback>
                <p:oleObj name="Equation" r:id="rId4" imgW="2323800" imgH="444240" progId="Equation.3">
                  <p:embed/>
                  <p:pic>
                    <p:nvPicPr>
                      <p:cNvPr id="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2571744"/>
                        <a:ext cx="4164012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36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25825" y="38919150"/>
              <a:ext cx="0" cy="0"/>
            </p14:xfrm>
          </p:contentPart>
        </mc:Choice>
        <mc:Fallback xmlns="">
          <p:pic>
            <p:nvPicPr>
              <p:cNvPr id="2836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6325825" y="389191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36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949325" y="633413"/>
              <a:ext cx="12700" cy="25400"/>
            </p14:xfrm>
          </p:contentPart>
        </mc:Choice>
        <mc:Fallback xmlns="">
          <p:pic>
            <p:nvPicPr>
              <p:cNvPr id="2836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977991" y="520007"/>
                <a:ext cx="70394" cy="25221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0"/>
            <a:ext cx="8531225" cy="6826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Example</a:t>
            </a:r>
          </a:p>
        </p:txBody>
      </p:sp>
      <p:sp>
        <p:nvSpPr>
          <p:cNvPr id="38919" name="Rectangle 5"/>
          <p:cNvSpPr>
            <a:spLocks noChangeArrowheads="1"/>
          </p:cNvSpPr>
          <p:nvPr/>
        </p:nvSpPr>
        <p:spPr bwMode="auto">
          <a:xfrm>
            <a:off x="0" y="981075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l-GR" sz="240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3892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671804"/>
            <a:ext cx="3214710" cy="2476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79388" y="3357563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To find the best action in (1,1)</a:t>
            </a:r>
          </a:p>
        </p:txBody>
      </p:sp>
      <p:graphicFrame>
        <p:nvGraphicFramePr>
          <p:cNvPr id="38915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2000250" y="4003675"/>
          <a:ext cx="50514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5" imgW="3936960" imgH="914400" progId="Equation.3">
                  <p:embed/>
                </p:oleObj>
              </mc:Choice>
              <mc:Fallback>
                <p:oleObj name="Equation" r:id="rId5" imgW="3936960" imgH="914400" progId="Equation.3">
                  <p:embed/>
                  <p:pic>
                    <p:nvPicPr>
                      <p:cNvPr id="3891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003675"/>
                        <a:ext cx="505142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14282" y="714356"/>
          <a:ext cx="41640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7" imgW="2323800" imgH="444240" progId="Equation.3">
                  <p:embed/>
                </p:oleObj>
              </mc:Choice>
              <mc:Fallback>
                <p:oleObj name="Equation" r:id="rId7" imgW="2323800" imgH="444240" progId="Equation.3">
                  <p:embed/>
                  <p:pic>
                    <p:nvPicPr>
                      <p:cNvPr id="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714356"/>
                        <a:ext cx="4164012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500430" y="1857364"/>
            <a:ext cx="3429024" cy="2428892"/>
            <a:chOff x="3500430" y="1857364"/>
            <a:chExt cx="3429024" cy="2428892"/>
          </a:xfrm>
        </p:grpSpPr>
        <p:grpSp>
          <p:nvGrpSpPr>
            <p:cNvPr id="9" name="Group 20"/>
            <p:cNvGrpSpPr/>
            <p:nvPr/>
          </p:nvGrpSpPr>
          <p:grpSpPr>
            <a:xfrm>
              <a:off x="4929190" y="1857364"/>
              <a:ext cx="785818" cy="447680"/>
              <a:chOff x="3711388" y="5501496"/>
              <a:chExt cx="712694" cy="447680"/>
            </a:xfrm>
          </p:grpSpPr>
          <p:cxnSp>
            <p:nvCxnSpPr>
              <p:cNvPr id="10" name="Straight Arrow Connector 9"/>
              <p:cNvCxnSpPr/>
              <p:nvPr/>
            </p:nvCxnSpPr>
            <p:spPr bwMode="auto">
              <a:xfrm rot="5400000" flipH="1" flipV="1">
                <a:off x="3786182" y="5715016"/>
                <a:ext cx="428628" cy="1588"/>
              </a:xfrm>
              <a:prstGeom prst="straightConnector1">
                <a:avLst/>
              </a:prstGeom>
              <a:solidFill>
                <a:srgbClr val="00B8FF"/>
              </a:solidFill>
              <a:ln w="635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4071934" y="5939648"/>
                <a:ext cx="352148" cy="3952"/>
              </a:xfrm>
              <a:prstGeom prst="straightConnector1">
                <a:avLst/>
              </a:prstGeom>
              <a:solidFill>
                <a:srgbClr val="00B8FF"/>
              </a:solidFill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 rot="10800000">
                <a:off x="3711388" y="5943601"/>
                <a:ext cx="227194" cy="5575"/>
              </a:xfrm>
              <a:prstGeom prst="straightConnector1">
                <a:avLst/>
              </a:prstGeom>
              <a:solidFill>
                <a:srgbClr val="00B8FF"/>
              </a:solidFill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3" name="Rectangle 12"/>
            <p:cNvSpPr/>
            <p:nvPr/>
          </p:nvSpPr>
          <p:spPr bwMode="auto">
            <a:xfrm>
              <a:off x="3500430" y="4040372"/>
              <a:ext cx="3429024" cy="245884"/>
            </a:xfrm>
            <a:prstGeom prst="rect">
              <a:avLst/>
            </a:prstGeom>
            <a:noFill/>
            <a:ln w="222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CA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395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25825" y="38919150"/>
              <a:ext cx="0" cy="0"/>
            </p14:xfrm>
          </p:contentPart>
        </mc:Choice>
        <mc:Fallback xmlns="">
          <p:pic>
            <p:nvPicPr>
              <p:cNvPr id="25395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6325825" y="389191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395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949325" y="633413"/>
              <a:ext cx="12700" cy="25400"/>
            </p14:xfrm>
          </p:contentPart>
        </mc:Choice>
        <mc:Fallback xmlns="">
          <p:pic>
            <p:nvPicPr>
              <p:cNvPr id="25395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977991" y="520007"/>
                <a:ext cx="70394" cy="25221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0"/>
            <a:ext cx="8531225" cy="6826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Example</a:t>
            </a:r>
          </a:p>
        </p:txBody>
      </p:sp>
      <p:sp>
        <p:nvSpPr>
          <p:cNvPr id="38919" name="Rectangle 5"/>
          <p:cNvSpPr>
            <a:spLocks noChangeArrowheads="1"/>
          </p:cNvSpPr>
          <p:nvPr/>
        </p:nvSpPr>
        <p:spPr bwMode="auto">
          <a:xfrm>
            <a:off x="0" y="981075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l-GR" sz="240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3892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671804"/>
            <a:ext cx="3214710" cy="2476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79388" y="3357563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To find the best action in (1,1)</a:t>
            </a:r>
          </a:p>
        </p:txBody>
      </p:sp>
      <p:graphicFrame>
        <p:nvGraphicFramePr>
          <p:cNvPr id="38915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2000250" y="4003675"/>
          <a:ext cx="50514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3936960" imgH="914400" progId="Equation.3">
                  <p:embed/>
                </p:oleObj>
              </mc:Choice>
              <mc:Fallback>
                <p:oleObj name="Equation" r:id="rId5" imgW="3936960" imgH="914400" progId="Equation.3">
                  <p:embed/>
                  <p:pic>
                    <p:nvPicPr>
                      <p:cNvPr id="3891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003675"/>
                        <a:ext cx="505142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14313" y="714375"/>
          <a:ext cx="41640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7" imgW="2323800" imgH="444240" progId="Equation.3">
                  <p:embed/>
                </p:oleObj>
              </mc:Choice>
              <mc:Fallback>
                <p:oleObj name="Equation" r:id="rId7" imgW="2323800" imgH="444240" progId="Equation.3">
                  <p:embed/>
                  <p:pic>
                    <p:nvPicPr>
                      <p:cNvPr id="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714375"/>
                        <a:ext cx="4164012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434316" y="2071678"/>
            <a:ext cx="3495138" cy="2500330"/>
            <a:chOff x="3434316" y="2071678"/>
            <a:chExt cx="3495138" cy="2500330"/>
          </a:xfrm>
        </p:grpSpPr>
        <p:grpSp>
          <p:nvGrpSpPr>
            <p:cNvPr id="6" name="Group 46"/>
            <p:cNvGrpSpPr/>
            <p:nvPr/>
          </p:nvGrpSpPr>
          <p:grpSpPr>
            <a:xfrm flipH="1">
              <a:off x="4643438" y="2071678"/>
              <a:ext cx="785818" cy="838203"/>
              <a:chOff x="2571736" y="5000636"/>
              <a:chExt cx="642941" cy="838203"/>
            </a:xfrm>
          </p:grpSpPr>
          <p:cxnSp>
            <p:nvCxnSpPr>
              <p:cNvPr id="22" name="Straight Arrow Connector 21"/>
              <p:cNvCxnSpPr/>
              <p:nvPr/>
            </p:nvCxnSpPr>
            <p:spPr bwMode="auto">
              <a:xfrm>
                <a:off x="2574297" y="5410212"/>
                <a:ext cx="640380" cy="1588"/>
              </a:xfrm>
              <a:prstGeom prst="straightConnector1">
                <a:avLst/>
              </a:prstGeom>
              <a:solidFill>
                <a:srgbClr val="00B8FF"/>
              </a:solidFill>
              <a:ln w="635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3" name="Straight Arrow Connector 22"/>
              <p:cNvCxnSpPr/>
              <p:nvPr/>
            </p:nvCxnSpPr>
            <p:spPr bwMode="auto">
              <a:xfrm rot="16200000" flipV="1">
                <a:off x="2354338" y="5218034"/>
                <a:ext cx="438152" cy="3356"/>
              </a:xfrm>
              <a:prstGeom prst="straightConnector1">
                <a:avLst/>
              </a:prstGeom>
              <a:solidFill>
                <a:srgbClr val="00B8FF"/>
              </a:solidFill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4" name="Straight Arrow Connector 23"/>
              <p:cNvCxnSpPr/>
              <p:nvPr/>
            </p:nvCxnSpPr>
            <p:spPr bwMode="auto">
              <a:xfrm rot="5400000">
                <a:off x="2373388" y="5627612"/>
                <a:ext cx="409575" cy="12880"/>
              </a:xfrm>
              <a:prstGeom prst="straightConnector1">
                <a:avLst/>
              </a:prstGeom>
              <a:solidFill>
                <a:srgbClr val="00B8FF"/>
              </a:solidFill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3" name="Rectangle 12"/>
            <p:cNvSpPr/>
            <p:nvPr/>
          </p:nvSpPr>
          <p:spPr bwMode="auto">
            <a:xfrm>
              <a:off x="3434316" y="4286256"/>
              <a:ext cx="3495138" cy="285752"/>
            </a:xfrm>
            <a:prstGeom prst="rect">
              <a:avLst/>
            </a:prstGeom>
            <a:noFill/>
            <a:ln w="222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CA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46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25825" y="38919150"/>
              <a:ext cx="0" cy="0"/>
            </p14:xfrm>
          </p:contentPart>
        </mc:Choice>
        <mc:Fallback xmlns="">
          <p:pic>
            <p:nvPicPr>
              <p:cNvPr id="2846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6325825" y="389191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46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949325" y="633413"/>
              <a:ext cx="12700" cy="25400"/>
            </p14:xfrm>
          </p:contentPart>
        </mc:Choice>
        <mc:Fallback xmlns="">
          <p:pic>
            <p:nvPicPr>
              <p:cNvPr id="2846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977991" y="520007"/>
                <a:ext cx="70394" cy="25221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0"/>
            <a:ext cx="8531225" cy="6826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Example</a:t>
            </a:r>
          </a:p>
        </p:txBody>
      </p:sp>
      <p:sp>
        <p:nvSpPr>
          <p:cNvPr id="38919" name="Rectangle 5"/>
          <p:cNvSpPr>
            <a:spLocks noChangeArrowheads="1"/>
          </p:cNvSpPr>
          <p:nvPr/>
        </p:nvSpPr>
        <p:spPr bwMode="auto">
          <a:xfrm>
            <a:off x="0" y="981075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l-GR" sz="240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3892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671804"/>
            <a:ext cx="3214710" cy="2476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79388" y="3357563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To find the best action in (1,1)</a:t>
            </a:r>
          </a:p>
        </p:txBody>
      </p:sp>
      <p:graphicFrame>
        <p:nvGraphicFramePr>
          <p:cNvPr id="38915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2000250" y="4003675"/>
          <a:ext cx="50514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5" imgW="3936960" imgH="914400" progId="Equation.3">
                  <p:embed/>
                </p:oleObj>
              </mc:Choice>
              <mc:Fallback>
                <p:oleObj name="Equation" r:id="rId5" imgW="3936960" imgH="914400" progId="Equation.3">
                  <p:embed/>
                  <p:pic>
                    <p:nvPicPr>
                      <p:cNvPr id="3891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003675"/>
                        <a:ext cx="505142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14313" y="714375"/>
          <a:ext cx="41640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7" imgW="2323800" imgH="444240" progId="Equation.3">
                  <p:embed/>
                </p:oleObj>
              </mc:Choice>
              <mc:Fallback>
                <p:oleObj name="Equation" r:id="rId7" imgW="2323800" imgH="444240" progId="Equation.3">
                  <p:embed/>
                  <p:pic>
                    <p:nvPicPr>
                      <p:cNvPr id="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714375"/>
                        <a:ext cx="4164012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3458907" y="2714620"/>
            <a:ext cx="3495138" cy="2143132"/>
            <a:chOff x="3458907" y="2714620"/>
            <a:chExt cx="3495138" cy="2143132"/>
          </a:xfrm>
        </p:grpSpPr>
        <p:grpSp>
          <p:nvGrpSpPr>
            <p:cNvPr id="4" name="Group 21"/>
            <p:cNvGrpSpPr/>
            <p:nvPr/>
          </p:nvGrpSpPr>
          <p:grpSpPr>
            <a:xfrm flipV="1">
              <a:off x="5072066" y="2714620"/>
              <a:ext cx="712694" cy="409576"/>
              <a:chOff x="3711388" y="5501496"/>
              <a:chExt cx="712694" cy="447680"/>
            </a:xfrm>
          </p:grpSpPr>
          <p:cxnSp>
            <p:nvCxnSpPr>
              <p:cNvPr id="14" name="Straight Arrow Connector 13"/>
              <p:cNvCxnSpPr/>
              <p:nvPr/>
            </p:nvCxnSpPr>
            <p:spPr bwMode="auto">
              <a:xfrm rot="5400000" flipH="1" flipV="1">
                <a:off x="3786182" y="5715016"/>
                <a:ext cx="428628" cy="1588"/>
              </a:xfrm>
              <a:prstGeom prst="straightConnector1">
                <a:avLst/>
              </a:prstGeom>
              <a:solidFill>
                <a:srgbClr val="00B8FF"/>
              </a:solidFill>
              <a:ln w="635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5" name="Straight Arrow Connector 14"/>
              <p:cNvCxnSpPr/>
              <p:nvPr/>
            </p:nvCxnSpPr>
            <p:spPr bwMode="auto">
              <a:xfrm>
                <a:off x="4071934" y="5939648"/>
                <a:ext cx="352148" cy="3952"/>
              </a:xfrm>
              <a:prstGeom prst="straightConnector1">
                <a:avLst/>
              </a:prstGeom>
              <a:solidFill>
                <a:srgbClr val="00B8FF"/>
              </a:solidFill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6" name="Straight Arrow Connector 15"/>
              <p:cNvCxnSpPr/>
              <p:nvPr/>
            </p:nvCxnSpPr>
            <p:spPr bwMode="auto">
              <a:xfrm rot="10800000">
                <a:off x="3711388" y="5943601"/>
                <a:ext cx="227194" cy="5575"/>
              </a:xfrm>
              <a:prstGeom prst="straightConnector1">
                <a:avLst/>
              </a:prstGeom>
              <a:solidFill>
                <a:srgbClr val="00B8FF"/>
              </a:solidFill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3" name="Rectangle 12"/>
            <p:cNvSpPr/>
            <p:nvPr/>
          </p:nvSpPr>
          <p:spPr bwMode="auto">
            <a:xfrm>
              <a:off x="3458907" y="4572000"/>
              <a:ext cx="3495138" cy="285752"/>
            </a:xfrm>
            <a:prstGeom prst="rect">
              <a:avLst/>
            </a:prstGeom>
            <a:noFill/>
            <a:ln w="222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CA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56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25825" y="38919150"/>
              <a:ext cx="0" cy="0"/>
            </p14:xfrm>
          </p:contentPart>
        </mc:Choice>
        <mc:Fallback xmlns="">
          <p:pic>
            <p:nvPicPr>
              <p:cNvPr id="2856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6325825" y="389191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57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949325" y="633413"/>
              <a:ext cx="12700" cy="25400"/>
            </p14:xfrm>
          </p:contentPart>
        </mc:Choice>
        <mc:Fallback xmlns="">
          <p:pic>
            <p:nvPicPr>
              <p:cNvPr id="2857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977991" y="520007"/>
                <a:ext cx="70394" cy="25221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0"/>
            <a:ext cx="8531225" cy="6826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Example</a:t>
            </a:r>
          </a:p>
        </p:txBody>
      </p:sp>
      <p:sp>
        <p:nvSpPr>
          <p:cNvPr id="38919" name="Rectangle 5"/>
          <p:cNvSpPr>
            <a:spLocks noChangeArrowheads="1"/>
          </p:cNvSpPr>
          <p:nvPr/>
        </p:nvSpPr>
        <p:spPr bwMode="auto">
          <a:xfrm>
            <a:off x="0" y="981075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l-GR" sz="240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3892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671804"/>
            <a:ext cx="3214710" cy="2476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79388" y="3357563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To find the best action in (1,1)</a:t>
            </a:r>
          </a:p>
        </p:txBody>
      </p:sp>
      <p:graphicFrame>
        <p:nvGraphicFramePr>
          <p:cNvPr id="38915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2000250" y="4003675"/>
          <a:ext cx="50514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5" imgW="3936960" imgH="914400" progId="Equation.3">
                  <p:embed/>
                </p:oleObj>
              </mc:Choice>
              <mc:Fallback>
                <p:oleObj name="Equation" r:id="rId5" imgW="3936960" imgH="914400" progId="Equation.3">
                  <p:embed/>
                  <p:pic>
                    <p:nvPicPr>
                      <p:cNvPr id="3891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003675"/>
                        <a:ext cx="505142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Rectangle 12"/>
          <p:cNvSpPr>
            <a:spLocks noChangeArrowheads="1"/>
          </p:cNvSpPr>
          <p:nvPr/>
        </p:nvSpPr>
        <p:spPr bwMode="auto">
          <a:xfrm>
            <a:off x="107950" y="5445125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Plugging in the numbers from the game state above, give </a:t>
            </a:r>
            <a:r>
              <a:rPr lang="en-US" sz="2000" i="1" dirty="0">
                <a:solidFill>
                  <a:srgbClr val="000000"/>
                </a:solidFill>
              </a:rPr>
              <a:t>Up</a:t>
            </a:r>
            <a:r>
              <a:rPr lang="en-US" sz="2000" dirty="0">
                <a:solidFill>
                  <a:srgbClr val="000000"/>
                </a:solidFill>
              </a:rPr>
              <a:t> as best action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14313" y="714375"/>
          <a:ext cx="41640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7" imgW="2323800" imgH="444240" progId="Equation.3">
                  <p:embed/>
                </p:oleObj>
              </mc:Choice>
              <mc:Fallback>
                <p:oleObj name="Equation" r:id="rId7" imgW="2323800" imgH="444240" progId="Equation.3">
                  <p:embed/>
                  <p:pic>
                    <p:nvPicPr>
                      <p:cNvPr id="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714375"/>
                        <a:ext cx="4164012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483162" y="2071678"/>
            <a:ext cx="3495138" cy="3105051"/>
            <a:chOff x="3483162" y="2071678"/>
            <a:chExt cx="3495138" cy="3105051"/>
          </a:xfrm>
        </p:grpSpPr>
        <p:grpSp>
          <p:nvGrpSpPr>
            <p:cNvPr id="5" name="Group 45"/>
            <p:cNvGrpSpPr/>
            <p:nvPr/>
          </p:nvGrpSpPr>
          <p:grpSpPr>
            <a:xfrm>
              <a:off x="5357818" y="2071678"/>
              <a:ext cx="642941" cy="838203"/>
              <a:chOff x="2571736" y="5000636"/>
              <a:chExt cx="642941" cy="838203"/>
            </a:xfrm>
          </p:grpSpPr>
          <p:cxnSp>
            <p:nvCxnSpPr>
              <p:cNvPr id="18" name="Straight Arrow Connector 17"/>
              <p:cNvCxnSpPr/>
              <p:nvPr/>
            </p:nvCxnSpPr>
            <p:spPr bwMode="auto">
              <a:xfrm>
                <a:off x="2574297" y="5410212"/>
                <a:ext cx="640380" cy="1588"/>
              </a:xfrm>
              <a:prstGeom prst="straightConnector1">
                <a:avLst/>
              </a:prstGeom>
              <a:solidFill>
                <a:srgbClr val="00B8FF"/>
              </a:solidFill>
              <a:ln w="635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9" name="Straight Arrow Connector 18"/>
              <p:cNvCxnSpPr/>
              <p:nvPr/>
            </p:nvCxnSpPr>
            <p:spPr bwMode="auto">
              <a:xfrm rot="16200000" flipV="1">
                <a:off x="2354338" y="5218034"/>
                <a:ext cx="438152" cy="3356"/>
              </a:xfrm>
              <a:prstGeom prst="straightConnector1">
                <a:avLst/>
              </a:prstGeom>
              <a:solidFill>
                <a:srgbClr val="00B8FF"/>
              </a:solidFill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0" name="Straight Arrow Connector 19"/>
              <p:cNvCxnSpPr/>
              <p:nvPr/>
            </p:nvCxnSpPr>
            <p:spPr bwMode="auto">
              <a:xfrm rot="5400000">
                <a:off x="2373388" y="5627612"/>
                <a:ext cx="409575" cy="12880"/>
              </a:xfrm>
              <a:prstGeom prst="straightConnector1">
                <a:avLst/>
              </a:prstGeom>
              <a:solidFill>
                <a:srgbClr val="00B8FF"/>
              </a:solidFill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3" name="Rectangle 12"/>
            <p:cNvSpPr/>
            <p:nvPr/>
          </p:nvSpPr>
          <p:spPr bwMode="auto">
            <a:xfrm>
              <a:off x="3483162" y="4890977"/>
              <a:ext cx="3495138" cy="285752"/>
            </a:xfrm>
            <a:prstGeom prst="rect">
              <a:avLst/>
            </a:prstGeom>
            <a:noFill/>
            <a:ln w="222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CA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67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25825" y="38919150"/>
              <a:ext cx="0" cy="0"/>
            </p14:xfrm>
          </p:contentPart>
        </mc:Choice>
        <mc:Fallback xmlns="">
          <p:pic>
            <p:nvPicPr>
              <p:cNvPr id="2867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6325825" y="389191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67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949325" y="633413"/>
              <a:ext cx="12700" cy="25400"/>
            </p14:xfrm>
          </p:contentPart>
        </mc:Choice>
        <mc:Fallback xmlns="">
          <p:pic>
            <p:nvPicPr>
              <p:cNvPr id="2867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977991" y="520007"/>
                <a:ext cx="70394" cy="25221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0" y="1357298"/>
            <a:ext cx="7786742" cy="18573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Overview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569325" cy="5472112"/>
          </a:xfrm>
        </p:spPr>
        <p:txBody>
          <a:bodyPr/>
          <a:lstStyle/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Decision processes and Markov Decision Processes (MDP)</a:t>
            </a:r>
          </a:p>
          <a:p>
            <a:pPr eaLnBrk="1" hangingPunct="1"/>
            <a:r>
              <a:rPr lang="en-GB" dirty="0"/>
              <a:t>Rewards and Optimal Policies</a:t>
            </a:r>
          </a:p>
          <a:p>
            <a:pPr eaLnBrk="1" hangingPunct="1"/>
            <a:r>
              <a:rPr lang="en-GB" dirty="0"/>
              <a:t>Defining features of  Markov Decision Process</a:t>
            </a:r>
          </a:p>
          <a:p>
            <a:pPr eaLnBrk="1" hangingPunct="1"/>
            <a:r>
              <a:rPr lang="en-GB" dirty="0"/>
              <a:t>Solving </a:t>
            </a:r>
            <a:r>
              <a:rPr lang="en-GB" dirty="0" err="1"/>
              <a:t>MDPs</a:t>
            </a:r>
            <a:r>
              <a:rPr lang="en-GB" dirty="0"/>
              <a:t> </a:t>
            </a:r>
          </a:p>
          <a:p>
            <a:pPr lvl="1" eaLnBrk="1" hangingPunct="1"/>
            <a:r>
              <a:rPr lang="en-GB" dirty="0"/>
              <a:t>Value Iteration</a:t>
            </a:r>
          </a:p>
          <a:p>
            <a:pPr lvl="1" eaLnBrk="1" hangingPunct="1"/>
            <a:r>
              <a:rPr lang="en-GB" dirty="0"/>
              <a:t>Policy Iteration</a:t>
            </a:r>
          </a:p>
          <a:p>
            <a:pPr eaLnBrk="1" hangingPunct="1"/>
            <a:r>
              <a:rPr lang="en-GB" dirty="0" err="1">
                <a:solidFill>
                  <a:srgbClr val="CC3399"/>
                </a:solidFill>
              </a:rPr>
              <a:t>POMDPs</a:t>
            </a:r>
            <a:endParaRPr lang="en-GB" dirty="0">
              <a:solidFill>
                <a:srgbClr val="CC3399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8D88DC7-E978-4890-82C6-A131E8179EAF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5786446" y="3429000"/>
            <a:ext cx="3357554" cy="714380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CA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500166" y="2500306"/>
            <a:ext cx="3000396" cy="714380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CA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0"/>
            <a:ext cx="8531225" cy="6826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Finding Utilities</a:t>
            </a:r>
          </a:p>
        </p:txBody>
      </p:sp>
      <p:sp>
        <p:nvSpPr>
          <p:cNvPr id="34823" name="Rectangle 5"/>
          <p:cNvSpPr>
            <a:spLocks noChangeArrowheads="1"/>
          </p:cNvSpPr>
          <p:nvPr/>
        </p:nvSpPr>
        <p:spPr bwMode="auto">
          <a:xfrm>
            <a:off x="0" y="714356"/>
            <a:ext cx="8785225" cy="1223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CA" sz="2000" dirty="0">
                <a:solidFill>
                  <a:srgbClr val="000000"/>
                </a:solidFill>
              </a:rPr>
              <a:t>Great, but how do we find the utilities?</a:t>
            </a: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CA" sz="2000" dirty="0">
                <a:solidFill>
                  <a:srgbClr val="000000"/>
                </a:solidFill>
              </a:rPr>
              <a:t>Value iteration exploits the relationship between the utility of a state and the utility of its neighbours</a:t>
            </a: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CA" sz="24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CA" sz="24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CA" sz="24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</a:pPr>
            <a:endParaRPr lang="en-CA" sz="24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Ø"/>
            </a:pPr>
            <a:endParaRPr lang="en-CA" sz="24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en-CA" sz="2000" dirty="0">
                <a:solidFill>
                  <a:srgbClr val="000000"/>
                </a:solidFill>
              </a:rPr>
              <a:t>So the utility of following the optimal policy in </a:t>
            </a:r>
            <a:r>
              <a:rPr lang="en-CA" sz="2000" i="1" dirty="0">
                <a:solidFill>
                  <a:srgbClr val="000000"/>
                </a:solidFill>
              </a:rPr>
              <a:t>s</a:t>
            </a:r>
            <a:r>
              <a:rPr lang="en-CA" sz="2000" dirty="0">
                <a:solidFill>
                  <a:srgbClr val="000000"/>
                </a:solidFill>
              </a:rPr>
              <a:t> is</a:t>
            </a:r>
            <a:endParaRPr lang="en-US" sz="20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96298" name="AutoShape 10"/>
          <p:cNvSpPr>
            <a:spLocks noChangeArrowheads="1"/>
          </p:cNvSpPr>
          <p:nvPr/>
        </p:nvSpPr>
        <p:spPr bwMode="auto">
          <a:xfrm>
            <a:off x="785786" y="4357694"/>
            <a:ext cx="8358215" cy="428628"/>
          </a:xfrm>
          <a:prstGeom prst="wedgeRectCallout">
            <a:avLst>
              <a:gd name="adj1" fmla="val 21155"/>
              <a:gd name="adj2" fmla="val -13389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</a:rPr>
              <a:t>Reward sequences for the states reached by following the optimal action in s</a:t>
            </a:r>
            <a:r>
              <a:rPr lang="en-US" sz="2000" baseline="-25000" dirty="0">
                <a:solidFill>
                  <a:srgbClr val="000000"/>
                </a:solidFill>
              </a:rPr>
              <a:t>k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470025" y="2428875"/>
          <a:ext cx="60769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4" imgW="3390840" imgH="457200" progId="Equation.3">
                  <p:embed/>
                </p:oleObj>
              </mc:Choice>
              <mc:Fallback>
                <p:oleObj name="Equation" r:id="rId4" imgW="3390840" imgH="457200" progId="Equation.3">
                  <p:embed/>
                  <p:pic>
                    <p:nvPicPr>
                      <p:cNvPr id="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2428875"/>
                        <a:ext cx="60769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543050" y="3357563"/>
          <a:ext cx="641826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6" imgW="3581280" imgH="457200" progId="Equation.3">
                  <p:embed/>
                </p:oleObj>
              </mc:Choice>
              <mc:Fallback>
                <p:oleObj name="Equation" r:id="rId6" imgW="3581280" imgH="457200" progId="Equation.3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357563"/>
                        <a:ext cx="641826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572132" y="6072206"/>
            <a:ext cx="3286148" cy="571504"/>
          </a:xfrm>
          <a:prstGeom prst="wedgeRectCallout">
            <a:avLst>
              <a:gd name="adj1" fmla="val -28342"/>
              <a:gd name="adj2" fmla="val -10551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Expected  utility of state s’ reached by action a in 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357158" y="6000768"/>
            <a:ext cx="2714580" cy="428628"/>
          </a:xfrm>
          <a:prstGeom prst="wedgeRectCallout">
            <a:avLst>
              <a:gd name="adj1" fmla="val 70000"/>
              <a:gd name="adj2" fmla="val -9452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CA" sz="2000" dirty="0">
                <a:solidFill>
                  <a:schemeClr val="tx1"/>
                </a:solidFill>
              </a:rPr>
              <a:t>Immediate reward for </a:t>
            </a:r>
            <a:r>
              <a:rPr lang="en-US" sz="2000" dirty="0">
                <a:solidFill>
                  <a:schemeClr val="tx1"/>
                </a:solidFill>
              </a:rPr>
              <a:t>s</a:t>
            </a:r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2214546" y="5286388"/>
          <a:ext cx="45053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8" imgW="2514600" imgH="444240" progId="Equation.3">
                  <p:embed/>
                </p:oleObj>
              </mc:Choice>
              <mc:Fallback>
                <p:oleObj name="Equation" r:id="rId8" imgW="2514600" imgH="444240" progId="Equation.3">
                  <p:embed/>
                  <p:pic>
                    <p:nvPicPr>
                      <p:cNvPr id="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5286388"/>
                        <a:ext cx="45053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504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25825" y="38919150"/>
              <a:ext cx="0" cy="0"/>
            </p14:xfrm>
          </p:contentPart>
        </mc:Choice>
        <mc:Fallback xmlns="">
          <p:pic>
            <p:nvPicPr>
              <p:cNvPr id="21504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6325825" y="389191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50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949325" y="633413"/>
              <a:ext cx="12700" cy="25400"/>
            </p14:xfrm>
          </p:contentPart>
        </mc:Choice>
        <mc:Fallback xmlns="">
          <p:pic>
            <p:nvPicPr>
              <p:cNvPr id="2150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977991" y="520007"/>
                <a:ext cx="70394" cy="25221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396298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Finding Utilities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981075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l-GR" sz="24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429064" name="Rectangle 8"/>
          <p:cNvSpPr>
            <a:spLocks noChangeArrowheads="1"/>
          </p:cNvSpPr>
          <p:nvPr/>
        </p:nvSpPr>
        <p:spPr bwMode="auto">
          <a:xfrm>
            <a:off x="107950" y="981075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Given </a:t>
            </a:r>
            <a:r>
              <a:rPr lang="en-US" sz="2400" i="1" dirty="0">
                <a:solidFill>
                  <a:srgbClr val="000000"/>
                </a:solidFill>
              </a:rPr>
              <a:t>N</a:t>
            </a:r>
            <a:r>
              <a:rPr lang="en-US" sz="2400" dirty="0">
                <a:solidFill>
                  <a:srgbClr val="000000"/>
                </a:solidFill>
              </a:rPr>
              <a:t> states, we can write an equation like the one below for each of them</a:t>
            </a:r>
          </a:p>
          <a:p>
            <a:pPr marL="339725" indent="-339725">
              <a:lnSpc>
                <a:spcPct val="5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Each equation contains </a:t>
            </a:r>
            <a:r>
              <a:rPr lang="en-US" sz="2400" i="1" dirty="0">
                <a:solidFill>
                  <a:srgbClr val="000000"/>
                </a:solidFill>
              </a:rPr>
              <a:t>N</a:t>
            </a:r>
            <a:r>
              <a:rPr lang="en-US" sz="2400" dirty="0">
                <a:solidFill>
                  <a:srgbClr val="000000"/>
                </a:solidFill>
              </a:rPr>
              <a:t> unknowns – the U values for the </a:t>
            </a:r>
            <a:r>
              <a:rPr lang="en-US" sz="2400" i="1" dirty="0">
                <a:solidFill>
                  <a:srgbClr val="000000"/>
                </a:solidFill>
              </a:rPr>
              <a:t>N</a:t>
            </a:r>
            <a:r>
              <a:rPr lang="en-US" sz="2400" dirty="0">
                <a:solidFill>
                  <a:srgbClr val="000000"/>
                </a:solidFill>
              </a:rPr>
              <a:t> states</a:t>
            </a: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N equations in N variables (Bellman equations)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It can be shown that they have a unique solution: the values for the optimal policy</a:t>
            </a: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Unfortunately the N equations are non-linear, because of the max operator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Cannot be easily solved by using techniques from linear algebra</a:t>
            </a: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Value Iteration Algorithm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Iterative approach to find the optimal policy and corresponding values</a:t>
            </a:r>
          </a:p>
        </p:txBody>
      </p:sp>
      <p:graphicFrame>
        <p:nvGraphicFramePr>
          <p:cNvPr id="379910" name="Object 5"/>
          <p:cNvGraphicFramePr>
            <a:graphicFrameLocks noChangeAspect="1"/>
          </p:cNvGraphicFramePr>
          <p:nvPr/>
        </p:nvGraphicFramePr>
        <p:xfrm>
          <a:off x="2428860" y="1571612"/>
          <a:ext cx="45053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4" imgW="2514600" imgH="444240" progId="Equation.3">
                  <p:embed/>
                </p:oleObj>
              </mc:Choice>
              <mc:Fallback>
                <p:oleObj name="Equation" r:id="rId4" imgW="2514600" imgH="444240" progId="Equation.3">
                  <p:embed/>
                  <p:pic>
                    <p:nvPicPr>
                      <p:cNvPr id="3799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1571612"/>
                        <a:ext cx="4505325" cy="730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939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25825" y="38919150"/>
              <a:ext cx="0" cy="0"/>
            </p14:xfrm>
          </p:contentPart>
        </mc:Choice>
        <mc:Fallback xmlns="">
          <p:pic>
            <p:nvPicPr>
              <p:cNvPr id="39939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6325825" y="389191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940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949325" y="633413"/>
              <a:ext cx="12700" cy="25400"/>
            </p14:xfrm>
          </p:contentPart>
        </mc:Choice>
        <mc:Fallback xmlns="">
          <p:pic>
            <p:nvPicPr>
              <p:cNvPr id="39940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977991" y="520007"/>
                <a:ext cx="70394" cy="25221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Value Iteration: General Idea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981075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l-GR" sz="24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431110" name="Rectangle 6"/>
          <p:cNvSpPr>
            <a:spLocks noChangeArrowheads="1"/>
          </p:cNvSpPr>
          <p:nvPr/>
        </p:nvSpPr>
        <p:spPr bwMode="auto">
          <a:xfrm>
            <a:off x="107950" y="981075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Let </a:t>
            </a:r>
            <a:r>
              <a:rPr lang="en-US" sz="2400" i="1" dirty="0">
                <a:solidFill>
                  <a:schemeClr val="tx2"/>
                </a:solidFill>
              </a:rPr>
              <a:t>U</a:t>
            </a:r>
            <a:r>
              <a:rPr lang="en-US" sz="2400" i="1" baseline="30000" dirty="0">
                <a:solidFill>
                  <a:schemeClr val="tx2"/>
                </a:solidFill>
              </a:rPr>
              <a:t>(</a:t>
            </a:r>
            <a:r>
              <a:rPr lang="en-US" sz="2400" i="1" baseline="30000" dirty="0" err="1">
                <a:solidFill>
                  <a:schemeClr val="tx2"/>
                </a:solidFill>
              </a:rPr>
              <a:t>i</a:t>
            </a:r>
            <a:r>
              <a:rPr lang="en-US" sz="2400" i="1" baseline="30000" dirty="0">
                <a:solidFill>
                  <a:schemeClr val="tx2"/>
                </a:solidFill>
              </a:rPr>
              <a:t>)</a:t>
            </a:r>
            <a:r>
              <a:rPr lang="en-US" sz="2400" i="1" dirty="0">
                <a:solidFill>
                  <a:schemeClr val="tx2"/>
                </a:solidFill>
              </a:rPr>
              <a:t>(s) </a:t>
            </a:r>
            <a:r>
              <a:rPr lang="en-US" sz="2400" dirty="0">
                <a:solidFill>
                  <a:schemeClr val="tx2"/>
                </a:solidFill>
              </a:rPr>
              <a:t>be the utility of state </a:t>
            </a:r>
            <a:r>
              <a:rPr lang="en-US" sz="2400" i="1" dirty="0">
                <a:solidFill>
                  <a:schemeClr val="tx2"/>
                </a:solidFill>
              </a:rPr>
              <a:t>s</a:t>
            </a:r>
            <a:r>
              <a:rPr lang="en-US" sz="2400" dirty="0">
                <a:solidFill>
                  <a:schemeClr val="tx2"/>
                </a:solidFill>
              </a:rPr>
              <a:t> at the i</a:t>
            </a:r>
            <a:r>
              <a:rPr lang="en-US" sz="2400" baseline="30000" dirty="0">
                <a:solidFill>
                  <a:schemeClr val="tx2"/>
                </a:solidFill>
              </a:rPr>
              <a:t>th</a:t>
            </a:r>
            <a:r>
              <a:rPr lang="en-US" sz="2400" dirty="0">
                <a:solidFill>
                  <a:schemeClr val="tx2"/>
                </a:solidFill>
              </a:rPr>
              <a:t>  iteration of the algorithm</a:t>
            </a: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Start with arbitrary utilities on each state </a:t>
            </a:r>
            <a:r>
              <a:rPr lang="en-US" sz="2400" i="1" dirty="0">
                <a:solidFill>
                  <a:srgbClr val="000000"/>
                </a:solidFill>
              </a:rPr>
              <a:t>s</a:t>
            </a:r>
            <a:r>
              <a:rPr lang="en-US" sz="2400" dirty="0">
                <a:solidFill>
                  <a:srgbClr val="000000"/>
                </a:solidFill>
              </a:rPr>
              <a:t>:  </a:t>
            </a:r>
            <a:r>
              <a:rPr lang="en-US" sz="2400" i="1" dirty="0">
                <a:solidFill>
                  <a:schemeClr val="tx1"/>
                </a:solidFill>
              </a:rPr>
              <a:t>U</a:t>
            </a:r>
            <a:r>
              <a:rPr lang="en-US" sz="2400" i="1" baseline="30000" dirty="0">
                <a:solidFill>
                  <a:schemeClr val="tx1"/>
                </a:solidFill>
              </a:rPr>
              <a:t>(0)</a:t>
            </a:r>
            <a:r>
              <a:rPr lang="en-US" sz="2400" i="1" dirty="0">
                <a:solidFill>
                  <a:schemeClr val="tx1"/>
                </a:solidFill>
              </a:rPr>
              <a:t>(s)</a:t>
            </a: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Repeat simultaneously for every </a:t>
            </a:r>
            <a:r>
              <a:rPr lang="en-US" sz="2400" i="1" dirty="0">
                <a:solidFill>
                  <a:srgbClr val="000000"/>
                </a:solidFill>
              </a:rPr>
              <a:t>s </a:t>
            </a:r>
            <a:r>
              <a:rPr lang="en-US" sz="2400" dirty="0">
                <a:solidFill>
                  <a:srgbClr val="000000"/>
                </a:solidFill>
              </a:rPr>
              <a:t>until there is “no change”</a:t>
            </a:r>
            <a:endParaRPr lang="en-US" sz="2000" i="1" dirty="0">
              <a:solidFill>
                <a:schemeClr val="tx2"/>
              </a:solidFill>
            </a:endParaRP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endParaRPr lang="en-US" sz="2000" dirty="0">
              <a:solidFill>
                <a:srgbClr val="CC3399"/>
              </a:solidFill>
            </a:endParaRPr>
          </a:p>
          <a:p>
            <a:pPr marL="739775" lvl="1" indent="-282575">
              <a:lnSpc>
                <a:spcPct val="20000"/>
              </a:lnSpc>
              <a:spcBef>
                <a:spcPts val="1500"/>
              </a:spcBef>
              <a:buFont typeface="Times New Roman" pitchFamily="18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739775" lvl="1" indent="-282575">
              <a:spcBef>
                <a:spcPts val="1500"/>
              </a:spcBef>
            </a:pPr>
            <a:endParaRPr lang="en-US" sz="2000" i="1" baseline="30000" dirty="0">
              <a:solidFill>
                <a:schemeClr val="tx1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True “no change” in the values of U(s) from one iteration to the next are guaranteed only if run for infinitely long.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 the limit, this process converges to a unique set of solutions for the Bellman equations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They are the total  expected rewards (utilities) for the optimal policy</a:t>
            </a: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379910" name="Object 4"/>
          <p:cNvGraphicFramePr>
            <a:graphicFrameLocks noChangeAspect="1"/>
          </p:cNvGraphicFramePr>
          <p:nvPr/>
        </p:nvGraphicFramePr>
        <p:xfrm>
          <a:off x="1936750" y="2643188"/>
          <a:ext cx="51435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4" imgW="2869920" imgH="444240" progId="Equation.3">
                  <p:embed/>
                </p:oleObj>
              </mc:Choice>
              <mc:Fallback>
                <p:oleObj name="Equation" r:id="rId4" imgW="2869920" imgH="444240" progId="Equation.3">
                  <p:embed/>
                  <p:pic>
                    <p:nvPicPr>
                      <p:cNvPr id="3799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2643188"/>
                        <a:ext cx="5143500" cy="730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96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25825" y="38919150"/>
              <a:ext cx="0" cy="0"/>
            </p14:xfrm>
          </p:contentPart>
        </mc:Choice>
        <mc:Fallback xmlns="">
          <p:pic>
            <p:nvPicPr>
              <p:cNvPr id="4096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6325825" y="3891915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 algorithm</a:t>
            </a:r>
          </a:p>
        </p:txBody>
      </p:sp>
      <p:pic>
        <p:nvPicPr>
          <p:cNvPr id="4" name="Picture 3" descr="VI-co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736"/>
            <a:ext cx="8760604" cy="457203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ExampleForValueItera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628" y="1714488"/>
            <a:ext cx="3291568" cy="2048087"/>
          </a:xfrm>
          <a:prstGeom prst="rect">
            <a:avLst/>
          </a:prstGeom>
        </p:spPr>
      </p:pic>
      <p:sp>
        <p:nvSpPr>
          <p:cNvPr id="419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Example</a:t>
            </a: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0" y="981075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l-GR" sz="24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41992" name="Rectangle 12"/>
          <p:cNvSpPr>
            <a:spLocks noChangeArrowheads="1"/>
          </p:cNvSpPr>
          <p:nvPr/>
        </p:nvSpPr>
        <p:spPr bwMode="auto">
          <a:xfrm>
            <a:off x="0" y="836613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Suppose, for instance, that we start with values U</a:t>
            </a:r>
            <a:r>
              <a:rPr lang="en-US" sz="2400" baseline="30000" dirty="0">
                <a:solidFill>
                  <a:srgbClr val="000000"/>
                </a:solidFill>
              </a:rPr>
              <a:t>(0)</a:t>
            </a:r>
            <a:r>
              <a:rPr lang="en-US" sz="2400" dirty="0">
                <a:solidFill>
                  <a:srgbClr val="000000"/>
                </a:solidFill>
              </a:rPr>
              <a:t>(s) that are all 0</a:t>
            </a:r>
          </a:p>
        </p:txBody>
      </p:sp>
      <p:graphicFrame>
        <p:nvGraphicFramePr>
          <p:cNvPr id="433167" name="Object 15"/>
          <p:cNvGraphicFramePr>
            <a:graphicFrameLocks noChangeAspect="1"/>
          </p:cNvGraphicFramePr>
          <p:nvPr/>
        </p:nvGraphicFramePr>
        <p:xfrm>
          <a:off x="2076450" y="5429250"/>
          <a:ext cx="396081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5" imgW="3085920" imgH="914400" progId="Equation.3">
                  <p:embed/>
                </p:oleObj>
              </mc:Choice>
              <mc:Fallback>
                <p:oleObj name="Equation" r:id="rId5" imgW="3085920" imgH="914400" progId="Equation.3">
                  <p:embed/>
                  <p:pic>
                    <p:nvPicPr>
                      <p:cNvPr id="4331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5429250"/>
                        <a:ext cx="396081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5500693" y="2928934"/>
            <a:ext cx="703159" cy="576263"/>
            <a:chOff x="5502078" y="2724135"/>
            <a:chExt cx="793947" cy="576263"/>
          </a:xfrm>
        </p:grpSpPr>
        <p:sp>
          <p:nvSpPr>
            <p:cNvPr id="433168" name="Text Box 16"/>
            <p:cNvSpPr txBox="1">
              <a:spLocks noChangeArrowheads="1"/>
            </p:cNvSpPr>
            <p:nvPr/>
          </p:nvSpPr>
          <p:spPr bwMode="auto">
            <a:xfrm>
              <a:off x="5575300" y="2797160"/>
              <a:ext cx="659004" cy="3877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2000" b="1" dirty="0">
                  <a:solidFill>
                    <a:schemeClr val="accent2"/>
                  </a:solidFill>
                </a:rPr>
                <a:t>-</a:t>
              </a:r>
              <a:r>
                <a:rPr lang="en-US" sz="1800" b="1" dirty="0">
                  <a:solidFill>
                    <a:schemeClr val="accent2"/>
                  </a:solidFill>
                </a:rPr>
                <a:t>0.04</a:t>
              </a:r>
            </a:p>
          </p:txBody>
        </p:sp>
        <p:sp>
          <p:nvSpPr>
            <p:cNvPr id="433169" name="Rectangle 17"/>
            <p:cNvSpPr>
              <a:spLocks noChangeArrowheads="1"/>
            </p:cNvSpPr>
            <p:nvPr/>
          </p:nvSpPr>
          <p:spPr bwMode="auto">
            <a:xfrm>
              <a:off x="5502078" y="2724135"/>
              <a:ext cx="793947" cy="576263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57224" y="1785926"/>
          <a:ext cx="2714644" cy="171451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67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7158" y="1785926"/>
            <a:ext cx="500066" cy="166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7224" y="3500438"/>
            <a:ext cx="271464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1              2             3              4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87622" y="1912107"/>
            <a:ext cx="500066" cy="258532"/>
          </a:xfrm>
          <a:prstGeom prst="rect">
            <a:avLst/>
          </a:prstGeom>
          <a:solidFill>
            <a:schemeClr val="accent3">
              <a:tint val="4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+1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00364" y="2500306"/>
            <a:ext cx="500066" cy="258532"/>
          </a:xfrm>
          <a:prstGeom prst="rect">
            <a:avLst/>
          </a:prstGeom>
          <a:solidFill>
            <a:schemeClr val="accent3">
              <a:tint val="4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-1 </a:t>
            </a: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1168400" y="4006850"/>
          <a:ext cx="6161088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7" imgW="4800600" imgH="1015920" progId="Equation.3">
                  <p:embed/>
                </p:oleObj>
              </mc:Choice>
              <mc:Fallback>
                <p:oleObj name="Equation" r:id="rId7" imgW="4800600" imgH="1015920" progId="Equation.3">
                  <p:embed/>
                  <p:pic>
                    <p:nvPicPr>
                      <p:cNvPr id="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4006850"/>
                        <a:ext cx="6161088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00100" y="1428736"/>
            <a:ext cx="271464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CA" sz="14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Iteration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00694" y="1428736"/>
            <a:ext cx="271464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CA" sz="14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Iteration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98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25825" y="38919150"/>
              <a:ext cx="0" cy="0"/>
            </p14:xfrm>
          </p:contentPart>
        </mc:Choice>
        <mc:Fallback xmlns="">
          <p:pic>
            <p:nvPicPr>
              <p:cNvPr id="4198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6325825" y="389191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98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949325" y="633413"/>
              <a:ext cx="12700" cy="25400"/>
            </p14:xfrm>
          </p:contentPart>
        </mc:Choice>
        <mc:Fallback xmlns="">
          <p:pic>
            <p:nvPicPr>
              <p:cNvPr id="4198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977991" y="520007"/>
                <a:ext cx="70394" cy="25221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4786314" y="6215082"/>
            <a:ext cx="2449511" cy="38256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19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Example (cont’d)</a:t>
            </a: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0" y="981075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l-GR" sz="24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41992" name="Rectangle 12"/>
          <p:cNvSpPr>
            <a:spLocks noChangeArrowheads="1"/>
          </p:cNvSpPr>
          <p:nvPr/>
        </p:nvSpPr>
        <p:spPr bwMode="auto">
          <a:xfrm>
            <a:off x="0" y="836613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Let’s compute U</a:t>
            </a:r>
            <a:r>
              <a:rPr lang="en-US" sz="2400" baseline="30000" dirty="0">
                <a:solidFill>
                  <a:srgbClr val="000000"/>
                </a:solidFill>
              </a:rPr>
              <a:t>(1)</a:t>
            </a:r>
            <a:r>
              <a:rPr lang="en-US" sz="2400" dirty="0">
                <a:solidFill>
                  <a:srgbClr val="000000"/>
                </a:solidFill>
              </a:rPr>
              <a:t>(3,3)</a:t>
            </a: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1238250" y="4006850"/>
          <a:ext cx="6323013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4" imgW="4927320" imgH="1015920" progId="Equation.3">
                  <p:embed/>
                </p:oleObj>
              </mc:Choice>
              <mc:Fallback>
                <p:oleObj name="Equation" r:id="rId4" imgW="4927320" imgH="1015920" progId="Equation.3">
                  <p:embed/>
                  <p:pic>
                    <p:nvPicPr>
                      <p:cNvPr id="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4006850"/>
                        <a:ext cx="6323013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6" name="Object 10"/>
          <p:cNvGraphicFramePr>
            <a:graphicFrameLocks noChangeAspect="1"/>
          </p:cNvGraphicFramePr>
          <p:nvPr/>
        </p:nvGraphicFramePr>
        <p:xfrm>
          <a:off x="2892425" y="5429250"/>
          <a:ext cx="32258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6" imgW="2514600" imgH="914400" progId="Equation.3">
                  <p:embed/>
                </p:oleObj>
              </mc:Choice>
              <mc:Fallback>
                <p:oleObj name="Equation" r:id="rId6" imgW="2514600" imgH="914400" progId="Equation.3">
                  <p:embed/>
                  <p:pic>
                    <p:nvPicPr>
                      <p:cNvPr id="1843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5429250"/>
                        <a:ext cx="322580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1" descr="ExampleForValueIterati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00628" y="1714488"/>
            <a:ext cx="3291568" cy="2048087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5500694" y="2928934"/>
            <a:ext cx="703158" cy="576263"/>
            <a:chOff x="5575304" y="2724135"/>
            <a:chExt cx="720725" cy="576263"/>
          </a:xfrm>
        </p:grpSpPr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5648329" y="2797160"/>
              <a:ext cx="504825" cy="3841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2000" b="1" dirty="0">
                  <a:solidFill>
                    <a:schemeClr val="accent2"/>
                  </a:solidFill>
                </a:rPr>
                <a:t>-0.4</a:t>
              </a: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575304" y="2724135"/>
              <a:ext cx="720725" cy="576263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857224" y="1785926"/>
          <a:ext cx="2714644" cy="171451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67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57158" y="1785926"/>
            <a:ext cx="500066" cy="166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7224" y="3500438"/>
            <a:ext cx="271464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1              2             3              4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87622" y="1912107"/>
            <a:ext cx="500066" cy="258532"/>
          </a:xfrm>
          <a:prstGeom prst="rect">
            <a:avLst/>
          </a:prstGeom>
          <a:solidFill>
            <a:schemeClr val="accent3">
              <a:tint val="4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+1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00364" y="2500306"/>
            <a:ext cx="500066" cy="258532"/>
          </a:xfrm>
          <a:prstGeom prst="rect">
            <a:avLst/>
          </a:prstGeom>
          <a:solidFill>
            <a:schemeClr val="accent3">
              <a:tint val="4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-1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00100" y="1428736"/>
            <a:ext cx="271464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CA" sz="14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Iteration 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00694" y="1428736"/>
            <a:ext cx="271464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CA" sz="14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Iteration 1</a:t>
            </a: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858839" y="1775012"/>
            <a:ext cx="703158" cy="57626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CA" sz="1800" b="1" dirty="0">
                <a:solidFill>
                  <a:schemeClr val="accent2"/>
                </a:solidFill>
              </a:rPr>
              <a:t>0.76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500693" y="2928934"/>
            <a:ext cx="703159" cy="576263"/>
            <a:chOff x="5502078" y="2724135"/>
            <a:chExt cx="793947" cy="576263"/>
          </a:xfrm>
        </p:grpSpPr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5575300" y="2797160"/>
              <a:ext cx="659004" cy="3877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2000" b="1" dirty="0">
                  <a:solidFill>
                    <a:schemeClr val="accent2"/>
                  </a:solidFill>
                </a:rPr>
                <a:t>-</a:t>
              </a:r>
              <a:r>
                <a:rPr lang="en-US" sz="1800" b="1" dirty="0">
                  <a:solidFill>
                    <a:schemeClr val="accent2"/>
                  </a:solidFill>
                </a:rPr>
                <a:t>0.04</a:t>
              </a:r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5502078" y="2724135"/>
              <a:ext cx="793947" cy="576263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4323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25825" y="38919150"/>
              <a:ext cx="0" cy="0"/>
            </p14:xfrm>
          </p:contentPart>
        </mc:Choice>
        <mc:Fallback xmlns="">
          <p:pic>
            <p:nvPicPr>
              <p:cNvPr id="184323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6325825" y="389191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4324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949325" y="633413"/>
              <a:ext cx="12700" cy="25400"/>
            </p14:xfrm>
          </p:contentPart>
        </mc:Choice>
        <mc:Fallback xmlns="">
          <p:pic>
            <p:nvPicPr>
              <p:cNvPr id="184324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977991" y="520007"/>
                <a:ext cx="70394" cy="25221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4429124" y="6000768"/>
            <a:ext cx="2449511" cy="21431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19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Example (cont’d)</a:t>
            </a: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0" y="981075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l-GR" sz="24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41992" name="Rectangle 12"/>
          <p:cNvSpPr>
            <a:spLocks noChangeArrowheads="1"/>
          </p:cNvSpPr>
          <p:nvPr/>
        </p:nvSpPr>
        <p:spPr bwMode="auto">
          <a:xfrm>
            <a:off x="0" y="836613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Let’s compute U</a:t>
            </a:r>
            <a:r>
              <a:rPr lang="en-US" sz="2400" baseline="30000" dirty="0">
                <a:solidFill>
                  <a:srgbClr val="000000"/>
                </a:solidFill>
              </a:rPr>
              <a:t>(1)</a:t>
            </a:r>
            <a:r>
              <a:rPr lang="en-US" sz="2400" dirty="0">
                <a:solidFill>
                  <a:srgbClr val="000000"/>
                </a:solidFill>
              </a:rPr>
              <a:t>(4,1)</a:t>
            </a: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1360488" y="4006850"/>
          <a:ext cx="6078537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4" imgW="4736880" imgH="1015920" progId="Equation.3">
                  <p:embed/>
                </p:oleObj>
              </mc:Choice>
              <mc:Fallback>
                <p:oleObj name="Equation" r:id="rId4" imgW="4736880" imgH="1015920" progId="Equation.3">
                  <p:embed/>
                  <p:pic>
                    <p:nvPicPr>
                      <p:cNvPr id="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4006850"/>
                        <a:ext cx="6078537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1" descr="ExampleForValueIterati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0628" y="1714488"/>
            <a:ext cx="3291568" cy="2048087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857224" y="1785926"/>
          <a:ext cx="2714644" cy="171451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67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57158" y="1785926"/>
            <a:ext cx="500066" cy="166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7224" y="3500438"/>
            <a:ext cx="271464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1              2             3              4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87622" y="1912107"/>
            <a:ext cx="500066" cy="258532"/>
          </a:xfrm>
          <a:prstGeom prst="rect">
            <a:avLst/>
          </a:prstGeom>
          <a:solidFill>
            <a:schemeClr val="accent3">
              <a:tint val="4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+1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00364" y="2500306"/>
            <a:ext cx="500066" cy="258532"/>
          </a:xfrm>
          <a:prstGeom prst="rect">
            <a:avLst/>
          </a:prstGeom>
          <a:solidFill>
            <a:schemeClr val="accent3">
              <a:tint val="4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-1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00100" y="1428736"/>
            <a:ext cx="271464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CA" sz="14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Iteration 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00694" y="1428736"/>
            <a:ext cx="271464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CA" sz="14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Iteration 1</a:t>
            </a:r>
          </a:p>
        </p:txBody>
      </p:sp>
      <p:grpSp>
        <p:nvGrpSpPr>
          <p:cNvPr id="4" name="Group 32"/>
          <p:cNvGrpSpPr/>
          <p:nvPr/>
        </p:nvGrpSpPr>
        <p:grpSpPr>
          <a:xfrm>
            <a:off x="6831255" y="1767986"/>
            <a:ext cx="703158" cy="576263"/>
            <a:chOff x="5575304" y="2724135"/>
            <a:chExt cx="720725" cy="576263"/>
          </a:xfrm>
        </p:grpSpPr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5648329" y="2797160"/>
              <a:ext cx="504825" cy="3841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2000" b="1" dirty="0">
                  <a:solidFill>
                    <a:schemeClr val="accent2"/>
                  </a:solidFill>
                </a:rPr>
                <a:t>.76</a:t>
              </a:r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5575304" y="2724135"/>
              <a:ext cx="720725" cy="576263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graphicFrame>
        <p:nvGraphicFramePr>
          <p:cNvPr id="185350" name="Object 10"/>
          <p:cNvGraphicFramePr>
            <a:graphicFrameLocks noChangeAspect="1"/>
          </p:cNvGraphicFramePr>
          <p:nvPr/>
        </p:nvGraphicFramePr>
        <p:xfrm>
          <a:off x="2619375" y="5422900"/>
          <a:ext cx="33401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7" imgW="2603160" imgH="914400" progId="Equation.3">
                  <p:embed/>
                </p:oleObj>
              </mc:Choice>
              <mc:Fallback>
                <p:oleObj name="Equation" r:id="rId7" imgW="2603160" imgH="914400" progId="Equation.3">
                  <p:embed/>
                  <p:pic>
                    <p:nvPicPr>
                      <p:cNvPr id="1853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5422900"/>
                        <a:ext cx="33401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5500693" y="2928934"/>
            <a:ext cx="703159" cy="576263"/>
            <a:chOff x="5502078" y="2724135"/>
            <a:chExt cx="793947" cy="576263"/>
          </a:xfrm>
        </p:grpSpPr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5575300" y="2797160"/>
              <a:ext cx="659004" cy="3877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2000" b="1" dirty="0">
                  <a:solidFill>
                    <a:schemeClr val="accent2"/>
                  </a:solidFill>
                </a:rPr>
                <a:t>-</a:t>
              </a:r>
              <a:r>
                <a:rPr lang="en-US" sz="1800" b="1" dirty="0">
                  <a:solidFill>
                    <a:schemeClr val="accent2"/>
                  </a:solidFill>
                </a:rPr>
                <a:t>0.04</a:t>
              </a:r>
            </a:p>
          </p:txBody>
        </p:sp>
        <p:sp>
          <p:nvSpPr>
            <p:cNvPr id="40" name="Rectangle 17"/>
            <p:cNvSpPr>
              <a:spLocks noChangeArrowheads="1"/>
            </p:cNvSpPr>
            <p:nvPr/>
          </p:nvSpPr>
          <p:spPr bwMode="auto">
            <a:xfrm>
              <a:off x="5502078" y="2724135"/>
              <a:ext cx="793947" cy="576263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35673" y="2931738"/>
            <a:ext cx="703159" cy="576263"/>
            <a:chOff x="5502078" y="2724135"/>
            <a:chExt cx="793947" cy="576263"/>
          </a:xfrm>
        </p:grpSpPr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5575300" y="2797160"/>
              <a:ext cx="659004" cy="3877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2000" b="1" dirty="0">
                  <a:solidFill>
                    <a:schemeClr val="accent2"/>
                  </a:solidFill>
                </a:rPr>
                <a:t>-</a:t>
              </a:r>
              <a:r>
                <a:rPr lang="en-US" sz="1800" b="1" dirty="0">
                  <a:solidFill>
                    <a:schemeClr val="accent2"/>
                  </a:solidFill>
                </a:rPr>
                <a:t>0.04</a:t>
              </a: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5502078" y="2724135"/>
              <a:ext cx="793947" cy="576263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534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25825" y="38919150"/>
              <a:ext cx="0" cy="0"/>
            </p14:xfrm>
          </p:contentPart>
        </mc:Choice>
        <mc:Fallback xmlns="">
          <p:pic>
            <p:nvPicPr>
              <p:cNvPr id="18534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6325825" y="389191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534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949325" y="633413"/>
              <a:ext cx="12700" cy="25400"/>
            </p14:xfrm>
          </p:contentPart>
        </mc:Choice>
        <mc:Fallback xmlns="">
          <p:pic>
            <p:nvPicPr>
              <p:cNvPr id="18534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977991" y="520007"/>
                <a:ext cx="70394" cy="25221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After a Full Iteration</a:t>
            </a: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0" y="981075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l-GR" sz="2400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28926" y="1285860"/>
          <a:ext cx="2714644" cy="171451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67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0.76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428860" y="1285860"/>
            <a:ext cx="500066" cy="166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28926" y="3000372"/>
            <a:ext cx="271464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1              2             3              4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59324" y="1412041"/>
            <a:ext cx="500066" cy="258532"/>
          </a:xfrm>
          <a:prstGeom prst="rect">
            <a:avLst/>
          </a:prstGeom>
          <a:solidFill>
            <a:schemeClr val="accent3">
              <a:tint val="4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+1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72066" y="2000240"/>
            <a:ext cx="500066" cy="258532"/>
          </a:xfrm>
          <a:prstGeom prst="rect">
            <a:avLst/>
          </a:prstGeom>
          <a:solidFill>
            <a:schemeClr val="accent3">
              <a:tint val="4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-1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71802" y="928670"/>
            <a:ext cx="271464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CA" sz="14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Iteration 1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14282" y="3214686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Only the state  one step away from a positive reward (3,3) has gained value, all the others are losing value because of the cost of moving</a:t>
            </a:r>
          </a:p>
          <a:p>
            <a:pPr marL="339725" indent="-339725">
              <a:lnSpc>
                <a:spcPct val="5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403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25825" y="38919150"/>
              <a:ext cx="0" cy="0"/>
            </p14:xfrm>
          </p:contentPart>
        </mc:Choice>
        <mc:Fallback xmlns="">
          <p:pic>
            <p:nvPicPr>
              <p:cNvPr id="4403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325825" y="389191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03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949325" y="633413"/>
              <a:ext cx="12700" cy="25400"/>
            </p14:xfrm>
          </p:contentPart>
        </mc:Choice>
        <mc:Fallback xmlns="">
          <p:pic>
            <p:nvPicPr>
              <p:cNvPr id="4403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77991" y="520007"/>
                <a:ext cx="70394" cy="25221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Some steps in the second iteration</a:t>
            </a: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0" y="981075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l-GR" sz="2400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214414" y="1285860"/>
          <a:ext cx="2714644" cy="171451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67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0.76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14348" y="1285860"/>
            <a:ext cx="500066" cy="166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4414" y="3000372"/>
            <a:ext cx="271464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1              2             3              4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4812" y="1412041"/>
            <a:ext cx="500066" cy="258532"/>
          </a:xfrm>
          <a:prstGeom prst="rect">
            <a:avLst/>
          </a:prstGeom>
          <a:solidFill>
            <a:schemeClr val="accent3">
              <a:tint val="4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+1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57554" y="2000240"/>
            <a:ext cx="500066" cy="258532"/>
          </a:xfrm>
          <a:prstGeom prst="rect">
            <a:avLst/>
          </a:prstGeom>
          <a:solidFill>
            <a:schemeClr val="accent3">
              <a:tint val="4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-1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57290" y="928670"/>
            <a:ext cx="271464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CA" sz="14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Iteration 1</a:t>
            </a:r>
          </a:p>
        </p:txBody>
      </p:sp>
      <p:graphicFrame>
        <p:nvGraphicFramePr>
          <p:cNvPr id="433167" name="Object 15"/>
          <p:cNvGraphicFramePr>
            <a:graphicFrameLocks noChangeAspect="1"/>
          </p:cNvGraphicFramePr>
          <p:nvPr/>
        </p:nvGraphicFramePr>
        <p:xfrm>
          <a:off x="1628775" y="5429250"/>
          <a:ext cx="485933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4" imgW="3784320" imgH="914400" progId="Equation.3">
                  <p:embed/>
                </p:oleObj>
              </mc:Choice>
              <mc:Fallback>
                <p:oleObj name="Equation" r:id="rId4" imgW="3784320" imgH="914400" progId="Equation.3">
                  <p:embed/>
                  <p:pic>
                    <p:nvPicPr>
                      <p:cNvPr id="4331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5429250"/>
                        <a:ext cx="4859338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1184275" y="4006850"/>
          <a:ext cx="6129338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6" imgW="4775040" imgH="1015920" progId="Equation.3">
                  <p:embed/>
                </p:oleObj>
              </mc:Choice>
              <mc:Fallback>
                <p:oleObj name="Equation" r:id="rId6" imgW="4775040" imgH="1015920" progId="Equation.3">
                  <p:embed/>
                  <p:pic>
                    <p:nvPicPr>
                      <p:cNvPr id="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4006850"/>
                        <a:ext cx="6129338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726637" y="1231249"/>
          <a:ext cx="2714644" cy="171451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67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0.76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226571" y="1231249"/>
            <a:ext cx="500066" cy="166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26637" y="2945761"/>
            <a:ext cx="271464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1              2             3              4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57035" y="1357430"/>
            <a:ext cx="500066" cy="258532"/>
          </a:xfrm>
          <a:prstGeom prst="rect">
            <a:avLst/>
          </a:prstGeom>
          <a:solidFill>
            <a:schemeClr val="accent3">
              <a:tint val="4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+1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69777" y="1945629"/>
            <a:ext cx="500066" cy="258532"/>
          </a:xfrm>
          <a:prstGeom prst="rect">
            <a:avLst/>
          </a:prstGeom>
          <a:solidFill>
            <a:schemeClr val="accent3">
              <a:tint val="4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-1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69513" y="874059"/>
            <a:ext cx="271464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CA" sz="14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Iteration 2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711519" y="2360818"/>
            <a:ext cx="703159" cy="576263"/>
            <a:chOff x="5502078" y="2724135"/>
            <a:chExt cx="793947" cy="576263"/>
          </a:xfrm>
        </p:grpSpPr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5575300" y="2797160"/>
              <a:ext cx="659004" cy="3877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2000" b="1" dirty="0">
                  <a:solidFill>
                    <a:schemeClr val="accent2"/>
                  </a:solidFill>
                </a:rPr>
                <a:t>-</a:t>
              </a:r>
              <a:r>
                <a:rPr lang="en-US" sz="1800" b="1" dirty="0">
                  <a:solidFill>
                    <a:schemeClr val="accent2"/>
                  </a:solidFill>
                </a:rPr>
                <a:t>0.08</a:t>
              </a:r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5502078" y="2724135"/>
              <a:ext cx="793947" cy="576263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4978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25825" y="38919150"/>
              <a:ext cx="0" cy="0"/>
            </p14:xfrm>
          </p:contentPart>
        </mc:Choice>
        <mc:Fallback xmlns="">
          <p:pic>
            <p:nvPicPr>
              <p:cNvPr id="254978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6325825" y="389191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4979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949325" y="633413"/>
              <a:ext cx="12700" cy="25400"/>
            </p14:xfrm>
          </p:contentPart>
        </mc:Choice>
        <mc:Fallback xmlns="">
          <p:pic>
            <p:nvPicPr>
              <p:cNvPr id="254979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977991" y="520007"/>
                <a:ext cx="70394" cy="25221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4714876" y="1377917"/>
          <a:ext cx="2714644" cy="171451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67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0.76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3214678" y="4664065"/>
            <a:ext cx="4500594" cy="38256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19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0"/>
            <a:ext cx="8531225" cy="6826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Example (cont’d)</a:t>
            </a: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0" y="715942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l-GR" sz="24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41992" name="Rectangle 12"/>
          <p:cNvSpPr>
            <a:spLocks noChangeArrowheads="1"/>
          </p:cNvSpPr>
          <p:nvPr/>
        </p:nvSpPr>
        <p:spPr bwMode="auto">
          <a:xfrm>
            <a:off x="0" y="571480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Let’s compute U</a:t>
            </a:r>
            <a:r>
              <a:rPr lang="en-US" sz="2400" baseline="30000" dirty="0">
                <a:solidFill>
                  <a:srgbClr val="000000"/>
                </a:solidFill>
              </a:rPr>
              <a:t>(1)</a:t>
            </a:r>
            <a:r>
              <a:rPr lang="en-US" sz="2400" dirty="0">
                <a:solidFill>
                  <a:srgbClr val="000000"/>
                </a:solidFill>
              </a:rPr>
              <a:t>(2,3)</a:t>
            </a: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Steps two moves away from positive rewards start increasing their value</a:t>
            </a: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1238250" y="3741717"/>
          <a:ext cx="6323013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4" imgW="4927320" imgH="1015920" progId="Equation.3">
                  <p:embed/>
                </p:oleObj>
              </mc:Choice>
              <mc:Fallback>
                <p:oleObj name="Equation" r:id="rId4" imgW="4927320" imgH="1015920" progId="Equation.3">
                  <p:embed/>
                  <p:pic>
                    <p:nvPicPr>
                      <p:cNvPr id="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741717"/>
                        <a:ext cx="6323013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6" name="Object 10"/>
          <p:cNvGraphicFramePr>
            <a:graphicFrameLocks noChangeAspect="1"/>
          </p:cNvGraphicFramePr>
          <p:nvPr/>
        </p:nvGraphicFramePr>
        <p:xfrm>
          <a:off x="2571736" y="5429264"/>
          <a:ext cx="394176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6" imgW="3073320" imgH="228600" progId="Equation.3">
                  <p:embed/>
                </p:oleObj>
              </mc:Choice>
              <mc:Fallback>
                <p:oleObj name="Equation" r:id="rId6" imgW="3073320" imgH="228600" progId="Equation.3">
                  <p:embed/>
                  <p:pic>
                    <p:nvPicPr>
                      <p:cNvPr id="1843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5429264"/>
                        <a:ext cx="3941762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5357818" y="1377917"/>
            <a:ext cx="703158" cy="57626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CA" sz="1800" b="1" dirty="0">
                <a:solidFill>
                  <a:schemeClr val="accent2"/>
                </a:solidFill>
              </a:rPr>
              <a:t>0.56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928662" y="1520793"/>
          <a:ext cx="2714644" cy="171451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67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0.76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-.04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28596" y="1520793"/>
            <a:ext cx="500066" cy="166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CA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8662" y="3235305"/>
            <a:ext cx="271464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1              2             3              4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59060" y="1646974"/>
            <a:ext cx="500066" cy="258532"/>
          </a:xfrm>
          <a:prstGeom prst="rect">
            <a:avLst/>
          </a:prstGeom>
          <a:solidFill>
            <a:schemeClr val="accent3">
              <a:tint val="4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+1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71802" y="2235173"/>
            <a:ext cx="500066" cy="258532"/>
          </a:xfrm>
          <a:prstGeom prst="rect">
            <a:avLst/>
          </a:prstGeom>
          <a:solidFill>
            <a:schemeClr val="accent3">
              <a:tint val="4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-1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1538" y="1163603"/>
            <a:ext cx="271464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CA" sz="14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Iteration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14876" y="3092429"/>
            <a:ext cx="271464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1              2             3              4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45274" y="1504098"/>
            <a:ext cx="500066" cy="258532"/>
          </a:xfrm>
          <a:prstGeom prst="rect">
            <a:avLst/>
          </a:prstGeom>
          <a:solidFill>
            <a:schemeClr val="accent3">
              <a:tint val="4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+1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8016" y="2092297"/>
            <a:ext cx="500066" cy="258532"/>
          </a:xfrm>
          <a:prstGeom prst="rect">
            <a:avLst/>
          </a:prstGeom>
          <a:solidFill>
            <a:schemeClr val="accent3">
              <a:tint val="4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-1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57752" y="1020727"/>
            <a:ext cx="271464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CA" sz="14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Iteration 2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699758" y="2507486"/>
            <a:ext cx="703159" cy="576263"/>
            <a:chOff x="5502078" y="2724135"/>
            <a:chExt cx="793947" cy="576263"/>
          </a:xfrm>
        </p:grpSpPr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5575300" y="2797160"/>
              <a:ext cx="659004" cy="3877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2000" b="1">
                  <a:solidFill>
                    <a:schemeClr val="accent2"/>
                  </a:solidFill>
                </a:rPr>
                <a:t>-</a:t>
              </a:r>
              <a:r>
                <a:rPr lang="en-US" sz="1800" b="1">
                  <a:solidFill>
                    <a:schemeClr val="accent2"/>
                  </a:solidFill>
                </a:rPr>
                <a:t>0.08</a:t>
              </a:r>
              <a:endParaRPr 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55" name="Rectangle 17"/>
            <p:cNvSpPr>
              <a:spLocks noChangeArrowheads="1"/>
            </p:cNvSpPr>
            <p:nvPr/>
          </p:nvSpPr>
          <p:spPr bwMode="auto">
            <a:xfrm>
              <a:off x="5502078" y="2724135"/>
              <a:ext cx="793947" cy="576263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805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25825" y="38919150"/>
              <a:ext cx="0" cy="0"/>
            </p14:xfrm>
          </p:contentPart>
        </mc:Choice>
        <mc:Fallback xmlns="">
          <p:pic>
            <p:nvPicPr>
              <p:cNvPr id="25805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6325825" y="389191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805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949325" y="633413"/>
              <a:ext cx="12700" cy="25400"/>
            </p14:xfrm>
          </p:contentPart>
        </mc:Choice>
        <mc:Fallback xmlns="">
          <p:pic>
            <p:nvPicPr>
              <p:cNvPr id="25805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977991" y="520007"/>
                <a:ext cx="70394" cy="25221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5888"/>
            <a:ext cx="8534400" cy="6858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err="1"/>
              <a:t>Rewiew</a:t>
            </a:r>
            <a:r>
              <a:rPr lang="en-GB" dirty="0"/>
              <a:t>: Decisions Under Uncertainty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569325" cy="5472112"/>
          </a:xfrm>
        </p:spPr>
        <p:txBody>
          <a:bodyPr/>
          <a:lstStyle/>
          <a:p>
            <a:pPr eaLnBrk="1" hangingPunct="1"/>
            <a:r>
              <a:rPr lang="en-GB" dirty="0"/>
              <a:t>Some areas of AI (e.g., planning)  focus on decision making in domains where the environment is understood with certainty</a:t>
            </a:r>
          </a:p>
          <a:p>
            <a:pPr eaLnBrk="1" hangingPunct="1"/>
            <a:r>
              <a:rPr lang="en-GB" dirty="0"/>
              <a:t>Here we focus on an agent that needs to make decisions in a domain that involves uncertainty</a:t>
            </a:r>
          </a:p>
          <a:p>
            <a:pPr eaLnBrk="1" hangingPunct="1"/>
            <a:r>
              <a:rPr lang="en-GB" dirty="0"/>
              <a:t>An agent’s decision will depend on:</a:t>
            </a:r>
          </a:p>
          <a:p>
            <a:pPr lvl="1" eaLnBrk="1" hangingPunct="1"/>
            <a:r>
              <a:rPr lang="en-GB" dirty="0"/>
              <a:t>what actions are available. They often don’t have deterministic outcome</a:t>
            </a:r>
          </a:p>
          <a:p>
            <a:pPr lvl="1" eaLnBrk="1" hangingPunct="1"/>
            <a:r>
              <a:rPr lang="en-GB" dirty="0"/>
              <a:t>what beliefs the agent has over the world</a:t>
            </a:r>
          </a:p>
          <a:p>
            <a:pPr lvl="1" eaLnBrk="1" hangingPunct="1"/>
            <a:r>
              <a:rPr lang="en-GB" dirty="0"/>
              <a:t>the agent’s goals and preferences</a:t>
            </a:r>
          </a:p>
          <a:p>
            <a:pPr eaLnBrk="1" hangingPunct="1"/>
            <a:endParaRPr lang="en-GB" dirty="0"/>
          </a:p>
          <a:p>
            <a:pPr lvl="1" eaLnBrk="1" hangingPunct="1">
              <a:lnSpc>
                <a:spcPct val="80000"/>
              </a:lnSpc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5C7579E-4D7E-4EC8-9612-ADC87113665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State Utilities as Function of  Iteration #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981075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endParaRPr lang="el-GR" sz="24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358775" y="5734050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Note that utilities of states at different distances from (4,3) accumulate negative rewards until a path to (4,3) is found</a:t>
            </a:r>
          </a:p>
        </p:txBody>
      </p:sp>
      <p:pic>
        <p:nvPicPr>
          <p:cNvPr id="3" name="Picture 6" descr="C:\Users\Cristina\Desktop\422\VI-U-estimat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1214422"/>
            <a:ext cx="5643602" cy="428369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059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25825" y="38919150"/>
              <a:ext cx="0" cy="0"/>
            </p14:xfrm>
          </p:contentPart>
        </mc:Choice>
        <mc:Fallback xmlns="">
          <p:pic>
            <p:nvPicPr>
              <p:cNvPr id="45059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325825" y="389191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060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949325" y="633413"/>
              <a:ext cx="12700" cy="25400"/>
            </p14:xfrm>
          </p:contentPart>
        </mc:Choice>
        <mc:Fallback xmlns="">
          <p:pic>
            <p:nvPicPr>
              <p:cNvPr id="45060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77991" y="520007"/>
                <a:ext cx="70394" cy="25221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Policy Iteration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23850" y="1412875"/>
            <a:ext cx="8388350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saw that we can obtain an optimal policy even when the U function returned by value iteration is not optimal yet</a:t>
            </a: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Intuitively, if one action is clearly better than all others, the precise  utilities of the states involved are  not necessary to select it</a:t>
            </a: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This is the intuition behind the </a:t>
            </a:r>
            <a:r>
              <a:rPr lang="en-US" sz="2400" b="1" i="1" dirty="0">
                <a:solidFill>
                  <a:schemeClr val="accent2"/>
                </a:solidFill>
              </a:rPr>
              <a:t>policy iteration</a:t>
            </a:r>
            <a:r>
              <a:rPr lang="en-US" sz="2400" dirty="0">
                <a:solidFill>
                  <a:srgbClr val="000000"/>
                </a:solidFill>
              </a:rPr>
              <a:t>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8D88DC7-E978-4890-82C6-A131E8179EAF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Policy Iteration</a:t>
            </a:r>
          </a:p>
        </p:txBody>
      </p:sp>
      <p:sp>
        <p:nvSpPr>
          <p:cNvPr id="462851" name="Rectangle 3"/>
          <p:cNvSpPr>
            <a:spLocks noChangeArrowheads="1"/>
          </p:cNvSpPr>
          <p:nvPr/>
        </p:nvSpPr>
        <p:spPr bwMode="auto">
          <a:xfrm>
            <a:off x="0" y="642918"/>
            <a:ext cx="87852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Algorithm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π</a:t>
            </a:r>
            <a:r>
              <a:rPr lang="en-US" sz="2000" baseline="-25000" dirty="0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← an arbitrary initial policy, U ← A vector of utility values, initially 0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2. Repeat until no change in π</a:t>
            </a:r>
          </a:p>
          <a:p>
            <a:pPr marL="1371600" lvl="2" indent="-457200">
              <a:spcBef>
                <a:spcPts val="1500"/>
              </a:spcBef>
              <a:buFont typeface="Wingdings" pitchFamily="2" charset="2"/>
              <a:buAutoNum type="alphaLcParenBoth"/>
            </a:pPr>
            <a:r>
              <a:rPr lang="en-US" sz="2000" dirty="0">
                <a:solidFill>
                  <a:srgbClr val="000000"/>
                </a:solidFill>
              </a:rPr>
              <a:t>Compute utilities </a:t>
            </a:r>
            <a:r>
              <a:rPr lang="en-US" sz="2000" i="1" dirty="0">
                <a:solidFill>
                  <a:srgbClr val="000000"/>
                </a:solidFill>
              </a:rPr>
              <a:t>U</a:t>
            </a:r>
            <a:r>
              <a:rPr lang="en-US" sz="2000" i="1" baseline="30000" dirty="0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generated by executing π</a:t>
            </a:r>
            <a:r>
              <a:rPr lang="en-US" sz="2000" baseline="-25000" dirty="0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with current U (</a:t>
            </a:r>
            <a:r>
              <a:rPr lang="en-US" sz="2000" b="1" i="1" dirty="0">
                <a:solidFill>
                  <a:schemeClr val="accent2"/>
                </a:solidFill>
              </a:rPr>
              <a:t>policy evaluation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pPr marL="1371600" lvl="2" indent="-457200">
              <a:spcBef>
                <a:spcPts val="1500"/>
              </a:spcBef>
              <a:buFont typeface="Wingdings" pitchFamily="2" charset="2"/>
              <a:buAutoNum type="alphaLcParenBoth"/>
            </a:pPr>
            <a:endParaRPr lang="en-US" sz="2000" dirty="0">
              <a:solidFill>
                <a:srgbClr val="000000"/>
              </a:solidFill>
            </a:endParaRPr>
          </a:p>
          <a:p>
            <a:pPr marL="1371600" lvl="2" indent="-457200">
              <a:spcBef>
                <a:spcPts val="1500"/>
              </a:spcBef>
              <a:buFont typeface="Wingdings" pitchFamily="2" charset="2"/>
              <a:buAutoNum type="alphaLcParenBoth"/>
            </a:pPr>
            <a:endParaRPr lang="en-US" sz="2000" dirty="0">
              <a:solidFill>
                <a:srgbClr val="000000"/>
              </a:solidFill>
            </a:endParaRPr>
          </a:p>
          <a:p>
            <a:pPr marL="1143000" lvl="2" indent="-228600">
              <a:spcBef>
                <a:spcPts val="15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</a:rPr>
              <a:t>(b) Compute a new MEU π</a:t>
            </a:r>
            <a:r>
              <a:rPr lang="en-US" sz="2000" baseline="-25000" dirty="0">
                <a:solidFill>
                  <a:srgbClr val="000000"/>
                </a:solidFill>
              </a:rPr>
              <a:t>i+1</a:t>
            </a:r>
            <a:r>
              <a:rPr lang="en-US" sz="2000" dirty="0">
                <a:solidFill>
                  <a:srgbClr val="000000"/>
                </a:solidFill>
              </a:rPr>
              <a:t> using a one-step look-ahead based on </a:t>
            </a:r>
            <a:r>
              <a:rPr lang="en-US" sz="2000" i="1" dirty="0">
                <a:solidFill>
                  <a:srgbClr val="000000"/>
                </a:solidFill>
              </a:rPr>
              <a:t>U</a:t>
            </a:r>
            <a:r>
              <a:rPr lang="en-US" sz="2000" i="1" baseline="30000" dirty="0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(</a:t>
            </a:r>
            <a:r>
              <a:rPr lang="en-US" sz="2000" b="1" i="1" dirty="0">
                <a:solidFill>
                  <a:schemeClr val="accent2"/>
                </a:solidFill>
              </a:rPr>
              <a:t>policy improvement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pPr marL="1143000" lvl="2" indent="-228600">
              <a:spcBef>
                <a:spcPts val="1500"/>
              </a:spcBef>
              <a:buFont typeface="Wingdings" pitchFamily="2" charset="2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1800"/>
              </a:spcBef>
            </a:pPr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379910" name="Object 3"/>
          <p:cNvGraphicFramePr>
            <a:graphicFrameLocks noChangeAspect="1"/>
          </p:cNvGraphicFramePr>
          <p:nvPr/>
        </p:nvGraphicFramePr>
        <p:xfrm>
          <a:off x="500034" y="2786058"/>
          <a:ext cx="44592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3" imgW="2489040" imgH="444240" progId="Equation.3">
                  <p:embed/>
                </p:oleObj>
              </mc:Choice>
              <mc:Fallback>
                <p:oleObj name="Equation" r:id="rId3" imgW="2489040" imgH="444240" progId="Equation.3">
                  <p:embed/>
                  <p:pic>
                    <p:nvPicPr>
                      <p:cNvPr id="3799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786058"/>
                        <a:ext cx="445928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785918" y="5214950"/>
          <a:ext cx="43211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5" imgW="2412720" imgH="660240" progId="Equation.3">
                  <p:embed/>
                </p:oleObj>
              </mc:Choice>
              <mc:Fallback>
                <p:oleObj name="Equation" r:id="rId5" imgW="2412720" imgH="660240" progId="Equation.3">
                  <p:embed/>
                  <p:pic>
                    <p:nvPicPr>
                      <p:cNvPr id="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5214950"/>
                        <a:ext cx="432117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ular Callout 9"/>
          <p:cNvSpPr/>
          <p:nvPr/>
        </p:nvSpPr>
        <p:spPr bwMode="auto">
          <a:xfrm>
            <a:off x="5643570" y="2500306"/>
            <a:ext cx="2928958" cy="1071570"/>
          </a:xfrm>
          <a:prstGeom prst="wedgeRectCallout">
            <a:avLst>
              <a:gd name="adj1" fmla="val -73152"/>
              <a:gd name="adj2" fmla="val 19125"/>
            </a:avLst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CA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Watch out</a:t>
            </a:r>
            <a:r>
              <a:rPr kumimoji="0" lang="en-C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, there is no “MAX” here, because the</a:t>
            </a:r>
            <a:r>
              <a:rPr kumimoji="0" lang="en-CA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 policy is already fixed!</a:t>
            </a:r>
            <a:endParaRPr kumimoji="0" lang="en-C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572000" y="4286256"/>
            <a:ext cx="4143404" cy="1143008"/>
          </a:xfrm>
          <a:prstGeom prst="wedgeRectCallout">
            <a:avLst>
              <a:gd name="adj1" fmla="val -75730"/>
              <a:gd name="adj2" fmla="val 75125"/>
            </a:avLst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CA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Here there is “MAX” because we need to find out whether there is any other action that does better then the action specified by </a:t>
            </a:r>
            <a:r>
              <a:rPr lang="en-US" sz="2000" dirty="0">
                <a:solidFill>
                  <a:srgbClr val="000000"/>
                </a:solidFill>
              </a:rPr>
              <a:t>π</a:t>
            </a:r>
            <a:r>
              <a:rPr lang="en-US" sz="2000" baseline="-25000" dirty="0">
                <a:solidFill>
                  <a:srgbClr val="000000"/>
                </a:solidFill>
              </a:rPr>
              <a:t>i</a:t>
            </a:r>
            <a:endParaRPr kumimoji="0" lang="en-CA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8D88DC7-E978-4890-82C6-A131E8179EAF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Policy Iteration</a:t>
            </a:r>
          </a:p>
        </p:txBody>
      </p:sp>
      <p:pic>
        <p:nvPicPr>
          <p:cNvPr id="4" name="Picture 3" descr="Policy Ite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336" y="1405746"/>
            <a:ext cx="8147192" cy="40504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642910" y="2571744"/>
            <a:ext cx="7215238" cy="28575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CA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8D88DC7-E978-4890-82C6-A131E8179EAF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Policy Iteration</a:t>
            </a:r>
          </a:p>
        </p:txBody>
      </p:sp>
      <p:pic>
        <p:nvPicPr>
          <p:cNvPr id="4" name="Picture 3" descr="Policy Ite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336" y="1405746"/>
            <a:ext cx="8147192" cy="40504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642910" y="3357562"/>
            <a:ext cx="7215238" cy="207170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CA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8D88DC7-E978-4890-82C6-A131E8179EAF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Policy Iteration</a:t>
            </a:r>
          </a:p>
        </p:txBody>
      </p:sp>
      <p:pic>
        <p:nvPicPr>
          <p:cNvPr id="4" name="Picture 3" descr="Policy Ite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336" y="1405746"/>
            <a:ext cx="8147192" cy="40504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642910" y="4643446"/>
            <a:ext cx="7215238" cy="7858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CA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8D88DC7-E978-4890-82C6-A131E8179EAF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Policy Iteration</a:t>
            </a:r>
          </a:p>
        </p:txBody>
      </p:sp>
      <p:pic>
        <p:nvPicPr>
          <p:cNvPr id="4" name="Picture 3" descr="Policy Ite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336" y="1405746"/>
            <a:ext cx="8147192" cy="40504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8D88DC7-E978-4890-82C6-A131E8179EAF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title"/>
          </p:nvPr>
        </p:nvSpPr>
        <p:spPr>
          <a:xfrm>
            <a:off x="285720" y="0"/>
            <a:ext cx="8531225" cy="6826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Decision Processes</a:t>
            </a:r>
          </a:p>
        </p:txBody>
      </p:sp>
      <p:sp>
        <p:nvSpPr>
          <p:cNvPr id="315397" name="Rectangle 5"/>
          <p:cNvSpPr>
            <a:spLocks noChangeArrowheads="1"/>
          </p:cNvSpPr>
          <p:nvPr/>
        </p:nvSpPr>
        <p:spPr bwMode="auto">
          <a:xfrm>
            <a:off x="0" y="1000108"/>
            <a:ext cx="8785225" cy="2376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GB" sz="2400" dirty="0">
                <a:solidFill>
                  <a:srgbClr val="000000"/>
                </a:solidFill>
              </a:rPr>
              <a:t>We focus on situations that involve sequences of decisions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The agent decides which action to perform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The new state of the world depends probabilistically upon the previous state as well as the action performed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The agent receives rewards or punishments at various points in the process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The agent’s utility depends upon the final state reached, and the sequence of actions taken to get there</a:t>
            </a: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GB" sz="2400" dirty="0">
                <a:solidFill>
                  <a:srgbClr val="000000"/>
                </a:solidFill>
              </a:rPr>
              <a:t>Aim: maximize the reward received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Markov Decision Processes (MDP)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179388" y="836613"/>
            <a:ext cx="8785225" cy="2376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  <a:defRPr/>
            </a:pPr>
            <a:r>
              <a:rPr lang="en-GB" sz="2400" dirty="0">
                <a:solidFill>
                  <a:srgbClr val="000000"/>
                </a:solidFill>
              </a:rPr>
              <a:t>For an MDP you specify: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  <a:defRPr/>
            </a:pPr>
            <a:r>
              <a:rPr lang="en-GB" sz="2000" dirty="0">
                <a:solidFill>
                  <a:srgbClr val="000000"/>
                </a:solidFill>
              </a:rPr>
              <a:t>set S of states, set A of actions 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  <a:defRPr/>
            </a:pPr>
            <a:r>
              <a:rPr lang="en-GB" sz="2000" dirty="0">
                <a:solidFill>
                  <a:srgbClr val="000000"/>
                </a:solidFill>
              </a:rPr>
              <a:t>Initial state </a:t>
            </a:r>
            <a:r>
              <a:rPr lang="en-GB" sz="2000" i="1" dirty="0">
                <a:solidFill>
                  <a:schemeClr val="tx1"/>
                </a:solidFill>
              </a:rPr>
              <a:t>s</a:t>
            </a:r>
            <a:r>
              <a:rPr lang="en-GB" sz="2000" i="1" baseline="-25000" dirty="0">
                <a:solidFill>
                  <a:schemeClr val="tx1"/>
                </a:solidFill>
              </a:rPr>
              <a:t>0</a:t>
            </a:r>
            <a:endParaRPr lang="en-GB" sz="2000" dirty="0">
              <a:solidFill>
                <a:srgbClr val="000000"/>
              </a:solidFill>
            </a:endParaRP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  <a:defRPr/>
            </a:pPr>
            <a:r>
              <a:rPr lang="en-GB" sz="2000" dirty="0">
                <a:solidFill>
                  <a:srgbClr val="000000"/>
                </a:solidFill>
              </a:rPr>
              <a:t>the process’ dynamics (or </a:t>
            </a:r>
            <a:r>
              <a:rPr lang="en-GB" sz="2000" b="1" i="1" dirty="0">
                <a:solidFill>
                  <a:srgbClr val="000000"/>
                </a:solidFill>
              </a:rPr>
              <a:t>transition model</a:t>
            </a:r>
            <a:r>
              <a:rPr lang="en-GB" sz="2000" dirty="0">
                <a:solidFill>
                  <a:srgbClr val="000000"/>
                </a:solidFill>
              </a:rPr>
              <a:t>)</a:t>
            </a:r>
            <a:r>
              <a:rPr lang="en-GB" sz="2000" i="1" dirty="0">
                <a:solidFill>
                  <a:srgbClr val="000000"/>
                </a:solidFill>
              </a:rPr>
              <a:t> </a:t>
            </a:r>
          </a:p>
          <a:p>
            <a:pPr marL="1143000" lvl="2" indent="-228600">
              <a:spcBef>
                <a:spcPts val="1500"/>
              </a:spcBef>
              <a:buFont typeface="Wingdings" pitchFamily="2" charset="2"/>
              <a:buNone/>
              <a:defRPr/>
            </a:pPr>
            <a:r>
              <a:rPr lang="en-GB" sz="2000" i="1" dirty="0">
                <a:solidFill>
                  <a:schemeClr val="tx1"/>
                </a:solidFill>
              </a:rPr>
              <a:t>P(</a:t>
            </a:r>
            <a:r>
              <a:rPr lang="en-GB" sz="2000" i="1" dirty="0" err="1">
                <a:solidFill>
                  <a:schemeClr val="tx1"/>
                </a:solidFill>
              </a:rPr>
              <a:t>s'|s,a</a:t>
            </a:r>
            <a:r>
              <a:rPr lang="en-GB" sz="2000" i="1" dirty="0">
                <a:solidFill>
                  <a:schemeClr val="tx1"/>
                </a:solidFill>
              </a:rPr>
              <a:t>)</a:t>
            </a:r>
          </a:p>
          <a:p>
            <a:pPr marL="685800" lvl="1" indent="-228600">
              <a:spcBef>
                <a:spcPts val="1500"/>
              </a:spcBef>
              <a:buFont typeface="Arial" pitchFamily="34" charset="0"/>
              <a:buChar char="•"/>
              <a:defRPr/>
            </a:pPr>
            <a:r>
              <a:rPr lang="en-GB" sz="2000" dirty="0">
                <a:solidFill>
                  <a:srgbClr val="000000"/>
                </a:solidFill>
              </a:rPr>
              <a:t>The reward function</a:t>
            </a:r>
            <a:r>
              <a:rPr lang="en-GB" sz="2000" i="1" dirty="0">
                <a:solidFill>
                  <a:srgbClr val="000000"/>
                </a:solidFill>
              </a:rPr>
              <a:t> </a:t>
            </a:r>
          </a:p>
          <a:p>
            <a:pPr marL="1600200" lvl="3" indent="-228600">
              <a:spcBef>
                <a:spcPts val="1350"/>
              </a:spcBef>
              <a:defRPr/>
            </a:pPr>
            <a:r>
              <a:rPr lang="en-GB" sz="2000" i="1" dirty="0">
                <a:solidFill>
                  <a:srgbClr val="000000"/>
                </a:solidFill>
              </a:rPr>
              <a:t>R(s, a,</a:t>
            </a:r>
            <a:r>
              <a:rPr lang="en-GB" sz="2000" i="1" baseline="-25000" dirty="0">
                <a:solidFill>
                  <a:srgbClr val="000000"/>
                </a:solidFill>
              </a:rPr>
              <a:t>, </a:t>
            </a:r>
            <a:r>
              <a:rPr lang="en-GB" sz="2000" i="1" dirty="0">
                <a:solidFill>
                  <a:srgbClr val="000000"/>
                </a:solidFill>
              </a:rPr>
              <a:t>s’) </a:t>
            </a:r>
          </a:p>
          <a:p>
            <a:pPr marL="739775" lvl="1" indent="-282575">
              <a:spcBef>
                <a:spcPts val="1500"/>
              </a:spcBef>
              <a:defRPr/>
            </a:pPr>
            <a:r>
              <a:rPr lang="en-GB" sz="2000" dirty="0">
                <a:solidFill>
                  <a:srgbClr val="000000"/>
                </a:solidFill>
              </a:rPr>
              <a:t>     describing the reward that  the agent receives when it performs</a:t>
            </a:r>
            <a:r>
              <a:rPr lang="en-GB" sz="2000" i="1" dirty="0">
                <a:solidFill>
                  <a:srgbClr val="000000"/>
                </a:solidFill>
              </a:rPr>
              <a:t> </a:t>
            </a:r>
            <a:r>
              <a:rPr lang="en-GB" sz="2000" dirty="0">
                <a:solidFill>
                  <a:srgbClr val="000000"/>
                </a:solidFill>
              </a:rPr>
              <a:t>action </a:t>
            </a:r>
            <a:r>
              <a:rPr lang="en-GB" sz="2000" i="1" dirty="0">
                <a:solidFill>
                  <a:srgbClr val="000000"/>
                </a:solidFill>
              </a:rPr>
              <a:t>a</a:t>
            </a:r>
            <a:r>
              <a:rPr lang="en-GB" sz="2000" dirty="0">
                <a:solidFill>
                  <a:srgbClr val="000000"/>
                </a:solidFill>
              </a:rPr>
              <a:t> in state </a:t>
            </a:r>
            <a:r>
              <a:rPr lang="en-GB" sz="2000" i="1" dirty="0">
                <a:solidFill>
                  <a:srgbClr val="000000"/>
                </a:solidFill>
              </a:rPr>
              <a:t>s</a:t>
            </a:r>
            <a:r>
              <a:rPr lang="en-GB" sz="2000" dirty="0">
                <a:solidFill>
                  <a:srgbClr val="000000"/>
                </a:solidFill>
              </a:rPr>
              <a:t> and ends up in state </a:t>
            </a:r>
            <a:r>
              <a:rPr lang="en-GB" sz="2000" i="1" dirty="0">
                <a:solidFill>
                  <a:srgbClr val="000000"/>
                </a:solidFill>
              </a:rPr>
              <a:t>s’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  <a:defRPr/>
            </a:pPr>
            <a:r>
              <a:rPr lang="en-GB" sz="2000" dirty="0">
                <a:solidFill>
                  <a:srgbClr val="000000"/>
                </a:solidFill>
              </a:rPr>
              <a:t>We will use R(s) when the reward depends only on the state s and not on how the agent got there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74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25825" y="38919150"/>
              <a:ext cx="0" cy="0"/>
            </p14:xfrm>
          </p:contentPart>
        </mc:Choice>
        <mc:Fallback xmlns="">
          <p:pic>
            <p:nvPicPr>
              <p:cNvPr id="3074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325825" y="389191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75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949325" y="633413"/>
              <a:ext cx="12700" cy="25400"/>
            </p14:xfrm>
          </p:contentPart>
        </mc:Choice>
        <mc:Fallback xmlns="">
          <p:pic>
            <p:nvPicPr>
              <p:cNvPr id="3075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77991" y="520007"/>
                <a:ext cx="70394" cy="25221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Planning Horizons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1196975"/>
            <a:ext cx="8785225" cy="1800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b="1" i="1" dirty="0">
                <a:solidFill>
                  <a:schemeClr val="accent2"/>
                </a:solidFill>
              </a:rPr>
              <a:t> planning horizon </a:t>
            </a:r>
            <a:r>
              <a:rPr lang="en-US" sz="2400" dirty="0">
                <a:solidFill>
                  <a:schemeClr val="tx1"/>
                </a:solidFill>
              </a:rPr>
              <a:t>defines the timing for decision making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r>
              <a:rPr lang="en-US" sz="2000" b="1" i="1" dirty="0">
                <a:solidFill>
                  <a:schemeClr val="accent2"/>
                </a:solidFill>
              </a:rPr>
              <a:t>Indefinite horizons</a:t>
            </a:r>
            <a:r>
              <a:rPr lang="en-US" sz="2000" dirty="0">
                <a:solidFill>
                  <a:srgbClr val="000000"/>
                </a:solidFill>
              </a:rPr>
              <a:t>: the decision process ends but it  is unknown when </a:t>
            </a:r>
          </a:p>
          <a:p>
            <a:pPr marL="1143000" lvl="2" indent="-228600">
              <a:spcBef>
                <a:spcPts val="1500"/>
              </a:spcBef>
              <a:buFont typeface="Wingdings" pitchFamily="2" charset="2"/>
              <a:buChar char=""/>
            </a:pPr>
            <a:r>
              <a:rPr lang="en-US" sz="2000" dirty="0">
                <a:solidFill>
                  <a:srgbClr val="000000"/>
                </a:solidFill>
              </a:rPr>
              <a:t>In the previous example, the process ends when the agent enters one of the two terminal (</a:t>
            </a:r>
            <a:r>
              <a:rPr lang="en-US" sz="2000" i="1" dirty="0">
                <a:solidFill>
                  <a:srgbClr val="000000"/>
                </a:solidFill>
              </a:rPr>
              <a:t>absorbing</a:t>
            </a:r>
            <a:r>
              <a:rPr lang="en-US" sz="2000" dirty="0">
                <a:solidFill>
                  <a:srgbClr val="000000"/>
                </a:solidFill>
              </a:rPr>
              <a:t>) states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r>
              <a:rPr lang="en-US" sz="2000" b="1" i="1" dirty="0">
                <a:solidFill>
                  <a:schemeClr val="accent2"/>
                </a:solidFill>
              </a:rPr>
              <a:t>Infinite horizons</a:t>
            </a:r>
            <a:r>
              <a:rPr lang="en-US" sz="2000" dirty="0">
                <a:solidFill>
                  <a:srgbClr val="000000"/>
                </a:solidFill>
              </a:rPr>
              <a:t>: the process never halts</a:t>
            </a:r>
          </a:p>
          <a:p>
            <a:pPr marL="1143000" lvl="2" indent="-228600">
              <a:spcBef>
                <a:spcPts val="1500"/>
              </a:spcBef>
              <a:buFont typeface="Wingdings" pitchFamily="2" charset="2"/>
              <a:buChar char=""/>
            </a:pPr>
            <a:r>
              <a:rPr lang="en-US" sz="2000" dirty="0">
                <a:solidFill>
                  <a:srgbClr val="000000"/>
                </a:solidFill>
              </a:rPr>
              <a:t>e.g. if we change  the previous example so that, when the agent enters one of the terminal states, it is flung back to one of the two left corners of the grid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r>
              <a:rPr lang="en-US" sz="2000" b="1" i="1" dirty="0">
                <a:solidFill>
                  <a:schemeClr val="accent2"/>
                </a:solidFill>
              </a:rPr>
              <a:t>Finite horizons</a:t>
            </a:r>
            <a:r>
              <a:rPr lang="en-US" sz="2000" dirty="0">
                <a:solidFill>
                  <a:srgbClr val="000000"/>
                </a:solidFill>
              </a:rPr>
              <a:t>: the process must end at a specific time N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2575" indent="-282575">
              <a:spcBef>
                <a:spcPts val="1500"/>
              </a:spcBef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We focus on MDPs with infinite and indefinite horizons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endParaRPr lang="en-US" sz="2000" b="1" i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506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25825" y="38919150"/>
              <a:ext cx="0" cy="0"/>
            </p14:xfrm>
          </p:contentPart>
        </mc:Choice>
        <mc:Fallback xmlns="">
          <p:pic>
            <p:nvPicPr>
              <p:cNvPr id="21506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325825" y="389191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507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949325" y="633413"/>
              <a:ext cx="12700" cy="25400"/>
            </p14:xfrm>
          </p:contentPart>
        </mc:Choice>
        <mc:Fallback xmlns="">
          <p:pic>
            <p:nvPicPr>
              <p:cNvPr id="21507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77991" y="520007"/>
                <a:ext cx="70394" cy="25221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Information Availability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1196975"/>
            <a:ext cx="8785225" cy="1800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What information is available when the agent decides what to do?</a:t>
            </a: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b="1" i="1" dirty="0">
                <a:solidFill>
                  <a:schemeClr val="accent2"/>
                </a:solidFill>
              </a:rPr>
              <a:t>Fully-observable MDP (FOMDP):</a:t>
            </a:r>
            <a:r>
              <a:rPr lang="en-US" sz="2400" dirty="0">
                <a:solidFill>
                  <a:srgbClr val="000000"/>
                </a:solidFill>
              </a:rPr>
              <a:t>  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agent gets to observe current state </a:t>
            </a:r>
            <a:r>
              <a:rPr lang="en-US" sz="2000" i="1" dirty="0" err="1">
                <a:solidFill>
                  <a:srgbClr val="000000"/>
                </a:solidFill>
              </a:rPr>
              <a:t>s</a:t>
            </a:r>
            <a:r>
              <a:rPr lang="en-US" sz="2000" i="1" baseline="-25000" dirty="0" err="1">
                <a:solidFill>
                  <a:srgbClr val="000000"/>
                </a:solidFill>
              </a:rPr>
              <a:t>t</a:t>
            </a:r>
            <a:r>
              <a:rPr lang="en-US" sz="2000" dirty="0">
                <a:solidFill>
                  <a:srgbClr val="000000"/>
                </a:solidFill>
              </a:rPr>
              <a:t> when deciding on action </a:t>
            </a:r>
            <a:r>
              <a:rPr lang="en-US" sz="2000" i="1" dirty="0">
                <a:solidFill>
                  <a:srgbClr val="000000"/>
                </a:solidFill>
              </a:rPr>
              <a:t>a</a:t>
            </a:r>
            <a:r>
              <a:rPr lang="en-US" sz="2000" i="1" baseline="-25000" dirty="0">
                <a:solidFill>
                  <a:srgbClr val="000000"/>
                </a:solidFill>
              </a:rPr>
              <a:t>t</a:t>
            </a:r>
            <a:r>
              <a:rPr lang="en-US" sz="2000" i="1" dirty="0">
                <a:solidFill>
                  <a:srgbClr val="000000"/>
                </a:solidFill>
              </a:rPr>
              <a:t> .</a:t>
            </a: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b="1" i="1" dirty="0">
                <a:solidFill>
                  <a:schemeClr val="accent2"/>
                </a:solidFill>
              </a:rPr>
              <a:t>Partially-observable MDP (POMDP)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agent can’t observe </a:t>
            </a:r>
            <a:r>
              <a:rPr lang="en-US" sz="2000" i="1" dirty="0" err="1">
                <a:solidFill>
                  <a:srgbClr val="000000"/>
                </a:solidFill>
              </a:rPr>
              <a:t>s</a:t>
            </a:r>
            <a:r>
              <a:rPr lang="en-US" sz="2000" i="1" baseline="-25000" dirty="0" err="1">
                <a:solidFill>
                  <a:srgbClr val="000000"/>
                </a:solidFill>
              </a:rPr>
              <a:t>t</a:t>
            </a: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directly, can only use sensors to get information</a:t>
            </a: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only look at FOMDP (but we will call them simply MDPs)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578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25825" y="38919150"/>
              <a:ext cx="0" cy="0"/>
            </p14:xfrm>
          </p:contentPart>
        </mc:Choice>
        <mc:Fallback xmlns="">
          <p:pic>
            <p:nvPicPr>
              <p:cNvPr id="24578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325825" y="389191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579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949325" y="633413"/>
              <a:ext cx="12700" cy="25400"/>
            </p14:xfrm>
          </p:contentPart>
        </mc:Choice>
        <mc:Fallback xmlns="">
          <p:pic>
            <p:nvPicPr>
              <p:cNvPr id="24579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77991" y="520007"/>
                <a:ext cx="70394" cy="25221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Reward Function</a:t>
            </a:r>
          </a:p>
        </p:txBody>
      </p:sp>
      <p:sp>
        <p:nvSpPr>
          <p:cNvPr id="25608" name="Rectangle 5"/>
          <p:cNvSpPr>
            <a:spLocks noChangeArrowheads="1"/>
          </p:cNvSpPr>
          <p:nvPr/>
        </p:nvSpPr>
        <p:spPr bwMode="auto">
          <a:xfrm>
            <a:off x="0" y="857250"/>
            <a:ext cx="8785225" cy="1223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Suppose the agent goes through states s</a:t>
            </a:r>
            <a:r>
              <a:rPr lang="en-US" sz="2400" baseline="-25000" dirty="0">
                <a:solidFill>
                  <a:srgbClr val="000000"/>
                </a:solidFill>
              </a:rPr>
              <a:t>1</a:t>
            </a:r>
            <a:r>
              <a:rPr lang="en-US" sz="2400" dirty="0">
                <a:solidFill>
                  <a:srgbClr val="000000"/>
                </a:solidFill>
              </a:rPr>
              <a:t>, s</a:t>
            </a:r>
            <a:r>
              <a:rPr lang="en-US" sz="2400" baseline="-25000" dirty="0">
                <a:solidFill>
                  <a:srgbClr val="000000"/>
                </a:solidFill>
              </a:rPr>
              <a:t>2</a:t>
            </a:r>
            <a:r>
              <a:rPr lang="en-US" sz="2400" dirty="0">
                <a:solidFill>
                  <a:srgbClr val="000000"/>
                </a:solidFill>
              </a:rPr>
              <a:t>,...,s</a:t>
            </a:r>
            <a:r>
              <a:rPr lang="en-US" sz="2400" baseline="-25000" dirty="0">
                <a:solidFill>
                  <a:srgbClr val="000000"/>
                </a:solidFill>
              </a:rPr>
              <a:t>k  </a:t>
            </a:r>
            <a:r>
              <a:rPr lang="en-US" sz="2400" dirty="0">
                <a:solidFill>
                  <a:srgbClr val="000000"/>
                </a:solidFill>
              </a:rPr>
              <a:t>and receives rewards r</a:t>
            </a:r>
            <a:r>
              <a:rPr lang="en-US" sz="2400" baseline="-25000" dirty="0">
                <a:solidFill>
                  <a:srgbClr val="000000"/>
                </a:solidFill>
              </a:rPr>
              <a:t>1</a:t>
            </a:r>
            <a:r>
              <a:rPr lang="en-US" sz="2400" dirty="0">
                <a:solidFill>
                  <a:srgbClr val="000000"/>
                </a:solidFill>
              </a:rPr>
              <a:t>, r</a:t>
            </a:r>
            <a:r>
              <a:rPr lang="en-US" sz="2400" baseline="-25000" dirty="0">
                <a:solidFill>
                  <a:srgbClr val="000000"/>
                </a:solidFill>
              </a:rPr>
              <a:t>2</a:t>
            </a:r>
            <a:r>
              <a:rPr lang="en-US" sz="2400" dirty="0">
                <a:solidFill>
                  <a:srgbClr val="000000"/>
                </a:solidFill>
              </a:rPr>
              <a:t>,...,</a:t>
            </a:r>
            <a:r>
              <a:rPr lang="en-US" sz="2400" dirty="0" err="1">
                <a:solidFill>
                  <a:srgbClr val="000000"/>
                </a:solidFill>
              </a:rPr>
              <a:t>r</a:t>
            </a:r>
            <a:r>
              <a:rPr lang="en-US" sz="2400" baseline="-25000" dirty="0" err="1">
                <a:solidFill>
                  <a:srgbClr val="000000"/>
                </a:solidFill>
              </a:rPr>
              <a:t>k</a:t>
            </a:r>
            <a:r>
              <a:rPr lang="en-US" sz="2400" baseline="-25000" dirty="0">
                <a:solidFill>
                  <a:srgbClr val="000000"/>
                </a:solidFill>
              </a:rPr>
              <a:t> </a:t>
            </a: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will look at </a:t>
            </a:r>
            <a:r>
              <a:rPr lang="en-US" sz="2400" b="1" i="1" dirty="0">
                <a:solidFill>
                  <a:srgbClr val="000000"/>
                </a:solidFill>
              </a:rPr>
              <a:t>discounted reward </a:t>
            </a:r>
            <a:r>
              <a:rPr lang="en-US" sz="2400" dirty="0">
                <a:solidFill>
                  <a:srgbClr val="000000"/>
                </a:solidFill>
              </a:rPr>
              <a:t>to define the  reward for this sequence, i.e. its </a:t>
            </a:r>
            <a:r>
              <a:rPr lang="en-US" sz="2400" i="1" dirty="0">
                <a:solidFill>
                  <a:schemeClr val="accent2"/>
                </a:solidFill>
              </a:rPr>
              <a:t>utility</a:t>
            </a:r>
            <a:r>
              <a:rPr lang="en-US" sz="2400" dirty="0">
                <a:solidFill>
                  <a:srgbClr val="000000"/>
                </a:solidFill>
              </a:rPr>
              <a:t> for the agent </a:t>
            </a:r>
          </a:p>
          <a:p>
            <a:pPr marL="796925" lvl="1" indent="-339725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1285852" y="3857628"/>
          <a:ext cx="471963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2133360" imgH="685800" progId="Equation.3">
                  <p:embed/>
                </p:oleObj>
              </mc:Choice>
              <mc:Fallback>
                <p:oleObj name="Equation" r:id="rId4" imgW="2133360" imgH="685800" progId="Equation.3">
                  <p:embed/>
                  <p:pic>
                    <p:nvPicPr>
                      <p:cNvPr id="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3857628"/>
                        <a:ext cx="4719637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1285851" y="2786064"/>
          <a:ext cx="3690961" cy="877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6" imgW="1815840" imgH="431640" progId="Equation.3">
                  <p:embed/>
                </p:oleObj>
              </mc:Choice>
              <mc:Fallback>
                <p:oleObj name="Equation" r:id="rId6" imgW="1815840" imgH="431640" progId="Equation.3">
                  <p:embed/>
                  <p:pic>
                    <p:nvPicPr>
                      <p:cNvPr id="25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1" y="2786064"/>
                        <a:ext cx="3690961" cy="877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60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25825" y="38919150"/>
              <a:ext cx="0" cy="0"/>
            </p14:xfrm>
          </p:contentPart>
        </mc:Choice>
        <mc:Fallback xmlns="">
          <p:pic>
            <p:nvPicPr>
              <p:cNvPr id="2560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6325825" y="389191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60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949325" y="633413"/>
              <a:ext cx="12700" cy="25400"/>
            </p14:xfrm>
          </p:contentPart>
        </mc:Choice>
        <mc:Fallback xmlns="">
          <p:pic>
            <p:nvPicPr>
              <p:cNvPr id="2560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977991" y="520007"/>
                <a:ext cx="70394" cy="25221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Solving MDPs</a:t>
            </a:r>
          </a:p>
        </p:txBody>
      </p:sp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179388" y="836613"/>
            <a:ext cx="8785225" cy="2376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chemeClr val="tx1"/>
                </a:solidFill>
              </a:rPr>
              <a:t>In search problems, aim is to find an optimal </a:t>
            </a:r>
            <a:r>
              <a:rPr lang="en-US" sz="2400" i="1" dirty="0">
                <a:solidFill>
                  <a:schemeClr val="tx1"/>
                </a:solidFill>
              </a:rPr>
              <a:t>state sequence</a:t>
            </a: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chemeClr val="tx1"/>
                </a:solidFill>
              </a:rPr>
              <a:t>In MDPs, aim is to find an optimal </a:t>
            </a:r>
            <a:r>
              <a:rPr lang="en-US" sz="2400" i="1" dirty="0">
                <a:solidFill>
                  <a:schemeClr val="tx1"/>
                </a:solidFill>
              </a:rPr>
              <a:t>policy </a:t>
            </a:r>
            <a:r>
              <a:rPr lang="en-US" sz="2400" dirty="0">
                <a:solidFill>
                  <a:schemeClr val="tx1"/>
                </a:solidFill>
              </a:rPr>
              <a:t>π(s)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policy π(s) specifies what the agent should do  for each state s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Because of the stochastic nature of the environment, a policy can generate a set of environment histories (sequences of states) with different probabilities</a:t>
            </a: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sz="2400" dirty="0">
                <a:solidFill>
                  <a:schemeClr val="tx1"/>
                </a:solidFill>
              </a:rPr>
              <a:t>Optimal policy maximizes the </a:t>
            </a:r>
            <a:r>
              <a:rPr lang="en-US" sz="2400" i="1" dirty="0">
                <a:solidFill>
                  <a:schemeClr val="tx1"/>
                </a:solidFill>
              </a:rPr>
              <a:t>expected total  reward, </a:t>
            </a:r>
            <a:r>
              <a:rPr lang="en-US" sz="2400" dirty="0">
                <a:solidFill>
                  <a:schemeClr val="tx1"/>
                </a:solidFill>
              </a:rPr>
              <a:t>where the expectation is take over the set of possible state sequences generated by the policy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state sequence associated with that policy has a given amount of total reward </a:t>
            </a:r>
          </a:p>
          <a:p>
            <a:pPr marL="739775" lvl="1" indent="-282575">
              <a:spcBef>
                <a:spcPts val="1500"/>
              </a:spcBef>
              <a:buFont typeface="Times New Roman" pitchFamily="18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Total reward is a function of the rewards of its  individual states (we’ll see how)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21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25825" y="38919150"/>
              <a:ext cx="0" cy="0"/>
            </p14:xfrm>
          </p:contentPart>
        </mc:Choice>
        <mc:Fallback xmlns="">
          <p:pic>
            <p:nvPicPr>
              <p:cNvPr id="921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325825" y="389191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21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949325" y="633413"/>
              <a:ext cx="12700" cy="25400"/>
            </p14:xfrm>
          </p:contentPart>
        </mc:Choice>
        <mc:Fallback xmlns="">
          <p:pic>
            <p:nvPicPr>
              <p:cNvPr id="921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77991" y="520007"/>
                <a:ext cx="70394" cy="25221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68FCE8B-AA97-4804-A4D3-846D80BE0730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Arial Unicode MS"/>
        <a:cs typeface="Arial Unicode MS"/>
      </a:majorFont>
      <a:minorFont>
        <a:latin typeface="Times New Roman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14460</TotalTime>
  <Words>1978</Words>
  <Application>Microsoft Office PowerPoint</Application>
  <PresentationFormat>On-screen Show (4:3)</PresentationFormat>
  <Paragraphs>431</Paragraphs>
  <Slides>36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Default Design</vt:lpstr>
      <vt:lpstr>Equation</vt:lpstr>
      <vt:lpstr>Morkov Decision Processes</vt:lpstr>
      <vt:lpstr>Overview</vt:lpstr>
      <vt:lpstr>Rewiew: Decisions Under Uncertainty</vt:lpstr>
      <vt:lpstr>Decision Processes</vt:lpstr>
      <vt:lpstr>Markov Decision Processes (MDP)</vt:lpstr>
      <vt:lpstr>Planning Horizons</vt:lpstr>
      <vt:lpstr>Information Availability</vt:lpstr>
      <vt:lpstr>Reward Function</vt:lpstr>
      <vt:lpstr>Solving MDPs</vt:lpstr>
      <vt:lpstr>More formally</vt:lpstr>
      <vt:lpstr>More Formally (cont.)</vt:lpstr>
      <vt:lpstr>Value Iteration</vt:lpstr>
      <vt:lpstr>Value Iteration: from state utilities to л* </vt:lpstr>
      <vt:lpstr>U(s) and R(s)</vt:lpstr>
      <vt:lpstr>Value Iteration: from state utilities to л* </vt:lpstr>
      <vt:lpstr>Example</vt:lpstr>
      <vt:lpstr>Example</vt:lpstr>
      <vt:lpstr>Example</vt:lpstr>
      <vt:lpstr>Example</vt:lpstr>
      <vt:lpstr>Finding Utilities</vt:lpstr>
      <vt:lpstr>Finding Utilities</vt:lpstr>
      <vt:lpstr>Value Iteration: General Idea</vt:lpstr>
      <vt:lpstr>VI algorithm</vt:lpstr>
      <vt:lpstr>Example</vt:lpstr>
      <vt:lpstr>Example (cont’d)</vt:lpstr>
      <vt:lpstr>Example (cont’d)</vt:lpstr>
      <vt:lpstr>After a Full Iteration</vt:lpstr>
      <vt:lpstr>Some steps in the second iteration</vt:lpstr>
      <vt:lpstr>Example (cont’d)</vt:lpstr>
      <vt:lpstr>State Utilities as Function of  Iteration #</vt:lpstr>
      <vt:lpstr>Policy Iteration</vt:lpstr>
      <vt:lpstr>Policy Iteration</vt:lpstr>
      <vt:lpstr>Policy Iteration</vt:lpstr>
      <vt:lpstr>Policy Iteration</vt:lpstr>
      <vt:lpstr>Policy Iteration</vt:lpstr>
      <vt:lpstr>Policy Iteration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conati</dc:creator>
  <cp:lastModifiedBy>Masood Feyzbakhsh</cp:lastModifiedBy>
  <cp:revision>1026</cp:revision>
  <dcterms:modified xsi:type="dcterms:W3CDTF">2018-11-25T15:37:20Z</dcterms:modified>
</cp:coreProperties>
</file>