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29" r:id="rId2"/>
    <p:sldId id="473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80" r:id="rId12"/>
    <p:sldId id="477" r:id="rId13"/>
    <p:sldId id="478" r:id="rId14"/>
    <p:sldId id="479" r:id="rId15"/>
    <p:sldId id="481" r:id="rId16"/>
    <p:sldId id="482" r:id="rId17"/>
    <p:sldId id="406" r:id="rId18"/>
    <p:sldId id="407" r:id="rId19"/>
    <p:sldId id="408" r:id="rId20"/>
    <p:sldId id="409" r:id="rId21"/>
    <p:sldId id="410" r:id="rId22"/>
    <p:sldId id="412" r:id="rId23"/>
    <p:sldId id="413" r:id="rId24"/>
    <p:sldId id="414" r:id="rId25"/>
    <p:sldId id="415" r:id="rId26"/>
    <p:sldId id="416" r:id="rId27"/>
    <p:sldId id="417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454" r:id="rId49"/>
    <p:sldId id="455" r:id="rId50"/>
    <p:sldId id="476" r:id="rId51"/>
    <p:sldId id="475" r:id="rId52"/>
    <p:sldId id="470" r:id="rId53"/>
    <p:sldId id="471" r:id="rId54"/>
    <p:sldId id="458" r:id="rId55"/>
    <p:sldId id="483" r:id="rId56"/>
    <p:sldId id="456" r:id="rId57"/>
    <p:sldId id="459" r:id="rId58"/>
    <p:sldId id="472" r:id="rId59"/>
    <p:sldId id="457" r:id="rId60"/>
    <p:sldId id="460" r:id="rId61"/>
    <p:sldId id="461" r:id="rId62"/>
    <p:sldId id="462" r:id="rId63"/>
    <p:sldId id="463" r:id="rId64"/>
    <p:sldId id="464" r:id="rId65"/>
    <p:sldId id="466" r:id="rId66"/>
    <p:sldId id="467" r:id="rId67"/>
    <p:sldId id="465" r:id="rId68"/>
    <p:sldId id="468" r:id="rId69"/>
    <p:sldId id="469" r:id="rId70"/>
    <p:sldId id="397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3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80"/>
            <p14:sldId id="477"/>
            <p14:sldId id="478"/>
            <p14:sldId id="479"/>
            <p14:sldId id="481"/>
            <p14:sldId id="482"/>
            <p14:sldId id="406"/>
            <p14:sldId id="407"/>
            <p14:sldId id="408"/>
            <p14:sldId id="409"/>
            <p14:sldId id="410"/>
            <p14:sldId id="412"/>
            <p14:sldId id="413"/>
            <p14:sldId id="414"/>
            <p14:sldId id="415"/>
            <p14:sldId id="416"/>
            <p14:sldId id="417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6"/>
            <p14:sldId id="475"/>
            <p14:sldId id="470"/>
            <p14:sldId id="471"/>
            <p14:sldId id="458"/>
            <p14:sldId id="483"/>
            <p14:sldId id="456"/>
            <p14:sldId id="459"/>
            <p14:sldId id="472"/>
            <p14:sldId id="457"/>
            <p14:sldId id="460"/>
            <p14:sldId id="461"/>
            <p14:sldId id="462"/>
            <p14:sldId id="463"/>
            <p14:sldId id="464"/>
            <p14:sldId id="466"/>
            <p14:sldId id="467"/>
            <p14:sldId id="465"/>
            <p14:sldId id="468"/>
            <p14:sldId id="469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0" autoAdjust="0"/>
    <p:restoredTop sz="97336" autoAdjust="0"/>
  </p:normalViewPr>
  <p:slideViewPr>
    <p:cSldViewPr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C15C7-D9A1-4E9C-9D24-ACB8F66FFA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133736D8-C157-44A2-91A4-A25825364444}">
      <dgm:prSet phldrT="[Text]" custT="1"/>
      <dgm:spPr/>
      <dgm:t>
        <a:bodyPr/>
        <a:lstStyle/>
        <a:p>
          <a:pPr rtl="1"/>
          <a:r>
            <a:rPr lang="fa-IR" sz="2400" b="1" dirty="0">
              <a:cs typeface="B Nazanin" pitchFamily="2" charset="-78"/>
            </a:rPr>
            <a:t>دید خارجی</a:t>
          </a:r>
        </a:p>
      </dgm:t>
    </dgm:pt>
    <dgm:pt modelId="{C8F6E8B5-2219-4144-9224-9A5B8E52D09C}" type="parTrans" cxnId="{4E48D435-A5B8-4847-83D6-DDB656B4A6BD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B7C47E2F-02E2-43B5-91B9-D11422BF5DBF}" type="sibTrans" cxnId="{4E48D435-A5B8-4847-83D6-DDB656B4A6BD}">
      <dgm:prSet custT="1"/>
      <dgm:spPr/>
      <dgm:t>
        <a:bodyPr/>
        <a:lstStyle/>
        <a:p>
          <a:pPr rtl="1"/>
          <a:r>
            <a:rPr lang="en-US" sz="1600" b="1" dirty="0">
              <a:cs typeface="B Nazanin" pitchFamily="2" charset="-78"/>
            </a:rPr>
            <a:t>E/C</a:t>
          </a:r>
          <a:endParaRPr lang="fa-IR" sz="1600" b="1" dirty="0">
            <a:cs typeface="B Nazanin" pitchFamily="2" charset="-78"/>
          </a:endParaRPr>
        </a:p>
      </dgm:t>
    </dgm:pt>
    <dgm:pt modelId="{045DF1B8-106E-4D72-97D2-03EDEB1A30B9}">
      <dgm:prSet phldrT="[Text]" custT="1"/>
      <dgm:spPr/>
      <dgm:t>
        <a:bodyPr/>
        <a:lstStyle/>
        <a:p>
          <a:pPr rtl="1"/>
          <a:r>
            <a:rPr lang="fa-IR" sz="2400" b="1" dirty="0">
              <a:cs typeface="B Nazanin" pitchFamily="2" charset="-78"/>
            </a:rPr>
            <a:t>دید ادراکی</a:t>
          </a:r>
        </a:p>
      </dgm:t>
    </dgm:pt>
    <dgm:pt modelId="{02CED9A0-F2DF-485F-9BC6-238F5177569F}" type="parTrans" cxnId="{BD12FF58-52F4-4610-B629-3AB698391280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C253EAEC-93AA-4595-ACF3-B042550685B0}" type="sibTrans" cxnId="{BD12FF58-52F4-4610-B629-3AB698391280}">
      <dgm:prSet custT="1"/>
      <dgm:spPr/>
      <dgm:t>
        <a:bodyPr/>
        <a:lstStyle/>
        <a:p>
          <a:pPr rtl="1"/>
          <a:r>
            <a:rPr lang="en-US" sz="1600" b="1" dirty="0">
              <a:cs typeface="B Nazanin" pitchFamily="2" charset="-78"/>
            </a:rPr>
            <a:t>C/I</a:t>
          </a:r>
          <a:endParaRPr lang="fa-IR" sz="1600" b="1" dirty="0">
            <a:cs typeface="B Nazanin" pitchFamily="2" charset="-78"/>
          </a:endParaRPr>
        </a:p>
      </dgm:t>
    </dgm:pt>
    <dgm:pt modelId="{9EBF8CF0-1B2A-404E-BC3D-E8D0BB6038A5}">
      <dgm:prSet phldrT="[Text]" custT="1"/>
      <dgm:spPr/>
      <dgm:t>
        <a:bodyPr/>
        <a:lstStyle/>
        <a:p>
          <a:pPr rtl="1"/>
          <a:r>
            <a:rPr lang="fa-IR" sz="2400" b="1" dirty="0">
              <a:cs typeface="B Nazanin" pitchFamily="2" charset="-78"/>
            </a:rPr>
            <a:t>دید داخلی</a:t>
          </a:r>
        </a:p>
      </dgm:t>
    </dgm:pt>
    <dgm:pt modelId="{E0A00C8A-9CC2-4958-917D-5E99B36922E2}" type="par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4740D6DC-FFA0-4AAA-8DE1-A045795616F3}" type="sib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F2608AC0-1594-41FE-B3A6-BEA261489DEF}" type="pres">
      <dgm:prSet presAssocID="{91DC15C7-D9A1-4E9C-9D24-ACB8F66FFA03}" presName="outerComposite" presStyleCnt="0">
        <dgm:presLayoutVars>
          <dgm:chMax val="5"/>
          <dgm:dir/>
          <dgm:resizeHandles val="exact"/>
        </dgm:presLayoutVars>
      </dgm:prSet>
      <dgm:spPr/>
    </dgm:pt>
    <dgm:pt modelId="{DF4971E5-61C9-4DA3-A89F-2E8D7ED83AE7}" type="pres">
      <dgm:prSet presAssocID="{91DC15C7-D9A1-4E9C-9D24-ACB8F66FFA03}" presName="dummyMaxCanvas" presStyleCnt="0">
        <dgm:presLayoutVars/>
      </dgm:prSet>
      <dgm:spPr/>
    </dgm:pt>
    <dgm:pt modelId="{FD8E6802-A98E-4414-8044-CCA7214DBB4A}" type="pres">
      <dgm:prSet presAssocID="{91DC15C7-D9A1-4E9C-9D24-ACB8F66FFA03}" presName="ThreeNodes_1" presStyleLbl="node1" presStyleIdx="0" presStyleCnt="3">
        <dgm:presLayoutVars>
          <dgm:bulletEnabled val="1"/>
        </dgm:presLayoutVars>
      </dgm:prSet>
      <dgm:spPr/>
    </dgm:pt>
    <dgm:pt modelId="{2E45CA00-64EB-45DA-A3EB-BDED8E4860AB}" type="pres">
      <dgm:prSet presAssocID="{91DC15C7-D9A1-4E9C-9D24-ACB8F66FFA03}" presName="ThreeNodes_2" presStyleLbl="node1" presStyleIdx="1" presStyleCnt="3">
        <dgm:presLayoutVars>
          <dgm:bulletEnabled val="1"/>
        </dgm:presLayoutVars>
      </dgm:prSet>
      <dgm:spPr/>
    </dgm:pt>
    <dgm:pt modelId="{69DC67A6-2E63-4CA8-86C1-F0EA29EFDE62}" type="pres">
      <dgm:prSet presAssocID="{91DC15C7-D9A1-4E9C-9D24-ACB8F66FFA03}" presName="ThreeNodes_3" presStyleLbl="node1" presStyleIdx="2" presStyleCnt="3">
        <dgm:presLayoutVars>
          <dgm:bulletEnabled val="1"/>
        </dgm:presLayoutVars>
      </dgm:prSet>
      <dgm:spPr/>
    </dgm:pt>
    <dgm:pt modelId="{D7FAD826-52C1-4465-801A-69141C09702C}" type="pres">
      <dgm:prSet presAssocID="{91DC15C7-D9A1-4E9C-9D24-ACB8F66FFA03}" presName="ThreeConn_1-2" presStyleLbl="fgAccFollowNode1" presStyleIdx="0" presStyleCnt="2" custScaleX="379943">
        <dgm:presLayoutVars>
          <dgm:bulletEnabled val="1"/>
        </dgm:presLayoutVars>
      </dgm:prSet>
      <dgm:spPr/>
    </dgm:pt>
    <dgm:pt modelId="{06FF6B30-8BCA-42B1-A024-C4DFA9951AEB}" type="pres">
      <dgm:prSet presAssocID="{91DC15C7-D9A1-4E9C-9D24-ACB8F66FFA03}" presName="ThreeConn_2-3" presStyleLbl="fgAccFollowNode1" presStyleIdx="1" presStyleCnt="2" custScaleX="397229">
        <dgm:presLayoutVars>
          <dgm:bulletEnabled val="1"/>
        </dgm:presLayoutVars>
      </dgm:prSet>
      <dgm:spPr/>
    </dgm:pt>
    <dgm:pt modelId="{2F022A96-FC84-4011-9EEC-F759063EAA82}" type="pres">
      <dgm:prSet presAssocID="{91DC15C7-D9A1-4E9C-9D24-ACB8F66FFA03}" presName="ThreeNodes_1_text" presStyleLbl="node1" presStyleIdx="2" presStyleCnt="3">
        <dgm:presLayoutVars>
          <dgm:bulletEnabled val="1"/>
        </dgm:presLayoutVars>
      </dgm:prSet>
      <dgm:spPr/>
    </dgm:pt>
    <dgm:pt modelId="{4DB9DF4D-99DD-4ECE-92CC-C282C092B9B9}" type="pres">
      <dgm:prSet presAssocID="{91DC15C7-D9A1-4E9C-9D24-ACB8F66FFA03}" presName="ThreeNodes_2_text" presStyleLbl="node1" presStyleIdx="2" presStyleCnt="3">
        <dgm:presLayoutVars>
          <dgm:bulletEnabled val="1"/>
        </dgm:presLayoutVars>
      </dgm:prSet>
      <dgm:spPr/>
    </dgm:pt>
    <dgm:pt modelId="{95A39F3B-281A-4915-98C8-22079A6BFB62}" type="pres">
      <dgm:prSet presAssocID="{91DC15C7-D9A1-4E9C-9D24-ACB8F66FFA0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719F003-473A-45EA-9525-1CA982E25575}" srcId="{91DC15C7-D9A1-4E9C-9D24-ACB8F66FFA03}" destId="{9EBF8CF0-1B2A-404E-BC3D-E8D0BB6038A5}" srcOrd="2" destOrd="0" parTransId="{E0A00C8A-9CC2-4958-917D-5E99B36922E2}" sibTransId="{4740D6DC-FFA0-4AAA-8DE1-A045795616F3}"/>
    <dgm:cxn modelId="{E8FC3D05-C221-4287-867F-ECF8FBCD439B}" type="presOf" srcId="{045DF1B8-106E-4D72-97D2-03EDEB1A30B9}" destId="{2E45CA00-64EB-45DA-A3EB-BDED8E4860AB}" srcOrd="0" destOrd="0" presId="urn:microsoft.com/office/officeart/2005/8/layout/vProcess5"/>
    <dgm:cxn modelId="{6787121C-438E-40AA-8C0B-5E9764FA6D2E}" type="presOf" srcId="{045DF1B8-106E-4D72-97D2-03EDEB1A30B9}" destId="{4DB9DF4D-99DD-4ECE-92CC-C282C092B9B9}" srcOrd="1" destOrd="0" presId="urn:microsoft.com/office/officeart/2005/8/layout/vProcess5"/>
    <dgm:cxn modelId="{4E48D435-A5B8-4847-83D6-DDB656B4A6BD}" srcId="{91DC15C7-D9A1-4E9C-9D24-ACB8F66FFA03}" destId="{133736D8-C157-44A2-91A4-A25825364444}" srcOrd="0" destOrd="0" parTransId="{C8F6E8B5-2219-4144-9224-9A5B8E52D09C}" sibTransId="{B7C47E2F-02E2-43B5-91B9-D11422BF5DBF}"/>
    <dgm:cxn modelId="{BD12FF58-52F4-4610-B629-3AB698391280}" srcId="{91DC15C7-D9A1-4E9C-9D24-ACB8F66FFA03}" destId="{045DF1B8-106E-4D72-97D2-03EDEB1A30B9}" srcOrd="1" destOrd="0" parTransId="{02CED9A0-F2DF-485F-9BC6-238F5177569F}" sibTransId="{C253EAEC-93AA-4595-ACF3-B042550685B0}"/>
    <dgm:cxn modelId="{F85D215E-5F56-40BA-A92E-5998C887A6A8}" type="presOf" srcId="{B7C47E2F-02E2-43B5-91B9-D11422BF5DBF}" destId="{D7FAD826-52C1-4465-801A-69141C09702C}" srcOrd="0" destOrd="0" presId="urn:microsoft.com/office/officeart/2005/8/layout/vProcess5"/>
    <dgm:cxn modelId="{E3013E64-8178-4F77-BFFB-332C028C27F0}" type="presOf" srcId="{133736D8-C157-44A2-91A4-A25825364444}" destId="{FD8E6802-A98E-4414-8044-CCA7214DBB4A}" srcOrd="0" destOrd="0" presId="urn:microsoft.com/office/officeart/2005/8/layout/vProcess5"/>
    <dgm:cxn modelId="{9A4D02BE-AF3D-437E-AAB6-080A56C8D14F}" type="presOf" srcId="{9EBF8CF0-1B2A-404E-BC3D-E8D0BB6038A5}" destId="{69DC67A6-2E63-4CA8-86C1-F0EA29EFDE62}" srcOrd="0" destOrd="0" presId="urn:microsoft.com/office/officeart/2005/8/layout/vProcess5"/>
    <dgm:cxn modelId="{4EE3CDC0-3A9D-42A2-8145-FAE157B066AD}" type="presOf" srcId="{9EBF8CF0-1B2A-404E-BC3D-E8D0BB6038A5}" destId="{95A39F3B-281A-4915-98C8-22079A6BFB62}" srcOrd="1" destOrd="0" presId="urn:microsoft.com/office/officeart/2005/8/layout/vProcess5"/>
    <dgm:cxn modelId="{D70A0CCE-EFEE-4D6E-854F-61424D47024D}" type="presOf" srcId="{91DC15C7-D9A1-4E9C-9D24-ACB8F66FFA03}" destId="{F2608AC0-1594-41FE-B3A6-BEA261489DEF}" srcOrd="0" destOrd="0" presId="urn:microsoft.com/office/officeart/2005/8/layout/vProcess5"/>
    <dgm:cxn modelId="{126C92DD-07FB-43CC-B83C-505AAFA49C24}" type="presOf" srcId="{133736D8-C157-44A2-91A4-A25825364444}" destId="{2F022A96-FC84-4011-9EEC-F759063EAA82}" srcOrd="1" destOrd="0" presId="urn:microsoft.com/office/officeart/2005/8/layout/vProcess5"/>
    <dgm:cxn modelId="{01F781F2-7EFD-4392-A173-B0BA58A5E80C}" type="presOf" srcId="{C253EAEC-93AA-4595-ACF3-B042550685B0}" destId="{06FF6B30-8BCA-42B1-A024-C4DFA9951AEB}" srcOrd="0" destOrd="0" presId="urn:microsoft.com/office/officeart/2005/8/layout/vProcess5"/>
    <dgm:cxn modelId="{68622283-9098-496A-BD04-69051B8A977A}" type="presParOf" srcId="{F2608AC0-1594-41FE-B3A6-BEA261489DEF}" destId="{DF4971E5-61C9-4DA3-A89F-2E8D7ED83AE7}" srcOrd="0" destOrd="0" presId="urn:microsoft.com/office/officeart/2005/8/layout/vProcess5"/>
    <dgm:cxn modelId="{DDEC7477-7388-4078-9572-546C202109FC}" type="presParOf" srcId="{F2608AC0-1594-41FE-B3A6-BEA261489DEF}" destId="{FD8E6802-A98E-4414-8044-CCA7214DBB4A}" srcOrd="1" destOrd="0" presId="urn:microsoft.com/office/officeart/2005/8/layout/vProcess5"/>
    <dgm:cxn modelId="{D3D8F5D9-1533-43EC-93E0-DA8A63E25203}" type="presParOf" srcId="{F2608AC0-1594-41FE-B3A6-BEA261489DEF}" destId="{2E45CA00-64EB-45DA-A3EB-BDED8E4860AB}" srcOrd="2" destOrd="0" presId="urn:microsoft.com/office/officeart/2005/8/layout/vProcess5"/>
    <dgm:cxn modelId="{3079FD38-2DDB-4539-B6C9-C95E543C810A}" type="presParOf" srcId="{F2608AC0-1594-41FE-B3A6-BEA261489DEF}" destId="{69DC67A6-2E63-4CA8-86C1-F0EA29EFDE62}" srcOrd="3" destOrd="0" presId="urn:microsoft.com/office/officeart/2005/8/layout/vProcess5"/>
    <dgm:cxn modelId="{38A05300-B35B-4F56-BC75-559D22119D3A}" type="presParOf" srcId="{F2608AC0-1594-41FE-B3A6-BEA261489DEF}" destId="{D7FAD826-52C1-4465-801A-69141C09702C}" srcOrd="4" destOrd="0" presId="urn:microsoft.com/office/officeart/2005/8/layout/vProcess5"/>
    <dgm:cxn modelId="{4FA57268-F78D-4D95-A38F-07FC49523955}" type="presParOf" srcId="{F2608AC0-1594-41FE-B3A6-BEA261489DEF}" destId="{06FF6B30-8BCA-42B1-A024-C4DFA9951AEB}" srcOrd="5" destOrd="0" presId="urn:microsoft.com/office/officeart/2005/8/layout/vProcess5"/>
    <dgm:cxn modelId="{21FFC5D8-15BE-4B9F-B0E1-DF8E0DA823C5}" type="presParOf" srcId="{F2608AC0-1594-41FE-B3A6-BEA261489DEF}" destId="{2F022A96-FC84-4011-9EEC-F759063EAA82}" srcOrd="6" destOrd="0" presId="urn:microsoft.com/office/officeart/2005/8/layout/vProcess5"/>
    <dgm:cxn modelId="{2E45B450-55A1-4135-BFC2-1FDA0CCC5C2F}" type="presParOf" srcId="{F2608AC0-1594-41FE-B3A6-BEA261489DEF}" destId="{4DB9DF4D-99DD-4ECE-92CC-C282C092B9B9}" srcOrd="7" destOrd="0" presId="urn:microsoft.com/office/officeart/2005/8/layout/vProcess5"/>
    <dgm:cxn modelId="{69024987-0148-44FE-9C0D-A819382FE7DE}" type="presParOf" srcId="{F2608AC0-1594-41FE-B3A6-BEA261489DEF}" destId="{95A39F3B-281A-4915-98C8-22079A6BFB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E6802-A98E-4414-8044-CCA7214DBB4A}">
      <dsp:nvSpPr>
        <dsp:cNvPr id="0" name=""/>
        <dsp:cNvSpPr/>
      </dsp:nvSpPr>
      <dsp:spPr>
        <a:xfrm>
          <a:off x="-156108" y="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b="1" kern="1200" dirty="0">
              <a:cs typeface="B Nazanin" pitchFamily="2" charset="-78"/>
            </a:rPr>
            <a:t>دید خارجی</a:t>
          </a:r>
        </a:p>
      </dsp:txBody>
      <dsp:txXfrm>
        <a:off x="-136245" y="19863"/>
        <a:ext cx="3154391" cy="638454"/>
      </dsp:txXfrm>
    </dsp:sp>
    <dsp:sp modelId="{2E45CA00-64EB-45DA-A3EB-BDED8E4860AB}">
      <dsp:nvSpPr>
        <dsp:cNvPr id="0" name=""/>
        <dsp:cNvSpPr/>
      </dsp:nvSpPr>
      <dsp:spPr>
        <a:xfrm>
          <a:off x="186791" y="791209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b="1" kern="1200" dirty="0">
              <a:cs typeface="B Nazanin" pitchFamily="2" charset="-78"/>
            </a:rPr>
            <a:t>دید ادراکی</a:t>
          </a:r>
        </a:p>
      </dsp:txBody>
      <dsp:txXfrm>
        <a:off x="206654" y="811072"/>
        <a:ext cx="3062757" cy="638453"/>
      </dsp:txXfrm>
    </dsp:sp>
    <dsp:sp modelId="{69DC67A6-2E63-4CA8-86C1-F0EA29EFDE62}">
      <dsp:nvSpPr>
        <dsp:cNvPr id="0" name=""/>
        <dsp:cNvSpPr/>
      </dsp:nvSpPr>
      <dsp:spPr>
        <a:xfrm>
          <a:off x="529691" y="158242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b="1" kern="1200" dirty="0">
              <a:cs typeface="B Nazanin" pitchFamily="2" charset="-78"/>
            </a:rPr>
            <a:t>دید داخلی</a:t>
          </a:r>
        </a:p>
      </dsp:txBody>
      <dsp:txXfrm>
        <a:off x="549554" y="1602283"/>
        <a:ext cx="3062757" cy="638453"/>
      </dsp:txXfrm>
    </dsp:sp>
    <dsp:sp modelId="{D7FAD826-52C1-4465-801A-69141C09702C}">
      <dsp:nvSpPr>
        <dsp:cNvPr id="0" name=""/>
        <dsp:cNvSpPr/>
      </dsp:nvSpPr>
      <dsp:spPr>
        <a:xfrm>
          <a:off x="2672255" y="514286"/>
          <a:ext cx="1674853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cs typeface="B Nazanin" pitchFamily="2" charset="-78"/>
            </a:rPr>
            <a:t>E/C</a:t>
          </a:r>
          <a:endParaRPr lang="fa-IR" sz="1600" b="1" kern="1200" dirty="0">
            <a:cs typeface="B Nazanin" pitchFamily="2" charset="-78"/>
          </a:endParaRPr>
        </a:p>
      </dsp:txBody>
      <dsp:txXfrm>
        <a:off x="3049097" y="514286"/>
        <a:ext cx="921169" cy="331715"/>
      </dsp:txXfrm>
    </dsp:sp>
    <dsp:sp modelId="{06FF6B30-8BCA-42B1-A024-C4DFA9951AEB}">
      <dsp:nvSpPr>
        <dsp:cNvPr id="0" name=""/>
        <dsp:cNvSpPr/>
      </dsp:nvSpPr>
      <dsp:spPr>
        <a:xfrm>
          <a:off x="2977056" y="1300975"/>
          <a:ext cx="1751052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cs typeface="B Nazanin" pitchFamily="2" charset="-78"/>
            </a:rPr>
            <a:t>C/I</a:t>
          </a:r>
          <a:endParaRPr lang="fa-IR" sz="1600" b="1" kern="1200" dirty="0">
            <a:cs typeface="B Nazanin" pitchFamily="2" charset="-78"/>
          </a:endParaRPr>
        </a:p>
      </dsp:txBody>
      <dsp:txXfrm>
        <a:off x="3371043" y="1300975"/>
        <a:ext cx="963078" cy="331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>
                <a:solidFill>
                  <a:schemeClr val="bg1"/>
                </a:solidFill>
                <a:cs typeface="B Nazanin" pitchFamily="2" charset="-78"/>
              </a:rPr>
              <a:t> ششم: معماری پایگاه داده‏ها</a:t>
            </a:r>
            <a:endParaRPr lang="en-US" sz="1600" b="1" dirty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200" b="1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28773" y="776372"/>
            <a:ext cx="7470681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>
                <a:solidFill>
                  <a:schemeClr val="bg1"/>
                </a:solidFill>
                <a:cs typeface="B Nazanin" pitchFamily="2" charset="-78"/>
              </a:rPr>
              <a:t>فصل</a:t>
            </a:r>
            <a:r>
              <a:rPr lang="fa-IR" sz="1600" b="1" baseline="0" dirty="0">
                <a:solidFill>
                  <a:schemeClr val="bg1"/>
                </a:solidFill>
                <a:cs typeface="B Nazanin" pitchFamily="2" charset="-78"/>
              </a:rPr>
              <a:t> اول - مقدمه</a:t>
            </a:r>
            <a:endParaRPr lang="en-US" sz="1600" b="1" dirty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293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9050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>
                <a:cs typeface="+mj-cs"/>
              </a:rPr>
              <a:t>بخش ششم:</a:t>
            </a:r>
          </a:p>
          <a:p>
            <a:pPr algn="r" rtl="1"/>
            <a:r>
              <a:rPr lang="fa-IR" sz="4400" dirty="0">
                <a:cs typeface="+mj-cs"/>
              </a:rPr>
              <a:t>معماری پایگاه داده‏ها</a:t>
            </a:r>
            <a:endParaRPr lang="en-US" sz="4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اول 9۷-9۸</a:t>
            </a:r>
          </a:p>
          <a:p>
            <a:pPr rtl="1"/>
            <a:endParaRPr lang="fa-IR" sz="1900" dirty="0">
              <a:cs typeface="B Nazanin" pitchFamily="2" charset="-78"/>
            </a:endParaRPr>
          </a:p>
          <a:p>
            <a:pPr rtl="1"/>
            <a:r>
              <a:rPr lang="fa-IR" sz="2100" b="1" dirty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/>
            <a:r>
              <a:rPr lang="fa-IR" dirty="0"/>
              <a:t>توصیف دید داخلی            </a:t>
            </a:r>
            <a:r>
              <a:rPr lang="fa-IR" b="1" dirty="0">
                <a:solidFill>
                  <a:srgbClr val="C00000"/>
                </a:solidFill>
              </a:rPr>
              <a:t>شمای داخلی (</a:t>
            </a:r>
            <a:r>
              <a:rPr lang="en-US" b="1" dirty="0">
                <a:solidFill>
                  <a:srgbClr val="C00000"/>
                </a:solidFill>
              </a:rPr>
              <a:t>Internal Schema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  <a:p>
            <a:pPr marL="685800" lvl="1"/>
            <a:endParaRPr lang="fa-IR" dirty="0"/>
          </a:p>
          <a:p>
            <a:pPr marL="685800" lvl="1"/>
            <a:endParaRPr lang="fa-IR" dirty="0"/>
          </a:p>
          <a:p>
            <a:pPr marL="685800" lvl="1"/>
            <a:endParaRPr lang="fa-IR" dirty="0"/>
          </a:p>
          <a:p>
            <a:pPr marL="685800" lvl="1"/>
            <a:endParaRPr lang="fa-IR" dirty="0"/>
          </a:p>
          <a:p>
            <a:pPr marL="685800" lvl="1"/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/>
              <a:t>در شِمای داخلی انواع رکوردها تعریف می‏شوند و دستورهای لازم جهت ایجاد فایل‏ها و کنترل آنها در این شِما وجود دارد.</a:t>
            </a:r>
            <a:endParaRPr lang="en-US" dirty="0"/>
          </a:p>
          <a:p>
            <a:pPr marL="400050" lvl="1" indent="0">
              <a:buNone/>
            </a:pPr>
            <a:r>
              <a:rPr lang="fa-IR" dirty="0"/>
              <a:t>        شمای داخلی ساده شده در یک زبان شبه پاسکال</a:t>
            </a:r>
          </a:p>
          <a:p>
            <a:pPr marL="685800" lvl="1"/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228600" y="48768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i="1" dirty="0"/>
              <a:t>TYPE	</a:t>
            </a:r>
            <a:r>
              <a:rPr lang="en-US" sz="1600" dirty="0"/>
              <a:t>STUDENT = </a:t>
            </a:r>
            <a:r>
              <a:rPr lang="en-US" sz="1600" b="1" i="1" dirty="0"/>
              <a:t>RECORD</a:t>
            </a:r>
          </a:p>
          <a:p>
            <a:r>
              <a:rPr lang="en-US" sz="1600" b="1" i="1" dirty="0"/>
              <a:t>	</a:t>
            </a:r>
            <a:r>
              <a:rPr lang="en-US" sz="1600" dirty="0"/>
              <a:t>STUDENT-ID	: String ;</a:t>
            </a:r>
          </a:p>
          <a:p>
            <a:r>
              <a:rPr lang="en-US" sz="1600" b="1" i="1" dirty="0"/>
              <a:t>	</a:t>
            </a:r>
            <a:r>
              <a:rPr lang="en-US" sz="1600" dirty="0"/>
              <a:t>STUDENT-NAME	: String ;</a:t>
            </a:r>
            <a:endParaRPr lang="en-US" sz="1600" b="1" i="1" dirty="0"/>
          </a:p>
          <a:p>
            <a:r>
              <a:rPr lang="en-US" sz="1600" b="1" i="1" dirty="0"/>
              <a:t>	</a:t>
            </a:r>
            <a:r>
              <a:rPr lang="en-US" sz="1600" dirty="0"/>
              <a:t>STUDENT-LEV	: String ;</a:t>
            </a:r>
            <a:endParaRPr lang="en-US" sz="1600" b="1" i="1" dirty="0"/>
          </a:p>
          <a:p>
            <a:r>
              <a:rPr lang="en-US" sz="1600" b="1" i="1" dirty="0"/>
              <a:t>	</a:t>
            </a:r>
            <a:r>
              <a:rPr lang="en-US" sz="1600" dirty="0"/>
              <a:t>STUDENT-MJR	: String ;</a:t>
            </a:r>
          </a:p>
          <a:p>
            <a:r>
              <a:rPr lang="en-US" sz="1600" b="1" i="1" dirty="0"/>
              <a:t>	</a:t>
            </a:r>
            <a:r>
              <a:rPr lang="en-US" sz="1600" dirty="0"/>
              <a:t>STUDENT-DEPT	: String ;</a:t>
            </a:r>
            <a:endParaRPr lang="en-US" sz="1600" b="1" i="1" dirty="0"/>
          </a:p>
          <a:p>
            <a:endParaRPr lang="en-US" sz="1600" b="1" i="1" dirty="0"/>
          </a:p>
          <a:p>
            <a:endParaRPr lang="en-US" sz="1600" b="1" i="1" dirty="0"/>
          </a:p>
        </p:txBody>
      </p: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824952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111766" y="1736834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9600" y="1893789"/>
            <a:ext cx="7543800" cy="1611411"/>
            <a:chOff x="609600" y="4255989"/>
            <a:chExt cx="7543800" cy="1611411"/>
          </a:xfrm>
        </p:grpSpPr>
        <p:grpSp>
          <p:nvGrpSpPr>
            <p:cNvPr id="11" name="Group 10"/>
            <p:cNvGrpSpPr/>
            <p:nvPr/>
          </p:nvGrpSpPr>
          <p:grpSpPr>
            <a:xfrm>
              <a:off x="609600" y="4800600"/>
              <a:ext cx="7543800" cy="1066800"/>
              <a:chOff x="-1355598" y="4876800"/>
              <a:chExt cx="9127998" cy="1066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355598" y="4876800"/>
                <a:ext cx="9127998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>
                    <a:cs typeface="B Nazanin" pitchFamily="2" charset="-78"/>
                  </a:rPr>
                  <a:t>              </a:t>
                </a:r>
                <a:r>
                  <a:rPr lang="fa-IR" sz="1600" b="1" dirty="0">
                    <a:cs typeface="B Nazanin" pitchFamily="2" charset="-78"/>
                  </a:rPr>
                  <a:t>نوعی برنامه که توسط خود </a:t>
                </a:r>
                <a:r>
                  <a:rPr lang="en-US" sz="1600" b="1" dirty="0">
                    <a:cs typeface="B Nazanin" pitchFamily="2" charset="-78"/>
                  </a:rPr>
                  <a:t>DBMS </a:t>
                </a:r>
                <a:r>
                  <a:rPr lang="fa-IR" sz="1600" b="1" dirty="0">
                    <a:cs typeface="B Nazanin" pitchFamily="2" charset="-78"/>
                  </a:rPr>
                  <a:t> (و گاه براساس </a:t>
                </a:r>
                <a:r>
                  <a:rPr lang="fa-IR" sz="1600" b="1" dirty="0">
                    <a:solidFill>
                      <a:srgbClr val="FF0000"/>
                    </a:solidFill>
                    <a:cs typeface="B Nazanin" pitchFamily="2" charset="-78"/>
                  </a:rPr>
                  <a:t>اطلاعاتی </a:t>
                </a:r>
                <a:r>
                  <a:rPr lang="fa-IR" sz="1600" b="1" dirty="0">
                    <a:cs typeface="B Nazanin" pitchFamily="2" charset="-78"/>
                  </a:rPr>
                  <a:t>که طراح – پیاده‏ساز به سیستم می‏دهد) تولید می شود و شرح و وصف فایلینگ منطقی پایگاه داده‏ها است.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14" name="Picture 13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3898" y="4986879"/>
                <a:ext cx="630558" cy="48769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</p:spPr>
          </p:pic>
        </p:grpSp>
        <p:sp>
          <p:nvSpPr>
            <p:cNvPr id="12" name="Down Arrow 11"/>
            <p:cNvSpPr/>
            <p:nvPr/>
          </p:nvSpPr>
          <p:spPr>
            <a:xfrm>
              <a:off x="4985265" y="4255989"/>
              <a:ext cx="242515" cy="468411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433252" y="1219200"/>
            <a:ext cx="3252652" cy="868834"/>
            <a:chOff x="304800" y="1203882"/>
            <a:chExt cx="3252652" cy="868834"/>
          </a:xfrm>
        </p:grpSpPr>
        <p:grpSp>
          <p:nvGrpSpPr>
            <p:cNvPr id="15" name="Group 14"/>
            <p:cNvGrpSpPr/>
            <p:nvPr/>
          </p:nvGrpSpPr>
          <p:grpSpPr>
            <a:xfrm>
              <a:off x="304800" y="1203882"/>
              <a:ext cx="3252652" cy="853516"/>
              <a:chOff x="283425" y="2849150"/>
              <a:chExt cx="3252652" cy="8535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2890881" y="3318177"/>
                <a:ext cx="64519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283425" y="2849150"/>
                <a:ext cx="1794280" cy="853516"/>
                <a:chOff x="1502624" y="5444491"/>
                <a:chExt cx="1794280" cy="5829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 flipH="1">
                  <a:off x="1502624" y="5444491"/>
                  <a:ext cx="1794280" cy="58296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>
                      <a:solidFill>
                        <a:schemeClr val="tx1"/>
                      </a:solidFill>
                      <a:cs typeface="B Nazanin" pitchFamily="2" charset="-78"/>
                    </a:rPr>
                    <a:t>تعریف فایل‏ها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>
                      <a:solidFill>
                        <a:schemeClr val="tx1"/>
                      </a:solidFill>
                      <a:cs typeface="B Nazanin" pitchFamily="2" charset="-78"/>
                    </a:rPr>
                    <a:t>کنترل فایل‏ها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3186608" y="5544964"/>
                  <a:ext cx="94188" cy="437989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</p:grpSp>
        </p:grpSp>
        <p:sp>
          <p:nvSpPr>
            <p:cNvPr id="20" name="Rounded Rectangle 19"/>
            <p:cNvSpPr/>
            <p:nvPr/>
          </p:nvSpPr>
          <p:spPr>
            <a:xfrm flipH="1">
              <a:off x="1957252" y="1219200"/>
              <a:ext cx="1064622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دستورهای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26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- شاخص</a:t>
            </a:r>
            <a:endParaRPr lang="en-US" dirty="0"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sz="2000" b="0" dirty="0"/>
              <a:t>اطلاعاتی که طراح-پیاده ساز در خصوص شاخص‏ها به سیستم می‏دهد، در دید داخلی تاثیر می‏گذارد. </a:t>
            </a:r>
          </a:p>
          <a:p>
            <a:pPr lvl="1"/>
            <a:endParaRPr lang="fa-IR" sz="2000" dirty="0">
              <a:solidFill>
                <a:srgbClr val="C00000"/>
              </a:solidFill>
            </a:endParaRPr>
          </a:p>
          <a:p>
            <a:pPr lvl="1"/>
            <a:r>
              <a:rPr lang="fa-IR" sz="2000" dirty="0">
                <a:solidFill>
                  <a:srgbClr val="C00000"/>
                </a:solidFill>
              </a:rPr>
              <a:t>شاخص</a:t>
            </a:r>
            <a:r>
              <a:rPr lang="fa-IR" sz="2000" b="0" dirty="0"/>
              <a:t> نمونه‏ای است از افزونگی تکنیکی برای افزایش سرعت بازیابی داده‏ها</a:t>
            </a:r>
          </a:p>
          <a:p>
            <a:pPr lvl="1"/>
            <a:r>
              <a:rPr lang="fa-IR" sz="2000" b="0" dirty="0"/>
              <a:t>می‏توان بر روی یک (یا چند) ستون از جدول شاخص تعریف کرد.</a:t>
            </a:r>
          </a:p>
          <a:p>
            <a:pPr lvl="1"/>
            <a:r>
              <a:rPr lang="fa-IR" sz="2000" b="0" dirty="0"/>
              <a:t>وجود شاخص بر روی مقادیر یک ستون باعث می‏شود به رکوردهای حاوی شرط </a:t>
            </a:r>
            <a:r>
              <a:rPr lang="en-US" sz="1800" b="0" dirty="0"/>
              <a:t>WHERE</a:t>
            </a:r>
            <a:r>
              <a:rPr lang="fa-IR" sz="1800" b="0" dirty="0"/>
              <a:t> </a:t>
            </a:r>
            <a:r>
              <a:rPr lang="fa-IR" sz="2000" b="0" dirty="0"/>
              <a:t>در فایل مربوط به یک جدول با سرعت بیشتری دسترسی یافت.</a:t>
            </a:r>
          </a:p>
          <a:p>
            <a:pPr lvl="1"/>
            <a:r>
              <a:rPr lang="fa-IR" sz="2000" dirty="0">
                <a:solidFill>
                  <a:srgbClr val="0033CC"/>
                </a:solidFill>
              </a:rPr>
              <a:t>ویژگی‏های ستون شاخص:</a:t>
            </a:r>
          </a:p>
          <a:p>
            <a:pPr lvl="2">
              <a:buFont typeface="Wingdings" pitchFamily="2" charset="2"/>
              <a:buChar char="ü"/>
            </a:pPr>
            <a:r>
              <a:rPr lang="fa-IR" sz="1800" b="0" dirty="0"/>
              <a:t>تغییر ناپذیر (حتی الامکان)</a:t>
            </a:r>
          </a:p>
          <a:p>
            <a:pPr lvl="2">
              <a:buFont typeface="Wingdings" pitchFamily="2" charset="2"/>
              <a:buChar char="ü"/>
            </a:pPr>
            <a:r>
              <a:rPr lang="fa-IR" sz="1800" b="0" dirty="0"/>
              <a:t>پرکاربرد در شرط </a:t>
            </a:r>
            <a:r>
              <a:rPr lang="en-US" sz="1600" b="0" dirty="0"/>
              <a:t>WHERE</a:t>
            </a:r>
            <a:endParaRPr lang="fa-IR" sz="1800" b="0" dirty="0"/>
          </a:p>
          <a:p>
            <a:pPr lvl="2">
              <a:buFont typeface="Wingdings" pitchFamily="2" charset="2"/>
              <a:buChar char="ü"/>
            </a:pPr>
            <a:r>
              <a:rPr lang="fa-IR" sz="1800" b="0" dirty="0"/>
              <a:t>...  ؟</a:t>
            </a:r>
          </a:p>
          <a:p>
            <a:pPr marL="457200" lvl="1" indent="0">
              <a:buNone/>
            </a:pPr>
            <a:endParaRPr lang="fa-IR" sz="1100" b="0" dirty="0"/>
          </a:p>
        </p:txBody>
      </p:sp>
    </p:spTree>
    <p:extLst>
      <p:ext uri="{BB962C8B-B14F-4D97-AF65-F5344CB8AC3E}">
        <p14:creationId xmlns:p14="http://schemas.microsoft.com/office/powerpoint/2010/main" val="292803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- شاخص</a:t>
            </a:r>
            <a:endParaRPr lang="en-US" dirty="0"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sz="1100" b="0" dirty="0"/>
          </a:p>
          <a:p>
            <a:pPr lvl="1"/>
            <a:r>
              <a:rPr lang="fa-IR" sz="2000" b="0" dirty="0"/>
              <a:t>هر شاخص تشکیل شده از تعدادی درایه (مدخل-</a:t>
            </a:r>
            <a:r>
              <a:rPr lang="en-US" sz="2000" b="0" dirty="0"/>
              <a:t>entry</a:t>
            </a:r>
            <a:r>
              <a:rPr lang="fa-IR" sz="2000" b="0" dirty="0"/>
              <a:t>)</a:t>
            </a:r>
            <a:endParaRPr lang="en-US" sz="2000" b="0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2546825"/>
            <a:ext cx="2691504" cy="1628839"/>
            <a:chOff x="2123485" y="3368066"/>
            <a:chExt cx="2259958" cy="126161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53464" y="3368066"/>
              <a:ext cx="0" cy="9443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123485" y="409628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مقدار یک صفت (معمولا کلید)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43400" y="3608339"/>
            <a:ext cx="4495801" cy="1706285"/>
            <a:chOff x="2425041" y="3505200"/>
            <a:chExt cx="3520433" cy="1706285"/>
          </a:xfrm>
        </p:grpSpPr>
        <p:sp>
          <p:nvSpPr>
            <p:cNvPr id="22" name="Rounded Rectangle 21"/>
            <p:cNvSpPr/>
            <p:nvPr/>
          </p:nvSpPr>
          <p:spPr>
            <a:xfrm>
              <a:off x="2425041" y="4005723"/>
              <a:ext cx="352043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هر مدخل اشاره دارد به                            از رکوردها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11797" y="3505200"/>
              <a:ext cx="1295084" cy="1706285"/>
              <a:chOff x="5421597" y="5562600"/>
              <a:chExt cx="1295084" cy="17062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421597" y="5562600"/>
                <a:ext cx="1295084" cy="1706285"/>
                <a:chOff x="4789407" y="2095500"/>
                <a:chExt cx="2051216" cy="1706285"/>
              </a:xfrm>
            </p:grpSpPr>
            <p:sp>
              <p:nvSpPr>
                <p:cNvPr id="27" name="Left Brace 26"/>
                <p:cNvSpPr/>
                <p:nvPr/>
              </p:nvSpPr>
              <p:spPr>
                <a:xfrm flipH="1">
                  <a:off x="6553200" y="2533115"/>
                  <a:ext cx="149180" cy="705385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789407" y="2095500"/>
                  <a:ext cx="2051216" cy="170628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>
                      <a:solidFill>
                        <a:schemeClr val="tx1"/>
                      </a:solidFill>
                      <a:cs typeface="B Nazanin" pitchFamily="2" charset="-78"/>
                    </a:rPr>
                    <a:t>یک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>
                      <a:solidFill>
                        <a:schemeClr val="tx1"/>
                      </a:solidFill>
                      <a:cs typeface="B Nazanin" pitchFamily="2" charset="-78"/>
                    </a:rPr>
                    <a:t>گروهی (به صورت چند سطحی) </a:t>
                  </a:r>
                </a:p>
              </p:txBody>
            </p:sp>
          </p:grpSp>
          <p:sp>
            <p:nvSpPr>
              <p:cNvPr id="26" name="Left Brace 25"/>
              <p:cNvSpPr/>
              <p:nvPr/>
            </p:nvSpPr>
            <p:spPr>
              <a:xfrm>
                <a:off x="5513619" y="6000215"/>
                <a:ext cx="94188" cy="70538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109452" y="5132339"/>
            <a:ext cx="2270391" cy="1116061"/>
            <a:chOff x="8644772" y="-2939146"/>
            <a:chExt cx="1965591" cy="1116061"/>
          </a:xfrm>
        </p:grpSpPr>
        <p:sp>
          <p:nvSpPr>
            <p:cNvPr id="32" name="Rounded Rectangle 31"/>
            <p:cNvSpPr/>
            <p:nvPr/>
          </p:nvSpPr>
          <p:spPr>
            <a:xfrm>
              <a:off x="8644772" y="-2286000"/>
              <a:ext cx="196559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>
                  <a:solidFill>
                    <a:schemeClr val="tx1"/>
                  </a:solidFill>
                </a:rPr>
                <a:t>نمایه نامتراکم </a:t>
              </a:r>
              <a:r>
                <a:rPr lang="en-US" sz="1600" dirty="0">
                  <a:solidFill>
                    <a:schemeClr val="tx1"/>
                  </a:solidFill>
                </a:rPr>
                <a:t>Non-dense</a:t>
              </a:r>
              <a:endParaRPr lang="fa-IR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2" idx="0"/>
            </p:cNvCxnSpPr>
            <p:nvPr/>
          </p:nvCxnSpPr>
          <p:spPr>
            <a:xfrm>
              <a:off x="9627568" y="-2939146"/>
              <a:ext cx="0" cy="6531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201261" y="2971800"/>
            <a:ext cx="1965591" cy="838200"/>
            <a:chOff x="10092572" y="-1002030"/>
            <a:chExt cx="1965591" cy="838200"/>
          </a:xfrm>
        </p:grpSpPr>
        <p:sp>
          <p:nvSpPr>
            <p:cNvPr id="36" name="Rounded Rectangle 35"/>
            <p:cNvSpPr/>
            <p:nvPr/>
          </p:nvSpPr>
          <p:spPr>
            <a:xfrm>
              <a:off x="10092572" y="-1002030"/>
              <a:ext cx="196559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>
                  <a:solidFill>
                    <a:schemeClr val="tx1"/>
                  </a:solidFill>
                  <a:cs typeface="B Nazanin" pitchFamily="2" charset="-78"/>
                </a:rPr>
                <a:t>نمایه متراکم </a:t>
              </a:r>
              <a:r>
                <a:rPr lang="en-US" sz="1600" dirty="0">
                  <a:solidFill>
                    <a:schemeClr val="tx1"/>
                  </a:solidFill>
                  <a:cs typeface="B Nazanin" pitchFamily="2" charset="-78"/>
                </a:rPr>
                <a:t>dense</a:t>
              </a:r>
              <a:endParaRPr lang="fa-IR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>
              <a:endCxn id="36" idx="2"/>
            </p:cNvCxnSpPr>
            <p:nvPr/>
          </p:nvCxnSpPr>
          <p:spPr>
            <a:xfrm flipV="1">
              <a:off x="11075368" y="-539115"/>
              <a:ext cx="0" cy="3752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54021"/>
              </p:ext>
            </p:extLst>
          </p:nvPr>
        </p:nvGraphicFramePr>
        <p:xfrm>
          <a:off x="959619" y="2209800"/>
          <a:ext cx="163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مقدار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آدرس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421952" y="2590800"/>
            <a:ext cx="2259958" cy="990600"/>
            <a:chOff x="1896970" y="1952124"/>
            <a:chExt cx="2259958" cy="990600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735170" y="1952124"/>
              <a:ext cx="1" cy="4498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896970" y="240932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تکیه‏گاه یا اشاره‌گر </a:t>
              </a:r>
              <a:br>
                <a:rPr lang="fa-IR" dirty="0">
                  <a:solidFill>
                    <a:schemeClr val="tx1"/>
                  </a:solidFill>
                  <a:cs typeface="B Nazanin" pitchFamily="2" charset="-78"/>
                </a:rPr>
              </a:b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(</a:t>
              </a:r>
              <a:r>
                <a:rPr lang="en-US" sz="1600" dirty="0">
                  <a:solidFill>
                    <a:schemeClr val="tx1"/>
                  </a:solidFill>
                  <a:cs typeface="B Nazanin" pitchFamily="2" charset="-78"/>
                </a:rPr>
                <a:t>Anchor point</a:t>
              </a: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41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/>
              <a:t>دید داخلی – شاخص </a:t>
            </a:r>
            <a:r>
              <a:rPr lang="fa-IR" sz="1800" dirty="0"/>
              <a:t>(ادامه)</a:t>
            </a:r>
            <a:endParaRPr lang="en-US" dirty="0"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60010134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4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588710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03333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03333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6553200" y="1300915"/>
            <a:ext cx="1714604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فایل شاخص گذاری شده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4295499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52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0937393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03333" r="-1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3333" r="-10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457200" y="2176530"/>
            <a:ext cx="3329189" cy="4376670"/>
            <a:chOff x="457200" y="2176530"/>
            <a:chExt cx="3329189" cy="4376670"/>
          </a:xfrm>
        </p:grpSpPr>
        <p:sp>
          <p:nvSpPr>
            <p:cNvPr id="9" name="Rectangle 8"/>
            <p:cNvSpPr/>
            <p:nvPr/>
          </p:nvSpPr>
          <p:spPr>
            <a:xfrm>
              <a:off x="461493" y="4077357"/>
              <a:ext cx="376707" cy="5878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57837" y="3821829"/>
              <a:ext cx="376707" cy="534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57837" y="4405671"/>
              <a:ext cx="376707" cy="534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57400" y="3454758"/>
              <a:ext cx="376707" cy="534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7400" y="4697592"/>
              <a:ext cx="376707" cy="534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57400" y="4075113"/>
              <a:ext cx="376707" cy="534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63639" y="2176530"/>
              <a:ext cx="3322750" cy="1893194"/>
            </a:xfrm>
            <a:custGeom>
              <a:avLst/>
              <a:gdLst>
                <a:gd name="connsiteX0" fmla="*/ 0 w 3322750"/>
                <a:gd name="connsiteY0" fmla="*/ 1893194 h 1893194"/>
                <a:gd name="connsiteX1" fmla="*/ 1944710 w 3322750"/>
                <a:gd name="connsiteY1" fmla="*/ 1107583 h 1893194"/>
                <a:gd name="connsiteX2" fmla="*/ 3322750 w 3322750"/>
                <a:gd name="connsiteY2" fmla="*/ 0 h 189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2750" h="1893194">
                  <a:moveTo>
                    <a:pt x="0" y="1893194"/>
                  </a:moveTo>
                  <a:cubicBezTo>
                    <a:pt x="695459" y="1658154"/>
                    <a:pt x="1390918" y="1423115"/>
                    <a:pt x="1944710" y="1107583"/>
                  </a:cubicBezTo>
                  <a:cubicBezTo>
                    <a:pt x="2498502" y="792051"/>
                    <a:pt x="2910626" y="396025"/>
                    <a:pt x="332275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flipV="1">
              <a:off x="457200" y="4660006"/>
              <a:ext cx="3322750" cy="1893194"/>
            </a:xfrm>
            <a:custGeom>
              <a:avLst/>
              <a:gdLst>
                <a:gd name="connsiteX0" fmla="*/ 0 w 3322750"/>
                <a:gd name="connsiteY0" fmla="*/ 1893194 h 1893194"/>
                <a:gd name="connsiteX1" fmla="*/ 1944710 w 3322750"/>
                <a:gd name="connsiteY1" fmla="*/ 1107583 h 1893194"/>
                <a:gd name="connsiteX2" fmla="*/ 3322750 w 3322750"/>
                <a:gd name="connsiteY2" fmla="*/ 0 h 189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2750" h="1893194">
                  <a:moveTo>
                    <a:pt x="0" y="1893194"/>
                  </a:moveTo>
                  <a:cubicBezTo>
                    <a:pt x="695459" y="1658154"/>
                    <a:pt x="1390918" y="1423115"/>
                    <a:pt x="1944710" y="1107583"/>
                  </a:cubicBezTo>
                  <a:cubicBezTo>
                    <a:pt x="2498502" y="792051"/>
                    <a:pt x="2910626" y="396025"/>
                    <a:pt x="332275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flipV="1">
              <a:off x="2698817" y="5024255"/>
              <a:ext cx="706952" cy="370499"/>
            </a:xfrm>
            <a:custGeom>
              <a:avLst/>
              <a:gdLst>
                <a:gd name="connsiteX0" fmla="*/ 0 w 3322750"/>
                <a:gd name="connsiteY0" fmla="*/ 1893194 h 1893194"/>
                <a:gd name="connsiteX1" fmla="*/ 1944710 w 3322750"/>
                <a:gd name="connsiteY1" fmla="*/ 1107583 h 1893194"/>
                <a:gd name="connsiteX2" fmla="*/ 3322750 w 3322750"/>
                <a:gd name="connsiteY2" fmla="*/ 0 h 189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2750" h="1893194">
                  <a:moveTo>
                    <a:pt x="0" y="1893194"/>
                  </a:moveTo>
                  <a:cubicBezTo>
                    <a:pt x="695459" y="1658154"/>
                    <a:pt x="1390918" y="1423115"/>
                    <a:pt x="1944710" y="1107583"/>
                  </a:cubicBezTo>
                  <a:cubicBezTo>
                    <a:pt x="2498502" y="792051"/>
                    <a:pt x="2910626" y="396025"/>
                    <a:pt x="3322750" y="0"/>
                  </a:cubicBezTo>
                </a:path>
              </a:pathLst>
            </a:cu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722048" y="3352800"/>
              <a:ext cx="706952" cy="370499"/>
            </a:xfrm>
            <a:custGeom>
              <a:avLst/>
              <a:gdLst>
                <a:gd name="connsiteX0" fmla="*/ 0 w 3322750"/>
                <a:gd name="connsiteY0" fmla="*/ 1893194 h 1893194"/>
                <a:gd name="connsiteX1" fmla="*/ 1944710 w 3322750"/>
                <a:gd name="connsiteY1" fmla="*/ 1107583 h 1893194"/>
                <a:gd name="connsiteX2" fmla="*/ 3322750 w 3322750"/>
                <a:gd name="connsiteY2" fmla="*/ 0 h 189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2750" h="1893194">
                  <a:moveTo>
                    <a:pt x="0" y="1893194"/>
                  </a:moveTo>
                  <a:cubicBezTo>
                    <a:pt x="695459" y="1658154"/>
                    <a:pt x="1390918" y="1423115"/>
                    <a:pt x="1944710" y="1107583"/>
                  </a:cubicBezTo>
                  <a:cubicBezTo>
                    <a:pt x="2498502" y="792051"/>
                    <a:pt x="2910626" y="396025"/>
                    <a:pt x="3322750" y="0"/>
                  </a:cubicBezTo>
                </a:path>
              </a:pathLst>
            </a:cu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722048" y="4405671"/>
              <a:ext cx="683721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H="1">
            <a:off x="381000" y="2057400"/>
            <a:ext cx="3398950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Roya" pitchFamily="2" charset="-78"/>
                </a:rPr>
                <a:t>سرشاخص (</a:t>
              </a:r>
              <a:r>
                <a:rPr lang="en-US" sz="1400" b="1" dirty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>
            <a:off x="4876800" y="23622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6800" y="27432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6800" y="31242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876800" y="35052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6800" y="38862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76800" y="42672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53000" y="56388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53000" y="60198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53000" y="64008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733800" y="4648200"/>
            <a:ext cx="4976611" cy="511912"/>
          </a:xfrm>
          <a:prstGeom prst="rect">
            <a:avLst/>
          </a:prstGeom>
          <a:solidFill>
            <a:srgbClr val="1FB913">
              <a:alpha val="34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295400" y="4904156"/>
            <a:ext cx="2438400" cy="1877644"/>
            <a:chOff x="8324363" y="-3249244"/>
            <a:chExt cx="2438400" cy="1877644"/>
          </a:xfrm>
        </p:grpSpPr>
        <p:sp>
          <p:nvSpPr>
            <p:cNvPr id="51" name="Rounded Rectangle 50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Roya" pitchFamily="2" charset="-78"/>
                </a:rPr>
                <a:t>داده هدف (</a:t>
              </a:r>
              <a:r>
                <a:rPr lang="en-US" sz="1400" b="1" dirty="0">
                  <a:solidFill>
                    <a:schemeClr val="tx1"/>
                  </a:solidFill>
                  <a:cs typeface="B Roya" pitchFamily="2" charset="-78"/>
                </a:rPr>
                <a:t>goal data</a:t>
              </a:r>
              <a:r>
                <a:rPr lang="fa-IR" sz="1400" b="1" dirty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52" name="Straight Arrow Connector 51"/>
            <p:cNvCxnSpPr>
              <a:stCxn id="49" idx="1"/>
              <a:endCxn id="51" idx="0"/>
            </p:cNvCxnSpPr>
            <p:nvPr/>
          </p:nvCxnSpPr>
          <p:spPr>
            <a:xfrm flipH="1">
              <a:off x="9307159" y="-3249244"/>
              <a:ext cx="1455604" cy="14147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3733800" y="1371600"/>
            <a:ext cx="1628297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solidFill>
                  <a:schemeClr val="tx1"/>
                </a:solidFill>
                <a:cs typeface="B Nazanin" pitchFamily="2" charset="-78"/>
              </a:rPr>
              <a:t>شاخص متراکم</a:t>
            </a:r>
          </a:p>
          <a:p>
            <a:pPr algn="ctr" rtl="1">
              <a:lnSpc>
                <a:spcPct val="150000"/>
              </a:lnSpc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(زمان جستجو بالاست)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0" y="1341772"/>
            <a:ext cx="4062651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solidFill>
                  <a:schemeClr val="tx1"/>
                </a:solidFill>
              </a:rPr>
              <a:t>شاخص نامتراکم </a:t>
            </a:r>
          </a:p>
          <a:p>
            <a:pPr algn="ctr" rtl="1">
              <a:lnSpc>
                <a:spcPct val="150000"/>
              </a:lnSpc>
            </a:pPr>
            <a:r>
              <a:rPr lang="fa-IR" sz="1400" b="1" dirty="0">
                <a:solidFill>
                  <a:schemeClr val="tx1"/>
                </a:solidFill>
              </a:rPr>
              <a:t>(چندسطحی معمولا با ساختار </a:t>
            </a:r>
            <a:r>
              <a:rPr lang="en-US" sz="1400" b="1" dirty="0">
                <a:solidFill>
                  <a:schemeClr val="tx1"/>
                </a:solidFill>
              </a:rPr>
              <a:t>B-Tree</a:t>
            </a:r>
            <a:r>
              <a:rPr lang="fa-IR" sz="1400" b="1" dirty="0">
                <a:solidFill>
                  <a:schemeClr val="tx1"/>
                </a:solidFill>
              </a:rPr>
              <a:t> یا 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b="1" baseline="30000" dirty="0">
                <a:solidFill>
                  <a:schemeClr val="tx1"/>
                </a:solidFill>
              </a:rPr>
              <a:t>+</a:t>
            </a:r>
            <a:r>
              <a:rPr lang="en-US" sz="1400" b="1" dirty="0">
                <a:solidFill>
                  <a:schemeClr val="tx1"/>
                </a:solidFill>
              </a:rPr>
              <a:t>-Tree</a:t>
            </a:r>
            <a:r>
              <a:rPr lang="fa-IR" sz="1400" b="1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6838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– شاخص </a:t>
            </a:r>
            <a:r>
              <a:rPr lang="fa-IR" sz="18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200" dirty="0">
                <a:solidFill>
                  <a:srgbClr val="0033CC"/>
                </a:solidFill>
              </a:rPr>
              <a:t>انواع شاخص‏ها</a:t>
            </a:r>
          </a:p>
          <a:p>
            <a:pPr lvl="1"/>
            <a:r>
              <a:rPr lang="fa-IR" sz="2400" b="0" u="sng" dirty="0">
                <a:solidFill>
                  <a:srgbClr val="C00000"/>
                </a:solidFill>
              </a:rPr>
              <a:t>شاخص </a:t>
            </a:r>
            <a:r>
              <a:rPr lang="en-US" sz="2000" b="0" u="sng" dirty="0">
                <a:solidFill>
                  <a:srgbClr val="C00000"/>
                </a:solidFill>
              </a:rPr>
              <a:t>B-Tree</a:t>
            </a:r>
            <a:endParaRPr lang="fa-IR" sz="2000" b="0" u="sng" dirty="0">
              <a:solidFill>
                <a:srgbClr val="C0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fa-IR" sz="2000" b="0" dirty="0"/>
              <a:t>برای انواع شرط‏های قیاسی و بازه‏ای کاربرد دارد.</a:t>
            </a:r>
            <a:endParaRPr lang="en-US" sz="2000" b="0" dirty="0"/>
          </a:p>
          <a:p>
            <a:pPr lvl="1"/>
            <a:r>
              <a:rPr lang="fa-IR" sz="2400" b="0" u="sng" dirty="0">
                <a:solidFill>
                  <a:srgbClr val="C00000"/>
                </a:solidFill>
              </a:rPr>
              <a:t>شاخص </a:t>
            </a:r>
            <a:r>
              <a:rPr lang="en-US" sz="2000" b="0" u="sng" dirty="0">
                <a:solidFill>
                  <a:srgbClr val="C00000"/>
                </a:solidFill>
              </a:rPr>
              <a:t>B</a:t>
            </a:r>
            <a:r>
              <a:rPr lang="en-US" sz="2000" b="0" u="sng" baseline="30000" dirty="0">
                <a:solidFill>
                  <a:srgbClr val="C00000"/>
                </a:solidFill>
              </a:rPr>
              <a:t>+</a:t>
            </a:r>
            <a:r>
              <a:rPr lang="en-US" sz="2000" b="0" u="sng" dirty="0">
                <a:solidFill>
                  <a:srgbClr val="C00000"/>
                </a:solidFill>
              </a:rPr>
              <a:t>-Tree</a:t>
            </a:r>
            <a:endParaRPr lang="fa-IR" sz="2000" b="0" u="sng" dirty="0">
              <a:solidFill>
                <a:srgbClr val="C0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fa-IR" sz="2000" b="0" dirty="0"/>
              <a:t>برای انواع شرط‏های قیاسی و بازه‏ای کاربرد دارد.</a:t>
            </a:r>
          </a:p>
          <a:p>
            <a:pPr lvl="1"/>
            <a:r>
              <a:rPr lang="fa-IR" sz="2400" b="0" u="sng" dirty="0">
                <a:solidFill>
                  <a:srgbClr val="C00000"/>
                </a:solidFill>
              </a:rPr>
              <a:t>شاخص مبتنی بر درهم‏سازی (</a:t>
            </a:r>
            <a:r>
              <a:rPr lang="en-US" sz="2000" b="0" u="sng" dirty="0">
                <a:solidFill>
                  <a:srgbClr val="C00000"/>
                </a:solidFill>
              </a:rPr>
              <a:t>Hash</a:t>
            </a:r>
            <a:r>
              <a:rPr lang="fa-IR" sz="2400" b="0" u="sng" dirty="0">
                <a:solidFill>
                  <a:srgbClr val="C00000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a-IR" sz="2000" b="0" dirty="0"/>
              <a:t>وقتی کارایی دارد که فقط شرط تساوی بر روی مقادیر ستون شاخص‏گذاری شده داشته باشیم.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sz="2000" b="0" dirty="0"/>
              <a:t>    انواع دیگر شاخص؟</a:t>
            </a:r>
            <a:endParaRPr lang="en-US" sz="2000" b="0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305" y="57367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55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– شاخص </a:t>
            </a:r>
            <a:r>
              <a:rPr lang="fa-IR" sz="18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2000" dirty="0"/>
              <a:t>            شاخص </a:t>
            </a:r>
            <a:r>
              <a:rPr lang="en-US" dirty="0"/>
              <a:t>B-Tree</a:t>
            </a:r>
            <a:r>
              <a:rPr lang="fa-IR" dirty="0"/>
              <a:t>: د</a:t>
            </a:r>
            <a:r>
              <a:rPr lang="fa-IR" sz="2000" b="0" dirty="0"/>
              <a:t>اده‏ها به ترتیب ۸، ۵، ۱، ۷، ۳، ۱۲، ۹، ۶ درج شده‏اند.</a:t>
            </a:r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sz="1200" dirty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sz="2000" b="0" dirty="0"/>
              <a:t>   شاخص </a:t>
            </a:r>
            <a:r>
              <a:rPr lang="en-US" sz="1800" b="0" dirty="0"/>
              <a:t>B</a:t>
            </a:r>
            <a:r>
              <a:rPr lang="en-US" sz="1800" b="0" baseline="30000" dirty="0"/>
              <a:t>+</a:t>
            </a:r>
            <a:r>
              <a:rPr lang="en-US" sz="1800" b="0" dirty="0"/>
              <a:t>-Tree</a:t>
            </a:r>
            <a:r>
              <a:rPr lang="fa-IR" sz="1800" b="0" dirty="0"/>
              <a:t> </a:t>
            </a:r>
            <a:r>
              <a:rPr lang="fa-IR" sz="2000" b="0" dirty="0"/>
              <a:t>چیست و چه مزایا و معایبی نسبت به </a:t>
            </a:r>
            <a:r>
              <a:rPr lang="en-US" sz="1800" b="0" dirty="0"/>
              <a:t>B-Tree</a:t>
            </a:r>
            <a:r>
              <a:rPr lang="fa-IR" sz="2000" b="0" dirty="0"/>
              <a:t> دارد؟</a:t>
            </a:r>
            <a:endParaRPr lang="en-US" sz="2000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2290465"/>
            <a:ext cx="8144244" cy="1905000"/>
            <a:chOff x="609600" y="2514600"/>
            <a:chExt cx="8144244" cy="1905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514600"/>
              <a:ext cx="8144244" cy="1905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09600" y="2514600"/>
              <a:ext cx="381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18994646">
            <a:off x="-163777" y="4909539"/>
            <a:ext cx="26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solidFill>
                  <a:srgbClr val="C00000"/>
                </a:solidFill>
              </a:rPr>
              <a:t>زیردرخت داده‏های کوچکتر از ۵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8994646">
            <a:off x="2501407" y="4822659"/>
            <a:ext cx="242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solidFill>
                  <a:srgbClr val="C00000"/>
                </a:solidFill>
              </a:rPr>
              <a:t>زیردرخت داده‏های بین ۵ و ۸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8994646">
            <a:off x="4882152" y="4906298"/>
            <a:ext cx="267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solidFill>
                  <a:srgbClr val="C00000"/>
                </a:solidFill>
              </a:rPr>
              <a:t>زیردرخت داده‏های بزرگتر از ۸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2286000"/>
            <a:ext cx="158342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pPr algn="r" rtl="1"/>
            <a:r>
              <a:rPr lang="fa-IR" dirty="0"/>
              <a:t>اشاره‏گر به نود درخت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15200" y="2787721"/>
            <a:ext cx="158342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pPr algn="r" rtl="1"/>
            <a:r>
              <a:rPr lang="fa-IR" dirty="0"/>
              <a:t>اشاره‏گر به داده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3200400"/>
            <a:ext cx="158342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pPr algn="r" rtl="1"/>
            <a:r>
              <a:rPr lang="fa-IR" dirty="0"/>
              <a:t>اشاره‏گر درخت تهی</a:t>
            </a:r>
            <a:endParaRPr lang="en-US" dirty="0"/>
          </a:p>
        </p:txBody>
      </p: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305" y="5965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345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02244"/>
            <a:ext cx="5797143" cy="5579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– شاخص </a:t>
            </a:r>
            <a:r>
              <a:rPr lang="fa-IR" sz="18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sz="2200" dirty="0">
                <a:solidFill>
                  <a:srgbClr val="0033CC"/>
                </a:solidFill>
              </a:rPr>
              <a:t>            </a:t>
            </a:r>
            <a:r>
              <a:rPr lang="fa-IR" sz="2000" dirty="0"/>
              <a:t>شاخص مبتنی بر </a:t>
            </a:r>
            <a:br>
              <a:rPr lang="fa-IR" sz="2000" dirty="0"/>
            </a:br>
            <a:r>
              <a:rPr lang="fa-IR" sz="2000" dirty="0"/>
              <a:t>          درهم‏سازی (</a:t>
            </a:r>
            <a:r>
              <a:rPr lang="en-US" dirty="0"/>
              <a:t>Hash</a:t>
            </a:r>
            <a:r>
              <a:rPr lang="fa-IR" sz="2000" dirty="0"/>
              <a:t>)</a:t>
            </a:r>
          </a:p>
          <a:p>
            <a:pPr marL="0" indent="0">
              <a:buNone/>
            </a:pPr>
            <a:endParaRPr lang="fa-IR" sz="2000" dirty="0"/>
          </a:p>
          <a:p>
            <a:pPr marL="0" indent="0">
              <a:buNone/>
            </a:pPr>
            <a:r>
              <a:rPr lang="fa-IR" sz="2000" b="0" dirty="0">
                <a:solidFill>
                  <a:srgbClr val="C00000"/>
                </a:solidFill>
              </a:rPr>
              <a:t>تابع درهم‏ساز: </a:t>
            </a:r>
          </a:p>
          <a:p>
            <a:pPr marL="0" indent="0">
              <a:buNone/>
            </a:pPr>
            <a:r>
              <a:rPr lang="fa-IR" sz="2000" b="0" dirty="0"/>
              <a:t>مجموع ارقام </a:t>
            </a:r>
            <a:r>
              <a:rPr lang="en-US" b="0" dirty="0" err="1"/>
              <a:t>Emp_id</a:t>
            </a:r>
            <a:r>
              <a:rPr lang="fa-IR" sz="2000" b="0" dirty="0"/>
              <a:t> در پیمانه ۱۰</a:t>
            </a:r>
          </a:p>
          <a:p>
            <a:pPr marL="0" indent="0">
              <a:buNone/>
            </a:pPr>
            <a:endParaRPr lang="fa-IR" sz="3600" dirty="0"/>
          </a:p>
          <a:p>
            <a:pPr marL="0" indent="0">
              <a:buNone/>
            </a:pPr>
            <a:endParaRPr lang="fa-IR" sz="4000" dirty="0"/>
          </a:p>
          <a:p>
            <a:pPr marL="0" indent="0">
              <a:buNone/>
            </a:pPr>
            <a:r>
              <a:rPr lang="fa-IR" sz="2000" b="0" dirty="0"/>
              <a:t>با استفاده از تابع درهم‏ساز هر مقدار </a:t>
            </a:r>
            <a:r>
              <a:rPr lang="en-US" b="0" dirty="0" err="1"/>
              <a:t>Emp_id</a:t>
            </a:r>
            <a:r>
              <a:rPr lang="fa-IR" b="0" dirty="0"/>
              <a:t> </a:t>
            </a:r>
            <a:r>
              <a:rPr lang="fa-IR" sz="2000" b="0" dirty="0"/>
              <a:t>به یک باکت نگاشت می‏شود.</a:t>
            </a:r>
          </a:p>
          <a:p>
            <a:pPr marL="0" indent="0">
              <a:buNone/>
            </a:pPr>
            <a:r>
              <a:rPr lang="fa-IR" sz="2000" b="0" dirty="0"/>
              <a:t>هر باکت، مقادیر نگاشت شده به همراه اشاره‏گر به رکوردهای داده مربوطه را در خود دارد.</a:t>
            </a:r>
          </a:p>
          <a:p>
            <a:pPr lvl="1"/>
            <a:endParaRPr lang="en-US" dirty="0"/>
          </a:p>
        </p:txBody>
      </p: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46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– شاخص </a:t>
            </a:r>
            <a:r>
              <a:rPr lang="fa-IR" sz="18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در سیستم‏های جدولی: خود سیستم روی کلید اصلی (</a:t>
            </a:r>
            <a:r>
              <a:rPr lang="en-US" sz="1800" dirty="0"/>
              <a:t>PK</a:t>
            </a:r>
            <a:r>
              <a:rPr lang="fa-IR" sz="1900" dirty="0"/>
              <a:t>) </a:t>
            </a:r>
            <a:r>
              <a:rPr lang="fa-IR" dirty="0"/>
              <a:t>شاخص خودکار (</a:t>
            </a:r>
            <a:r>
              <a:rPr lang="en-US" sz="1800" dirty="0"/>
              <a:t>Automatic Index</a:t>
            </a:r>
            <a:r>
              <a:rPr lang="fa-IR" dirty="0"/>
              <a:t>) ایجاد می‏کند (عمدتا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sz="1800" dirty="0"/>
              <a:t>B-Tree</a:t>
            </a:r>
            <a:r>
              <a:rPr lang="fa-IR" dirty="0"/>
              <a:t>).</a:t>
            </a:r>
            <a:endParaRPr lang="en-US" dirty="0"/>
          </a:p>
          <a:p>
            <a:endParaRPr lang="fa-IR" dirty="0"/>
          </a:p>
          <a:p>
            <a:r>
              <a:rPr lang="fa-IR" dirty="0"/>
              <a:t>برای ایجاد شاخص روی دیگر ستون‏ها پیاده‏ساز باید با استفاده از دستور </a:t>
            </a:r>
            <a:r>
              <a:rPr lang="en-US" sz="1600" b="1" dirty="0"/>
              <a:t>CREATE  INDEX</a:t>
            </a:r>
            <a:r>
              <a:rPr lang="fa-IR" sz="1800" b="1" dirty="0"/>
              <a:t> </a:t>
            </a:r>
            <a:r>
              <a:rPr lang="fa-IR" dirty="0"/>
              <a:t>درخواست ایجاد شاخص نماید.</a:t>
            </a:r>
          </a:p>
          <a:p>
            <a:pPr marL="457200" lvl="1" indent="0">
              <a:buNone/>
            </a:pPr>
            <a:r>
              <a:rPr lang="fa-IR" dirty="0"/>
              <a:t>   ایجاد شاخص بر روی ستون </a:t>
            </a:r>
            <a:r>
              <a:rPr lang="en-US" sz="1800" dirty="0"/>
              <a:t>STNAME</a:t>
            </a:r>
            <a:r>
              <a:rPr lang="fa-IR" sz="1800" dirty="0"/>
              <a:t> </a:t>
            </a:r>
            <a:r>
              <a:rPr lang="fa-IR" dirty="0"/>
              <a:t>که </a:t>
            </a:r>
            <a:r>
              <a:rPr lang="en-US" sz="1800" dirty="0"/>
              <a:t>PK</a:t>
            </a:r>
            <a:r>
              <a:rPr lang="fa-IR" sz="1800" dirty="0"/>
              <a:t> </a:t>
            </a:r>
            <a:r>
              <a:rPr lang="fa-IR" dirty="0"/>
              <a:t>نیست: </a:t>
            </a:r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228600" y="47244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>
                <a:cs typeface="B Nazanin" pitchFamily="2" charset="-78"/>
              </a:rPr>
              <a:t>CREATE   INDEX    </a:t>
            </a:r>
            <a:r>
              <a:rPr lang="en-US" sz="1600" dirty="0">
                <a:cs typeface="B Nazanin" pitchFamily="2" charset="-78"/>
              </a:rPr>
              <a:t>SNX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</a:p>
          <a:p>
            <a:r>
              <a:rPr lang="en-US" sz="1600" b="1" dirty="0">
                <a:cs typeface="B Nazanin" pitchFamily="2" charset="-78"/>
              </a:rPr>
              <a:t>	ON    </a:t>
            </a:r>
            <a:r>
              <a:rPr lang="en-US" sz="1600" dirty="0">
                <a:cs typeface="B Nazanin" pitchFamily="2" charset="-78"/>
              </a:rPr>
              <a:t>STT ( STNAME )</a:t>
            </a:r>
          </a:p>
          <a:p>
            <a:r>
              <a:rPr lang="en-US" sz="1600" b="1" dirty="0">
                <a:cs typeface="B Nazanin" pitchFamily="2" charset="-78"/>
              </a:rPr>
              <a:t>--------------------------------------------------</a:t>
            </a:r>
          </a:p>
          <a:p>
            <a:r>
              <a:rPr lang="en-US" sz="1600" b="1" dirty="0">
                <a:cs typeface="B Nazanin" pitchFamily="2" charset="-78"/>
              </a:rPr>
              <a:t>	[ CLUSTERED ]    ?     </a:t>
            </a:r>
            <a:r>
              <a:rPr lang="fa-IR" sz="1600" b="1" dirty="0">
                <a:cs typeface="B Nazanin" pitchFamily="2" charset="-78"/>
              </a:rPr>
              <a:t>خوشه‏بندی</a:t>
            </a:r>
            <a:endParaRPr lang="en-US" sz="1600" b="1" dirty="0">
              <a:cs typeface="B Nazanin" pitchFamily="2" charset="-78"/>
            </a:endParaRP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556" y="3884026"/>
            <a:ext cx="794844" cy="72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84914" y="47244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>
                <a:cs typeface="B Nazanin" pitchFamily="2" charset="-78"/>
              </a:rPr>
              <a:t>CREATE   INDEX    </a:t>
            </a:r>
            <a:r>
              <a:rPr lang="en-US" sz="1600" dirty="0">
                <a:cs typeface="B Nazanin" pitchFamily="2" charset="-78"/>
              </a:rPr>
              <a:t>SNX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</a:p>
          <a:p>
            <a:r>
              <a:rPr lang="en-US" sz="1600" b="1" dirty="0">
                <a:cs typeface="B Nazanin" pitchFamily="2" charset="-78"/>
              </a:rPr>
              <a:t>	ON    </a:t>
            </a:r>
            <a:r>
              <a:rPr lang="en-US" sz="1600" dirty="0">
                <a:cs typeface="B Nazanin" pitchFamily="2" charset="-78"/>
              </a:rPr>
              <a:t>STT </a:t>
            </a:r>
          </a:p>
          <a:p>
            <a:r>
              <a:rPr lang="en-US" sz="1600" dirty="0">
                <a:cs typeface="B Nazanin" pitchFamily="2" charset="-78"/>
              </a:rPr>
              <a:t>	</a:t>
            </a:r>
            <a:r>
              <a:rPr lang="en-US" sz="1600" b="1" dirty="0">
                <a:cs typeface="B Nazanin" pitchFamily="2" charset="-78"/>
              </a:rPr>
              <a:t>USING HASH</a:t>
            </a:r>
            <a:r>
              <a:rPr lang="en-US" sz="1600" dirty="0">
                <a:cs typeface="B Nazanin" pitchFamily="2" charset="-78"/>
              </a:rPr>
              <a:t>(STT)</a:t>
            </a:r>
            <a:endParaRPr lang="en-US" sz="1600" b="1" dirty="0">
              <a:cs typeface="B Nazanin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5795" y="6172200"/>
            <a:ext cx="1618405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 algn="ctr"/>
            <a:r>
              <a:rPr lang="en-US" sz="1600" b="1" dirty="0">
                <a:solidFill>
                  <a:srgbClr val="C00000"/>
                </a:solidFill>
                <a:cs typeface="B Nazanin" pitchFamily="2" charset="-78"/>
              </a:rPr>
              <a:t>Hash Index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6195" y="6172200"/>
            <a:ext cx="1618405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 algn="ctr"/>
            <a:r>
              <a:rPr lang="en-US" sz="1600" b="1" dirty="0">
                <a:solidFill>
                  <a:srgbClr val="C00000"/>
                </a:solidFill>
                <a:cs typeface="B Nazanin" pitchFamily="2" charset="-78"/>
              </a:rPr>
              <a:t>B-Tree Index</a:t>
            </a:r>
          </a:p>
        </p:txBody>
      </p:sp>
    </p:spTree>
    <p:extLst>
      <p:ext uri="{BB962C8B-B14F-4D97-AF65-F5344CB8AC3E}">
        <p14:creationId xmlns:p14="http://schemas.microsoft.com/office/powerpoint/2010/main" val="28438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– شاخص </a:t>
            </a:r>
            <a:r>
              <a:rPr lang="fa-IR" sz="18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حذف شاخص: 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fa-IR" dirty="0"/>
              <a:t>  با اجرای  دستور                              </a:t>
            </a:r>
            <a:r>
              <a:rPr lang="en-US" dirty="0"/>
              <a:t> </a:t>
            </a:r>
            <a:r>
              <a:rPr lang="fa-IR" dirty="0"/>
              <a:t>در سیستم چه اتفاقی می‏افتد؟</a:t>
            </a:r>
            <a:endParaRPr lang="en-US" dirty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/>
              <a:t>  مثالی از وضعیتی بیان کنید که براساس آن طراح-پیاده ساز تصمیم به ایجاد شاخص می‏گیرد.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1524000"/>
            <a:ext cx="4267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/>
              <a:t>DROP   INDEX  </a:t>
            </a:r>
            <a:r>
              <a:rPr lang="en-US" sz="1600" dirty="0"/>
              <a:t>SNX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52" y="2456926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0" name="Group 9"/>
          <p:cNvGrpSpPr/>
          <p:nvPr/>
        </p:nvGrpSpPr>
        <p:grpSpPr>
          <a:xfrm>
            <a:off x="5011211" y="2286000"/>
            <a:ext cx="1922989" cy="853516"/>
            <a:chOff x="4401611" y="4328084"/>
            <a:chExt cx="1922989" cy="853516"/>
          </a:xfrm>
        </p:grpSpPr>
        <p:sp>
          <p:nvSpPr>
            <p:cNvPr id="8" name="Rounded Rectangle 7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</a:rPr>
                <a:t>DROP TABLE</a:t>
              </a:r>
              <a:endParaRPr lang="fa-IR" sz="1600" b="1" dirty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</a:rPr>
                <a:t>DROP INDEX</a:t>
              </a:r>
            </a:p>
          </p:txBody>
        </p:sp>
        <p:sp>
          <p:nvSpPr>
            <p:cNvPr id="9" name="Left Brace 8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51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3841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منطقی </a:t>
            </a:r>
            <a:r>
              <a:rPr lang="en-US" dirty="0"/>
              <a:t>DBMS</a:t>
            </a:r>
            <a:r>
              <a:rPr lang="fa-IR" dirty="0"/>
              <a:t> نسبت به داده‏های ذخیره 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1200" b="1" dirty="0"/>
          </a:p>
          <a:p>
            <a:r>
              <a:rPr lang="en-US" b="1" dirty="0"/>
              <a:t>DBMS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894605" y="2362200"/>
            <a:ext cx="3877795" cy="1600200"/>
            <a:chOff x="3894605" y="2362200"/>
            <a:chExt cx="3877795" cy="1600200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7086600" y="2743200"/>
              <a:ext cx="685800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 flipH="1">
              <a:off x="3894605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>
                  <a:solidFill>
                    <a:schemeClr val="tx1"/>
                  </a:solidFill>
                  <a:cs typeface="B Nazanin" pitchFamily="2" charset="-78"/>
                </a:rPr>
                <a:t>جنبه های فایلینگ منطقی [مجازی]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 flipH="1">
            <a:off x="228600" y="1400926"/>
            <a:ext cx="3594791" cy="43140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چه فایل‏هایی دارد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نگاشت سطح ادراکی به سطح داخلی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صفحات (</a:t>
            </a:r>
            <a:r>
              <a:rPr lang="en-US" sz="1400" b="1" dirty="0">
                <a:solidFill>
                  <a:schemeClr val="tx1"/>
                </a:solidFill>
                <a:cs typeface="B Nazanin" pitchFamily="2" charset="-78"/>
              </a:rPr>
              <a:t>Pages</a:t>
            </a: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) فضای پایگاه داده کاربر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فرمت رکورد هر فایل [رکورد داخلی]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ساختار هر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کلید(ها)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استراتژی دست‏یابی به رکوردها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توالی منطقی رکوردها در صفحات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اندازه جاری هر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اندازه گسترش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اطلاعات همگانی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ارتباط منطقی بین فایل‏ها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....</a:t>
            </a:r>
          </a:p>
        </p:txBody>
      </p:sp>
      <p:sp>
        <p:nvSpPr>
          <p:cNvPr id="11" name="Left Brace 10"/>
          <p:cNvSpPr/>
          <p:nvPr/>
        </p:nvSpPr>
        <p:spPr>
          <a:xfrm flipH="1">
            <a:off x="3705583" y="1371600"/>
            <a:ext cx="325164" cy="4314078"/>
          </a:xfrm>
          <a:prstGeom prst="leftBrace">
            <a:avLst>
              <a:gd name="adj1" fmla="val 42619"/>
              <a:gd name="adj2" fmla="val 315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200" y="4156936"/>
            <a:ext cx="1600200" cy="1710464"/>
            <a:chOff x="160806" y="3680524"/>
            <a:chExt cx="1600200" cy="1710464"/>
          </a:xfrm>
        </p:grpSpPr>
        <p:grpSp>
          <p:nvGrpSpPr>
            <p:cNvPr id="22" name="Group 21"/>
            <p:cNvGrpSpPr/>
            <p:nvPr/>
          </p:nvGrpSpPr>
          <p:grpSpPr>
            <a:xfrm>
              <a:off x="237006" y="3680524"/>
              <a:ext cx="1524000" cy="739076"/>
              <a:chOff x="237006" y="3680524"/>
              <a:chExt cx="1524000" cy="739076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928780" y="3899518"/>
                <a:ext cx="832226" cy="5200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  <a:cs typeface="B Nazanin" pitchFamily="2" charset="-78"/>
                  </a:rPr>
                  <a:t>BOF</a:t>
                </a:r>
                <a:endParaRPr lang="fa-IR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60806" y="4137724"/>
              <a:ext cx="1524000" cy="437988"/>
              <a:chOff x="237006" y="3680524"/>
              <a:chExt cx="1524000" cy="437988"/>
            </a:xfrm>
          </p:grpSpPr>
          <p:cxnSp>
            <p:nvCxnSpPr>
              <p:cNvPr id="24" name="Straight Arrow Connector 23"/>
              <p:cNvCxnSpPr>
                <a:endCxn id="25" idx="1"/>
              </p:cNvCxnSpPr>
              <p:nvPr/>
            </p:nvCxnSpPr>
            <p:spPr>
              <a:xfrm flipH="1" flipV="1">
                <a:off x="928780" y="3899518"/>
                <a:ext cx="832226" cy="628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  <a:cs typeface="B Nazanin" pitchFamily="2" charset="-78"/>
                  </a:rPr>
                  <a:t>EOF</a:t>
                </a:r>
                <a:endParaRPr lang="fa-IR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37006" y="4419600"/>
              <a:ext cx="1524000" cy="609600"/>
              <a:chOff x="237006" y="3508912"/>
              <a:chExt cx="1524000" cy="609600"/>
            </a:xfrm>
          </p:grpSpPr>
          <p:cxnSp>
            <p:nvCxnSpPr>
              <p:cNvPr id="28" name="Straight Arrow Connector 27"/>
              <p:cNvCxnSpPr>
                <a:endCxn id="29" idx="1"/>
              </p:cNvCxnSpPr>
              <p:nvPr/>
            </p:nvCxnSpPr>
            <p:spPr>
              <a:xfrm flipH="1">
                <a:off x="928780" y="3508912"/>
                <a:ext cx="832226" cy="39060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  <a:cs typeface="B Nazanin" pitchFamily="2" charset="-78"/>
                  </a:rPr>
                  <a:t>R/W</a:t>
                </a:r>
                <a:endParaRPr lang="fa-IR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/>
                <p:cNvSpPr/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fa-IR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3894605" y="4178771"/>
            <a:ext cx="3877795" cy="1890592"/>
            <a:chOff x="3792418" y="1054571"/>
            <a:chExt cx="3877795" cy="1890592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7010401" y="1054571"/>
              <a:ext cx="659812" cy="161242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b="1" dirty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H="1" flipV="1">
            <a:off x="1752600" y="4876800"/>
            <a:ext cx="41611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3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معماری پایگاه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a-IR" dirty="0"/>
              <a:t>نیاز به یک معماری واحد از دیدگاه </a:t>
            </a:r>
            <a:r>
              <a:rPr lang="fa-IR" b="1" dirty="0">
                <a:solidFill>
                  <a:srgbClr val="0033CC"/>
                </a:solidFill>
              </a:rPr>
              <a:t>داده شناسانه </a:t>
            </a:r>
            <a:r>
              <a:rPr lang="fa-IR" dirty="0"/>
              <a:t>(و نه دیدگاه عملکردی یا دیدگاه مولفه-مبنا) که در آن داده‏ها به گونه‏ای قابل فهم (مستقل از پیچیدگی‏های سطح سمپاد) به کاربر نمایش داده شود.</a:t>
            </a:r>
          </a:p>
          <a:p>
            <a:pPr>
              <a:lnSpc>
                <a:spcPct val="200000"/>
              </a:lnSpc>
            </a:pPr>
            <a:r>
              <a:rPr lang="fa-IR" dirty="0"/>
              <a:t>عدم وجود اتفاق نظر در چگونگی معماری پایگاه داده‏ها در سالهای آغازین ایجاد</a:t>
            </a:r>
          </a:p>
          <a:p>
            <a:pPr>
              <a:lnSpc>
                <a:spcPct val="200000"/>
              </a:lnSpc>
            </a:pPr>
            <a:endParaRPr lang="fa-IR" sz="1400" b="1" dirty="0"/>
          </a:p>
          <a:p>
            <a:pPr>
              <a:lnSpc>
                <a:spcPct val="200000"/>
              </a:lnSpc>
            </a:pPr>
            <a:r>
              <a:rPr lang="fa-IR" b="1" dirty="0"/>
              <a:t>پیشنهاد معماری سه سطحی از سوی </a:t>
            </a:r>
            <a:r>
              <a:rPr lang="en-US" sz="1800" b="1" dirty="0"/>
              <a:t>ANSI / SPARC</a:t>
            </a:r>
            <a:endParaRPr lang="fa-IR" sz="1800" b="1" dirty="0"/>
          </a:p>
          <a:p>
            <a:pPr lvl="1">
              <a:lnSpc>
                <a:spcPct val="200000"/>
              </a:lnSpc>
            </a:pPr>
            <a:r>
              <a:rPr lang="fa-IR" dirty="0"/>
              <a:t>سه سطح معماری </a:t>
            </a:r>
            <a:r>
              <a:rPr lang="en-US" sz="1800" dirty="0"/>
              <a:t>ANSI</a:t>
            </a:r>
            <a:r>
              <a:rPr lang="fa-IR" dirty="0"/>
              <a:t>، در واقع سه سطح </a:t>
            </a:r>
            <a:r>
              <a:rPr lang="fa-IR" b="1" dirty="0">
                <a:solidFill>
                  <a:srgbClr val="C00000"/>
                </a:solidFill>
              </a:rPr>
              <a:t>تعریف و کنترل داده‏ها </a:t>
            </a:r>
            <a:r>
              <a:rPr lang="fa-IR" dirty="0"/>
              <a:t>است.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دو سطح در محیط انتزاعی و یک سطح در محیط فایلینگ منطقی.</a:t>
            </a:r>
          </a:p>
        </p:txBody>
      </p:sp>
    </p:spTree>
    <p:extLst>
      <p:ext uri="{BB962C8B-B14F-4D97-AF65-F5344CB8AC3E}">
        <p14:creationId xmlns:p14="http://schemas.microsoft.com/office/powerpoint/2010/main" val="2184361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منطقی </a:t>
            </a:r>
            <a:r>
              <a:rPr lang="en-US" dirty="0"/>
              <a:t>DBMS</a:t>
            </a:r>
            <a:r>
              <a:rPr lang="fa-IR" dirty="0"/>
              <a:t> نسبت به داده‏های ذخیره شده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fa-IR" dirty="0"/>
          </a:p>
          <a:p>
            <a:pPr lvl="1"/>
            <a:endParaRPr lang="fa-IR" dirty="0"/>
          </a:p>
          <a:p>
            <a:r>
              <a:rPr lang="en-US" b="1" dirty="0"/>
              <a:t>DBMS</a:t>
            </a:r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/>
              <a:t>     </a:t>
            </a:r>
            <a:r>
              <a:rPr lang="en-US" dirty="0"/>
              <a:t>Locality</a:t>
            </a:r>
            <a:r>
              <a:rPr lang="fa-IR" dirty="0"/>
              <a:t> چیست و بر کدام یک از عملیات روی فایل‏ها تاثیر می‏گذارد؟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/>
              <a:t>     </a:t>
            </a:r>
          </a:p>
        </p:txBody>
      </p:sp>
      <p:sp>
        <p:nvSpPr>
          <p:cNvPr id="13" name="Rounded Rectangle 12"/>
          <p:cNvSpPr/>
          <p:nvPr/>
        </p:nvSpPr>
        <p:spPr>
          <a:xfrm flipH="1">
            <a:off x="-1" y="2232903"/>
            <a:ext cx="4392159" cy="20125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چگونگی نشست فایل‏ها روی دیسک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استراتژی دستیابی چگونه پیاده‏سازی شده‏اند.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اندازه بلاک (</a:t>
            </a:r>
            <a:r>
              <a:rPr lang="en-US" sz="1400" b="1" dirty="0">
                <a:solidFill>
                  <a:schemeClr val="tx1"/>
                </a:solidFill>
                <a:cs typeface="B Nazanin" pitchFamily="2" charset="-78"/>
              </a:rPr>
              <a:t>Block</a:t>
            </a: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) فیزیکی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جزئیات تکنیک‏های </a:t>
            </a:r>
            <a:r>
              <a:rPr lang="en-US" sz="1400" b="1" dirty="0">
                <a:solidFill>
                  <a:schemeClr val="tx1"/>
                </a:solidFill>
                <a:cs typeface="B Nazanin" pitchFamily="2" charset="-78"/>
              </a:rPr>
              <a:t>Blocking</a:t>
            </a:r>
            <a:endParaRPr lang="fa-IR" sz="1400" b="1" dirty="0">
              <a:solidFill>
                <a:schemeClr val="tx1"/>
              </a:solidFill>
              <a:cs typeface="B Nazanin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cs typeface="B Nazanin" pitchFamily="2" charset="-78"/>
              </a:rPr>
              <a:t>Locality </a:t>
            </a: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رکوردهای فایل‏ها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توالی منطقی رکوردها چگونه پیاده‏سازی شده‏اند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...</a:t>
            </a:r>
          </a:p>
        </p:txBody>
      </p:sp>
      <p:sp>
        <p:nvSpPr>
          <p:cNvPr id="14" name="Left Brace 13"/>
          <p:cNvSpPr/>
          <p:nvPr/>
        </p:nvSpPr>
        <p:spPr>
          <a:xfrm flipH="1">
            <a:off x="4287742" y="2110179"/>
            <a:ext cx="325164" cy="2435184"/>
          </a:xfrm>
          <a:prstGeom prst="leftBrace">
            <a:avLst>
              <a:gd name="adj1" fmla="val 42619"/>
              <a:gd name="adj2" fmla="val 504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57600" y="1447800"/>
            <a:ext cx="4114800" cy="963964"/>
            <a:chOff x="3581400" y="2922237"/>
            <a:chExt cx="4114800" cy="963964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7112586" y="3213719"/>
              <a:ext cx="583614" cy="67248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3581400" y="2922237"/>
              <a:ext cx="3505200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>
                  <a:solidFill>
                    <a:schemeClr val="tx1"/>
                  </a:solidFill>
                  <a:cs typeface="B Nazanin" pitchFamily="2" charset="-78"/>
                </a:rPr>
                <a:t>جنبه های فایلینگ منطقی [مجازی] ....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70805" y="2564163"/>
            <a:ext cx="3801595" cy="990600"/>
            <a:chOff x="3792418" y="1954563"/>
            <a:chExt cx="3801595" cy="9906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7010401" y="1954563"/>
              <a:ext cx="583612" cy="712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sz="1600" b="1" dirty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  <a:endParaRPr lang="fa-IR" sz="1400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pic>
        <p:nvPicPr>
          <p:cNvPr id="3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043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7676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فایلینگ مجازی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/>
                  <a:t>در بعضی از سیستم‏های مدیریت جدید، سیستمِ مدیریت، کل فضای پایگاه داده را به صورت </a:t>
                </a:r>
                <a:r>
                  <a:rPr lang="fa-IR" b="1" dirty="0"/>
                  <a:t>مجموعه‏ای از مجموعه صفحات</a:t>
                </a:r>
                <a:r>
                  <a:rPr lang="fa-IR" dirty="0"/>
                  <a:t> می‏بیند، یعنی نوعی </a:t>
                </a:r>
                <a:r>
                  <a:rPr lang="fa-IR" b="1" dirty="0">
                    <a:solidFill>
                      <a:srgbClr val="C00000"/>
                    </a:solidFill>
                  </a:rPr>
                  <a:t>نمای مجازی</a:t>
                </a:r>
                <a:r>
                  <a:rPr lang="fa-IR" dirty="0">
                    <a:solidFill>
                      <a:srgbClr val="C00000"/>
                    </a:solidFill>
                  </a:rPr>
                  <a:t> </a:t>
                </a:r>
                <a:r>
                  <a:rPr lang="fa-IR" dirty="0"/>
                  <a:t>از داده‏های ذخیره شده در پایگاه داده دارد.</a:t>
                </a:r>
              </a:p>
              <a:p>
                <a:pPr marL="0" indent="0">
                  <a:buNone/>
                </a:pPr>
                <a:r>
                  <a:rPr lang="fa-IR" dirty="0"/>
                  <a:t>           در سطح فایلینگ مجازی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𝑫𝑩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𝑷𝒂𝒈𝒆𝒔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b="1" dirty="0"/>
              </a:p>
              <a:p>
                <a:pPr marL="457200" lvl="1" indent="0">
                  <a:buNone/>
                </a:pPr>
                <a:r>
                  <a:rPr lang="fa-IR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2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23977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85049"/>
              </p:ext>
            </p:extLst>
          </p:nvPr>
        </p:nvGraphicFramePr>
        <p:xfrm>
          <a:off x="533400" y="304851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شماره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تعداد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نام جدول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p1</a:t>
                      </a:r>
                      <a:r>
                        <a:rPr lang="en-US" baseline="0" dirty="0"/>
                        <a:t> … p10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p15 … p29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P101 … P1000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STCOT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4800600"/>
            <a:ext cx="42672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/>
              <a:t>SELECT   </a:t>
            </a:r>
            <a:r>
              <a:rPr lang="en-US" sz="1600" dirty="0"/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FROM </a:t>
            </a:r>
            <a:r>
              <a:rPr lang="en-US" sz="1600" dirty="0"/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WHERE  </a:t>
            </a:r>
            <a:r>
              <a:rPr lang="en-US" sz="1600" dirty="0"/>
              <a:t>STID = ‘444’</a:t>
            </a:r>
          </a:p>
          <a:p>
            <a:pPr>
              <a:lnSpc>
                <a:spcPct val="150000"/>
              </a:lnSpc>
            </a:pPr>
            <a:endParaRPr lang="en-US" sz="1200" b="1" dirty="0"/>
          </a:p>
          <a:p>
            <a:r>
              <a:rPr lang="en-US" sz="1600" b="1" dirty="0"/>
              <a:t>DBMS :	READ 	</a:t>
            </a:r>
            <a:r>
              <a:rPr lang="en-US" sz="1600" dirty="0"/>
              <a:t>P1</a:t>
            </a:r>
          </a:p>
          <a:p>
            <a:pPr algn="r" rtl="1"/>
            <a:r>
              <a:rPr lang="en-US" sz="1600" dirty="0"/>
              <a:t>	</a:t>
            </a:r>
            <a:r>
              <a:rPr lang="fa-IR" sz="1600" dirty="0">
                <a:cs typeface="B Nazanin" pitchFamily="2" charset="-78"/>
              </a:rPr>
              <a:t>(فرض کنید </a:t>
            </a:r>
            <a:r>
              <a:rPr lang="en-US" sz="1600" dirty="0">
                <a:cs typeface="B Nazanin" pitchFamily="2" charset="-78"/>
              </a:rPr>
              <a:t> ‘444’</a:t>
            </a:r>
            <a:r>
              <a:rPr lang="fa-IR" sz="1600" dirty="0">
                <a:cs typeface="B Nazanin" pitchFamily="2" charset="-78"/>
              </a:rPr>
              <a:t> در </a:t>
            </a:r>
            <a:r>
              <a:rPr lang="en-US" sz="1600" dirty="0">
                <a:cs typeface="B Nazanin" pitchFamily="2" charset="-78"/>
              </a:rPr>
              <a:t>P1</a:t>
            </a:r>
            <a:r>
              <a:rPr lang="fa-IR" sz="1600" dirty="0">
                <a:cs typeface="B Nazanin" pitchFamily="2" charset="-78"/>
              </a:rPr>
              <a:t> است)</a:t>
            </a:r>
            <a:endParaRPr lang="en-US" sz="1600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341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070C0"/>
                </a:solidFill>
              </a:rPr>
              <a:t>دید (نمای) خارجی</a:t>
            </a:r>
          </a:p>
          <a:p>
            <a:pPr marL="457200" lvl="1" indent="0">
              <a:buNone/>
            </a:pPr>
            <a:r>
              <a:rPr lang="fa-IR" dirty="0"/>
              <a:t>         دید کاربر (برنامه ساز) خاص است نسبت به داده‏های ذخیره شده [مثلا دید یک </a:t>
            </a:r>
            <a:r>
              <a:rPr lang="en-US" sz="1800" dirty="0"/>
              <a:t>AP</a:t>
            </a:r>
            <a:r>
              <a:rPr lang="fa-IR" sz="1800" dirty="0"/>
              <a:t> </a:t>
            </a:r>
            <a:r>
              <a:rPr lang="fa-IR" dirty="0"/>
              <a:t>نویس]</a:t>
            </a:r>
          </a:p>
          <a:p>
            <a:pPr lvl="1">
              <a:buFont typeface="Wingdings" pitchFamily="2" charset="2"/>
              <a:buChar char="ü"/>
            </a:pPr>
            <a:r>
              <a:rPr lang="fa-IR" b="1" dirty="0"/>
              <a:t>دید جزئی (</a:t>
            </a:r>
            <a:r>
              <a:rPr lang="en-US" sz="1800" b="1" dirty="0"/>
              <a:t>Partial</a:t>
            </a:r>
            <a:r>
              <a:rPr lang="fa-IR" b="1" dirty="0"/>
              <a:t>): </a:t>
            </a:r>
            <a:r>
              <a:rPr lang="fa-IR" dirty="0"/>
              <a:t>دربرگیرنده نیازهای داده‏ای یک کاربر مشخص [برای یک </a:t>
            </a:r>
            <a:r>
              <a:rPr lang="en-US" sz="1800" dirty="0"/>
              <a:t>AP</a:t>
            </a:r>
            <a:r>
              <a:rPr lang="fa-IR" sz="1800" dirty="0"/>
              <a:t> </a:t>
            </a:r>
            <a:r>
              <a:rPr lang="fa-IR" dirty="0"/>
              <a:t>مشخص]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fa-IR" dirty="0"/>
              <a:t>مطرح در سطح انتزاعی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marL="457200" lvl="1" indent="0">
              <a:buNone/>
            </a:pPr>
            <a:r>
              <a:rPr lang="fa-IR" dirty="0"/>
              <a:t>      آیا این ساختار داده همان ساختار داده سطح دید ادراکی است؟ </a:t>
            </a:r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r>
              <a:rPr lang="fa-IR" dirty="0"/>
              <a:t>روی دید ادراکی طراحی و تعریف می‏شود.</a:t>
            </a:r>
          </a:p>
          <a:p>
            <a:pPr lvl="1">
              <a:buFont typeface="Wingdings" pitchFamily="2" charset="2"/>
              <a:buChar char="ü"/>
            </a:pPr>
            <a:endParaRPr lang="fa-IR" sz="900" dirty="0"/>
          </a:p>
          <a:p>
            <a:pPr lvl="1">
              <a:buFont typeface="Wingdings" pitchFamily="2" charset="2"/>
              <a:buChar char="ü"/>
            </a:pPr>
            <a:r>
              <a:rPr lang="fa-IR" dirty="0"/>
              <a:t> </a:t>
            </a:r>
          </a:p>
          <a:p>
            <a:pPr lvl="1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92" y="1959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</p:spPr>
      </p:pic>
      <p:grpSp>
        <p:nvGrpSpPr>
          <p:cNvPr id="10" name="Group 9"/>
          <p:cNvGrpSpPr/>
          <p:nvPr/>
        </p:nvGrpSpPr>
        <p:grpSpPr>
          <a:xfrm>
            <a:off x="2549283" y="2971800"/>
            <a:ext cx="3622917" cy="437988"/>
            <a:chOff x="2590800" y="2676606"/>
            <a:chExt cx="3622917" cy="43798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580589" y="2967825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 flipH="1">
              <a:off x="2590800" y="2676606"/>
              <a:ext cx="3076032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مبتنی بر یک ساختار داده‏‏ای مشخص</a:t>
              </a: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39481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2" name="Group 11"/>
          <p:cNvGrpSpPr/>
          <p:nvPr/>
        </p:nvGrpSpPr>
        <p:grpSpPr>
          <a:xfrm>
            <a:off x="6154211" y="5562600"/>
            <a:ext cx="1922989" cy="853516"/>
            <a:chOff x="4401611" y="4328084"/>
            <a:chExt cx="1922989" cy="853516"/>
          </a:xfrm>
        </p:grpSpPr>
        <p:sp>
          <p:nvSpPr>
            <p:cNvPr id="13" name="Rounded Rectangle 12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یک کاربر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چند کاربر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0166" y="5577916"/>
            <a:ext cx="2194034" cy="437988"/>
            <a:chOff x="4267305" y="2644331"/>
            <a:chExt cx="2194034" cy="437988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5828211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4267305" y="2644331"/>
              <a:ext cx="1524000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چند دید متفاوت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24400" y="5991191"/>
            <a:ext cx="2196737" cy="437988"/>
            <a:chOff x="4227591" y="2644331"/>
            <a:chExt cx="2196737" cy="43798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4227591" y="2644331"/>
              <a:ext cx="1547948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یک دید مشترک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286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ü"/>
            </a:pPr>
            <a:r>
              <a:rPr lang="fa-IR" dirty="0"/>
              <a:t>توصیف دید خارجی </a:t>
            </a:r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sz="1200" dirty="0"/>
          </a:p>
          <a:p>
            <a:pPr lvl="1">
              <a:buFont typeface="Wingdings" pitchFamily="2" charset="2"/>
              <a:buChar char="ü"/>
            </a:pPr>
            <a:r>
              <a:rPr lang="fa-IR" dirty="0"/>
              <a:t>شِمای خارجی </a:t>
            </a:r>
          </a:p>
          <a:p>
            <a:pPr lvl="1">
              <a:buFont typeface="Wingdings" pitchFamily="2" charset="2"/>
              <a:buChar char="ü"/>
            </a:pPr>
            <a:endParaRPr lang="fa-IR" sz="1200" dirty="0"/>
          </a:p>
          <a:p>
            <a:pPr marL="457200" lvl="1" indent="0">
              <a:buNone/>
            </a:pPr>
            <a:r>
              <a:rPr lang="fa-IR" dirty="0"/>
              <a:t>      در سیستم‏های جدولی، دید خارجی خود نوعی جدول است، اما </a:t>
            </a:r>
            <a:r>
              <a:rPr lang="fa-IR" b="1" dirty="0">
                <a:solidFill>
                  <a:srgbClr val="FF0000"/>
                </a:solidFill>
              </a:rPr>
              <a:t>مجازی </a:t>
            </a:r>
            <a:r>
              <a:rPr lang="fa-IR" dirty="0"/>
              <a:t>(</a:t>
            </a:r>
            <a:r>
              <a:rPr lang="en-US" sz="1900" dirty="0">
                <a:solidFill>
                  <a:srgbClr val="FF0000"/>
                </a:solidFill>
              </a:rPr>
              <a:t>Virtual Table</a:t>
            </a:r>
            <a:r>
              <a:rPr lang="fa-IR" dirty="0"/>
              <a:t>) و نه ذخیره‏شده</a:t>
            </a:r>
          </a:p>
          <a:p>
            <a:pPr lvl="1"/>
            <a:endParaRPr lang="fa-IR" dirty="0">
              <a:cs typeface="+mj-cs"/>
            </a:endParaRPr>
          </a:p>
          <a:p>
            <a:pPr marL="457200" lvl="1" indent="0">
              <a:buNone/>
            </a:pPr>
            <a:r>
              <a:rPr lang="fa-IR" dirty="0"/>
              <a:t>      دید خارجی در واقع </a:t>
            </a:r>
            <a:r>
              <a:rPr lang="fa-IR" dirty="0">
                <a:solidFill>
                  <a:srgbClr val="C00000"/>
                </a:solidFill>
              </a:rPr>
              <a:t>پنجره‏ای </a:t>
            </a:r>
            <a:r>
              <a:rPr lang="fa-IR" dirty="0"/>
              <a:t>است که از آن کاربر خارجی محدوده‏ی داده‏ای خود را می‏بیند و نه بیشتر.</a:t>
            </a:r>
            <a:endParaRPr lang="en-US" dirty="0">
              <a:cs typeface="+mj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71798" y="1467012"/>
            <a:ext cx="3511144" cy="437988"/>
            <a:chOff x="5040181" y="2644331"/>
            <a:chExt cx="1384148" cy="437988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203476" y="2895600"/>
              <a:ext cx="22085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 flipH="1">
              <a:off x="5040181" y="2644331"/>
              <a:ext cx="1185944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>
                  <a:solidFill>
                    <a:srgbClr val="C00000"/>
                  </a:solidFill>
                  <a:cs typeface="B Nazanin" pitchFamily="2" charset="-78"/>
                </a:rPr>
                <a:t>شِمای خارجی (</a:t>
              </a:r>
              <a:r>
                <a:rPr lang="en-US" sz="1600" b="1" dirty="0">
                  <a:solidFill>
                    <a:srgbClr val="C00000"/>
                  </a:solidFill>
                  <a:cs typeface="B Nazanin" pitchFamily="2" charset="-78"/>
                </a:rPr>
                <a:t>External Schema</a:t>
              </a:r>
              <a:r>
                <a:rPr lang="fa-IR" sz="1600" b="1" dirty="0">
                  <a:solidFill>
                    <a:srgbClr val="C00000"/>
                  </a:solidFill>
                  <a:cs typeface="B Nazanin" pitchFamily="2" charset="-78"/>
                </a:rPr>
                <a:t>)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86572" y="4191000"/>
            <a:ext cx="2347628" cy="437988"/>
            <a:chOff x="3871628" y="2644331"/>
            <a:chExt cx="2347628" cy="43798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5586128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 flipH="1">
              <a:off x="3871628" y="2644331"/>
              <a:ext cx="1903911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>
                  <a:solidFill>
                    <a:schemeClr val="tx1"/>
                  </a:solidFill>
                  <a:cs typeface="B Nazanin" pitchFamily="2" charset="-78"/>
                </a:rPr>
                <a:t>ذخیره در کاتالوگ</a:t>
              </a:r>
            </a:p>
          </p:txBody>
        </p:sp>
      </p:grpSp>
      <p:pic>
        <p:nvPicPr>
          <p:cNvPr id="23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48768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59436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4" name="Group 3"/>
          <p:cNvGrpSpPr/>
          <p:nvPr/>
        </p:nvGrpSpPr>
        <p:grpSpPr>
          <a:xfrm>
            <a:off x="762000" y="1893789"/>
            <a:ext cx="7543800" cy="1611411"/>
            <a:chOff x="533400" y="1893789"/>
            <a:chExt cx="7543800" cy="1611411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" y="1893789"/>
              <a:ext cx="7543800" cy="1611411"/>
              <a:chOff x="609600" y="4255989"/>
              <a:chExt cx="7543800" cy="16114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09600" y="4800600"/>
                <a:ext cx="7543800" cy="1066800"/>
                <a:chOff x="-1355598" y="4876800"/>
                <a:chExt cx="9127998" cy="1066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-1355598" y="4876800"/>
                  <a:ext cx="9127998" cy="10668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dirty="0">
                      <a:cs typeface="B Nazanin" pitchFamily="2" charset="-78"/>
                    </a:rPr>
                    <a:t>              </a:t>
                  </a:r>
                  <a:r>
                    <a:rPr lang="fa-IR" sz="1600" b="1" dirty="0">
                      <a:cs typeface="B Nazanin" pitchFamily="2" charset="-78"/>
                    </a:rPr>
                    <a:t>نوعی «برنامه»که کاربر سطح خارجی می‏نویسد، حاوی دستوارت «تعریف داده‏ها»  و </a:t>
                  </a:r>
                  <a:r>
                    <a:rPr lang="fa-IR" b="1" dirty="0">
                      <a:solidFill>
                        <a:srgbClr val="FF0000"/>
                      </a:solidFill>
                      <a:cs typeface="B Nazanin" pitchFamily="2" charset="-78"/>
                    </a:rPr>
                    <a:t>معدود </a:t>
                  </a:r>
                  <a:r>
                    <a:rPr lang="fa-IR" sz="1600" b="1" dirty="0">
                      <a:cs typeface="B Nazanin" pitchFamily="2" charset="-78"/>
                    </a:rPr>
                    <a:t>دستورات «کنترل داده‏ها»  (               چرا معدود؟)</a:t>
                  </a:r>
                  <a:endParaRPr lang="en-US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pic>
              <p:nvPicPr>
                <p:cNvPr id="9" name="Picture 8" descr="\\VBOXSVR\mahmoud\Documents\EDU\Sharif\DB\TA\tarif_new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3898" y="4986879"/>
                  <a:ext cx="630558" cy="48769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 w="28575">
                  <a:solidFill>
                    <a:srgbClr val="0FC318"/>
                  </a:solidFill>
                </a:ln>
                <a:effectLst>
                  <a:glow rad="50800">
                    <a:srgbClr val="0FC318">
                      <a:alpha val="80000"/>
                    </a:srgbClr>
                  </a:glow>
                  <a:reflection blurRad="12700" stA="38000" endPos="28000" dist="5000" dir="5400000" sy="-100000" algn="bl" rotWithShape="0"/>
                  <a:softEdge rad="0"/>
                </a:effectLst>
              </p:spPr>
            </p:pic>
          </p:grpSp>
          <p:sp>
            <p:nvSpPr>
              <p:cNvPr id="7" name="Down Arrow 6"/>
              <p:cNvSpPr/>
              <p:nvPr/>
            </p:nvSpPr>
            <p:spPr>
              <a:xfrm>
                <a:off x="4985265" y="4255989"/>
                <a:ext cx="242515" cy="468411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0385" y="2997926"/>
              <a:ext cx="467449" cy="4027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2055374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680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10668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83820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8382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91440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STT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5495540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COID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…</a:t>
                        </a:r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COT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1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4102418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828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STID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COID …</a:t>
                        </a:r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3" name="Rounded Rectangle 12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STCOT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77550284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10668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06036941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16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571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V1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053451" y="3402874"/>
            <a:ext cx="1631769" cy="1600200"/>
          </a:xfrm>
          <a:prstGeom prst="roundRect">
            <a:avLst>
              <a:gd name="adj" fmla="val 6871"/>
            </a:avLst>
          </a:prstGeom>
          <a:solidFill>
            <a:srgbClr val="00FF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1447800"/>
            <a:ext cx="2209800" cy="1397000"/>
            <a:chOff x="734632" y="2819400"/>
            <a:chExt cx="2396113" cy="1397000"/>
          </a:xfrm>
        </p:grpSpPr>
        <p:graphicFrame>
          <p:nvGraphicFramePr>
            <p:cNvPr id="2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7848353"/>
                </p:ext>
              </p:extLst>
            </p:nvPr>
          </p:nvGraphicFramePr>
          <p:xfrm>
            <a:off x="1143000" y="2819400"/>
            <a:ext cx="1987745" cy="13970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84258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0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b="1" dirty="0"/>
                          <a:t>CONUM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/>
                          <a:t>COTITLE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5" name="Rounded Rectangle 24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tx1"/>
                  </a:solidFill>
                </a:rPr>
                <a:t>V2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/>
                <a:t>STT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1000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>
                <a:solidFill>
                  <a:schemeClr val="tx1"/>
                </a:solidFill>
                <a:cs typeface="B Nazanin" pitchFamily="2" charset="-78"/>
              </a:rPr>
              <a:t>کاربر 1</a:t>
            </a:r>
            <a:endParaRPr lang="fa-IR" sz="14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500251" y="1371600"/>
            <a:ext cx="1508272" cy="1131332"/>
            <a:chOff x="7552797" y="1447800"/>
            <a:chExt cx="1508272" cy="1131332"/>
          </a:xfrm>
        </p:grpSpPr>
        <p:cxnSp>
          <p:nvCxnSpPr>
            <p:cNvPr id="64" name="Straight Arrow Connector 63"/>
            <p:cNvCxnSpPr>
              <a:stCxn id="66" idx="2"/>
              <a:endCxn id="65" idx="0"/>
            </p:cNvCxnSpPr>
            <p:nvPr/>
          </p:nvCxnSpPr>
          <p:spPr>
            <a:xfrm>
              <a:off x="7982735" y="1853543"/>
              <a:ext cx="408920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722241" y="2209800"/>
              <a:ext cx="133882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>
                  <a:cs typeface="B Nazanin" pitchFamily="2" charset="-78"/>
                </a:rPr>
                <a:t>دگرنامی ستون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52797" y="1447800"/>
              <a:ext cx="85987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65322" y="1371600"/>
            <a:ext cx="2081019" cy="1131332"/>
            <a:chOff x="6970149" y="1447800"/>
            <a:chExt cx="2081019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59" y="1853543"/>
              <a:ext cx="37725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70149" y="2209800"/>
              <a:ext cx="208101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>
                  <a:cs typeface="B Nazanin" pitchFamily="2" charset="-78"/>
                </a:rPr>
                <a:t>چند ستون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210557" y="1447800"/>
              <a:ext cx="1675653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2170539" y="4927600"/>
            <a:ext cx="1017128" cy="671586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6" name="Group 35"/>
          <p:cNvGrpSpPr/>
          <p:nvPr/>
        </p:nvGrpSpPr>
        <p:grpSpPr>
          <a:xfrm>
            <a:off x="381000" y="5124612"/>
            <a:ext cx="2035457" cy="437988"/>
            <a:chOff x="555343" y="5029200"/>
            <a:chExt cx="2035457" cy="437988"/>
          </a:xfrm>
        </p:grpSpPr>
        <p:sp>
          <p:nvSpPr>
            <p:cNvPr id="73" name="Rounded Rectangle 72"/>
            <p:cNvSpPr/>
            <p:nvPr/>
          </p:nvSpPr>
          <p:spPr>
            <a:xfrm flipH="1">
              <a:off x="555343" y="5029200"/>
              <a:ext cx="1434992" cy="4379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>
                  <a:solidFill>
                    <a:schemeClr val="tx1"/>
                  </a:solidFill>
                  <a:cs typeface="B Nazanin" pitchFamily="2" charset="-78"/>
                </a:rPr>
                <a:t>تناظر یک به یک</a:t>
              </a:r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2079715" y="5105400"/>
              <a:ext cx="511085" cy="304800"/>
            </a:xfrm>
            <a:prstGeom prst="leftArrow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9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0.08924 -0.2907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097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5078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7456927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10668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5096519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909" t="-402000" r="-15909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3429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V1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/>
                <a:t>STT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0836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>
                <a:solidFill>
                  <a:schemeClr val="tx1"/>
                </a:solidFill>
                <a:cs typeface="B Nazanin" pitchFamily="2" charset="-78"/>
              </a:rPr>
              <a:t>کاربر 2</a:t>
            </a:r>
            <a:endParaRPr lang="fa-IR" sz="14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54260" y="1389805"/>
            <a:ext cx="1931940" cy="1131332"/>
            <a:chOff x="7044691" y="1447800"/>
            <a:chExt cx="1931940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61" y="1853543"/>
              <a:ext cx="37722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044691" y="2209800"/>
              <a:ext cx="19319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>
                  <a:cs typeface="B Nazanin" pitchFamily="2" charset="-78"/>
                </a:rPr>
                <a:t>دید مشترک با کاربر 1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4" y="1447800"/>
              <a:ext cx="1843218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10668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83820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8382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91440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1" name="Rounded Rectangle 70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STT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7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COID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…</a:t>
                        </a:r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74" name="Rounded Rectangle 73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COT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828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STID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COID …</a:t>
                        </a:r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77" name="Rounded Rectangle 76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STCOT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9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2795629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668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19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960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09718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/>
                          <a:t>STNUM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/>
                          <a:t>STNAME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/>
                          <a:t>COTITLE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/>
                          <a:t>TR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/>
                          <a:t>YR</a:t>
                        </a:r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V3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/>
                <a:t>STT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3014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>
                <a:solidFill>
                  <a:schemeClr val="tx1"/>
                </a:solidFill>
                <a:cs typeface="B Nazanin" pitchFamily="2" charset="-78"/>
              </a:rPr>
              <a:t>کاربر 3</a:t>
            </a:r>
            <a:endParaRPr lang="fa-IR" sz="14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60142" y="1524000"/>
            <a:ext cx="4821657" cy="1193074"/>
            <a:chOff x="7126773" y="1386058"/>
            <a:chExt cx="4821657" cy="1193074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9509129" y="1791801"/>
              <a:ext cx="28473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353203" y="2209800"/>
              <a:ext cx="231185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>
                  <a:cs typeface="B Nazanin" pitchFamily="2" charset="-78"/>
                </a:rPr>
                <a:t>دید روی بیش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3" y="1386058"/>
              <a:ext cx="4821657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10668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83820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8382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91440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54" name="Rounded Rectangle 53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STT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COID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…</a:t>
                        </a:r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65" name="Rounded Rectangle 64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COT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828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STID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COID …</a:t>
                        </a:r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72" name="Rounded Rectangle 71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STCOT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5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78696364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668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19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960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09718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/>
                          <a:t>STID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STNAME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/>
                          <a:t>TR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/>
                          <a:t>YR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/>
                          <a:t>AVG</a:t>
                        </a:r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V4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/>
                <a:t>STT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43825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>
                <a:solidFill>
                  <a:schemeClr val="tx1"/>
                </a:solidFill>
                <a:cs typeface="B Nazanin" pitchFamily="2" charset="-78"/>
              </a:rPr>
              <a:t>کاربر 4</a:t>
            </a:r>
            <a:endParaRPr lang="fa-IR" sz="14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677869" y="1473926"/>
            <a:ext cx="1180131" cy="1193074"/>
            <a:chOff x="10844500" y="1386058"/>
            <a:chExt cx="1180131" cy="1193074"/>
          </a:xfrm>
        </p:grpSpPr>
        <p:cxnSp>
          <p:nvCxnSpPr>
            <p:cNvPr id="46" name="Straight Arrow Connector 45"/>
            <p:cNvCxnSpPr>
              <a:stCxn id="63" idx="2"/>
              <a:endCxn id="54" idx="0"/>
            </p:cNvCxnSpPr>
            <p:nvPr/>
          </p:nvCxnSpPr>
          <p:spPr>
            <a:xfrm flipH="1">
              <a:off x="11434566" y="1791801"/>
              <a:ext cx="170964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844500" y="2209800"/>
              <a:ext cx="118013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>
                  <a:cs typeface="B Nazanin" pitchFamily="2" charset="-78"/>
                </a:rPr>
                <a:t>صفت مجازی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262630" y="1386058"/>
              <a:ext cx="685800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10668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83820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8382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91440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STT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COID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…</a:t>
                        </a:r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68" name="Rounded Rectangle 67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COT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828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STID</a:t>
                        </a:r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COID …</a:t>
                        </a:r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STCOT</a:t>
              </a:r>
              <a:endParaRPr lang="fa-IR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9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شمای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از این مثال‏ها نتیجه می‏گیریم که تعریف، طراحی و توصیف دید خارجی در سیستم‏های جدولی از پویایی بالایی برخوردار است.</a:t>
            </a:r>
          </a:p>
          <a:p>
            <a:pPr lvl="1"/>
            <a:r>
              <a:rPr lang="fa-IR" dirty="0"/>
              <a:t>یعنی انواع جدول‏های مجازی را می‏توان روی لایه‏های زیرین تعریف کرد.</a:t>
            </a:r>
          </a:p>
          <a:p>
            <a:r>
              <a:rPr lang="fa-IR" b="1" dirty="0"/>
              <a:t>تعریف شمای خارجی کاربر 1 (با استفاده ار مفهوم </a:t>
            </a:r>
            <a:r>
              <a:rPr lang="fa-IR" b="1" dirty="0">
                <a:solidFill>
                  <a:srgbClr val="C00000"/>
                </a:solidFill>
              </a:rPr>
              <a:t>دید</a:t>
            </a:r>
            <a:r>
              <a:rPr lang="fa-IR" b="1" dirty="0"/>
              <a:t>):</a:t>
            </a:r>
          </a:p>
          <a:p>
            <a:endParaRPr lang="fa-IR" b="1" dirty="0"/>
          </a:p>
          <a:p>
            <a:endParaRPr lang="fa-IR" b="1" dirty="0"/>
          </a:p>
          <a:p>
            <a:endParaRPr lang="fa-IR" b="1" dirty="0"/>
          </a:p>
          <a:p>
            <a:endParaRPr lang="fa-IR" b="1" dirty="0"/>
          </a:p>
          <a:p>
            <a:endParaRPr lang="fa-IR" b="1" dirty="0"/>
          </a:p>
          <a:p>
            <a:pPr lvl="1"/>
            <a:r>
              <a:rPr lang="fa-IR" dirty="0"/>
              <a:t>در شرط تعریف دید می‏توان از نام ستونی که در محدوده دید نیست استفاده کرد (مثلا با تعریف شرط بر روی ستون </a:t>
            </a:r>
            <a:r>
              <a:rPr lang="en-US" sz="1800" dirty="0"/>
              <a:t>DEID</a:t>
            </a:r>
            <a:r>
              <a:rPr lang="fa-IR" sz="1800" dirty="0"/>
              <a:t> </a:t>
            </a:r>
            <a:r>
              <a:rPr lang="fa-IR" dirty="0"/>
              <a:t>از جدول  </a:t>
            </a:r>
            <a:r>
              <a:rPr lang="en-US" sz="1800" dirty="0"/>
              <a:t>STT</a:t>
            </a:r>
            <a:r>
              <a:rPr lang="fa-IR" sz="1800" dirty="0"/>
              <a:t> </a:t>
            </a:r>
            <a:r>
              <a:rPr lang="fa-IR" dirty="0"/>
              <a:t>در مثال فوق که در دید </a:t>
            </a:r>
            <a:r>
              <a:rPr lang="en-US" sz="1800" dirty="0"/>
              <a:t>V2</a:t>
            </a:r>
            <a:r>
              <a:rPr lang="fa-IR" sz="1800" dirty="0"/>
              <a:t> </a:t>
            </a:r>
            <a:r>
              <a:rPr lang="fa-IR" dirty="0"/>
              <a:t>نیامده است).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834" y="3200400"/>
            <a:ext cx="4781501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CREATE   VIEW</a:t>
            </a:r>
            <a:r>
              <a:rPr lang="en-US" sz="1600" dirty="0"/>
              <a:t>   V1 </a:t>
            </a:r>
            <a:r>
              <a:rPr lang="en-US" sz="1600" dirty="0">
                <a:solidFill>
                  <a:srgbClr val="C00000"/>
                </a:solidFill>
              </a:rPr>
              <a:t>[</a:t>
            </a:r>
            <a:r>
              <a:rPr lang="en-US" sz="1600" dirty="0"/>
              <a:t>(STID,  STNAME)</a:t>
            </a:r>
            <a:r>
              <a:rPr lang="en-US" sz="1600" dirty="0">
                <a:solidFill>
                  <a:srgbClr val="C00000"/>
                </a:solidFill>
              </a:rPr>
              <a:t>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AS   SELECT   </a:t>
            </a:r>
            <a:r>
              <a:rPr lang="en-US" sz="1600" dirty="0"/>
              <a:t>STT.STID,   STT.STNAME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	</a:t>
            </a:r>
            <a:r>
              <a:rPr lang="en-US" sz="1600" b="1" dirty="0"/>
              <a:t>FROM</a:t>
            </a:r>
            <a:r>
              <a:rPr lang="en-US" sz="1600" dirty="0"/>
              <a:t>   STT;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  VIEW </a:t>
            </a:r>
            <a:r>
              <a:rPr lang="en-US" sz="1600" dirty="0"/>
              <a:t>  V2   </a:t>
            </a:r>
            <a:r>
              <a:rPr lang="en-US" sz="1600" dirty="0">
                <a:solidFill>
                  <a:srgbClr val="C00000"/>
                </a:solidFill>
              </a:rPr>
              <a:t>[</a:t>
            </a:r>
            <a:r>
              <a:rPr lang="en-US" sz="1600" dirty="0"/>
              <a:t>(SN, SJ, SL)</a:t>
            </a:r>
            <a:r>
              <a:rPr lang="en-US" sz="1600" dirty="0">
                <a:solidFill>
                  <a:srgbClr val="C00000"/>
                </a:solidFill>
              </a:rPr>
              <a:t>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AS   SELECT   </a:t>
            </a:r>
            <a:r>
              <a:rPr lang="en-US" sz="1600" dirty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	</a:t>
            </a:r>
            <a:r>
              <a:rPr lang="en-US" sz="1600" b="1" dirty="0"/>
              <a:t>FROM</a:t>
            </a:r>
            <a:r>
              <a:rPr lang="en-US" sz="1600" dirty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	</a:t>
            </a:r>
            <a:r>
              <a:rPr lang="en-US" sz="1600" b="1" dirty="0"/>
              <a:t>WHERE</a:t>
            </a:r>
            <a:r>
              <a:rPr lang="en-US" sz="1600" dirty="0"/>
              <a:t>   STJ   !=    ‘</a:t>
            </a:r>
            <a:r>
              <a:rPr lang="en-US" sz="1600" dirty="0" err="1"/>
              <a:t>phys</a:t>
            </a:r>
            <a:r>
              <a:rPr lang="en-US" sz="1600" dirty="0"/>
              <a:t>;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	[WITH  CHECK  OPTION]</a:t>
            </a:r>
            <a:endParaRPr lang="fa-IR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53000" y="5334000"/>
            <a:ext cx="78023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200" y="5105400"/>
            <a:ext cx="146386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cs typeface="B Nazanin" pitchFamily="2" charset="-78"/>
              </a:rPr>
              <a:t>شرط تعریف دید</a:t>
            </a:r>
          </a:p>
        </p:txBody>
      </p:sp>
    </p:spTree>
    <p:extLst>
      <p:ext uri="{BB962C8B-B14F-4D97-AF65-F5344CB8AC3E}">
        <p14:creationId xmlns:p14="http://schemas.microsoft.com/office/powerpoint/2010/main" val="3824188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شمای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/>
              <a:t>          هر کاربر با اجازه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/>
              <a:t>می‏تواند دید (</a:t>
            </a:r>
            <a:r>
              <a:rPr lang="en-US" sz="1800" dirty="0"/>
              <a:t>View</a:t>
            </a:r>
            <a:r>
              <a:rPr lang="fa-IR" dirty="0"/>
              <a:t>) خودش را داشته باشد (</a:t>
            </a:r>
            <a:r>
              <a:rPr lang="en-US" sz="1800" dirty="0"/>
              <a:t>Sub-database</a:t>
            </a:r>
            <a:r>
              <a:rPr lang="fa-IR" dirty="0"/>
              <a:t>).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         دستور </a:t>
            </a:r>
            <a:r>
              <a:rPr lang="en-US" sz="1800" dirty="0"/>
              <a:t>SELECT</a:t>
            </a:r>
            <a:r>
              <a:rPr lang="fa-IR" sz="1800" dirty="0"/>
              <a:t> </a:t>
            </a:r>
            <a:r>
              <a:rPr lang="fa-IR" dirty="0"/>
              <a:t>در متن دستور تعریف دید اجرایی نیست بلکه اعلانی است</a:t>
            </a:r>
          </a:p>
          <a:p>
            <a:pPr lvl="1"/>
            <a:r>
              <a:rPr lang="fa-IR" dirty="0"/>
              <a:t>یعنی هیچ داده‏ای بازیابی نمی‏شود و صرفا برای اعلام محدوده داده‏ای کاربران است.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         تا آنجا که به تعریف دید مربوط است هر دستور </a:t>
            </a:r>
            <a:r>
              <a:rPr lang="en-US" sz="1800" dirty="0"/>
              <a:t>SELECT </a:t>
            </a:r>
            <a:r>
              <a:rPr lang="fa-IR" sz="1800" dirty="0"/>
              <a:t> </a:t>
            </a:r>
            <a:r>
              <a:rPr lang="fa-IR" dirty="0"/>
              <a:t>معتبر با هر میزان پیچیدگی را می‏توان در </a:t>
            </a:r>
            <a:r>
              <a:rPr lang="en-US" sz="1800" dirty="0"/>
              <a:t>CREATE VIEW </a:t>
            </a:r>
            <a:r>
              <a:rPr lang="fa-IR" sz="1800" dirty="0"/>
              <a:t> </a:t>
            </a:r>
            <a:r>
              <a:rPr lang="fa-IR" dirty="0"/>
              <a:t>نوشت.</a:t>
            </a:r>
          </a:p>
          <a:p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مثال کاتالوگ پیش‏دیده را به نحوی گسترش دهید که اطلاعات (نه داده‏های) شمای داخلی و شمای خارجی دیده شده را بتوان در آن ذخیره کرد (جدول دیگری برای کاتالوگ تعریف کنید که بتوان این شماها را در آن ذخیره کرد).</a:t>
            </a:r>
          </a:p>
        </p:txBody>
      </p:sp>
      <p:pic>
        <p:nvPicPr>
          <p:cNvPr id="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228600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13325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36947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05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معماری سه سطحی [پیشنهادی </a:t>
            </a:r>
            <a:r>
              <a:rPr lang="en-US" dirty="0"/>
              <a:t>ANSI</a:t>
            </a:r>
            <a:r>
              <a:rPr lang="fa-IR" dirty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a-IR" b="1" dirty="0"/>
              <a:t>معماری سه سطحی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64957" y="5758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07272" y="4996539"/>
            <a:ext cx="297180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>
                <a:cs typeface="B Nazanin" pitchFamily="2" charset="-78"/>
              </a:rPr>
              <a:t>دید داخلی (</a:t>
            </a:r>
            <a:r>
              <a:rPr lang="en-US" b="1" dirty="0">
                <a:cs typeface="B Nazanin" pitchFamily="2" charset="-78"/>
              </a:rPr>
              <a:t>Internal View</a:t>
            </a:r>
            <a:r>
              <a:rPr lang="fa-IR" b="1" dirty="0">
                <a:cs typeface="B Nazanin" pitchFamily="2" charset="-78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064957" y="47679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131788" y="4128426"/>
            <a:ext cx="326898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>
                <a:cs typeface="B Nazanin" pitchFamily="2" charset="-78"/>
              </a:rPr>
              <a:t>دید ادراکی (مفهومی : </a:t>
            </a:r>
            <a:r>
              <a:rPr lang="en-US" b="1" dirty="0">
                <a:cs typeface="B Nazanin" pitchFamily="2" charset="-78"/>
              </a:rPr>
              <a:t>conceptual</a:t>
            </a:r>
            <a:r>
              <a:rPr lang="fa-IR" b="1" dirty="0">
                <a:cs typeface="B Nazanin" pitchFamily="2" charset="-78"/>
              </a:rPr>
              <a:t>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3751" y="3853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Rounded Rectangle 12"/>
          <p:cNvSpPr/>
          <p:nvPr/>
        </p:nvSpPr>
        <p:spPr>
          <a:xfrm>
            <a:off x="24302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>
                <a:cs typeface="B Nazanin" pitchFamily="2" charset="-78"/>
              </a:rPr>
              <a:t>دید خارجی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3478" y="3199789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064957" y="29391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388302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cxnSp>
        <p:nvCxnSpPr>
          <p:cNvPr id="24" name="Straight Arrow Connector 23"/>
          <p:cNvCxnSpPr>
            <a:stCxn id="21" idx="2"/>
            <a:endCxn id="13" idx="0"/>
          </p:cNvCxnSpPr>
          <p:nvPr/>
        </p:nvCxnSpPr>
        <p:spPr>
          <a:xfrm>
            <a:off x="2891490" y="2722455"/>
            <a:ext cx="2114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34" idx="2"/>
            <a:endCxn id="36" idx="0"/>
          </p:cNvCxnSpPr>
          <p:nvPr/>
        </p:nvCxnSpPr>
        <p:spPr>
          <a:xfrm>
            <a:off x="4202666" y="2722455"/>
            <a:ext cx="348123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31788" y="2744830"/>
            <a:ext cx="1057972" cy="41639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35" idx="2"/>
            <a:endCxn id="37" idx="0"/>
          </p:cNvCxnSpPr>
          <p:nvPr/>
        </p:nvCxnSpPr>
        <p:spPr>
          <a:xfrm>
            <a:off x="6013116" y="2722455"/>
            <a:ext cx="645052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Up-Down Arrow 27"/>
          <p:cNvSpPr/>
          <p:nvPr/>
        </p:nvSpPr>
        <p:spPr>
          <a:xfrm>
            <a:off x="4683526" y="4615539"/>
            <a:ext cx="165505" cy="322988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19" name="Up-Down Arrow 18"/>
          <p:cNvSpPr/>
          <p:nvPr/>
        </p:nvSpPr>
        <p:spPr>
          <a:xfrm rot="20010809">
            <a:off x="4552957" y="3663128"/>
            <a:ext cx="181073" cy="396263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8678" y="2375498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9189" y="6218571"/>
            <a:ext cx="5667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86173" y="1828800"/>
            <a:ext cx="756105" cy="4245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>
                <a:cs typeface="B Nazanin" pitchFamily="2" charset="-78"/>
              </a:rPr>
              <a:t>کاربر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51878" y="1828800"/>
            <a:ext cx="756105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>
                <a:cs typeface="B Nazanin" pitchFamily="2" charset="-78"/>
              </a:rPr>
              <a:t>کاربر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86573" y="1872339"/>
            <a:ext cx="756105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>
                <a:cs typeface="B Nazanin" pitchFamily="2" charset="-78"/>
              </a:rPr>
              <a:t>کاربر </a:t>
            </a:r>
            <a:r>
              <a:rPr lang="en-US" sz="1600" b="1" dirty="0">
                <a:cs typeface="B Nazanin" pitchFamily="2" charset="-78"/>
              </a:rPr>
              <a:t>i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99478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6866" y="2297916"/>
            <a:ext cx="1012499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8780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>
                <a:cs typeface="B Nazanin" pitchFamily="2" charset="-78"/>
              </a:rPr>
              <a:t>دید خارجی 2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985478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>
                <a:cs typeface="B Nazanin" pitchFamily="2" charset="-78"/>
              </a:rPr>
              <a:t>دید خارجی </a:t>
            </a:r>
            <a:r>
              <a:rPr lang="en-US" b="1" dirty="0">
                <a:cs typeface="B Nazanin" pitchFamily="2" charset="-78"/>
              </a:rPr>
              <a:t>j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47" name="Up-Down Arrow 46"/>
          <p:cNvSpPr/>
          <p:nvPr/>
        </p:nvSpPr>
        <p:spPr>
          <a:xfrm rot="17899778">
            <a:off x="3321679" y="3518853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48" name="Up-Down Arrow 47"/>
          <p:cNvSpPr/>
          <p:nvPr/>
        </p:nvSpPr>
        <p:spPr>
          <a:xfrm rot="3700222" flipH="1">
            <a:off x="6289830" y="3492562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943775" y="5912113"/>
            <a:ext cx="755703" cy="736887"/>
            <a:chOff x="1981200" y="5867400"/>
            <a:chExt cx="914400" cy="891634"/>
          </a:xfrm>
        </p:grpSpPr>
        <p:sp>
          <p:nvSpPr>
            <p:cNvPr id="5" name="Flowchart: Magnetic Disk 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>
                  <a:cs typeface="B Nazanin" pitchFamily="2" charset="-78"/>
                </a:rPr>
                <a:t>فایل 1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4086775" y="5912113"/>
            <a:ext cx="755703" cy="736887"/>
            <a:chOff x="1981200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>
                  <a:cs typeface="B Nazanin" pitchFamily="2" charset="-78"/>
                </a:rPr>
                <a:t>فایل 2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64" name="Group 63"/>
          <p:cNvGrpSpPr/>
          <p:nvPr/>
        </p:nvGrpSpPr>
        <p:grpSpPr>
          <a:xfrm>
            <a:off x="6217227" y="5912113"/>
            <a:ext cx="755703" cy="736887"/>
            <a:chOff x="1981200" y="5867400"/>
            <a:chExt cx="914400" cy="891634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>
                  <a:cs typeface="B Nazanin" pitchFamily="2" charset="-78"/>
                </a:rPr>
                <a:t>فایل </a:t>
              </a:r>
              <a:r>
                <a:rPr lang="en-US" b="1" dirty="0">
                  <a:cs typeface="B Nazanin" pitchFamily="2" charset="-78"/>
                </a:rPr>
                <a:t>k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cxnSp>
        <p:nvCxnSpPr>
          <p:cNvPr id="71" name="Straight Arrow Connector 70"/>
          <p:cNvCxnSpPr>
            <a:stCxn id="9" idx="2"/>
            <a:endCxn id="61" idx="0"/>
          </p:cNvCxnSpPr>
          <p:nvPr/>
        </p:nvCxnSpPr>
        <p:spPr>
          <a:xfrm flipH="1">
            <a:off x="4469894" y="5437365"/>
            <a:ext cx="323278" cy="47474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9" idx="2"/>
            <a:endCxn id="70" idx="1"/>
          </p:cNvCxnSpPr>
          <p:nvPr/>
        </p:nvCxnSpPr>
        <p:spPr>
          <a:xfrm>
            <a:off x="4793172" y="5437365"/>
            <a:ext cx="1547719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endCxn id="51" idx="7"/>
          </p:cNvCxnSpPr>
          <p:nvPr/>
        </p:nvCxnSpPr>
        <p:spPr>
          <a:xfrm flipH="1">
            <a:off x="3586349" y="5437365"/>
            <a:ext cx="1021634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2" name="Oval 81"/>
          <p:cNvSpPr/>
          <p:nvPr/>
        </p:nvSpPr>
        <p:spPr>
          <a:xfrm>
            <a:off x="7696200" y="2253339"/>
            <a:ext cx="1219200" cy="42704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OS</a:t>
            </a:r>
          </a:p>
        </p:txBody>
      </p:sp>
      <p:sp>
        <p:nvSpPr>
          <p:cNvPr id="83" name="Oval 82"/>
          <p:cNvSpPr/>
          <p:nvPr/>
        </p:nvSpPr>
        <p:spPr>
          <a:xfrm>
            <a:off x="7962499" y="2667000"/>
            <a:ext cx="688207" cy="14967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S</a:t>
            </a:r>
          </a:p>
        </p:txBody>
      </p:sp>
      <p:cxnSp>
        <p:nvCxnSpPr>
          <p:cNvPr id="85" name="Curved Connector 84"/>
          <p:cNvCxnSpPr>
            <a:stCxn id="83" idx="1"/>
            <a:endCxn id="35" idx="3"/>
          </p:cNvCxnSpPr>
          <p:nvPr/>
        </p:nvCxnSpPr>
        <p:spPr>
          <a:xfrm rot="16200000" flipV="1">
            <a:off x="7103320" y="1926232"/>
            <a:ext cx="376011" cy="1543920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83" idx="2"/>
            <a:endCxn id="37" idx="3"/>
          </p:cNvCxnSpPr>
          <p:nvPr/>
        </p:nvCxnSpPr>
        <p:spPr>
          <a:xfrm rot="10800000">
            <a:off x="7330857" y="3396341"/>
            <a:ext cx="631642" cy="19047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83" idx="3"/>
            <a:endCxn id="11" idx="3"/>
          </p:cNvCxnSpPr>
          <p:nvPr/>
        </p:nvCxnSpPr>
        <p:spPr>
          <a:xfrm rot="5400000">
            <a:off x="7029896" y="3315449"/>
            <a:ext cx="404263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83" idx="3"/>
          </p:cNvCxnSpPr>
          <p:nvPr/>
        </p:nvCxnSpPr>
        <p:spPr>
          <a:xfrm rot="5400000">
            <a:off x="6022616" y="2722561"/>
            <a:ext cx="818654" cy="3262685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>
            <a:off x="6770305" y="3693471"/>
            <a:ext cx="955955" cy="1962634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V="1">
            <a:off x="6925646" y="2141159"/>
            <a:ext cx="341828" cy="1698312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5400000">
            <a:off x="7052134" y="3028473"/>
            <a:ext cx="207450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5400000">
            <a:off x="6348617" y="3757818"/>
            <a:ext cx="1539577" cy="237478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/>
          <p:nvPr/>
        </p:nvCxnSpPr>
        <p:spPr>
          <a:xfrm rot="5400000">
            <a:off x="7231138" y="5578582"/>
            <a:ext cx="334102" cy="853135"/>
          </a:xfrm>
          <a:prstGeom prst="curvedConnector2">
            <a:avLst/>
          </a:prstGeom>
          <a:ln w="57150">
            <a:solidFill>
              <a:srgbClr val="D818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371600" y="2971800"/>
            <a:ext cx="762000" cy="775924"/>
            <a:chOff x="4628753" y="1983090"/>
            <a:chExt cx="762000" cy="775924"/>
          </a:xfrm>
        </p:grpSpPr>
        <p:sp>
          <p:nvSpPr>
            <p:cNvPr id="119" name="Rounded Rectangle 118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خارجی</a:t>
              </a:r>
            </a:p>
          </p:txBody>
        </p:sp>
        <p:sp>
          <p:nvSpPr>
            <p:cNvPr id="118" name="Left Brace 117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371600" y="3872276"/>
            <a:ext cx="762000" cy="775924"/>
            <a:chOff x="4628753" y="1983090"/>
            <a:chExt cx="762000" cy="775924"/>
          </a:xfrm>
        </p:grpSpPr>
        <p:sp>
          <p:nvSpPr>
            <p:cNvPr id="122" name="Rounded Rectangle 121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ادراکی</a:t>
              </a:r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38200" y="4800600"/>
            <a:ext cx="1312498" cy="775924"/>
            <a:chOff x="4095353" y="1997014"/>
            <a:chExt cx="1312498" cy="775924"/>
          </a:xfrm>
        </p:grpSpPr>
        <p:sp>
          <p:nvSpPr>
            <p:cNvPr id="125" name="Rounded Rectangle 124"/>
            <p:cNvSpPr/>
            <p:nvPr/>
          </p:nvSpPr>
          <p:spPr>
            <a:xfrm>
              <a:off x="4095353" y="1997014"/>
              <a:ext cx="1312498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سطح داخلی: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فایلینگ منطقی</a:t>
              </a:r>
            </a:p>
          </p:txBody>
        </p:sp>
        <p:sp>
          <p:nvSpPr>
            <p:cNvPr id="126" name="Left Brace 125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09600" y="5777276"/>
            <a:ext cx="1511366" cy="817919"/>
            <a:chOff x="3891339" y="1997014"/>
            <a:chExt cx="1511366" cy="817919"/>
          </a:xfrm>
        </p:grpSpPr>
        <p:sp>
          <p:nvSpPr>
            <p:cNvPr id="128" name="Rounded Rectangle 127"/>
            <p:cNvSpPr/>
            <p:nvPr/>
          </p:nvSpPr>
          <p:spPr>
            <a:xfrm>
              <a:off x="3891339" y="1997014"/>
              <a:ext cx="1511366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سطح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فایلینگ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داده‏های ذخیره‏شده</a:t>
              </a:r>
            </a:p>
          </p:txBody>
        </p:sp>
        <p:sp>
          <p:nvSpPr>
            <p:cNvPr id="129" name="Left Brace 128"/>
            <p:cNvSpPr/>
            <p:nvPr/>
          </p:nvSpPr>
          <p:spPr>
            <a:xfrm>
              <a:off x="5276785" y="2039009"/>
              <a:ext cx="11396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33400" y="2734488"/>
            <a:ext cx="838200" cy="2012548"/>
            <a:chOff x="4628753" y="1983090"/>
            <a:chExt cx="762000" cy="775924"/>
          </a:xfrm>
        </p:grpSpPr>
        <p:sp>
          <p:nvSpPr>
            <p:cNvPr id="131" name="Rounded Rectangle 130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سطوح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انتزاعی</a:t>
              </a:r>
            </a:p>
          </p:txBody>
        </p:sp>
        <p:sp>
          <p:nvSpPr>
            <p:cNvPr id="132" name="Left Brace 131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7817" y="2999096"/>
            <a:ext cx="627992" cy="3710116"/>
            <a:chOff x="57817" y="2999096"/>
            <a:chExt cx="627992" cy="3710116"/>
          </a:xfrm>
        </p:grpSpPr>
        <p:sp>
          <p:nvSpPr>
            <p:cNvPr id="135" name="Left Brace 134"/>
            <p:cNvSpPr/>
            <p:nvPr/>
          </p:nvSpPr>
          <p:spPr>
            <a:xfrm>
              <a:off x="560444" y="2999096"/>
              <a:ext cx="125365" cy="371011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57817" y="4300912"/>
              <a:ext cx="427323" cy="112454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B Nazanin" pitchFamily="2" charset="-78"/>
                </a:rPr>
                <a:t>D</a:t>
              </a:r>
            </a:p>
            <a:p>
              <a:pPr algn="ctr"/>
              <a:r>
                <a:rPr lang="en-US" dirty="0">
                  <a:cs typeface="B Nazanin" pitchFamily="2" charset="-78"/>
                </a:rPr>
                <a:t>B</a:t>
              </a:r>
            </a:p>
            <a:p>
              <a:pPr algn="ctr"/>
              <a:r>
                <a:rPr lang="en-US" dirty="0">
                  <a:cs typeface="B Nazanin" pitchFamily="2" charset="-78"/>
                </a:rPr>
                <a:t>A</a:t>
              </a:r>
              <a:endParaRPr lang="fa-IR" dirty="0">
                <a:cs typeface="B Nazanin" pitchFamily="2" charset="-78"/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485139" y="1302400"/>
            <a:ext cx="3988956" cy="596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700" b="1" dirty="0">
                <a:cs typeface="B Nazanin" pitchFamily="2" charset="-78"/>
              </a:rPr>
              <a:t>             نشان دهنده نگاشت (تبدیل) بین سطوح</a:t>
            </a:r>
            <a:endParaRPr lang="en-US" sz="1700" b="1" dirty="0">
              <a:cs typeface="B Nazanin" pitchFamily="2" charset="-78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793976" y="1613339"/>
            <a:ext cx="625624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0652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نگاشت بین سطوح در عملیات سطح شمای خارجی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جهت انجام عملیات از دید خارجی نیاز به نگاشت یا تبدیل این عملیات بین سطوح مختلف است:</a:t>
            </a:r>
          </a:p>
          <a:p>
            <a:pPr lvl="1"/>
            <a:r>
              <a:rPr lang="en-US" b="1" dirty="0"/>
              <a:t>E/C</a:t>
            </a:r>
            <a:r>
              <a:rPr lang="fa-IR" dirty="0"/>
              <a:t>: </a:t>
            </a:r>
            <a:r>
              <a:rPr lang="en-US" dirty="0"/>
              <a:t>External to Conceptual Mapping</a:t>
            </a:r>
            <a:r>
              <a:rPr lang="fa-IR" dirty="0"/>
              <a:t> تبدیل از سطح خارجی به سطح ادراکی</a:t>
            </a:r>
            <a:endParaRPr lang="en-US" dirty="0"/>
          </a:p>
          <a:p>
            <a:pPr lvl="1"/>
            <a:r>
              <a:rPr lang="en-US" b="1" dirty="0"/>
              <a:t>C/I</a:t>
            </a:r>
            <a:r>
              <a:rPr lang="fa-IR" dirty="0"/>
              <a:t>: </a:t>
            </a:r>
            <a:r>
              <a:rPr lang="en-US" dirty="0"/>
              <a:t>Conceptual to Internal Mapping</a:t>
            </a:r>
            <a:r>
              <a:rPr lang="fa-IR" dirty="0"/>
              <a:t> تبدیل از سطح ادراکی به سطح داخلی</a:t>
            </a:r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/>
              <a:t>     </a:t>
            </a:r>
          </a:p>
          <a:p>
            <a:pPr marL="457200" lvl="1" indent="0">
              <a:buNone/>
            </a:pPr>
            <a:r>
              <a:rPr lang="fa-IR" dirty="0"/>
              <a:t>     آیا تبدیل دیگری هم متصور است؟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1078799"/>
              </p:ext>
            </p:extLst>
          </p:nvPr>
        </p:nvGraphicFramePr>
        <p:xfrm>
          <a:off x="1905000" y="3454400"/>
          <a:ext cx="4572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38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در شمای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/>
          </a:p>
          <a:p>
            <a:r>
              <a:rPr lang="fa-IR" b="1" dirty="0">
                <a:solidFill>
                  <a:srgbClr val="7030A0"/>
                </a:solidFill>
              </a:rPr>
              <a:t>عملیات در شمای خارجی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هر دستور [حکم] عمل‏کننده در شمای خارجی (روی دید خارجی)، </a:t>
            </a:r>
          </a:p>
          <a:p>
            <a:pPr lvl="1"/>
            <a:r>
              <a:rPr lang="fa-IR" dirty="0"/>
              <a:t>تبدیل می‏شود به دستور(های) عمل کننده در شمای ادراکی (روی دید ادراکی) </a:t>
            </a:r>
          </a:p>
          <a:p>
            <a:pPr lvl="1"/>
            <a:r>
              <a:rPr lang="fa-IR" dirty="0"/>
              <a:t>و سپس به قطعه برنامه‏ای عمل کننده در شمای داخلی (روی دید داخلی) </a:t>
            </a:r>
          </a:p>
          <a:p>
            <a:pPr lvl="1"/>
            <a:r>
              <a:rPr lang="fa-IR" dirty="0"/>
              <a:t>و نهایتاً به عملیاتی در فایل‏های فیزیکی.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096000" y="1466165"/>
            <a:ext cx="166698" cy="1581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09600" y="1466165"/>
            <a:ext cx="68355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>
                <a:cs typeface="B Nazanin" pitchFamily="2" charset="-78"/>
              </a:rPr>
              <a:t>بازیابی: </a:t>
            </a:r>
            <a:r>
              <a:rPr lang="fa-IR" sz="2000" dirty="0">
                <a:cs typeface="B Nazanin" pitchFamily="2" charset="-78"/>
              </a:rPr>
              <a:t>کاربر حق دارد در محدوده دید خود عمل بازیابی انجام دهد.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1022" y="2688068"/>
            <a:ext cx="49270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>
                <a:cs typeface="B Nazanin" pitchFamily="2" charset="-78"/>
              </a:rPr>
              <a:t>ذخیره‏سازی: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sz="2000" dirty="0">
                <a:cs typeface="B Nazanin" pitchFamily="2" charset="-78"/>
              </a:rPr>
              <a:t>به تشخیص</a:t>
            </a:r>
            <a:r>
              <a:rPr lang="en-US" dirty="0">
                <a:cs typeface="B Nazanin" pitchFamily="2" charset="-78"/>
              </a:rPr>
              <a:t>Admin 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sz="2000" dirty="0">
                <a:cs typeface="B Nazanin" pitchFamily="2" charset="-78"/>
              </a:rPr>
              <a:t>مجاز به انجام است.</a:t>
            </a:r>
          </a:p>
        </p:txBody>
      </p:sp>
      <p:sp>
        <p:nvSpPr>
          <p:cNvPr id="7" name="Right Brace 6"/>
          <p:cNvSpPr/>
          <p:nvPr/>
        </p:nvSpPr>
        <p:spPr>
          <a:xfrm>
            <a:off x="1665150" y="2192470"/>
            <a:ext cx="166698" cy="138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133600"/>
            <a:ext cx="103183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itchFamily="2" charset="-78"/>
              </a:rPr>
              <a:t>درج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itchFamily="2" charset="-78"/>
              </a:rPr>
              <a:t>حذف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itchFamily="2" charset="-78"/>
              </a:rPr>
              <a:t>بروزرسانی</a:t>
            </a:r>
          </a:p>
        </p:txBody>
      </p:sp>
    </p:spTree>
    <p:extLst>
      <p:ext uri="{BB962C8B-B14F-4D97-AF65-F5344CB8AC3E}">
        <p14:creationId xmlns:p14="http://schemas.microsoft.com/office/powerpoint/2010/main" val="643460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بازیابی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           </a:t>
            </a:r>
            <a:r>
              <a:rPr lang="fa-IR" sz="1800" b="1" u="sng" dirty="0"/>
              <a:t>عملیات بازیابی</a:t>
            </a:r>
            <a:r>
              <a:rPr lang="fa-IR" sz="1800" b="1" dirty="0"/>
              <a:t>: </a:t>
            </a:r>
            <a:r>
              <a:rPr lang="fa-IR" dirty="0"/>
              <a:t>چون دید خارجی در سیستم‏های جدولی، به هر حال نوعی جدول است، برای بازیابی از همان دستور </a:t>
            </a:r>
            <a:r>
              <a:rPr lang="en-US" sz="1800" dirty="0"/>
              <a:t>SELECT</a:t>
            </a:r>
            <a:r>
              <a:rPr lang="fa-IR" sz="1800" dirty="0"/>
              <a:t> </a:t>
            </a:r>
            <a:r>
              <a:rPr lang="fa-IR" dirty="0"/>
              <a:t>استفاده می‏کنیم.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سیستم در نگاشت </a:t>
            </a:r>
            <a:r>
              <a:rPr lang="en-US" sz="1800" dirty="0"/>
              <a:t>E/C</a:t>
            </a:r>
            <a:r>
              <a:rPr lang="fa-IR" dirty="0"/>
              <a:t>، شرط یا شرایط داده شده در تعریف دید را </a:t>
            </a:r>
            <a:r>
              <a:rPr lang="en-US" sz="1600" dirty="0"/>
              <a:t>AND</a:t>
            </a:r>
            <a:r>
              <a:rPr lang="fa-IR" sz="1800" dirty="0"/>
              <a:t> </a:t>
            </a:r>
            <a:r>
              <a:rPr lang="fa-IR" dirty="0"/>
              <a:t>می‏کند با شرط یا شرایط داده شده در پرس‏وجوی روی دید. به این عمل، گاه </a:t>
            </a:r>
            <a:r>
              <a:rPr lang="fa-IR" b="1" dirty="0">
                <a:solidFill>
                  <a:srgbClr val="C00000"/>
                </a:solidFill>
              </a:rPr>
              <a:t>محاسبه دید </a:t>
            </a:r>
            <a:r>
              <a:rPr lang="fa-IR" dirty="0"/>
              <a:t>(</a:t>
            </a:r>
            <a:r>
              <a:rPr lang="en-US" sz="1800" dirty="0"/>
              <a:t>View Computation</a:t>
            </a:r>
            <a:r>
              <a:rPr lang="fa-IR" dirty="0"/>
              <a:t>) هم می‏گویند.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628" y="2514600"/>
            <a:ext cx="2677335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SELECT </a:t>
            </a:r>
            <a:r>
              <a:rPr lang="en-US" sz="1600" dirty="0"/>
              <a:t>V2.SN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FROM </a:t>
            </a:r>
            <a:r>
              <a:rPr lang="en-US" sz="1600" dirty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WHERE </a:t>
            </a:r>
            <a:r>
              <a:rPr lang="en-US" sz="1600" dirty="0"/>
              <a:t>SL=‘</a:t>
            </a:r>
            <a:r>
              <a:rPr lang="en-US" sz="1600" dirty="0" err="1"/>
              <a:t>ms</a:t>
            </a:r>
            <a:r>
              <a:rPr lang="en-US" sz="1600" dirty="0"/>
              <a:t>’</a:t>
            </a:r>
            <a:endParaRPr lang="fa-IR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6628" y="3581400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6628" y="6096000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87426" y="3581400"/>
            <a:ext cx="1674853" cy="440817"/>
            <a:chOff x="2672255" y="514286"/>
            <a:chExt cx="1674853" cy="440817"/>
          </a:xfrm>
        </p:grpSpPr>
        <p:sp>
          <p:nvSpPr>
            <p:cNvPr id="15" name="Down Arrow 14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49327" y="6096000"/>
            <a:ext cx="1751052" cy="440817"/>
            <a:chOff x="2977056" y="1300975"/>
            <a:chExt cx="1751052" cy="440817"/>
          </a:xfrm>
        </p:grpSpPr>
        <p:sp>
          <p:nvSpPr>
            <p:cNvPr id="18" name="Down Arrow 17"/>
            <p:cNvSpPr/>
            <p:nvPr/>
          </p:nvSpPr>
          <p:spPr>
            <a:xfrm>
              <a:off x="2977056" y="1300975"/>
              <a:ext cx="1751052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Down Arrow 4"/>
            <p:cNvSpPr/>
            <p:nvPr/>
          </p:nvSpPr>
          <p:spPr>
            <a:xfrm>
              <a:off x="3371043" y="1300975"/>
              <a:ext cx="963078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cs typeface="B Nazanin" pitchFamily="2" charset="-78"/>
                </a:rPr>
                <a:t>C/I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20" name="Picture 1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250732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8855" y="4876800"/>
            <a:ext cx="2978571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SELECT </a:t>
            </a:r>
            <a:r>
              <a:rPr lang="en-US" sz="1600" dirty="0"/>
              <a:t>STT.STID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dirty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WHERE </a:t>
            </a:r>
            <a:r>
              <a:rPr lang="en-US" sz="1600" dirty="0"/>
              <a:t>STL=‘</a:t>
            </a:r>
            <a:r>
              <a:rPr lang="en-US" sz="1600" dirty="0" err="1"/>
              <a:t>ms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     AND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451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بازیابی از 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4107" y="2054673"/>
            <a:ext cx="4635693" cy="380873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OPEN </a:t>
            </a:r>
            <a:r>
              <a:rPr lang="en-US" sz="1600" dirty="0"/>
              <a:t>STFILE (R,  </a:t>
            </a:r>
            <a:r>
              <a:rPr lang="en-US" sz="1600" dirty="0" err="1"/>
              <a:t>SysBuf</a:t>
            </a:r>
            <a:r>
              <a:rPr lang="en-US" sz="1600" dirty="0"/>
              <a:t>,  </a:t>
            </a:r>
            <a:r>
              <a:rPr lang="en-US" sz="1600" dirty="0" err="1"/>
              <a:t>MessageArea</a:t>
            </a:r>
            <a:r>
              <a:rPr lang="en-US" sz="1600" dirty="0"/>
              <a:t>, 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LREAD </a:t>
            </a:r>
            <a:r>
              <a:rPr lang="en-US" sz="1600" dirty="0"/>
              <a:t>STFILE</a:t>
            </a:r>
            <a:r>
              <a:rPr lang="en-US" sz="1600" b="1" dirty="0"/>
              <a:t> ON </a:t>
            </a:r>
            <a:r>
              <a:rPr lang="en-US" sz="1600" dirty="0" err="1"/>
              <a:t>STLINDEX.value</a:t>
            </a:r>
            <a:r>
              <a:rPr lang="en-US" sz="1600" dirty="0"/>
              <a:t>=‘</a:t>
            </a:r>
            <a:r>
              <a:rPr lang="en-US" sz="1600" dirty="0" err="1"/>
              <a:t>ms</a:t>
            </a:r>
            <a:r>
              <a:rPr lang="en-US" sz="1600" dirty="0"/>
              <a:t>’</a:t>
            </a:r>
            <a:r>
              <a:rPr lang="en-US" sz="1600" b="1" dirty="0"/>
              <a:t>;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…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IF</a:t>
            </a:r>
            <a:r>
              <a:rPr lang="en-US" sz="1600" dirty="0"/>
              <a:t> </a:t>
            </a:r>
            <a:r>
              <a:rPr lang="en-US" sz="1600" dirty="0" err="1"/>
              <a:t>SysBuf.STJ</a:t>
            </a:r>
            <a:r>
              <a:rPr lang="en-US" sz="1600" dirty="0"/>
              <a:t> != 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    MOVE </a:t>
            </a:r>
            <a:r>
              <a:rPr lang="en-US" sz="1600" dirty="0" err="1"/>
              <a:t>SysBuf.STID</a:t>
            </a:r>
            <a:r>
              <a:rPr lang="en-US" sz="1600" b="1" dirty="0"/>
              <a:t> INTO </a:t>
            </a:r>
            <a:r>
              <a:rPr lang="en-US" sz="1600" dirty="0" err="1"/>
              <a:t>UBuf</a:t>
            </a:r>
            <a:r>
              <a:rPr lang="en-US" sz="1600" dirty="0"/>
              <a:t>[SN]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     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    LOOP Control;</a:t>
            </a:r>
            <a:endParaRPr lang="en-US" sz="1600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PSEEK</a:t>
            </a:r>
            <a:r>
              <a:rPr lang="fa-IR" dirty="0">
                <a:cs typeface="B Nazanin" pitchFamily="2" charset="-78"/>
              </a:rPr>
              <a:t>جستجوی فیزیکی       </a:t>
            </a:r>
            <a:endParaRPr lang="en-US" sz="1600" dirty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PREAD</a:t>
            </a:r>
            <a:r>
              <a:rPr lang="fa-IR" dirty="0">
                <a:cs typeface="B Nazanin" pitchFamily="2" charset="-78"/>
              </a:rPr>
              <a:t>خواندن فیزیکی       </a:t>
            </a:r>
            <a:endParaRPr lang="fa-IR" sz="1600" dirty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8160" y="4973230"/>
            <a:ext cx="1492716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>
                <a:solidFill>
                  <a:srgbClr val="C00000"/>
                </a:solidFill>
                <a:cs typeface="B Nazanin" pitchFamily="2" charset="-78"/>
              </a:rPr>
              <a:t>فایلینگ فیزیکی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26628" y="4340673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66100" y="2534829"/>
            <a:ext cx="1428597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>
                <a:solidFill>
                  <a:srgbClr val="C00000"/>
                </a:solidFill>
                <a:cs typeface="B Nazanin" pitchFamily="2" charset="-78"/>
              </a:rPr>
              <a:t>فایلینگ منطقی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7340" y="1764268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>
                <a:cs typeface="B Nazanin" pitchFamily="2" charset="-78"/>
              </a:rPr>
              <a:t>ناحیه پیام       بافر سیستم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9436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>
                <a:cs typeface="B Nazanin" pitchFamily="2" charset="-78"/>
              </a:rPr>
              <a:t>به واحد بلاک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060" y="14478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>
                <a:cs typeface="B Nazanin" pitchFamily="2" charset="-78"/>
              </a:rPr>
              <a:t>به واحد رکورد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5518666"/>
            <a:ext cx="0" cy="50113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flipH="1">
            <a:off x="1219097" y="4648200"/>
            <a:ext cx="228703" cy="8826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6" name="Right Brace 15"/>
          <p:cNvSpPr/>
          <p:nvPr/>
        </p:nvSpPr>
        <p:spPr>
          <a:xfrm flipH="1">
            <a:off x="972206" y="2054672"/>
            <a:ext cx="228703" cy="20601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 flipH="1" flipV="1">
            <a:off x="1141970" y="1817132"/>
            <a:ext cx="305830" cy="62126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15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لزوماً از همه انواع دیدها نمی‏توان عملیات </a:t>
            </a:r>
            <a:r>
              <a:rPr lang="fa-IR" u="sng" dirty="0">
                <a:solidFill>
                  <a:srgbClr val="FF0000"/>
                </a:solidFill>
              </a:rPr>
              <a:t>ذخیره‏سازی</a:t>
            </a:r>
            <a:r>
              <a:rPr lang="fa-IR" dirty="0">
                <a:solidFill>
                  <a:srgbClr val="FF0000"/>
                </a:solidFill>
              </a:rPr>
              <a:t> </a:t>
            </a:r>
            <a:r>
              <a:rPr lang="fa-IR" dirty="0"/>
              <a:t>در </a:t>
            </a:r>
            <a:r>
              <a:rPr lang="en-US" sz="1800" dirty="0"/>
              <a:t>DB</a:t>
            </a:r>
            <a:r>
              <a:rPr lang="fa-IR" sz="1800" dirty="0"/>
              <a:t> </a:t>
            </a:r>
            <a:r>
              <a:rPr lang="fa-IR" dirty="0"/>
              <a:t>انجام داد.</a:t>
            </a:r>
          </a:p>
          <a:p>
            <a:pPr lvl="1"/>
            <a:r>
              <a:rPr lang="fa-IR" dirty="0"/>
              <a:t>همه انواع دیدها قابل بروزرسانی (</a:t>
            </a:r>
            <a:r>
              <a:rPr lang="en-US" sz="1800" dirty="0"/>
              <a:t>Updatable</a:t>
            </a:r>
            <a:r>
              <a:rPr lang="fa-IR" dirty="0"/>
              <a:t>) نیستند. </a:t>
            </a:r>
          </a:p>
          <a:p>
            <a:pPr lvl="1"/>
            <a:r>
              <a:rPr lang="fa-IR" dirty="0"/>
              <a:t>محدودیتهایی هم در عمل و تاحدی در تئوری وجود دارد.</a:t>
            </a:r>
          </a:p>
          <a:p>
            <a:pPr lvl="1"/>
            <a:endParaRPr lang="fa-IR" dirty="0"/>
          </a:p>
          <a:p>
            <a:r>
              <a:rPr lang="fa-IR" b="1" dirty="0">
                <a:solidFill>
                  <a:srgbClr val="7030A0"/>
                </a:solidFill>
              </a:rPr>
              <a:t>دید از نظر قابلیت عملیات ذخیره‏سازی </a:t>
            </a:r>
            <a:r>
              <a:rPr lang="fa-IR" dirty="0"/>
              <a:t>(بستگی دارد به ساختار دید و مکانیزم تعریف آن)</a:t>
            </a:r>
            <a:r>
              <a:rPr lang="fa-IR" b="1" dirty="0">
                <a:solidFill>
                  <a:srgbClr val="0033CC"/>
                </a:solidFill>
              </a:rPr>
              <a:t>:</a:t>
            </a:r>
          </a:p>
          <a:p>
            <a:pPr lvl="1"/>
            <a:r>
              <a:rPr lang="fa-IR" b="1" dirty="0"/>
              <a:t>پذیرا </a:t>
            </a:r>
            <a:r>
              <a:rPr lang="fa-IR" dirty="0"/>
              <a:t>(</a:t>
            </a:r>
            <a:r>
              <a:rPr lang="en-US" sz="1800" dirty="0"/>
              <a:t>Updatable</a:t>
            </a:r>
            <a:r>
              <a:rPr lang="fa-IR" dirty="0"/>
              <a:t>)</a:t>
            </a:r>
            <a:r>
              <a:rPr lang="fa-IR" b="1" dirty="0"/>
              <a:t>:</a:t>
            </a:r>
            <a:r>
              <a:rPr lang="fa-IR" dirty="0"/>
              <a:t> می‏توان از آنها عملیات ذخیره‏سازی انجام داد ولی گاه مشکلاتی دارند.</a:t>
            </a:r>
          </a:p>
          <a:p>
            <a:pPr lvl="1"/>
            <a:r>
              <a:rPr lang="fa-IR" b="1" dirty="0"/>
              <a:t>ناپذیرا </a:t>
            </a:r>
            <a:r>
              <a:rPr lang="fa-IR" dirty="0"/>
              <a:t>(</a:t>
            </a:r>
            <a:r>
              <a:rPr lang="en-US" sz="1800" dirty="0"/>
              <a:t>Non </a:t>
            </a:r>
            <a:r>
              <a:rPr lang="en-US" sz="1800" dirty="0" err="1"/>
              <a:t>Updatablen</a:t>
            </a:r>
            <a:r>
              <a:rPr lang="fa-IR" dirty="0"/>
              <a:t>)</a:t>
            </a:r>
            <a:r>
              <a:rPr lang="fa-IR" b="1" dirty="0"/>
              <a:t>: </a:t>
            </a:r>
            <a:r>
              <a:rPr lang="fa-IR" dirty="0"/>
              <a:t>تبدیل </a:t>
            </a:r>
            <a:r>
              <a:rPr lang="en-US" sz="1800" dirty="0"/>
              <a:t>E/C</a:t>
            </a:r>
            <a:r>
              <a:rPr lang="fa-IR" sz="1800" dirty="0"/>
              <a:t> </a:t>
            </a:r>
            <a:r>
              <a:rPr lang="fa-IR" dirty="0"/>
              <a:t>انجام شدنی نیست.</a:t>
            </a:r>
          </a:p>
          <a:p>
            <a:endParaRPr lang="fa-IR" dirty="0"/>
          </a:p>
          <a:p>
            <a:r>
              <a:rPr lang="fa-IR" dirty="0"/>
              <a:t>دید </a:t>
            </a:r>
          </a:p>
          <a:p>
            <a:pPr lvl="1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986702" y="5308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08937"/>
            <a:ext cx="804049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itchFamily="2" charset="-78"/>
              </a:rPr>
              <a:t>تعریف شده روی </a:t>
            </a:r>
            <a:r>
              <a:rPr lang="fa-IR" sz="2000" dirty="0">
                <a:solidFill>
                  <a:srgbClr val="C00000"/>
                </a:solidFill>
                <a:cs typeface="B Nazanin" pitchFamily="2" charset="-78"/>
              </a:rPr>
              <a:t>یک</a:t>
            </a:r>
            <a:r>
              <a:rPr lang="fa-IR" sz="2000" dirty="0">
                <a:cs typeface="B Nazanin" pitchFamily="2" charset="-78"/>
              </a:rPr>
              <a:t> جدول مبنا</a:t>
            </a:r>
          </a:p>
          <a:p>
            <a:pPr algn="r" rtl="1"/>
            <a:endParaRPr lang="fa-IR" sz="2000" dirty="0">
              <a:cs typeface="B Nazanin" pitchFamily="2" charset="-78"/>
            </a:endParaRPr>
          </a:p>
          <a:p>
            <a:pPr algn="r" rtl="1"/>
            <a:r>
              <a:rPr lang="fa-IR" sz="2000" dirty="0">
                <a:cs typeface="B Nazanin" pitchFamily="2" charset="-78"/>
              </a:rPr>
              <a:t>تعریف شده روی </a:t>
            </a:r>
            <a:r>
              <a:rPr lang="fa-IR" sz="2000" dirty="0">
                <a:solidFill>
                  <a:srgbClr val="C00000"/>
                </a:solidFill>
                <a:cs typeface="B Nazanin" pitchFamily="2" charset="-78"/>
              </a:rPr>
              <a:t>بیش</a:t>
            </a:r>
            <a:r>
              <a:rPr lang="fa-IR" sz="2000" dirty="0">
                <a:cs typeface="B Nazanin" pitchFamily="2" charset="-78"/>
              </a:rPr>
              <a:t> از یک جدول مبنا            در عمل ناپذیرا، اما در تئوری بعضی‏ها پذیرا هستند.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91000" y="6096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56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0033CC"/>
                </a:solidFill>
              </a:rPr>
              <a:t>دید تعریف شده روی یک جدول مبنا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دید دارای کلید جدول مبنا (</a:t>
            </a:r>
            <a:r>
              <a:rPr lang="en-US" sz="1800" dirty="0"/>
              <a:t>Key Preserving</a:t>
            </a:r>
            <a:r>
              <a:rPr lang="fa-IR" dirty="0"/>
              <a:t>)           پذیرا (در عمل و تئوری) اما مشکلاتی هم دارد.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دید فاقد کلید جدول مبنا (</a:t>
            </a:r>
            <a:r>
              <a:rPr lang="en-US" sz="1800" dirty="0"/>
              <a:t>Non Key Preserving</a:t>
            </a:r>
            <a:r>
              <a:rPr lang="fa-IR" dirty="0"/>
              <a:t>)           ناپذیرا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دید دارای ستون [صفت] مجازی (دیدهای آماری)            ناپذیرا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35028" y="3155732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810000" y="25146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32096" y="3810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8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دید حافظ کلید تعریف شده روی یک جدول مبنا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180" y="3699024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10668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83820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8382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91440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STT</a:t>
              </a:r>
              <a:endParaRPr lang="fa-IR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52400" y="3486995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53651766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1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SJ</a:t>
                          </a:r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888</a:t>
                          </a: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math</a:t>
                          </a:r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444</a:t>
                          </a: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comp</a:t>
                          </a:r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53651766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21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8321" t="-328000" r="-91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ounded Rectangle 9"/>
          <p:cNvSpPr/>
          <p:nvPr/>
        </p:nvSpPr>
        <p:spPr>
          <a:xfrm>
            <a:off x="1581852" y="1810595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V2</a:t>
            </a:r>
            <a:endParaRPr lang="fa-IR" sz="1100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81851" y="1752600"/>
            <a:ext cx="1130114" cy="1905000"/>
            <a:chOff x="6672282" y="1447800"/>
            <a:chExt cx="1130114" cy="1905000"/>
          </a:xfrm>
        </p:grpSpPr>
        <p:cxnSp>
          <p:nvCxnSpPr>
            <p:cNvPr id="13" name="Straight Arrow Connector 12"/>
            <p:cNvCxnSpPr>
              <a:stCxn id="19" idx="0"/>
            </p:cNvCxnSpPr>
            <p:nvPr/>
          </p:nvCxnSpPr>
          <p:spPr>
            <a:xfrm flipV="1">
              <a:off x="6672282" y="1870115"/>
              <a:ext cx="599292" cy="148268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7271574" y="1447800"/>
              <a:ext cx="53082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274257" y="3657600"/>
            <a:ext cx="615188" cy="405743"/>
          </a:xfrm>
          <a:prstGeom prst="roundRect">
            <a:avLst/>
          </a:prstGeom>
          <a:solidFill>
            <a:srgbClr val="92D050">
              <a:alpha val="27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0938" y="5334000"/>
            <a:ext cx="4450257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CREATE   VIEW </a:t>
            </a:r>
            <a:r>
              <a:rPr lang="en-US" sz="1600" dirty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AS   SELECT   </a:t>
            </a:r>
            <a:r>
              <a:rPr lang="en-US" sz="1600" dirty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	</a:t>
            </a:r>
            <a:r>
              <a:rPr lang="en-US" sz="1600" b="1" dirty="0"/>
              <a:t>FROM</a:t>
            </a:r>
            <a:r>
              <a:rPr lang="en-US" sz="1600" dirty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	</a:t>
            </a:r>
            <a:r>
              <a:rPr lang="en-US" sz="1600" b="1" dirty="0"/>
              <a:t>WHERE</a:t>
            </a:r>
            <a:r>
              <a:rPr lang="en-US" sz="1600" dirty="0"/>
              <a:t>   STJ   !=    ‘</a:t>
            </a:r>
            <a:r>
              <a:rPr lang="en-US" sz="1600" dirty="0" err="1"/>
              <a:t>phys</a:t>
            </a:r>
            <a:r>
              <a:rPr lang="en-US" sz="1600" dirty="0"/>
              <a:t>’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	[WITH  CHECK  OPTION]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26114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/>
          <a:lstStyle/>
          <a:p>
            <a:r>
              <a:rPr lang="fa-IR" dirty="0"/>
              <a:t>فرض بر مجاز بودن کاربر به انجام عمل داریم و لذا صرفاً شدنی بودن را بررسی می‏کنیم.</a:t>
            </a:r>
            <a:endParaRPr lang="en-US" dirty="0"/>
          </a:p>
          <a:p>
            <a:r>
              <a:rPr lang="fa-IR" dirty="0"/>
              <a:t>در </a:t>
            </a:r>
            <a:r>
              <a:rPr lang="fa-IR" b="1" dirty="0">
                <a:solidFill>
                  <a:srgbClr val="7030A0"/>
                </a:solidFill>
              </a:rPr>
              <a:t>دید حافظ کلید </a:t>
            </a:r>
            <a:r>
              <a:rPr lang="fa-IR" dirty="0"/>
              <a:t>انجام عملیات سطری امکان‏پذیر است.</a:t>
            </a:r>
          </a:p>
          <a:p>
            <a:pPr lvl="1"/>
            <a:r>
              <a:rPr lang="fa-IR" dirty="0"/>
              <a:t>زیرا تناظر یک به یک بین سطرهای دید و سطرهای جدول مبنا برقرار است.</a:t>
            </a:r>
          </a:p>
          <a:p>
            <a:pPr marL="457200" lvl="1" indent="0">
              <a:buNone/>
            </a:pPr>
            <a:r>
              <a:rPr lang="fa-IR" sz="1400" dirty="0"/>
              <a:t>  </a:t>
            </a:r>
          </a:p>
          <a:p>
            <a:pPr marL="457200" lvl="1" indent="0">
              <a:buNone/>
            </a:pPr>
            <a:r>
              <a:rPr lang="fa-IR" dirty="0"/>
              <a:t>   حذف سطر در دید حافظ کلید</a:t>
            </a:r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sz="1800" dirty="0"/>
          </a:p>
          <a:p>
            <a:pPr lvl="1"/>
            <a:endParaRPr lang="fa-IR" sz="1600" dirty="0"/>
          </a:p>
          <a:p>
            <a:pPr lvl="1"/>
            <a:r>
              <a:rPr lang="fa-IR" dirty="0"/>
              <a:t>الان این سطر از جدول </a:t>
            </a:r>
            <a:r>
              <a:rPr lang="en-US" sz="1800" dirty="0"/>
              <a:t>STT</a:t>
            </a:r>
            <a:r>
              <a:rPr lang="fa-IR" sz="1800" dirty="0"/>
              <a:t> </a:t>
            </a:r>
            <a:r>
              <a:rPr lang="fa-IR" dirty="0"/>
              <a:t>حذف می‏شود و اگر کاربر دیگری این سطر را در دیدش داشته باشد، دیگر به این سطر دسترسی ندارد.</a:t>
            </a:r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450938" y="3505200"/>
            <a:ext cx="2767103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DELETE FROM </a:t>
            </a:r>
            <a:r>
              <a:rPr lang="en-US" sz="1600" dirty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/>
              <a:t>SN=‘444’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94044" y="42835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0938" y="4876800"/>
            <a:ext cx="472514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DELETE FROM </a:t>
            </a:r>
            <a:r>
              <a:rPr lang="en-US" sz="1600" dirty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/>
              <a:t>STID=‘444’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4880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         بروزرسانی در دید حافظ کلید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       </a:t>
            </a:r>
          </a:p>
          <a:p>
            <a:endParaRPr lang="fa-IR" dirty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392993"/>
            <a:ext cx="276710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UPDATE </a:t>
            </a:r>
            <a:r>
              <a:rPr lang="en-US" sz="1600" dirty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SET </a:t>
            </a:r>
            <a:r>
              <a:rPr lang="en-US" sz="1600" dirty="0"/>
              <a:t>SJ=‘IT’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/>
              <a:t>SN=‘444’</a:t>
            </a:r>
            <a:endParaRPr lang="fa-IR" sz="1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024106" y="34453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4114800"/>
            <a:ext cx="4830104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UPDATE </a:t>
            </a:r>
            <a:r>
              <a:rPr lang="en-US" sz="1600" dirty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SET </a:t>
            </a:r>
            <a:r>
              <a:rPr lang="en-US" sz="1600" dirty="0"/>
              <a:t>STJ=‘IT’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WHERE </a:t>
            </a:r>
            <a:r>
              <a:rPr lang="en-US" sz="1600" dirty="0"/>
              <a:t>STID=‘444’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933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/>
              <a:t>          از نظر تئوریک درخواست زیر به دلیل </a:t>
            </a:r>
            <a:r>
              <a:rPr lang="fa-IR" dirty="0">
                <a:solidFill>
                  <a:srgbClr val="C00000"/>
                </a:solidFill>
              </a:rPr>
              <a:t>عدم رعایت محدودیت دید </a:t>
            </a:r>
            <a:r>
              <a:rPr lang="fa-IR" dirty="0"/>
              <a:t>باید رد شود.</a:t>
            </a:r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r>
              <a:rPr lang="fa-IR" dirty="0"/>
              <a:t>در عمل: اگر از عبارت </a:t>
            </a:r>
            <a:r>
              <a:rPr lang="en-US" dirty="0">
                <a:solidFill>
                  <a:srgbClr val="C00000"/>
                </a:solidFill>
              </a:rPr>
              <a:t>[with check option]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استفاده کنیم، سیستم رد می‏کند، وگرنه درخواست انجام می‏شود اما ...</a:t>
            </a:r>
          </a:p>
          <a:p>
            <a:endParaRPr lang="fa-IR" dirty="0"/>
          </a:p>
          <a:p>
            <a:endParaRPr lang="fa-IR" dirty="0"/>
          </a:p>
          <a:p>
            <a:pPr lvl="1"/>
            <a:r>
              <a:rPr lang="fa-IR" dirty="0"/>
              <a:t>حال اگر بنویسیم:</a:t>
            </a:r>
          </a:p>
          <a:p>
            <a:pPr lvl="1"/>
            <a:endParaRPr lang="fa-IR" dirty="0"/>
          </a:p>
          <a:p>
            <a:pPr lvl="1"/>
            <a:r>
              <a:rPr lang="fa-IR" dirty="0"/>
              <a:t>سطر با کلید </a:t>
            </a:r>
            <a:r>
              <a:rPr lang="en-US" sz="1800" dirty="0"/>
              <a:t>888</a:t>
            </a:r>
            <a:r>
              <a:rPr lang="fa-IR" sz="1800" dirty="0"/>
              <a:t> </a:t>
            </a:r>
            <a:r>
              <a:rPr lang="fa-IR" dirty="0"/>
              <a:t>دیگر در دید کاربر نمی‏آید!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3547" y="36576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830104" cy="391645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UPDATE </a:t>
            </a:r>
            <a:r>
              <a:rPr lang="en-US" sz="1600" dirty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SET </a:t>
            </a:r>
            <a:r>
              <a:rPr lang="en-US" sz="1600" dirty="0"/>
              <a:t>SJ=‘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/>
              <a:t>SN=‘888’</a:t>
            </a:r>
            <a:endParaRPr lang="fa-IR" sz="1600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fa-IR" sz="8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UPDATE </a:t>
            </a:r>
            <a:r>
              <a:rPr lang="en-US" sz="1600" dirty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SET </a:t>
            </a:r>
            <a:r>
              <a:rPr lang="en-US" sz="1600" dirty="0"/>
              <a:t>STJ=‘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/>
              <a:t>STID=‘888’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SELECT </a:t>
            </a:r>
            <a:r>
              <a:rPr lang="en-US" sz="1600" dirty="0"/>
              <a:t>V2.*  </a:t>
            </a:r>
            <a:r>
              <a:rPr lang="en-US" sz="1600" b="1" dirty="0"/>
              <a:t>FROM </a:t>
            </a:r>
            <a:r>
              <a:rPr lang="en-US" sz="1600" dirty="0"/>
              <a:t>V2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49682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اجزای معماری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0033CC"/>
                </a:solidFill>
              </a:rPr>
              <a:t>اجزای معماری سه سطحی پایگاه داده‏ها: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981200"/>
            <a:ext cx="8153401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itchFamily="2" charset="-78"/>
              </a:rPr>
              <a:t>1- کاربر </a:t>
            </a:r>
            <a:r>
              <a:rPr lang="en-US" dirty="0">
                <a:cs typeface="B Nazanin" pitchFamily="2" charset="-78"/>
              </a:rPr>
              <a:t>User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>
                <a:cs typeface="B Nazanin" pitchFamily="2" charset="-78"/>
              </a:rPr>
              <a:t>2- زبان میزبان </a:t>
            </a:r>
            <a:r>
              <a:rPr lang="en-US" dirty="0">
                <a:cs typeface="B Nazanin" pitchFamily="2" charset="-78"/>
              </a:rPr>
              <a:t>HL</a:t>
            </a:r>
            <a:r>
              <a:rPr lang="fa-IR" sz="2000" dirty="0">
                <a:cs typeface="B Nazanin" pitchFamily="2" charset="-78"/>
              </a:rPr>
              <a:t>: مانند زبانهای جاوا، </a:t>
            </a:r>
            <a:r>
              <a:rPr lang="en-US" dirty="0">
                <a:cs typeface="B Nazanin" pitchFamily="2" charset="-78"/>
              </a:rPr>
              <a:t>C#</a:t>
            </a:r>
            <a:r>
              <a:rPr lang="fa-IR" sz="2000" dirty="0">
                <a:cs typeface="B Nazanin" pitchFamily="2" charset="-78"/>
              </a:rPr>
              <a:t> و </a:t>
            </a:r>
            <a:r>
              <a:rPr lang="en-US" dirty="0">
                <a:cs typeface="B Nazanin" pitchFamily="2" charset="-78"/>
              </a:rPr>
              <a:t>PHP</a:t>
            </a:r>
            <a:endParaRPr lang="fa-IR" sz="2000" dirty="0">
              <a:cs typeface="B Nazanin" pitchFamily="2" charset="-78"/>
            </a:endParaRPr>
          </a:p>
          <a:p>
            <a:pPr algn="r" rtl="1"/>
            <a:r>
              <a:rPr lang="fa-IR" sz="2000" dirty="0">
                <a:cs typeface="B Nazanin" pitchFamily="2" charset="-78"/>
              </a:rPr>
              <a:t>3- زبان داده‏ای فرعی (زیرزبان داده‏ای)  </a:t>
            </a:r>
            <a:r>
              <a:rPr lang="en-US" dirty="0">
                <a:cs typeface="B Nazanin" pitchFamily="2" charset="-78"/>
              </a:rPr>
              <a:t>DSL</a:t>
            </a:r>
            <a:r>
              <a:rPr lang="fa-IR" sz="2000" dirty="0">
                <a:cs typeface="B Nazanin" pitchFamily="2" charset="-78"/>
              </a:rPr>
              <a:t>: زبانهای داده‏ای ادغام شده در زبانهای میزبان </a:t>
            </a:r>
          </a:p>
          <a:p>
            <a:pPr algn="r" rtl="1"/>
            <a:r>
              <a:rPr lang="fa-IR" sz="2000" dirty="0">
                <a:cs typeface="B Nazanin" pitchFamily="2" charset="-78"/>
              </a:rPr>
              <a:t>--------------------</a:t>
            </a:r>
            <a:r>
              <a:rPr lang="en-US" sz="2000" dirty="0">
                <a:cs typeface="B Nazanin" pitchFamily="2" charset="-78"/>
              </a:rPr>
              <a:t>----------------</a:t>
            </a:r>
            <a:r>
              <a:rPr lang="fa-IR" sz="2000" dirty="0">
                <a:cs typeface="B Nazanin" pitchFamily="2" charset="-78"/>
              </a:rPr>
              <a:t>-------------</a:t>
            </a:r>
          </a:p>
          <a:p>
            <a:pPr algn="r" rtl="1"/>
            <a:r>
              <a:rPr lang="fa-IR" sz="2000" dirty="0">
                <a:cs typeface="B Nazanin" pitchFamily="2" charset="-78"/>
              </a:rPr>
              <a:t>4- دید خارجی (نمای خارجی)		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سطح خارجی</a:t>
            </a:r>
          </a:p>
          <a:p>
            <a:pPr algn="r" rtl="1"/>
            <a:r>
              <a:rPr lang="fa-IR" sz="2000" dirty="0">
                <a:cs typeface="B Nazanin" pitchFamily="2" charset="-78"/>
                <a:sym typeface="Wingdings" pitchFamily="2" charset="2"/>
              </a:rPr>
              <a:t>5- دید ادراکی (فرایافتی یا مفهومی)	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سطح ادراکی</a:t>
            </a:r>
          </a:p>
          <a:p>
            <a:pPr algn="r" rtl="1"/>
            <a:r>
              <a:rPr lang="fa-IR" sz="2000" dirty="0">
                <a:cs typeface="B Nazanin" pitchFamily="2" charset="-78"/>
                <a:sym typeface="Wingdings" pitchFamily="2" charset="2"/>
              </a:rPr>
              <a:t>6- دید داخلی			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سطح داخلی</a:t>
            </a:r>
          </a:p>
          <a:p>
            <a:pPr algn="r" rtl="1"/>
            <a:r>
              <a:rPr lang="fa-IR" sz="2000" dirty="0">
                <a:cs typeface="B Nazanin" pitchFamily="2" charset="-78"/>
                <a:sym typeface="Wingdings" pitchFamily="2" charset="2"/>
              </a:rPr>
              <a:t>-----------------------</a:t>
            </a:r>
            <a:r>
              <a:rPr lang="en-US" sz="2000" dirty="0">
                <a:cs typeface="B Nazanin" pitchFamily="2" charset="-78"/>
                <a:sym typeface="Wingdings" pitchFamily="2" charset="2"/>
              </a:rPr>
              <a:t>---------------</a:t>
            </a:r>
            <a:r>
              <a:rPr lang="fa-IR" sz="2000" dirty="0">
                <a:cs typeface="B Nazanin" pitchFamily="2" charset="-78"/>
                <a:sym typeface="Wingdings" pitchFamily="2" charset="2"/>
              </a:rPr>
              <a:t>----------</a:t>
            </a:r>
          </a:p>
          <a:p>
            <a:pPr algn="r" rtl="1"/>
            <a:r>
              <a:rPr lang="fa-IR" sz="2000" dirty="0">
                <a:cs typeface="B Nazanin" pitchFamily="2" charset="-78"/>
              </a:rPr>
              <a:t>7- فایل‏های فیزیکی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>
                <a:cs typeface="B Nazanin" pitchFamily="2" charset="-78"/>
              </a:rPr>
              <a:t>8- سیستم مدیریت پایگاه داده‏ها (کوتاهتر: سمپاد)</a:t>
            </a:r>
          </a:p>
          <a:p>
            <a:pPr algn="r" rtl="1"/>
            <a:r>
              <a:rPr lang="fa-IR" sz="2000" dirty="0">
                <a:cs typeface="B Nazanin" pitchFamily="2" charset="-78"/>
              </a:rPr>
              <a:t>9- مدیر پایگاه داده‏ها (</a:t>
            </a:r>
            <a:r>
              <a:rPr lang="en-US" dirty="0">
                <a:cs typeface="B Nazanin" pitchFamily="2" charset="-78"/>
              </a:rPr>
              <a:t>DBA</a:t>
            </a:r>
            <a:r>
              <a:rPr lang="fa-IR" sz="2000" dirty="0">
                <a:cs typeface="B Nazanin" pitchFamily="2" charset="-78"/>
              </a:rPr>
              <a:t>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800600" y="3733800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00600" y="4038600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600" y="3413234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96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/>
              <a:t>           درج در دید حافظ کلید</a:t>
            </a:r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en-US" dirty="0"/>
          </a:p>
          <a:p>
            <a:pPr lvl="1"/>
            <a:r>
              <a:rPr lang="fa-IR" sz="1800" b="1" dirty="0">
                <a:solidFill>
                  <a:srgbClr val="0033CC"/>
                </a:solidFill>
              </a:rPr>
              <a:t>عدم رعایت هیچمقدارناپذیری ستونهای نهان از دید: </a:t>
            </a:r>
            <a:r>
              <a:rPr lang="fa-IR" dirty="0"/>
              <a:t>اگر هر کدام از ستون‏های نهان از دید کاربر، محدودیت هیچ‏مقدارناپذیری داشته باشند، درخواست رد می‏شود.</a:t>
            </a:r>
          </a:p>
          <a:p>
            <a:pPr lvl="1"/>
            <a:r>
              <a:rPr lang="fa-IR" sz="1800" b="1" dirty="0">
                <a:solidFill>
                  <a:srgbClr val="0033CC"/>
                </a:solidFill>
              </a:rPr>
              <a:t>عدم رعایت محدودیت یکتایی مقادیر کلید:</a:t>
            </a:r>
            <a:r>
              <a:rPr lang="fa-IR" dirty="0"/>
              <a:t> اگر به جای </a:t>
            </a:r>
            <a:r>
              <a:rPr lang="en-US" sz="1800" dirty="0"/>
              <a:t>555</a:t>
            </a:r>
            <a:r>
              <a:rPr lang="fa-IR" sz="1800" dirty="0"/>
              <a:t> </a:t>
            </a:r>
            <a:r>
              <a:rPr lang="fa-IR" dirty="0"/>
              <a:t>بنویسیم </a:t>
            </a:r>
            <a:r>
              <a:rPr lang="en-US" sz="1800" dirty="0"/>
              <a:t>777</a:t>
            </a:r>
            <a:r>
              <a:rPr lang="fa-IR" dirty="0"/>
              <a:t>، درخواست رد می‏شود (تبدیل </a:t>
            </a:r>
            <a:r>
              <a:rPr lang="en-US" sz="1800" dirty="0"/>
              <a:t>E/C</a:t>
            </a:r>
            <a:r>
              <a:rPr lang="fa-IR" dirty="0"/>
              <a:t> انجام نمی‏شود) به دلیل </a:t>
            </a:r>
            <a:r>
              <a:rPr lang="fa-IR" dirty="0">
                <a:solidFill>
                  <a:srgbClr val="C00000"/>
                </a:solidFill>
              </a:rPr>
              <a:t>عدم رعایت محدودیت یکتایی </a:t>
            </a:r>
            <a:r>
              <a:rPr lang="fa-IR" dirty="0"/>
              <a:t>مقادیر کلید.</a:t>
            </a:r>
          </a:p>
          <a:p>
            <a:pPr lvl="1"/>
            <a:r>
              <a:rPr lang="fa-IR" dirty="0"/>
              <a:t>حال اگر به جای </a:t>
            </a:r>
            <a:r>
              <a:rPr lang="en-US" sz="1800" dirty="0" err="1"/>
              <a:t>chem</a:t>
            </a:r>
            <a:r>
              <a:rPr lang="fa-IR" sz="1800" dirty="0"/>
              <a:t> </a:t>
            </a:r>
            <a:r>
              <a:rPr lang="fa-IR" dirty="0"/>
              <a:t>بنویسیم </a:t>
            </a:r>
            <a:r>
              <a:rPr lang="en-US" sz="1800" dirty="0" err="1"/>
              <a:t>phys</a:t>
            </a:r>
            <a:r>
              <a:rPr lang="fa-IR" dirty="0"/>
              <a:t>، همان پیش می‏آید که در مثال </a:t>
            </a:r>
            <a:r>
              <a:rPr lang="en-US" sz="1800" dirty="0"/>
              <a:t>UPDATE</a:t>
            </a:r>
            <a:r>
              <a:rPr lang="fa-IR" sz="1800" dirty="0"/>
              <a:t> </a:t>
            </a:r>
            <a:r>
              <a:rPr lang="fa-IR" dirty="0"/>
              <a:t>دیدیم.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3412" y="28194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042260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INSERT  INTO  </a:t>
            </a:r>
            <a:r>
              <a:rPr lang="en-US" sz="1600" dirty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(‘555’, ‘</a:t>
            </a:r>
            <a:r>
              <a:rPr lang="en-US" sz="1600" dirty="0" err="1"/>
              <a:t>chem</a:t>
            </a:r>
            <a:r>
              <a:rPr lang="en-US" sz="1600" dirty="0"/>
              <a:t>’, ‘</a:t>
            </a:r>
            <a:r>
              <a:rPr lang="en-US" sz="1600" dirty="0" err="1"/>
              <a:t>bs</a:t>
            </a:r>
            <a:r>
              <a:rPr lang="en-US" sz="1600" dirty="0"/>
              <a:t>’)</a:t>
            </a:r>
            <a:endParaRPr lang="fa-IR" sz="1600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 INTO  </a:t>
            </a:r>
            <a:r>
              <a:rPr lang="en-US" sz="1600" dirty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(‘555’, ?, ‘</a:t>
            </a:r>
            <a:r>
              <a:rPr lang="en-US" sz="1600" dirty="0" err="1"/>
              <a:t>chem</a:t>
            </a:r>
            <a:r>
              <a:rPr lang="en-US" sz="1600" dirty="0"/>
              <a:t>’, ‘</a:t>
            </a:r>
            <a:r>
              <a:rPr lang="en-US" sz="1600" dirty="0" err="1"/>
              <a:t>bs</a:t>
            </a:r>
            <a:r>
              <a:rPr lang="en-US" sz="1600" dirty="0"/>
              <a:t>’, ?)</a:t>
            </a:r>
            <a:endParaRPr lang="fa-IR" sz="1600" dirty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42010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دلایل</a:t>
            </a:r>
            <a:r>
              <a:rPr lang="fa-IR" sz="1800" b="1" dirty="0">
                <a:solidFill>
                  <a:srgbClr val="0033CC"/>
                </a:solidFill>
              </a:rPr>
              <a:t> </a:t>
            </a:r>
            <a:r>
              <a:rPr lang="fa-IR" sz="1900" b="1" dirty="0">
                <a:solidFill>
                  <a:srgbClr val="0033CC"/>
                </a:solidFill>
              </a:rPr>
              <a:t>رد شدن درخواست عمل ذخیره‏سازی در دید تک جدولی </a:t>
            </a:r>
            <a:r>
              <a:rPr lang="fa-IR" dirty="0"/>
              <a:t>حافظ کلید:</a:t>
            </a:r>
          </a:p>
          <a:p>
            <a:pPr lvl="1"/>
            <a:r>
              <a:rPr lang="fa-IR" dirty="0"/>
              <a:t>عدم رعایت محدودیت دید (در صورت وجود </a:t>
            </a:r>
            <a:r>
              <a:rPr lang="en-US" sz="1600" dirty="0"/>
              <a:t>WITH CHECK OPTION</a:t>
            </a:r>
            <a:r>
              <a:rPr lang="fa-IR" sz="1800" dirty="0"/>
              <a:t> </a:t>
            </a:r>
            <a:r>
              <a:rPr lang="fa-IR" dirty="0"/>
              <a:t>در تعریف دید)</a:t>
            </a:r>
          </a:p>
          <a:p>
            <a:pPr lvl="1"/>
            <a:r>
              <a:rPr lang="fa-IR" dirty="0"/>
              <a:t>عدم رعایت محدودیت یکتایی مقادیر کلید</a:t>
            </a:r>
          </a:p>
          <a:p>
            <a:pPr lvl="1"/>
            <a:r>
              <a:rPr lang="fa-IR" dirty="0"/>
              <a:t>عدم رعایت محدودیت هیچ‏مقدارناپذیری ستون‏های نهان</a:t>
            </a:r>
          </a:p>
          <a:p>
            <a:pPr lvl="1"/>
            <a:r>
              <a:rPr lang="fa-IR" dirty="0"/>
              <a:t>...</a:t>
            </a:r>
          </a:p>
          <a:p>
            <a:pPr lvl="1"/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85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دید تعریف شده روی یک جدول مبنا و فاقد کلید</a:t>
            </a:r>
          </a:p>
          <a:p>
            <a:pPr marL="0" indent="0">
              <a:buNone/>
            </a:pPr>
            <a:endParaRPr lang="fa-IR" sz="1200" dirty="0"/>
          </a:p>
          <a:p>
            <a:pPr marL="0" indent="0">
              <a:buNone/>
            </a:pPr>
            <a:r>
              <a:rPr lang="fa-IR" dirty="0"/>
              <a:t>         چون این دید </a:t>
            </a:r>
            <a:r>
              <a:rPr lang="fa-IR" u="sng" dirty="0">
                <a:solidFill>
                  <a:srgbClr val="C00000"/>
                </a:solidFill>
              </a:rPr>
              <a:t>فاقد کلید </a:t>
            </a:r>
            <a:r>
              <a:rPr lang="fa-IR" dirty="0"/>
              <a:t>است، امکان انجام عملیات سطری وجود ندارد.</a:t>
            </a:r>
          </a:p>
          <a:p>
            <a:endParaRPr lang="fa-IR" dirty="0"/>
          </a:p>
          <a:p>
            <a:endParaRPr lang="fa-IR" dirty="0"/>
          </a:p>
          <a:p>
            <a:pPr lvl="1"/>
            <a:r>
              <a:rPr lang="fa-IR" dirty="0"/>
              <a:t>درخواست زیر انجام نمی‏شود، چون معلوم نیست کدام سطر از رابطه باید حذف شود. پس تبدیل </a:t>
            </a:r>
            <a:r>
              <a:rPr lang="en-US" sz="1800" dirty="0"/>
              <a:t>E/C</a:t>
            </a:r>
            <a:r>
              <a:rPr lang="fa-IR" dirty="0"/>
              <a:t> ناممکن است، مگر اینکه بپذیریم این درخواست به صورت مکانیکی انجام شود؛ یعنی تمام سطرهای حائز شرط داده شده (مجموعه‏ای از سطرها) حذف شوند.</a:t>
            </a:r>
          </a:p>
          <a:p>
            <a:pPr lvl="1"/>
            <a:endParaRPr lang="fa-IR" dirty="0"/>
          </a:p>
          <a:p>
            <a:pPr lvl="1"/>
            <a:r>
              <a:rPr lang="fa-IR" dirty="0"/>
              <a:t>اگر کاربر این پیامد را بپذیرد مشکلی نیست، اما در عمل سیستم‏ها نمی‏پذیرند!</a:t>
            </a:r>
          </a:p>
          <a:p>
            <a:pPr lvl="1"/>
            <a:r>
              <a:rPr lang="fa-IR" dirty="0"/>
              <a:t>در دید </a:t>
            </a:r>
            <a:r>
              <a:rPr lang="en-US" sz="1800" dirty="0"/>
              <a:t>V3</a:t>
            </a:r>
            <a:r>
              <a:rPr lang="fa-IR" sz="1800" dirty="0"/>
              <a:t> </a:t>
            </a:r>
            <a:r>
              <a:rPr lang="fa-IR" dirty="0"/>
              <a:t>انجام </a:t>
            </a:r>
            <a:r>
              <a:rPr lang="en-US" sz="1800" dirty="0"/>
              <a:t>INSERT</a:t>
            </a:r>
            <a:r>
              <a:rPr lang="fa-IR" sz="1800" dirty="0"/>
              <a:t> </a:t>
            </a:r>
            <a:r>
              <a:rPr lang="fa-IR" dirty="0"/>
              <a:t>نیز غیرممکن است (به دلیل عدم وجود مقدار کلید برای جدول مبنا).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965" y="2738006"/>
            <a:ext cx="3577390" cy="30623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CREATE VIEW </a:t>
            </a:r>
            <a:r>
              <a:rPr lang="en-US" sz="1600" dirty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AS SELECT </a:t>
            </a:r>
            <a:r>
              <a:rPr lang="en-US" sz="1600" dirty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dirty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8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DELETE FROM </a:t>
            </a:r>
            <a:r>
              <a:rPr lang="en-US" sz="1600" dirty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WHERE </a:t>
            </a:r>
            <a:r>
              <a:rPr lang="en-US" sz="1600" dirty="0"/>
              <a:t>STNAME=‘</a:t>
            </a:r>
            <a:r>
              <a:rPr lang="en-US" sz="1600" dirty="0" err="1"/>
              <a:t>ali</a:t>
            </a:r>
            <a:r>
              <a:rPr lang="en-US" sz="1600" dirty="0"/>
              <a:t>’</a:t>
            </a:r>
            <a:endParaRPr lang="fa-IR" sz="1600" dirty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00" y="2245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        حال اگر در تعریف </a:t>
            </a:r>
            <a:r>
              <a:rPr lang="en-US" sz="1800" dirty="0"/>
              <a:t>V3</a:t>
            </a:r>
            <a:r>
              <a:rPr lang="fa-IR" dirty="0"/>
              <a:t>، </a:t>
            </a:r>
            <a:r>
              <a:rPr lang="en-US" sz="1800" dirty="0"/>
              <a:t>DISTINCT</a:t>
            </a:r>
            <a:r>
              <a:rPr lang="fa-IR" sz="1800" dirty="0"/>
              <a:t> </a:t>
            </a:r>
            <a:r>
              <a:rPr lang="fa-IR" dirty="0"/>
              <a:t>بزنیم چه پیش می‏آید؟</a:t>
            </a:r>
          </a:p>
          <a:p>
            <a:endParaRPr lang="fa-IR" dirty="0"/>
          </a:p>
          <a:p>
            <a:endParaRPr lang="fa-IR" dirty="0"/>
          </a:p>
          <a:p>
            <a:pPr lvl="1"/>
            <a:r>
              <a:rPr lang="fa-IR" dirty="0"/>
              <a:t>فرقی نمی‏کند، باز هم همان مشکل پابرجاست: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965" y="1981200"/>
            <a:ext cx="4574266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CREATE VIEW </a:t>
            </a:r>
            <a:r>
              <a:rPr lang="en-US" sz="1600" dirty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AS SELECT DISTINCT </a:t>
            </a:r>
            <a:r>
              <a:rPr lang="en-US" sz="1600" dirty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dirty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068347" y="48169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261" y="3368566"/>
            <a:ext cx="3403496" cy="32778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DELETE FROM </a:t>
            </a:r>
            <a:r>
              <a:rPr lang="en-US" sz="1600" dirty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WHERE </a:t>
            </a:r>
            <a:r>
              <a:rPr lang="en-US" sz="1600" dirty="0"/>
              <a:t>STNAME=‘a’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fa-IR" dirty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r>
              <a:rPr lang="fa-IR" dirty="0">
                <a:cs typeface="B Nazanin" pitchFamily="2" charset="-78"/>
              </a:rPr>
              <a:t>تبدیل می‏شود به حذف مجموعه‏ای از سطرها</a:t>
            </a:r>
          </a:p>
          <a:p>
            <a:pPr>
              <a:spcAft>
                <a:spcPts val="300"/>
              </a:spcAft>
            </a:pPr>
            <a:endParaRPr lang="fa-IR" dirty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774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دید تعریف شده روی یک جدول مبنا دارای ستون مجازی</a:t>
            </a:r>
          </a:p>
          <a:p>
            <a:pPr lvl="1"/>
            <a:r>
              <a:rPr lang="fa-IR" dirty="0"/>
              <a:t>این دیدها هم در عمل و هم در تئوری ناپذیرا هستند.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170872"/>
            <a:ext cx="359534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CREATE VIEW </a:t>
            </a:r>
            <a:r>
              <a:rPr lang="en-US" sz="1600" dirty="0"/>
              <a:t>V4 (PN, SQ)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AS SELECT </a:t>
            </a:r>
            <a:r>
              <a:rPr lang="en-US" sz="1600" dirty="0"/>
              <a:t>P#, SUM(QTY)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dirty="0"/>
              <a:t>SP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GROUP BY </a:t>
            </a:r>
            <a:r>
              <a:rPr lang="en-US" sz="1600" dirty="0"/>
              <a:t>P#</a:t>
            </a:r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358621"/>
              </p:ext>
            </p:extLst>
          </p:nvPr>
        </p:nvGraphicFramePr>
        <p:xfrm>
          <a:off x="928693" y="5029200"/>
          <a:ext cx="2576507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1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S#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P#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QTY</a:t>
                      </a:r>
                      <a:endParaRPr lang="en-US" sz="1400" b="1" dirty="0"/>
                    </a:p>
                  </a:txBody>
                  <a:tcPr marL="117125" marR="1171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P1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  <a:endParaRPr lang="en-US" sz="1400" b="1" dirty="0"/>
                    </a:p>
                  </a:txBody>
                  <a:tcPr marL="117125" marR="1171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S1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P2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140</a:t>
                      </a:r>
                      <a:endParaRPr lang="en-US" sz="1400" b="1" dirty="0"/>
                    </a:p>
                  </a:txBody>
                  <a:tcPr marL="117125" marR="1171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P3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80</a:t>
                      </a:r>
                      <a:endParaRPr lang="en-US" sz="1400" b="1" dirty="0"/>
                    </a:p>
                  </a:txBody>
                  <a:tcPr marL="117125" marR="1171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S2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P2</a:t>
                      </a: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70</a:t>
                      </a:r>
                    </a:p>
                  </a:txBody>
                  <a:tcPr marL="117125" marR="1171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10380" y="50292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SP</a:t>
            </a:r>
            <a:endParaRPr lang="fa-IR" sz="1200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4069" y="4817171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P1</a:t>
                          </a: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100</a:t>
                          </a:r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P2</a:t>
                          </a: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210</a:t>
                          </a:r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7681" t="-32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ounded Rectangle 10"/>
          <p:cNvSpPr/>
          <p:nvPr/>
        </p:nvSpPr>
        <p:spPr>
          <a:xfrm>
            <a:off x="454322" y="314077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V4</a:t>
            </a:r>
            <a:endParaRPr lang="fa-IR" sz="1100" b="1" dirty="0">
              <a:solidFill>
                <a:schemeClr val="tx1"/>
              </a:solidFill>
            </a:endParaRPr>
          </a:p>
        </p:txBody>
      </p: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501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انجام عملیات سطری در دید </a:t>
            </a:r>
            <a:r>
              <a:rPr lang="en-US" sz="1800" dirty="0"/>
              <a:t>V4</a:t>
            </a:r>
            <a:r>
              <a:rPr lang="fa-IR" sz="1800" dirty="0"/>
              <a:t> </a:t>
            </a:r>
            <a:r>
              <a:rPr lang="fa-IR" dirty="0"/>
              <a:t>غیرممکن است.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از لحاظ تئوریک هم دید </a:t>
            </a:r>
            <a:r>
              <a:rPr lang="en-US" sz="1800" dirty="0"/>
              <a:t>V4</a:t>
            </a:r>
            <a:r>
              <a:rPr lang="fa-IR" sz="1800" dirty="0"/>
              <a:t> </a:t>
            </a:r>
            <a:r>
              <a:rPr lang="fa-IR" dirty="0"/>
              <a:t>نباید پذیرا باشد. </a:t>
            </a:r>
          </a:p>
          <a:p>
            <a:pPr lvl="1"/>
            <a:r>
              <a:rPr lang="fa-IR" dirty="0"/>
              <a:t>زیرا جدول </a:t>
            </a:r>
            <a:r>
              <a:rPr lang="en-US" sz="1800" dirty="0"/>
              <a:t>V4</a:t>
            </a:r>
            <a:r>
              <a:rPr lang="fa-IR" sz="1800" dirty="0"/>
              <a:t> </a:t>
            </a:r>
            <a:r>
              <a:rPr lang="fa-IR" dirty="0"/>
              <a:t>(که مجازی است) و جدول مبنای </a:t>
            </a:r>
            <a:r>
              <a:rPr lang="en-US" sz="1800" dirty="0"/>
              <a:t>SP</a:t>
            </a:r>
            <a:r>
              <a:rPr lang="fa-IR" sz="1800" dirty="0"/>
              <a:t> </a:t>
            </a:r>
            <a:r>
              <a:rPr lang="fa-IR" dirty="0"/>
              <a:t>با هم تعارض معنایی (</a:t>
            </a:r>
            <a:r>
              <a:rPr lang="en-US" sz="1800" dirty="0"/>
              <a:t>Semantic Conflict</a:t>
            </a:r>
            <a:r>
              <a:rPr lang="fa-IR" dirty="0"/>
              <a:t>) دارند. یعنی مسند بیانگر معنای رابطه </a:t>
            </a:r>
            <a:r>
              <a:rPr lang="en-US" sz="1800" dirty="0"/>
              <a:t>V4</a:t>
            </a:r>
            <a:r>
              <a:rPr lang="fa-IR" sz="1800" dirty="0"/>
              <a:t> </a:t>
            </a:r>
            <a:r>
              <a:rPr lang="fa-IR" dirty="0"/>
              <a:t>اساساً با مسند بیانگر رابطه </a:t>
            </a:r>
            <a:r>
              <a:rPr lang="en-US" sz="1800" dirty="0"/>
              <a:t>SP</a:t>
            </a:r>
            <a:r>
              <a:rPr lang="fa-IR" sz="1800" dirty="0"/>
              <a:t> </a:t>
            </a:r>
            <a:r>
              <a:rPr lang="fa-IR" dirty="0"/>
              <a:t>تفاوت دارد.</a:t>
            </a:r>
          </a:p>
          <a:p>
            <a:pPr marL="457200" lvl="1" indent="0">
              <a:buNone/>
            </a:pPr>
            <a:r>
              <a:rPr lang="fa-IR" dirty="0"/>
              <a:t>[دربحث رابطه‏ای خواهیم دید که هر رابطه (جدول) یک معنا دارد و در اینجا این دو رابطه هیچ ربطی از نظر معنایی با هم ندارند.]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DELETE FROM </a:t>
            </a:r>
            <a:r>
              <a:rPr lang="en-US" sz="1600" dirty="0"/>
              <a:t>V4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WHERE </a:t>
            </a:r>
            <a:r>
              <a:rPr lang="en-US" sz="1600" dirty="0"/>
              <a:t>PN=‘p1’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3740" y="2286000"/>
            <a:ext cx="22880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>
                <a:cs typeface="B Nazanin" pitchFamily="2" charset="-78"/>
              </a:rPr>
              <a:t>سطری نیست، با نوعی تفسیر می‌توان گفت که مجموعه‏ای از سطرها را حذف می‏کند.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0834" y="2593831"/>
            <a:ext cx="1066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15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0033CC"/>
                </a:solidFill>
              </a:rPr>
              <a:t>دیدهای تعریف شده روی بیش از یک جدول</a:t>
            </a:r>
          </a:p>
          <a:p>
            <a:pPr lvl="1"/>
            <a:r>
              <a:rPr lang="fa-IR" dirty="0"/>
              <a:t>در </a:t>
            </a:r>
            <a:r>
              <a:rPr lang="fa-IR" b="1" dirty="0">
                <a:solidFill>
                  <a:srgbClr val="C00000"/>
                </a:solidFill>
              </a:rPr>
              <a:t>عمل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این دیدها </a:t>
            </a:r>
            <a:r>
              <a:rPr lang="fa-IR" b="1" dirty="0">
                <a:solidFill>
                  <a:srgbClr val="C00000"/>
                </a:solidFill>
              </a:rPr>
              <a:t>ناپذیرا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هستند و دخالت خود برنامه‏ساز لازم است. البته به لحاظ </a:t>
            </a:r>
            <a:r>
              <a:rPr lang="fa-IR" b="1" dirty="0">
                <a:solidFill>
                  <a:srgbClr val="C00000"/>
                </a:solidFill>
              </a:rPr>
              <a:t>تئوری </a:t>
            </a:r>
            <a:r>
              <a:rPr lang="fa-IR" dirty="0"/>
              <a:t>در </a:t>
            </a:r>
            <a:r>
              <a:rPr lang="fa-IR" b="1" dirty="0">
                <a:solidFill>
                  <a:srgbClr val="C00000"/>
                </a:solidFill>
              </a:rPr>
              <a:t>برخی موارد پذیرا </a:t>
            </a:r>
            <a:r>
              <a:rPr lang="fa-IR" dirty="0"/>
              <a:t>هستند.</a:t>
            </a:r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r>
              <a:rPr lang="fa-IR" b="1" dirty="0"/>
              <a:t>دید پیوندی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514600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/>
              <a:t>V5</a:t>
            </a:r>
            <a:r>
              <a:rPr lang="en-US" sz="1600" b="1" dirty="0"/>
              <a:t>:  </a:t>
            </a:r>
            <a:r>
              <a:rPr lang="en-US" sz="1600" dirty="0"/>
              <a:t>T1</a:t>
            </a:r>
            <a:r>
              <a:rPr lang="en-US" sz="1600" b="1" dirty="0"/>
              <a:t>  JOIN  </a:t>
            </a:r>
            <a:r>
              <a:rPr lang="en-US" sz="1600" dirty="0"/>
              <a:t>T2</a:t>
            </a:r>
            <a:r>
              <a:rPr lang="fa-IR" sz="1600" b="1" dirty="0">
                <a:cs typeface="B Nazanin" pitchFamily="2" charset="-78"/>
              </a:rPr>
              <a:t>دید پیوندی  (پیوند طبیعی)         </a:t>
            </a:r>
            <a:endParaRPr lang="en-US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/>
              <a:t>V6</a:t>
            </a:r>
            <a:r>
              <a:rPr lang="en-US" sz="1600" b="1" dirty="0"/>
              <a:t>:  </a:t>
            </a:r>
            <a:r>
              <a:rPr lang="en-US" sz="1600" dirty="0"/>
              <a:t>T1</a:t>
            </a:r>
            <a:r>
              <a:rPr lang="en-US" sz="1600" b="1" dirty="0"/>
              <a:t>  UNION  </a:t>
            </a:r>
            <a:r>
              <a:rPr lang="en-US" sz="1600" dirty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/>
              <a:t>V7</a:t>
            </a:r>
            <a:r>
              <a:rPr lang="en-US" sz="1600" b="1" dirty="0"/>
              <a:t>:  </a:t>
            </a:r>
            <a:r>
              <a:rPr lang="en-US" sz="1600" dirty="0"/>
              <a:t>T1</a:t>
            </a:r>
            <a:r>
              <a:rPr lang="en-US" sz="1600" b="1" dirty="0"/>
              <a:t>  INTERSECT  </a:t>
            </a:r>
            <a:r>
              <a:rPr lang="en-US" sz="1600" dirty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/>
              <a:t>V8</a:t>
            </a:r>
            <a:r>
              <a:rPr lang="en-US" sz="1600" b="1" dirty="0"/>
              <a:t>:  </a:t>
            </a:r>
            <a:r>
              <a:rPr lang="en-US" sz="1600" dirty="0"/>
              <a:t>T1</a:t>
            </a:r>
            <a:r>
              <a:rPr lang="en-US" sz="1600" b="1" dirty="0"/>
              <a:t>  EXCEPT  </a:t>
            </a:r>
            <a:r>
              <a:rPr lang="en-US" sz="1600" dirty="0"/>
              <a:t>T2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315200" y="4514165"/>
            <a:ext cx="166698" cy="1581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536" y="4340940"/>
            <a:ext cx="68355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>
                <a:cs typeface="B Nazanin" pitchFamily="2" charset="-78"/>
              </a:rPr>
              <a:t>PK-PK</a:t>
            </a:r>
            <a:r>
              <a:rPr lang="fa-IR" sz="2000" dirty="0">
                <a:cs typeface="B Nazanin" pitchFamily="2" charset="-78"/>
              </a:rPr>
              <a:t>: ستون پیوند در هر دو جدول </a:t>
            </a:r>
            <a:r>
              <a:rPr lang="en-US" dirty="0">
                <a:cs typeface="B Nazanin" pitchFamily="2" charset="-78"/>
              </a:rPr>
              <a:t>PK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sz="2000" dirty="0">
                <a:cs typeface="B Nazanin" pitchFamily="2" charset="-78"/>
              </a:rPr>
              <a:t>است. در تئوری پذیرا و بدون مشکل</a:t>
            </a:r>
            <a:endParaRPr lang="en-US" sz="2000" dirty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itchFamily="2" charset="-78"/>
              </a:rPr>
              <a:t>PK-FK</a:t>
            </a:r>
            <a:r>
              <a:rPr lang="fa-IR" sz="2000" dirty="0">
                <a:cs typeface="B Nazanin" pitchFamily="2" charset="-78"/>
              </a:rPr>
              <a:t>: در تئوری پذیرا به شرط پذیرش پیامدها</a:t>
            </a:r>
            <a:endParaRPr lang="en-US" sz="2000" dirty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itchFamily="2" charset="-78"/>
              </a:rPr>
              <a:t>FK-FK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itchFamily="2" charset="-78"/>
              </a:rPr>
              <a:t>NK-NK</a:t>
            </a:r>
            <a:r>
              <a:rPr lang="fa-IR" sz="2000" dirty="0">
                <a:cs typeface="B Nazanin" pitchFamily="2" charset="-78"/>
              </a:rPr>
              <a:t> (</a:t>
            </a:r>
            <a:r>
              <a:rPr lang="en-US" dirty="0">
                <a:cs typeface="B Nazanin" pitchFamily="2" charset="-78"/>
              </a:rPr>
              <a:t>Non-Key</a:t>
            </a:r>
            <a:r>
              <a:rPr lang="fa-IR" sz="2000" dirty="0">
                <a:cs typeface="B Nazanin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202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دید پیوندی </a:t>
            </a:r>
            <a:r>
              <a:rPr lang="en-US" sz="1800" b="1" dirty="0">
                <a:solidFill>
                  <a:srgbClr val="C00000"/>
                </a:solidFill>
              </a:rPr>
              <a:t>PK-PK</a:t>
            </a:r>
            <a:r>
              <a:rPr lang="fa-IR" sz="1800" b="1" dirty="0">
                <a:solidFill>
                  <a:srgbClr val="C00000"/>
                </a:solidFill>
              </a:rPr>
              <a:t> </a:t>
            </a:r>
            <a:r>
              <a:rPr lang="fa-IR" sz="1800" b="1" dirty="0"/>
              <a:t>(ستون پیوند در هر دو جدول کلید اصلی است)</a:t>
            </a:r>
          </a:p>
          <a:p>
            <a:pPr marL="457200" lvl="1" indent="0">
              <a:buNone/>
            </a:pPr>
            <a:r>
              <a:rPr lang="fa-IR" sz="1800" dirty="0"/>
              <a:t>   </a:t>
            </a:r>
            <a:r>
              <a:rPr lang="en-US" sz="1800" dirty="0"/>
              <a:t>V5</a:t>
            </a:r>
            <a:r>
              <a:rPr lang="fa-IR" sz="1800" dirty="0"/>
              <a:t> </a:t>
            </a:r>
            <a:r>
              <a:rPr lang="fa-IR" dirty="0"/>
              <a:t>همان </a:t>
            </a:r>
            <a:r>
              <a:rPr lang="en-US" sz="1800" dirty="0"/>
              <a:t>STT</a:t>
            </a:r>
            <a:r>
              <a:rPr lang="fa-IR" sz="1800" dirty="0"/>
              <a:t> </a:t>
            </a:r>
            <a:r>
              <a:rPr lang="fa-IR" dirty="0"/>
              <a:t>است اما این بار به صورت یک دید تعریف شده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2457" y="3074566"/>
            <a:ext cx="3367717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CREATE VIEW </a:t>
            </a:r>
            <a:r>
              <a:rPr lang="en-US" sz="1600" dirty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AS SELECT </a:t>
            </a:r>
            <a:r>
              <a:rPr lang="en-US" sz="1600" dirty="0"/>
              <a:t>ST1.*, ST2.*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dirty="0"/>
              <a:t>ST1  </a:t>
            </a:r>
            <a:r>
              <a:rPr lang="en-US" sz="1600" b="1" dirty="0"/>
              <a:t>JOIN</a:t>
            </a:r>
            <a:r>
              <a:rPr lang="en-US" sz="1600" dirty="0"/>
              <a:t>  ST2</a:t>
            </a:r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4069" y="4476804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64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402000" r="-28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62857" t="-402000" r="-78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06522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ounded Rectangle 12"/>
          <p:cNvSpPr/>
          <p:nvPr/>
        </p:nvSpPr>
        <p:spPr>
          <a:xfrm>
            <a:off x="210380" y="4724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ST1</a:t>
            </a:r>
            <a:endParaRPr lang="fa-IR" sz="1200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0380" y="2819400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10668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83820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8382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91440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V5</a:t>
              </a:r>
              <a:endParaRPr lang="fa-IR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96829" y="4724400"/>
            <a:ext cx="2994571" cy="1524000"/>
            <a:chOff x="1272334" y="2819400"/>
            <a:chExt cx="3222966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8382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91440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80435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166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9" name="Rounded Rectangle 18"/>
            <p:cNvSpPr/>
            <p:nvPr/>
          </p:nvSpPr>
          <p:spPr>
            <a:xfrm>
              <a:off x="1272334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ST2</a:t>
              </a:r>
              <a:endParaRPr lang="fa-I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یک دستور اجراشونده در شمای خارجی تبدیل می‏شود به دو دستور در شمای ادراکی.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sz="2100" dirty="0"/>
              <a:t>عمل</a:t>
            </a:r>
            <a:r>
              <a:rPr lang="fa-IR" sz="1800" dirty="0"/>
              <a:t> </a:t>
            </a:r>
            <a:r>
              <a:rPr lang="en-US" sz="1600" dirty="0"/>
              <a:t>DELETE</a:t>
            </a:r>
            <a:r>
              <a:rPr lang="fa-IR" sz="1600" dirty="0"/>
              <a:t> </a:t>
            </a:r>
            <a:r>
              <a:rPr lang="fa-IR" dirty="0"/>
              <a:t>در این دید تبدیل می‏شود به دو عمل حذف از جدول‏های مبنایی زیرین و عمل </a:t>
            </a:r>
            <a:r>
              <a:rPr lang="en-US" sz="1600" dirty="0"/>
              <a:t>UPDATE</a:t>
            </a:r>
            <a:r>
              <a:rPr lang="fa-IR" sz="1600" dirty="0"/>
              <a:t> </a:t>
            </a:r>
            <a:r>
              <a:rPr lang="fa-IR" dirty="0"/>
              <a:t>(بسته به ستونی که می‏خواهیم بروز کنیم) به یک یا دو عمل بهنگام‏سازی در جدول‏های زیرین تبدیل می‏شود.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208833"/>
            <a:ext cx="4762009" cy="31854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‘St9’, ‘</a:t>
            </a:r>
            <a:r>
              <a:rPr lang="en-US" sz="1600" dirty="0" err="1"/>
              <a:t>chem</a:t>
            </a:r>
            <a:r>
              <a:rPr lang="en-US" sz="1600" dirty="0"/>
              <a:t>’, ‘</a:t>
            </a:r>
            <a:r>
              <a:rPr lang="en-US" sz="1600" dirty="0" err="1"/>
              <a:t>bs</a:t>
            </a:r>
            <a:r>
              <a:rPr lang="en-US" sz="1600" dirty="0"/>
              <a:t>’, ‘D15’)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/>
              <a:t>ST1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‘St9’, ‘</a:t>
            </a:r>
            <a:r>
              <a:rPr lang="en-US" sz="1600" dirty="0" err="1"/>
              <a:t>bs</a:t>
            </a:r>
            <a:r>
              <a:rPr lang="en-US" sz="1600" dirty="0"/>
              <a:t>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/>
              <a:t>ST2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‘</a:t>
            </a:r>
            <a:r>
              <a:rPr lang="en-US" sz="1600" dirty="0" err="1"/>
              <a:t>chem</a:t>
            </a:r>
            <a:r>
              <a:rPr lang="en-US" sz="1600" dirty="0"/>
              <a:t>’, ‘D15’)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fa-IR" sz="1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934751" y="29881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38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دید پیوندی </a:t>
            </a:r>
            <a:r>
              <a:rPr lang="en-US" sz="1800" b="1" dirty="0">
                <a:solidFill>
                  <a:srgbClr val="C00000"/>
                </a:solidFill>
              </a:rPr>
              <a:t>PK-FK</a:t>
            </a:r>
            <a:r>
              <a:rPr lang="fa-IR" sz="1800" b="1" dirty="0">
                <a:solidFill>
                  <a:srgbClr val="C00000"/>
                </a:solidFill>
              </a:rPr>
              <a:t> </a:t>
            </a:r>
            <a:r>
              <a:rPr lang="fa-IR" sz="1800" b="1" dirty="0"/>
              <a:t>(ستون پیوند، در یکی کلید اصلی و در دیگری کلید خارجی است)</a:t>
            </a:r>
          </a:p>
          <a:p>
            <a:endParaRPr lang="fa-IR" sz="1800" b="1" dirty="0">
              <a:solidFill>
                <a:srgbClr val="C00000"/>
              </a:solidFill>
            </a:endParaRPr>
          </a:p>
          <a:p>
            <a:endParaRPr lang="fa-IR" sz="1800" dirty="0"/>
          </a:p>
          <a:p>
            <a:endParaRPr lang="fa-IR" sz="1800" dirty="0"/>
          </a:p>
          <a:p>
            <a:r>
              <a:rPr lang="fa-IR" dirty="0"/>
              <a:t>درج در این دید تبدیل می‏شود به درج یک تاپل ناقص در </a:t>
            </a:r>
            <a:r>
              <a:rPr lang="en-US" sz="1800" dirty="0"/>
              <a:t>STT</a:t>
            </a:r>
            <a:r>
              <a:rPr lang="fa-IR" sz="1800" dirty="0"/>
              <a:t> </a:t>
            </a:r>
            <a:r>
              <a:rPr lang="fa-IR" dirty="0"/>
              <a:t>به شرط آنکه شماره دانشجویی تکراری نباشد. ولی در </a:t>
            </a:r>
            <a:r>
              <a:rPr lang="en-US" sz="1800" dirty="0"/>
              <a:t>STCOT</a:t>
            </a:r>
            <a:r>
              <a:rPr lang="fa-IR" sz="1800" dirty="0"/>
              <a:t> </a:t>
            </a:r>
            <a:r>
              <a:rPr lang="fa-IR" dirty="0"/>
              <a:t>حتما یک تاپل درج می‏شود.</a:t>
            </a:r>
          </a:p>
          <a:p>
            <a:endParaRPr lang="fa-IR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a-IR" dirty="0"/>
          </a:p>
          <a:p>
            <a:endParaRPr lang="fa-I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362200"/>
            <a:ext cx="5123710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CREATE VIEW </a:t>
            </a:r>
            <a:r>
              <a:rPr lang="en-US" sz="1600" dirty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AS SELECT </a:t>
            </a:r>
            <a:r>
              <a:rPr lang="en-US" sz="1600" dirty="0"/>
              <a:t>STT</a:t>
            </a:r>
            <a:r>
              <a:rPr lang="en-US" sz="1600" b="1" dirty="0"/>
              <a:t>.</a:t>
            </a:r>
            <a:r>
              <a:rPr lang="en-US" sz="1600" dirty="0"/>
              <a:t>STID, STT</a:t>
            </a:r>
            <a:r>
              <a:rPr lang="en-US" sz="1600" b="1" dirty="0"/>
              <a:t>.</a:t>
            </a:r>
            <a:r>
              <a:rPr lang="en-US" sz="1600" dirty="0"/>
              <a:t>NAME, STCOT.*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dirty="0"/>
              <a:t>STT </a:t>
            </a:r>
            <a:r>
              <a:rPr lang="en-US" sz="1600" b="1" dirty="0"/>
              <a:t>JOIN </a:t>
            </a:r>
            <a:r>
              <a:rPr lang="en-US" sz="1600" dirty="0"/>
              <a:t>STCOT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81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060" y="4191000"/>
            <a:ext cx="4699107" cy="29007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‘Amir’, ‘40638’, 15)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‘Amir’, ?, ?, ?)</a:t>
            </a:r>
            <a:endParaRPr lang="fa-IR" sz="1600" dirty="0"/>
          </a:p>
          <a:p>
            <a:pPr>
              <a:spcAft>
                <a:spcPts val="300"/>
              </a:spcAft>
            </a:pPr>
            <a:endParaRPr lang="en-US" sz="1400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‘40638’, 15)</a:t>
            </a:r>
          </a:p>
          <a:p>
            <a:pPr>
              <a:spcAft>
                <a:spcPts val="300"/>
              </a:spcAft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871704" y="4847772"/>
            <a:ext cx="1490496" cy="440817"/>
            <a:chOff x="2672255" y="514286"/>
            <a:chExt cx="1674853" cy="440817"/>
          </a:xfrm>
        </p:grpSpPr>
        <p:sp>
          <p:nvSpPr>
            <p:cNvPr id="8" name="Down Arrow 7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6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b="1" dirty="0">
                <a:solidFill>
                  <a:srgbClr val="0070C0"/>
                </a:solidFill>
              </a:rPr>
              <a:t>دید (نمای) ادراکی (فرایافتی یا مفهومی)</a:t>
            </a:r>
          </a:p>
          <a:p>
            <a:pPr marL="457200" lvl="1" indent="0">
              <a:buNone/>
            </a:pPr>
            <a:r>
              <a:rPr lang="fa-IR" dirty="0"/>
              <a:t>        دید طراح نسبت به داده های ذخیره شدنی (و نهایتا ذخیره شده) در پایگاه داده‏ها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/>
              <a:t>دیدی جامع: دربرگیرنده نیازهای همه کاربران محیط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/>
              <a:t>مطرح در محیط انتزاعی (فرافایلی)	   مبتنی بر یک ساختار داده مشخص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/>
              <a:t>طراحی با عنصر (عناصر) ساختاری اساسی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/>
              <a:t>پس از طراحی              توصیف شود	       </a:t>
            </a:r>
            <a:r>
              <a:rPr lang="fa-IR" b="1" dirty="0">
                <a:solidFill>
                  <a:srgbClr val="C00000"/>
                </a:solidFill>
              </a:rPr>
              <a:t>شمای ادراکی (</a:t>
            </a:r>
            <a:r>
              <a:rPr lang="en-US" b="1" dirty="0">
                <a:solidFill>
                  <a:srgbClr val="C00000"/>
                </a:solidFill>
              </a:rPr>
              <a:t>Conceptual Schema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r>
              <a:rPr lang="fa-IR" dirty="0"/>
              <a:t>شمای ادراکی به سیستم مدیریت داده می شود و در کاتالوگ آن نگهداری می‏شود.</a:t>
            </a:r>
          </a:p>
          <a:p>
            <a:endParaRPr lang="fa-IR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78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</p:spPr>
      </p:pic>
      <p:cxnSp>
        <p:nvCxnSpPr>
          <p:cNvPr id="5" name="Straight Arrow Connector 4"/>
          <p:cNvCxnSpPr/>
          <p:nvPr/>
        </p:nvCxnSpPr>
        <p:spPr>
          <a:xfrm flipH="1">
            <a:off x="5121923" y="2971800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493523" y="3825766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46025" y="3825766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66800" y="4800600"/>
            <a:ext cx="5951472" cy="1066800"/>
            <a:chOff x="571119" y="4876800"/>
            <a:chExt cx="7201281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571119" y="4876800"/>
              <a:ext cx="7201281" cy="1066800"/>
              <a:chOff x="571119" y="4876800"/>
              <a:chExt cx="7201281" cy="1066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71119" y="4876800"/>
                <a:ext cx="7201281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/>
                <a:r>
                  <a:rPr lang="fa-IR" dirty="0">
                    <a:cs typeface="B Nazanin" pitchFamily="2" charset="-78"/>
                  </a:rPr>
                  <a:t>            </a:t>
                </a:r>
                <a:r>
                  <a:rPr lang="fa-IR" b="1" dirty="0">
                    <a:cs typeface="B Nazanin" pitchFamily="2" charset="-78"/>
                  </a:rPr>
                  <a:t>نوعی برنامه حاوی دستورات                    </a:t>
                </a:r>
                <a:r>
                  <a:rPr lang="fa-IR" b="1" dirty="0">
                    <a:solidFill>
                      <a:srgbClr val="FF0000"/>
                    </a:solidFill>
                    <a:cs typeface="B Nazanin" pitchFamily="2" charset="-78"/>
                  </a:rPr>
                  <a:t>و نه دستورات </a:t>
                </a:r>
                <a:r>
                  <a:rPr lang="en-US" sz="1600" b="1" dirty="0">
                    <a:solidFill>
                      <a:srgbClr val="FF0000"/>
                    </a:solidFill>
                    <a:cs typeface="B Nazanin" pitchFamily="2" charset="-78"/>
                  </a:rPr>
                  <a:t>DML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8" name="Picture 7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3057" y="5235745"/>
                <a:ext cx="521122" cy="40305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</p:spPr>
          </p:pic>
        </p:grpSp>
        <p:grpSp>
          <p:nvGrpSpPr>
            <p:cNvPr id="12" name="Group 11"/>
            <p:cNvGrpSpPr/>
            <p:nvPr/>
          </p:nvGrpSpPr>
          <p:grpSpPr>
            <a:xfrm flipH="1">
              <a:off x="3152775" y="5015276"/>
              <a:ext cx="943786" cy="775924"/>
              <a:chOff x="5408992" y="2440290"/>
              <a:chExt cx="943786" cy="77592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472522" y="2440290"/>
                <a:ext cx="880256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sz="16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5408992" y="2563542"/>
                <a:ext cx="11396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16" name="Down Arrow 15"/>
          <p:cNvSpPr/>
          <p:nvPr/>
        </p:nvSpPr>
        <p:spPr>
          <a:xfrm>
            <a:off x="3810000" y="4038600"/>
            <a:ext cx="322788" cy="6858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87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حذف از این دید مشکل دارد.</a:t>
            </a:r>
          </a:p>
          <a:p>
            <a:pPr lvl="1"/>
            <a:r>
              <a:rPr lang="fa-IR" dirty="0"/>
              <a:t>اگر از هر دو جدول حذف شود، منجر به حذف داده‏های ناخواسته می‏شود.</a:t>
            </a:r>
          </a:p>
          <a:p>
            <a:pPr lvl="1"/>
            <a:r>
              <a:rPr lang="fa-IR" dirty="0"/>
              <a:t>با حذف یک سطر از جدول </a:t>
            </a:r>
            <a:r>
              <a:rPr lang="en-US" sz="1800" dirty="0"/>
              <a:t>STT</a:t>
            </a:r>
            <a:r>
              <a:rPr lang="fa-IR" dirty="0"/>
              <a:t>، برای حفظ جامعیت ارجاعی نیز لازم است یک تعداد سطر دیگر از </a:t>
            </a:r>
            <a:r>
              <a:rPr lang="en-US" sz="1800" dirty="0"/>
              <a:t>STCOT</a:t>
            </a:r>
            <a:r>
              <a:rPr lang="fa-IR" sz="1800" dirty="0"/>
              <a:t> </a:t>
            </a:r>
            <a:r>
              <a:rPr lang="fa-IR" dirty="0"/>
              <a:t>حذف شود، مگر آنکه فقط از </a:t>
            </a:r>
            <a:r>
              <a:rPr lang="en-US" sz="1800" dirty="0"/>
              <a:t>STCOT</a:t>
            </a:r>
            <a:r>
              <a:rPr lang="fa-IR" sz="1800" dirty="0"/>
              <a:t> </a:t>
            </a:r>
            <a:r>
              <a:rPr lang="fa-IR" dirty="0"/>
              <a:t>حذف کنیم و از </a:t>
            </a:r>
            <a:r>
              <a:rPr lang="en-US" sz="1800" dirty="0"/>
              <a:t>STT</a:t>
            </a:r>
            <a:r>
              <a:rPr lang="fa-IR" sz="1800" dirty="0"/>
              <a:t> </a:t>
            </a:r>
            <a:r>
              <a:rPr lang="fa-IR" dirty="0"/>
              <a:t>سطر مربوطه را حذف نکنیم.</a:t>
            </a:r>
          </a:p>
          <a:p>
            <a:r>
              <a:rPr lang="fa-IR" dirty="0"/>
              <a:t>عمل بهنگام‏سازی نیز مساله مشابه حذف ممکن است داشته باشد.</a:t>
            </a:r>
          </a:p>
          <a:p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        دید حاصل از پیوند </a:t>
            </a:r>
            <a:r>
              <a:rPr lang="en-US" sz="1800" dirty="0"/>
              <a:t>FK-FK</a:t>
            </a:r>
            <a:r>
              <a:rPr lang="fa-IR" sz="1800" dirty="0"/>
              <a:t> </a:t>
            </a:r>
            <a:r>
              <a:rPr lang="fa-IR" dirty="0"/>
              <a:t>و دید حاصل از پیوند </a:t>
            </a:r>
            <a:r>
              <a:rPr lang="en-US" sz="1800" dirty="0"/>
              <a:t>NK-NK</a:t>
            </a:r>
            <a:r>
              <a:rPr lang="fa-IR" sz="1800" dirty="0"/>
              <a:t> </a:t>
            </a:r>
            <a:r>
              <a:rPr lang="fa-IR" dirty="0"/>
              <a:t>چه رفتاری در عملیات ذخیره‏سازی دارند؟</a:t>
            </a:r>
          </a:p>
          <a:p>
            <a:pPr marL="0" indent="0">
              <a:buNone/>
            </a:pPr>
            <a:r>
              <a:rPr lang="fa-IR" dirty="0"/>
              <a:t>         انجام عملیات ذخیره‏سازی در این دیدها دارای عوارض بسیاری است که در عمل آنها را ناپذیرا می‏کند.</a:t>
            </a:r>
          </a:p>
          <a:p>
            <a:endParaRPr lang="fa-IR" sz="1800" dirty="0"/>
          </a:p>
        </p:txBody>
      </p:sp>
      <p:pic>
        <p:nvPicPr>
          <p:cNvPr id="1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75" y="498202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ounded Rectangular Callout 3"/>
          <p:cNvSpPr/>
          <p:nvPr/>
        </p:nvSpPr>
        <p:spPr>
          <a:xfrm>
            <a:off x="6019800" y="4343400"/>
            <a:ext cx="2133600" cy="533400"/>
          </a:xfrm>
          <a:prstGeom prst="wedgeRoundRectCallout">
            <a:avLst>
              <a:gd name="adj1" fmla="val -30697"/>
              <a:gd name="adj2" fmla="val 9515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cs typeface="B Nazanin" pitchFamily="2" charset="-78"/>
              </a:rPr>
              <a:t>ستون پیوند در هر دو جدول کلید خارجی است.</a:t>
            </a:r>
            <a:endParaRPr lang="en-US" sz="1600" dirty="0">
              <a:cs typeface="B Nazanin" pitchFamily="2" charset="-78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200400" y="4339771"/>
            <a:ext cx="2133600" cy="533400"/>
          </a:xfrm>
          <a:prstGeom prst="wedgeRoundRectCallout">
            <a:avLst>
              <a:gd name="adj1" fmla="val -12330"/>
              <a:gd name="adj2" fmla="val 9107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cs typeface="B Nazanin" pitchFamily="2" charset="-78"/>
              </a:rPr>
              <a:t>ستون پیوند در هیچ کدام کلید نیست (نه اصلی و نه خارجی).</a:t>
            </a:r>
            <a:endParaRPr lang="en-US" sz="16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20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دید حاصل از اجتماع، اشتراک، و تفاضل</a:t>
            </a:r>
          </a:p>
          <a:p>
            <a:pPr lvl="1"/>
            <a:r>
              <a:rPr lang="fa-IR" dirty="0"/>
              <a:t>این دیدها از لحاظ تئوری مشکلی در عملیات ذخیره‏سازی ندارند، هرچند نظرات مختلفی مطرح است.</a:t>
            </a:r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dirty="0"/>
          </a:p>
          <a:p>
            <a:endParaRPr lang="fa-IR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35559"/>
              </p:ext>
            </p:extLst>
          </p:nvPr>
        </p:nvGraphicFramePr>
        <p:xfrm>
          <a:off x="304800" y="2707641"/>
          <a:ext cx="8534400" cy="36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>
                          <a:cs typeface="B Nazanin" pitchFamily="2" charset="-78"/>
                        </a:rPr>
                        <a:t>بهنگام‏سازی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>
                          <a:cs typeface="B Nazanin" pitchFamily="2" charset="-78"/>
                        </a:rPr>
                        <a:t>حذف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>
                          <a:cs typeface="B Nazanin" pitchFamily="2" charset="-78"/>
                        </a:rPr>
                        <a:t>درج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a-IR" sz="2400" dirty="0">
                          <a:cs typeface="B Nazanin" pitchFamily="2" charset="-78"/>
                        </a:rPr>
                        <a:t>عمل</a:t>
                      </a:r>
                    </a:p>
                    <a:p>
                      <a:pPr algn="r" rtl="1"/>
                      <a:r>
                        <a:rPr lang="fa-IR" sz="2400" dirty="0">
                          <a:cs typeface="B Nazanin" pitchFamily="2" charset="-78"/>
                        </a:rPr>
                        <a:t>دید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>
                          <a:cs typeface="B Nazanin" pitchFamily="2" charset="-78"/>
                          <a:sym typeface="Symbol"/>
                        </a:rPr>
                        <a:t> R</a:t>
                      </a:r>
                      <a:r>
                        <a:rPr lang="en-US" sz="2000" b="0" baseline="-25000" dirty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>
                          <a:cs typeface="B Nazanin" pitchFamily="2" charset="-78"/>
                          <a:sym typeface="Symbol"/>
                        </a:rPr>
                        <a:t>R</a:t>
                      </a:r>
                      <a:r>
                        <a:rPr lang="en-US" sz="2000" b="0" baseline="-25000" dirty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1</a:t>
                      </a: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(به شرط عدم وجود در 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R</a:t>
                      </a:r>
                      <a:r>
                        <a:rPr lang="en-US" sz="1800" b="0" baseline="-25000" dirty="0">
                          <a:cs typeface="B Nazanin" pitchFamily="2" charset="-78"/>
                        </a:rPr>
                        <a:t>2</a:t>
                      </a:r>
                      <a:r>
                        <a:rPr lang="fa-IR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)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>
                          <a:cs typeface="B Nazanin" pitchFamily="2" charset="-78"/>
                        </a:rPr>
                        <a:t>حذف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1</a:t>
                      </a:r>
                      <a:endParaRPr lang="fa-IR" sz="2000" b="0" baseline="-25000" dirty="0">
                        <a:cs typeface="B Nazanin" pitchFamily="2" charset="-78"/>
                      </a:endParaRP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0" baseline="0" dirty="0">
                          <a:cs typeface="B Nazanin" pitchFamily="2" charset="-78"/>
                        </a:rPr>
                        <a:t>(به شرط عدم وجود در </a:t>
                      </a:r>
                      <a:r>
                        <a:rPr lang="en-US" sz="1800" b="0" baseline="0" dirty="0">
                          <a:cs typeface="B Nazanin" pitchFamily="2" charset="-78"/>
                        </a:rPr>
                        <a:t>R</a:t>
                      </a:r>
                      <a:r>
                        <a:rPr lang="en-US" sz="1800" b="0" baseline="-25000" dirty="0">
                          <a:cs typeface="B Nazanin" pitchFamily="2" charset="-78"/>
                        </a:rPr>
                        <a:t>2</a:t>
                      </a:r>
                      <a:r>
                        <a:rPr lang="fa-IR" sz="1800" b="0" baseline="0" dirty="0">
                          <a:cs typeface="B Nazanin" pitchFamily="2" charset="-78"/>
                        </a:rPr>
                        <a:t>)</a:t>
                      </a:r>
                      <a:endParaRPr lang="en-US" sz="1800" b="0" baseline="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>
                          <a:cs typeface="B Nazanin" pitchFamily="2" charset="-78"/>
                          <a:sym typeface="Symbol"/>
                        </a:rPr>
                        <a:t>- R</a:t>
                      </a:r>
                      <a:r>
                        <a:rPr lang="en-US" sz="2000" b="0" baseline="-25000" dirty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483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دیدهای پذیرا در </a:t>
            </a:r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dirty="0"/>
              <a:t>موضوع دیدهای پذیرا 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استاندارد چندان روشن نیست. در </a:t>
            </a:r>
            <a:r>
              <a:rPr lang="en-US" dirty="0"/>
              <a:t>SQL 2003</a:t>
            </a:r>
            <a:r>
              <a:rPr lang="fa-IR" dirty="0"/>
              <a:t> دیدهایی که تمام شرایط زیر را داشته باشند، قابل بهنگام‏سازی (درج، حذف و بروزرسانی) هستند. </a:t>
            </a:r>
          </a:p>
          <a:p>
            <a:pPr marL="0" indent="0">
              <a:buNone/>
            </a:pPr>
            <a:r>
              <a:rPr lang="fa-IR" dirty="0"/>
              <a:t>      [توجه: ممکن است برخی دیگر از دیدها هم از لحاظ تئوری قابل بهنگام‏سازی باشند.]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1- </a:t>
            </a:r>
            <a:r>
              <a:rPr lang="fa-IR" dirty="0"/>
              <a:t>عبارت تعریف‏کننده دید، یک عبارت </a:t>
            </a:r>
            <a:r>
              <a:rPr lang="en-US" sz="1800" dirty="0"/>
              <a:t>SELECT</a:t>
            </a:r>
            <a:r>
              <a:rPr lang="fa-IR" sz="1800" dirty="0"/>
              <a:t> </a:t>
            </a:r>
            <a:r>
              <a:rPr lang="fa-IR" dirty="0"/>
              <a:t>ساده باشد (یعنی شامل عملگرهای </a:t>
            </a:r>
            <a:r>
              <a:rPr lang="en-US" sz="1800" dirty="0"/>
              <a:t>JOIN</a:t>
            </a:r>
            <a:r>
              <a:rPr lang="fa-IR" dirty="0"/>
              <a:t>، </a:t>
            </a:r>
            <a:r>
              <a:rPr lang="en-US" sz="1800" dirty="0"/>
              <a:t>UNION</a:t>
            </a:r>
            <a:r>
              <a:rPr lang="fa-IR" dirty="0"/>
              <a:t>، </a:t>
            </a:r>
            <a:r>
              <a:rPr lang="en-US" sz="1800" dirty="0"/>
              <a:t>INTERSECT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EXCEPT</a:t>
            </a:r>
            <a:r>
              <a:rPr lang="fa-IR" sz="1800" dirty="0"/>
              <a:t> </a:t>
            </a:r>
            <a:r>
              <a:rPr lang="fa-IR" dirty="0"/>
              <a:t>نباشد).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2- </a:t>
            </a:r>
            <a:r>
              <a:rPr lang="fa-IR" dirty="0"/>
              <a:t>در عبارت </a:t>
            </a:r>
            <a:r>
              <a:rPr lang="en-US" sz="1800" dirty="0"/>
              <a:t>SELECT</a:t>
            </a:r>
            <a:r>
              <a:rPr lang="fa-IR" sz="1800" dirty="0"/>
              <a:t> </a:t>
            </a:r>
            <a:r>
              <a:rPr lang="fa-IR" dirty="0"/>
              <a:t>گزینه </a:t>
            </a:r>
            <a:r>
              <a:rPr lang="en-US" sz="1800" dirty="0"/>
              <a:t>DISTINCT</a:t>
            </a:r>
            <a:r>
              <a:rPr lang="fa-IR" sz="1800" dirty="0"/>
              <a:t> </a:t>
            </a:r>
            <a:r>
              <a:rPr lang="fa-IR" dirty="0"/>
              <a:t>وجود نداشته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3-</a:t>
            </a:r>
            <a:r>
              <a:rPr lang="fa-IR" dirty="0"/>
              <a:t> در کلاز </a:t>
            </a:r>
            <a:r>
              <a:rPr lang="en-US" sz="1800" dirty="0"/>
              <a:t>FROM</a:t>
            </a:r>
            <a:r>
              <a:rPr lang="fa-IR" sz="1800" dirty="0"/>
              <a:t> </a:t>
            </a:r>
            <a:r>
              <a:rPr lang="fa-IR" dirty="0"/>
              <a:t>عبارت </a:t>
            </a:r>
            <a:r>
              <a:rPr lang="en-US" sz="1800" dirty="0"/>
              <a:t>SELECT</a:t>
            </a:r>
            <a:r>
              <a:rPr lang="fa-IR" dirty="0"/>
              <a:t>، فقط یک جدول وجود 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4- </a:t>
            </a:r>
            <a:r>
              <a:rPr lang="fa-IR" dirty="0"/>
              <a:t>جدول قید شده در کلاز </a:t>
            </a:r>
            <a:r>
              <a:rPr lang="en-US" sz="1800" dirty="0"/>
              <a:t>FROM</a:t>
            </a:r>
            <a:r>
              <a:rPr lang="fa-IR" dirty="0"/>
              <a:t>، یک جدول مبنا یا یک دید قابل بهنگام‏سازی باشد.</a:t>
            </a:r>
          </a:p>
        </p:txBody>
      </p:sp>
    </p:spTree>
    <p:extLst>
      <p:ext uri="{BB962C8B-B14F-4D97-AF65-F5344CB8AC3E}">
        <p14:creationId xmlns:p14="http://schemas.microsoft.com/office/powerpoint/2010/main" val="2000934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دیدهای پذیرا در </a:t>
            </a:r>
            <a:r>
              <a:rPr lang="en-US" dirty="0"/>
              <a:t>SQL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>
                <a:solidFill>
                  <a:srgbClr val="C00000"/>
                </a:solidFill>
              </a:rPr>
              <a:t>5- </a:t>
            </a:r>
            <a:r>
              <a:rPr lang="fa-IR" dirty="0"/>
              <a:t>در لیست نام ستون‏ها در عبارت </a:t>
            </a:r>
            <a:r>
              <a:rPr lang="en-US" sz="1800" dirty="0"/>
              <a:t>SELECT</a:t>
            </a:r>
            <a:r>
              <a:rPr lang="fa-IR" dirty="0"/>
              <a:t>، ستون‏های موردنظر باید در جدول مبنا متناظر داشته باشند و به یک ستون از جدول مبنا بیش از یک بار ارجاع وجود نداشته باشد.</a:t>
            </a:r>
            <a:r>
              <a:rPr lang="en-US" dirty="0"/>
              <a:t> </a:t>
            </a:r>
            <a:r>
              <a:rPr lang="fa-IR" dirty="0"/>
              <a:t> ضمناً حاوی ستون کلید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6-</a:t>
            </a:r>
            <a:r>
              <a:rPr lang="fa-IR" dirty="0"/>
              <a:t> در عبارت </a:t>
            </a:r>
            <a:r>
              <a:rPr lang="en-US" sz="1800" dirty="0"/>
              <a:t>SELECT</a:t>
            </a:r>
            <a:r>
              <a:rPr lang="fa-IR" dirty="0"/>
              <a:t>، کلاز </a:t>
            </a:r>
            <a:r>
              <a:rPr lang="en-US" sz="1800" dirty="0"/>
              <a:t>GROUP BY</a:t>
            </a:r>
            <a:r>
              <a:rPr lang="fa-IR" sz="1800" dirty="0"/>
              <a:t> </a:t>
            </a:r>
            <a:r>
              <a:rPr lang="fa-IR" dirty="0"/>
              <a:t>و/یا کلاز </a:t>
            </a:r>
            <a:r>
              <a:rPr lang="en-US" sz="1800" dirty="0"/>
              <a:t>HAVING</a:t>
            </a:r>
            <a:r>
              <a:rPr lang="fa-IR" sz="1800" dirty="0"/>
              <a:t> </a:t>
            </a:r>
            <a:r>
              <a:rPr lang="fa-IR" dirty="0"/>
              <a:t>وجود نداشته باشد.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7- </a:t>
            </a:r>
            <a:r>
              <a:rPr lang="fa-IR" dirty="0"/>
              <a:t>کلاز </a:t>
            </a:r>
            <a:r>
              <a:rPr lang="en-US" sz="1800" dirty="0"/>
              <a:t>WHERE</a:t>
            </a:r>
            <a:r>
              <a:rPr lang="fa-IR" sz="1800" dirty="0"/>
              <a:t> </a:t>
            </a:r>
            <a:r>
              <a:rPr lang="fa-IR" dirty="0"/>
              <a:t>در عبارت </a:t>
            </a:r>
            <a:r>
              <a:rPr lang="en-US" sz="1800" dirty="0"/>
              <a:t>SELECT</a:t>
            </a:r>
            <a:r>
              <a:rPr lang="fa-IR" sz="1800" dirty="0"/>
              <a:t> </a:t>
            </a:r>
            <a:r>
              <a:rPr lang="fa-IR" dirty="0"/>
              <a:t>حاوی کلاز </a:t>
            </a:r>
            <a:r>
              <a:rPr lang="en-US" sz="1800" dirty="0"/>
              <a:t>FROM</a:t>
            </a:r>
            <a:r>
              <a:rPr lang="fa-IR" sz="1800" dirty="0"/>
              <a:t> </a:t>
            </a:r>
            <a:r>
              <a:rPr lang="fa-IR" dirty="0"/>
              <a:t>نباشد به گونه‏ای که در آن به همان جدولی ارجاع داده شده باشد که در کلاز </a:t>
            </a:r>
            <a:r>
              <a:rPr lang="en-US" sz="1800" dirty="0"/>
              <a:t>FROM</a:t>
            </a:r>
            <a:r>
              <a:rPr lang="fa-IR" sz="1800" dirty="0"/>
              <a:t> </a:t>
            </a:r>
            <a:r>
              <a:rPr lang="fa-IR" dirty="0"/>
              <a:t>ذکر شده در شرط 4.</a:t>
            </a:r>
          </a:p>
          <a:p>
            <a:pPr marL="400050">
              <a:lnSpc>
                <a:spcPct val="200000"/>
              </a:lnSpc>
            </a:pPr>
            <a:r>
              <a:rPr lang="fa-IR" dirty="0"/>
              <a:t>نتیجه اینکه عملاً دیدهایی که یک زیرمجموعه افقی-عمودی دارای کلید از یک جدول مبنا (یا از دید قابل بهنگام‏سازی) باشند، قطعاً قابل بهنگام‏سازی هستند.</a:t>
            </a:r>
          </a:p>
          <a:p>
            <a:pPr marL="57150" indent="0">
              <a:buNone/>
            </a:pPr>
            <a:r>
              <a:rPr lang="fa-IR" dirty="0"/>
              <a:t>     [</a:t>
            </a:r>
            <a:r>
              <a:rPr lang="fa-IR" b="1" dirty="0">
                <a:solidFill>
                  <a:srgbClr val="C00000"/>
                </a:solidFill>
              </a:rPr>
              <a:t>توجه:</a:t>
            </a:r>
            <a:r>
              <a:rPr lang="fa-IR" dirty="0"/>
              <a:t> به شرط رعایت محدودیت‏های جامعیتی مانند یکتایی کلید و هیچمقدارناپذیری]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068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ذخیره 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7030A0"/>
                </a:solidFill>
              </a:rPr>
              <a:t>تکنیک دید ذخیره شده [ساخته شده] (</a:t>
            </a:r>
            <a:r>
              <a:rPr lang="en-US" sz="1800" b="1" dirty="0">
                <a:solidFill>
                  <a:srgbClr val="7030A0"/>
                </a:solidFill>
              </a:rPr>
              <a:t>Materialized View</a:t>
            </a:r>
            <a:r>
              <a:rPr lang="fa-IR" b="1" dirty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dirty="0"/>
              <a:t>در این تکنیک، دید در سیستم ذخیره می‏شود؛ یعنی دیگر مجازی نیست و جدول ذخیره شده است. تا در هر بار مراجعه به دید لازم نباشد تبدیل </a:t>
            </a:r>
            <a:r>
              <a:rPr lang="en-US" sz="1800" dirty="0"/>
              <a:t>E/C</a:t>
            </a:r>
            <a:r>
              <a:rPr lang="fa-IR" dirty="0"/>
              <a:t> انجام شود.</a:t>
            </a:r>
          </a:p>
          <a:p>
            <a:pPr lvl="1">
              <a:spcBef>
                <a:spcPts val="1200"/>
              </a:spcBef>
            </a:pPr>
            <a:r>
              <a:rPr lang="fa-IR" b="1" dirty="0">
                <a:solidFill>
                  <a:srgbClr val="C00000"/>
                </a:solidFill>
              </a:rPr>
              <a:t>هدف:</a:t>
            </a:r>
            <a:r>
              <a:rPr lang="fa-IR" dirty="0"/>
              <a:t> برای افزایش سرعت عملیات بازیابی.</a:t>
            </a:r>
          </a:p>
          <a:p>
            <a:pPr lvl="1" algn="just">
              <a:spcBef>
                <a:spcPts val="1200"/>
              </a:spcBef>
            </a:pPr>
            <a:r>
              <a:rPr lang="fa-IR" b="1" dirty="0">
                <a:solidFill>
                  <a:srgbClr val="C00000"/>
                </a:solidFill>
              </a:rPr>
              <a:t>شرط استفاده:</a:t>
            </a:r>
            <a:r>
              <a:rPr lang="fa-IR" dirty="0"/>
              <a:t> در عمل از این تکنیک وقتی استفاده می‏کنیم که داده‏های ذخیره شده در جدول‏های مبنای زیرین حتی‏الامکان تغییر نکنند. به بیان دیگر، نرخ عملیات ذخیره‏سازی در جدول‏های زیرین پایین باشد. زیرا اگر جدول‏های زیرین تغییر کنند، تغییرات متناسباً در جدول‏های دید باید اعمال شوند و این خود سربار ایجاد می‏کند.</a:t>
            </a:r>
          </a:p>
          <a:p>
            <a:pPr lvl="1" algn="just">
              <a:spcBef>
                <a:spcPts val="1200"/>
              </a:spcBef>
            </a:pPr>
            <a:r>
              <a:rPr lang="fa-IR" b="1" dirty="0">
                <a:solidFill>
                  <a:srgbClr val="C00000"/>
                </a:solidFill>
              </a:rPr>
              <a:t>کاربرد: </a:t>
            </a:r>
            <a:r>
              <a:rPr lang="fa-IR" dirty="0"/>
              <a:t>در برنامه‏های آماری، گزارش‏گیری‏ها و برنامه‏های داده‏کاوی (</a:t>
            </a:r>
            <a:r>
              <a:rPr lang="en-US" sz="1800" dirty="0"/>
              <a:t>Data Mining</a:t>
            </a:r>
            <a:r>
              <a:rPr lang="fa-IR" dirty="0"/>
              <a:t>)</a:t>
            </a:r>
          </a:p>
          <a:p>
            <a:pPr>
              <a:lnSpc>
                <a:spcPct val="200000"/>
              </a:lnSpc>
            </a:pPr>
            <a:r>
              <a:rPr lang="fa-IR" dirty="0"/>
              <a:t>دید ذخیره شده 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چگونه پیاده‏سازی می‏شود؟</a:t>
            </a:r>
          </a:p>
          <a:p>
            <a:pPr lvl="1" algn="just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9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ذخیره شده </a:t>
            </a:r>
            <a:r>
              <a:rPr lang="fa-IR" sz="18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برخورد با دید ذخیره‏شده در سمپادهای مختلف متفاوت است.</a:t>
            </a:r>
          </a:p>
          <a:p>
            <a:r>
              <a:rPr lang="fa-IR" b="1" dirty="0">
                <a:solidFill>
                  <a:srgbClr val="7030A0"/>
                </a:solidFill>
              </a:rPr>
              <a:t>در </a:t>
            </a:r>
            <a:r>
              <a:rPr lang="en-US" b="1" dirty="0">
                <a:solidFill>
                  <a:srgbClr val="7030A0"/>
                </a:solidFill>
              </a:rPr>
              <a:t>PostgreSQL</a:t>
            </a:r>
            <a:endParaRPr lang="fa-IR" b="1" dirty="0">
              <a:solidFill>
                <a:srgbClr val="7030A0"/>
              </a:solidFill>
            </a:endParaRPr>
          </a:p>
          <a:p>
            <a:pPr lvl="1"/>
            <a:r>
              <a:rPr lang="fa-IR" dirty="0"/>
              <a:t>تعریف دید ذخیره شده مشابه تعریف دید معمولی است.</a:t>
            </a:r>
          </a:p>
          <a:p>
            <a:pPr lvl="1">
              <a:spcBef>
                <a:spcPts val="1200"/>
              </a:spcBef>
            </a:pPr>
            <a:endParaRPr lang="fa-IR" b="1" dirty="0">
              <a:solidFill>
                <a:srgbClr val="C00000"/>
              </a:solidFill>
            </a:endParaRPr>
          </a:p>
          <a:p>
            <a:pPr lvl="1">
              <a:spcBef>
                <a:spcPts val="1200"/>
              </a:spcBef>
            </a:pPr>
            <a:endParaRPr lang="fa-IR" b="1" dirty="0">
              <a:solidFill>
                <a:srgbClr val="C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fa-IR" dirty="0"/>
              <a:t>در بدو تعریف، سیستم داده‏ها را از جداول مبنا استخراج و در دید ذخیره شده ثبت می‏نماید.</a:t>
            </a:r>
          </a:p>
          <a:p>
            <a:pPr lvl="1">
              <a:spcBef>
                <a:spcPts val="1200"/>
              </a:spcBef>
            </a:pPr>
            <a:r>
              <a:rPr lang="fa-IR" dirty="0"/>
              <a:t>با تغییر داده‏های جداول مبنا، داده‏های موجود در دید ذخیره شده به طور خودکار به روز نمی‏شوند و برای به‏روزرسانی نیاز به اجرای دستور زیر است.</a:t>
            </a:r>
          </a:p>
          <a:p>
            <a:pPr lvl="1" algn="just"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4493281" cy="347018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CREATE  MATERIALIZED  VIEW </a:t>
            </a:r>
            <a:r>
              <a:rPr lang="en-US" sz="1600" dirty="0"/>
              <a:t> </a:t>
            </a:r>
            <a:r>
              <a:rPr lang="en-US" sz="1600" b="1" i="1" dirty="0"/>
              <a:t>view-name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AS SELECT …..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FROM ….</a:t>
            </a:r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REFRESH  MATERIALIZED  VIEW </a:t>
            </a:r>
            <a:r>
              <a:rPr lang="en-US" sz="1600" b="1" i="1" dirty="0"/>
              <a:t>view-name</a:t>
            </a:r>
          </a:p>
        </p:txBody>
      </p:sp>
    </p:spTree>
    <p:extLst>
      <p:ext uri="{BB962C8B-B14F-4D97-AF65-F5344CB8AC3E}">
        <p14:creationId xmlns:p14="http://schemas.microsoft.com/office/powerpoint/2010/main" val="1240398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مزایا و معایب مفهوم 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معایب مفهوم دید:</a:t>
            </a:r>
          </a:p>
          <a:p>
            <a:pPr lvl="1"/>
            <a:r>
              <a:rPr lang="fa-IR" dirty="0"/>
              <a:t>محدودیت [و مشکلات] در عملیات ذخیره‏سازی</a:t>
            </a:r>
          </a:p>
          <a:p>
            <a:pPr lvl="1"/>
            <a:r>
              <a:rPr lang="fa-IR" dirty="0"/>
              <a:t>فزونکاری (</a:t>
            </a:r>
            <a:r>
              <a:rPr lang="en-US" sz="1800" dirty="0"/>
              <a:t>overhead</a:t>
            </a:r>
            <a:r>
              <a:rPr lang="fa-IR" dirty="0"/>
              <a:t>) برای انجام تبدیل </a:t>
            </a:r>
            <a:r>
              <a:rPr lang="en-US" sz="1800" dirty="0"/>
              <a:t>E/C</a:t>
            </a:r>
            <a:r>
              <a:rPr lang="fa-IR" dirty="0"/>
              <a:t> (محاسبه دید) . </a:t>
            </a:r>
            <a:r>
              <a:rPr lang="fa-IR" u="sng" dirty="0"/>
              <a:t>راه حل</a:t>
            </a:r>
            <a:r>
              <a:rPr lang="fa-IR" dirty="0"/>
              <a:t>: </a:t>
            </a:r>
            <a:r>
              <a:rPr lang="fa-IR" i="1" dirty="0"/>
              <a:t>استفاده از تکنیک دید ذخیره شده</a:t>
            </a:r>
          </a:p>
          <a:p>
            <a:endParaRPr lang="fa-IR" i="1" dirty="0"/>
          </a:p>
        </p:txBody>
      </p:sp>
    </p:spTree>
    <p:extLst>
      <p:ext uri="{BB962C8B-B14F-4D97-AF65-F5344CB8AC3E}">
        <p14:creationId xmlns:p14="http://schemas.microsoft.com/office/powerpoint/2010/main" val="19696249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مزایا و معایب مفهوم 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مزایای مفهوم دید خارجی:</a:t>
            </a:r>
          </a:p>
          <a:p>
            <a:pPr lvl="1"/>
            <a:r>
              <a:rPr lang="fa-IR" dirty="0"/>
              <a:t>فراهم‏کننده محیط انتزاعی فرافایلی برای کاربران با پویایی بالا</a:t>
            </a:r>
          </a:p>
          <a:p>
            <a:pPr lvl="1"/>
            <a:r>
              <a:rPr lang="fa-IR" dirty="0"/>
              <a:t>اشتراک داده‏ها (</a:t>
            </a:r>
            <a:r>
              <a:rPr lang="en-US" sz="1800" dirty="0"/>
              <a:t>Data Sharing</a:t>
            </a:r>
            <a:r>
              <a:rPr lang="fa-IR" dirty="0"/>
              <a:t>)‏          داده‏ها یک بار ذخیره می‏شوند و کاربران بسته به نیاز خود از داده‏های ذخیره شده به صورت همروند استفاده می‏کنند.</a:t>
            </a:r>
          </a:p>
          <a:p>
            <a:pPr lvl="1"/>
            <a:r>
              <a:rPr lang="fa-IR" dirty="0"/>
              <a:t>تامین امنیت برای داده‏های زیرین.          از طریق مفهوم داده مخفی (</a:t>
            </a:r>
            <a:r>
              <a:rPr lang="en-US" sz="1800" dirty="0"/>
              <a:t>Hidden Data</a:t>
            </a:r>
            <a:r>
              <a:rPr lang="fa-IR" dirty="0"/>
              <a:t>)، زیرا کاربر خارج از محدوده دید خود هیچ نمی‏بیند (داده‏های نهان تا حدی امن هستند).</a:t>
            </a:r>
          </a:p>
          <a:p>
            <a:pPr lvl="1"/>
            <a:r>
              <a:rPr lang="fa-IR" dirty="0"/>
              <a:t>تامین‏کننده استقلال داده‏ای (مفهوم اساسی در تکنولوژی </a:t>
            </a:r>
            <a:r>
              <a:rPr lang="en-US" sz="1800" dirty="0"/>
              <a:t>DB</a:t>
            </a:r>
            <a:r>
              <a:rPr lang="fa-IR" dirty="0"/>
              <a:t>؛ هم مزیت و هم از اهداف مهم تکنولوژی </a:t>
            </a:r>
            <a:r>
              <a:rPr lang="en-US" sz="1800" dirty="0"/>
              <a:t>DB</a:t>
            </a:r>
            <a:r>
              <a:rPr lang="fa-IR" dirty="0"/>
              <a:t>).</a:t>
            </a:r>
          </a:p>
          <a:p>
            <a:pPr lvl="1"/>
            <a:r>
              <a:rPr lang="fa-IR" dirty="0"/>
              <a:t>امکانی است برای کوتاه‏نویسی یا ماکرونویسی پرسش‏ها.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76800" y="37338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53000" y="2743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3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دلایل عدم استفاده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u="sng" dirty="0"/>
              <a:t>چه زمانی از مفهوم دید استفاده نمی‏کنیم؟</a:t>
            </a:r>
          </a:p>
          <a:p>
            <a:pPr lvl="1"/>
            <a:r>
              <a:rPr lang="fa-IR" dirty="0"/>
              <a:t>هنگامی که سیستم تک‏کاربره باشد.</a:t>
            </a:r>
          </a:p>
          <a:p>
            <a:pPr lvl="1"/>
            <a:r>
              <a:rPr lang="fa-IR" dirty="0"/>
              <a:t>هنگامی که به تشخیص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/>
              <a:t>برای افزایش کارایی سیستم، برخی برنامه‏ها را مستقیماً روی شمای ادراکی (جداول مبنایی) بنویسیم.</a:t>
            </a:r>
          </a:p>
          <a:p>
            <a:pPr lvl="1"/>
            <a:r>
              <a:rPr lang="fa-IR" dirty="0"/>
              <a:t>هنگامی که کاربر نیازمند انجام عملیات ذخیره‏سازی باشد و از طریق دید امکان آن وجود نداشته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89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7030A0"/>
                </a:solidFill>
              </a:rPr>
              <a:t>مفهوم استقلال داده‏ای [</a:t>
            </a:r>
            <a:r>
              <a:rPr lang="en-US" sz="1800" b="1" dirty="0">
                <a:solidFill>
                  <a:srgbClr val="7030A0"/>
                </a:solidFill>
              </a:rPr>
              <a:t>DI</a:t>
            </a:r>
            <a:r>
              <a:rPr lang="fa-IR" b="1" dirty="0">
                <a:solidFill>
                  <a:srgbClr val="7030A0"/>
                </a:solidFill>
              </a:rPr>
              <a:t>] (جدایی برنامه‏ها از داده‏ها):</a:t>
            </a:r>
          </a:p>
          <a:p>
            <a:pPr lvl="1"/>
            <a:r>
              <a:rPr lang="fa-IR" dirty="0"/>
              <a:t>مصونیت (تاثیرناپذیری) برنامه‏های کاربران [در سطح خارجی] در قبال تغییرات در سطوح زیرین معماری </a:t>
            </a:r>
            <a:r>
              <a:rPr lang="en-US" sz="1800" dirty="0"/>
              <a:t>DB</a:t>
            </a:r>
            <a:r>
              <a:rPr lang="fa-IR" dirty="0"/>
              <a:t>.</a:t>
            </a:r>
          </a:p>
          <a:p>
            <a:pPr lvl="1"/>
            <a:endParaRPr lang="fa-IR" sz="1400" dirty="0"/>
          </a:p>
          <a:p>
            <a:r>
              <a:rPr lang="fa-IR" u="sng" dirty="0"/>
              <a:t>چرا نباید برنامه‏ها تغییر کنند؟</a:t>
            </a:r>
          </a:p>
          <a:p>
            <a:pPr lvl="1"/>
            <a:r>
              <a:rPr lang="fa-IR" dirty="0"/>
              <a:t>چون هر تغییر در برنامه‏ها، هزینه تولید و پشتیبانی و بازتولید برنامه‏ها را بالا می‏برد.</a:t>
            </a:r>
          </a:p>
          <a:p>
            <a:endParaRPr lang="fa-IR" sz="2400" dirty="0"/>
          </a:p>
          <a:p>
            <a:r>
              <a:rPr lang="fa-IR" dirty="0"/>
              <a:t>استقلال داده‏ای (</a:t>
            </a:r>
            <a:r>
              <a:rPr lang="en-US" sz="1800" dirty="0"/>
              <a:t>DI</a:t>
            </a:r>
            <a:r>
              <a:rPr lang="fa-IR" dirty="0"/>
              <a:t>)</a:t>
            </a:r>
          </a:p>
          <a:p>
            <a:endParaRPr lang="fa-IR" dirty="0"/>
          </a:p>
          <a:p>
            <a:endParaRPr lang="fa-IR" sz="1200" u="sng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4677228"/>
            <a:ext cx="6110298" cy="1015663"/>
            <a:chOff x="609600" y="3200400"/>
            <a:chExt cx="6110298" cy="1015663"/>
          </a:xfrm>
        </p:grpSpPr>
        <p:sp>
          <p:nvSpPr>
            <p:cNvPr id="4" name="Right Brace 3"/>
            <p:cNvSpPr/>
            <p:nvPr/>
          </p:nvSpPr>
          <p:spPr>
            <a:xfrm>
              <a:off x="6553200" y="3200400"/>
              <a:ext cx="166698" cy="101566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" y="3200400"/>
              <a:ext cx="5997388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000" dirty="0">
                  <a:cs typeface="B Nazanin" pitchFamily="2" charset="-78"/>
                </a:rPr>
                <a:t>استقلال داده‏ای فیزیکی (</a:t>
              </a:r>
              <a:r>
                <a:rPr lang="en-US" dirty="0">
                  <a:cs typeface="B Nazanin" pitchFamily="2" charset="-78"/>
                </a:rPr>
                <a:t>PDI</a:t>
              </a:r>
              <a:r>
                <a:rPr lang="fa-IR" sz="2000" dirty="0">
                  <a:cs typeface="B Nazanin" pitchFamily="2" charset="-78"/>
                </a:rPr>
                <a:t>)</a:t>
              </a:r>
            </a:p>
            <a:p>
              <a:pPr algn="r" rtl="1"/>
              <a:endParaRPr lang="fa-IR" sz="2000" dirty="0">
                <a:cs typeface="B Nazanin" pitchFamily="2" charset="-78"/>
              </a:endParaRPr>
            </a:p>
            <a:p>
              <a:pPr algn="r" rtl="1"/>
              <a:r>
                <a:rPr lang="fa-IR" sz="2000" dirty="0">
                  <a:cs typeface="B Nazanin" pitchFamily="2" charset="-78"/>
                </a:rPr>
                <a:t>استقلال داده‏ای منطقی (</a:t>
              </a:r>
              <a:r>
                <a:rPr lang="en-US" dirty="0">
                  <a:cs typeface="B Nazanin" pitchFamily="2" charset="-78"/>
                </a:rPr>
                <a:t>LDI</a:t>
              </a:r>
              <a:r>
                <a:rPr lang="fa-IR" sz="2000" dirty="0">
                  <a:cs typeface="B Nazanin" pitchFamily="2" charset="-78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64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endParaRPr lang="fa-IR" dirty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/>
              <a:t>دید ادراکی: </a:t>
            </a:r>
            <a:r>
              <a:rPr lang="fa-IR" dirty="0"/>
              <a:t>جدول‏های مبنای </a:t>
            </a:r>
            <a:r>
              <a:rPr lang="en-US" dirty="0"/>
              <a:t>S1</a:t>
            </a:r>
            <a:r>
              <a:rPr lang="fa-IR" dirty="0"/>
              <a:t> و </a:t>
            </a:r>
            <a:r>
              <a:rPr lang="en-US" dirty="0"/>
              <a:t>S2</a:t>
            </a:r>
            <a:r>
              <a:rPr lang="fa-IR" dirty="0"/>
              <a:t> و </a:t>
            </a:r>
            <a:r>
              <a:rPr lang="en-US" dirty="0"/>
              <a:t>S3</a:t>
            </a:r>
          </a:p>
          <a:p>
            <a:pPr lvl="1"/>
            <a:r>
              <a:rPr lang="fa-IR" b="1" dirty="0"/>
              <a:t>شمای ادراکی: </a:t>
            </a:r>
            <a:r>
              <a:rPr lang="fa-IR" dirty="0"/>
              <a:t>تعریف جدول‏ها است</a:t>
            </a:r>
            <a:r>
              <a:rPr lang="en-US" dirty="0"/>
              <a:t>.</a:t>
            </a:r>
          </a:p>
          <a:p>
            <a:pPr lvl="1"/>
            <a:r>
              <a:rPr lang="fa-IR" dirty="0"/>
              <a:t>به این جدول‏ها </a:t>
            </a:r>
            <a:r>
              <a:rPr lang="fa-IR" b="1" dirty="0">
                <a:solidFill>
                  <a:srgbClr val="C00000"/>
                </a:solidFill>
              </a:rPr>
              <a:t>جدول‏های مبنا </a:t>
            </a:r>
            <a:r>
              <a:rPr lang="fa-IR" dirty="0"/>
              <a:t>می‏گوییم.</a:t>
            </a:r>
            <a:endParaRPr lang="en-US" dirty="0"/>
          </a:p>
          <a:p>
            <a:pPr lvl="1"/>
            <a:r>
              <a:rPr lang="fa-IR" dirty="0"/>
              <a:t>اطلاعات شِمای ادراکی به سیستم مدیریت داده می‏شود و در کاتالوگ آن نگهداری می‏شود.     </a:t>
            </a:r>
            <a:endParaRPr lang="en-US" dirty="0"/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fa-IR" dirty="0"/>
              <a:t>  </a:t>
            </a:r>
            <a:r>
              <a:rPr lang="en-US" dirty="0"/>
              <a:t>            </a:t>
            </a:r>
            <a:r>
              <a:rPr lang="fa-IR" dirty="0"/>
              <a:t>کاتالوگ سیستم : متا داده‏ها (</a:t>
            </a:r>
            <a:r>
              <a:rPr lang="en-US" dirty="0"/>
              <a:t>Meta Data</a:t>
            </a:r>
            <a:r>
              <a:rPr lang="fa-IR" dirty="0"/>
              <a:t> : </a:t>
            </a:r>
            <a:r>
              <a:rPr lang="en-US" dirty="0"/>
              <a:t>Data Dictionary</a:t>
            </a:r>
            <a:r>
              <a:rPr lang="fa-IR" dirty="0"/>
              <a:t>)</a:t>
            </a:r>
          </a:p>
          <a:p>
            <a:pPr lvl="1"/>
            <a:r>
              <a:rPr lang="fa-IR" dirty="0"/>
              <a:t>حاوی :</a:t>
            </a:r>
          </a:p>
          <a:p>
            <a:pPr lvl="1"/>
            <a:endParaRPr lang="fa-IR" dirty="0"/>
          </a:p>
        </p:txBody>
      </p:sp>
      <p:sp>
        <p:nvSpPr>
          <p:cNvPr id="37" name="Rectangle 36"/>
          <p:cNvSpPr/>
          <p:nvPr/>
        </p:nvSpPr>
        <p:spPr>
          <a:xfrm>
            <a:off x="228600" y="1371600"/>
            <a:ext cx="3821721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/>
              <a:t>CREATE   TABLE   </a:t>
            </a:r>
            <a:r>
              <a:rPr lang="en-US" sz="1600" dirty="0"/>
              <a:t>S1</a:t>
            </a:r>
            <a:r>
              <a:rPr lang="en-US" sz="1600" b="1" dirty="0"/>
              <a:t>  …</a:t>
            </a:r>
          </a:p>
          <a:p>
            <a:endParaRPr lang="en-US" sz="1600" b="1" dirty="0"/>
          </a:p>
          <a:p>
            <a:r>
              <a:rPr lang="en-US" sz="1600" b="1" dirty="0"/>
              <a:t>CREATE   TABLE   </a:t>
            </a:r>
            <a:r>
              <a:rPr lang="en-US" sz="1600" dirty="0"/>
              <a:t>S2</a:t>
            </a:r>
            <a:r>
              <a:rPr lang="en-US" sz="1600" b="1" dirty="0"/>
              <a:t>  …</a:t>
            </a:r>
          </a:p>
          <a:p>
            <a:endParaRPr lang="en-US" sz="1600" b="1" dirty="0"/>
          </a:p>
          <a:p>
            <a:r>
              <a:rPr lang="en-US" sz="1600" b="1" dirty="0"/>
              <a:t>CREATE   TABLE   </a:t>
            </a:r>
            <a:r>
              <a:rPr lang="en-US" sz="1600" dirty="0"/>
              <a:t>S3</a:t>
            </a:r>
            <a:r>
              <a:rPr lang="en-US" sz="1600" b="1" dirty="0"/>
              <a:t>  …</a:t>
            </a:r>
            <a:endParaRPr lang="fa-IR" sz="16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158582" y="3131022"/>
            <a:ext cx="1783477" cy="1136031"/>
            <a:chOff x="2971800" y="3505200"/>
            <a:chExt cx="1783477" cy="11360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4110081" y="41563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971800" y="3505200"/>
              <a:ext cx="1008589" cy="1136031"/>
              <a:chOff x="2971799" y="5320076"/>
              <a:chExt cx="1008589" cy="775924"/>
            </a:xfrm>
          </p:grpSpPr>
          <p:sp>
            <p:nvSpPr>
              <p:cNvPr id="40" name="Rounded Rectangle 39"/>
              <p:cNvSpPr/>
              <p:nvPr/>
            </p:nvSpPr>
            <p:spPr>
              <a:xfrm flipH="1">
                <a:off x="2971799" y="5320076"/>
                <a:ext cx="956081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در کجا ؟ </a:t>
                </a:r>
              </a:p>
              <a:p>
                <a:pPr algn="r" rtl="1">
                  <a:lnSpc>
                    <a:spcPct val="150000"/>
                  </a:lnSpc>
                </a:pPr>
                <a:endParaRPr lang="fa-IR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چگونه ؟</a:t>
                </a:r>
              </a:p>
            </p:txBody>
          </p:sp>
          <p:sp>
            <p:nvSpPr>
              <p:cNvPr id="41" name="Left Brace 40"/>
              <p:cNvSpPr/>
              <p:nvPr/>
            </p:nvSpPr>
            <p:spPr>
              <a:xfrm flipH="1">
                <a:off x="3886200" y="5443328"/>
                <a:ext cx="9418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149184" y="3191811"/>
            <a:ext cx="2108131" cy="437988"/>
            <a:chOff x="962402" y="5336644"/>
            <a:chExt cx="2108131" cy="437988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2425337" y="5536474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 flipH="1">
              <a:off x="962402" y="5336644"/>
              <a:ext cx="1399798" cy="4379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کاتالوگ سیستم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8828" y="3667713"/>
            <a:ext cx="3155954" cy="705385"/>
            <a:chOff x="44446" y="5676714"/>
            <a:chExt cx="3155954" cy="70538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2555204" y="6019800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 flipH="1">
              <a:off x="44446" y="5676714"/>
              <a:ext cx="2470154" cy="70538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در سیستم‏های جدولی: در تعدادی جدول که خود سیستم ایجاد می‏کند.</a:t>
              </a:r>
            </a:p>
          </p:txBody>
        </p:sp>
      </p:grpSp>
      <p:pic>
        <p:nvPicPr>
          <p:cNvPr id="51" name="Picture 5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14071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800599" y="5782270"/>
            <a:ext cx="266700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Wingdings" pitchFamily="2" charset="2"/>
              <a:buChar char="ü"/>
            </a:pPr>
            <a:r>
              <a:rPr lang="fa-IR" dirty="0">
                <a:cs typeface="B Nazanin" pitchFamily="2" charset="-78"/>
              </a:rPr>
              <a:t>تمامی اطلاعات شمای ادراکی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fa-IR" dirty="0">
                <a:cs typeface="B Nazanin" pitchFamily="2" charset="-78"/>
              </a:rPr>
              <a:t>داده های کنترلی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en-US" dirty="0">
                <a:cs typeface="B Nazanin" pitchFamily="2" charset="-78"/>
              </a:rPr>
              <a:t>Data About Data</a:t>
            </a:r>
            <a:endParaRPr lang="fa-IR" dirty="0">
              <a:cs typeface="B Nazanin" pitchFamily="2" charset="-78"/>
            </a:endParaRPr>
          </a:p>
        </p:txBody>
      </p:sp>
      <p:pic>
        <p:nvPicPr>
          <p:cNvPr id="18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66" y="53340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864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فیزیکی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استقلال داده‏ای فیزیکی (</a:t>
            </a:r>
            <a:r>
              <a:rPr lang="en-US" sz="1800" b="1" dirty="0">
                <a:solidFill>
                  <a:srgbClr val="C00000"/>
                </a:solidFill>
              </a:rPr>
              <a:t>PDI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مصونیت برنامه‏های کاربران در قبال تغییرات در شمای داخلی </a:t>
            </a:r>
            <a:r>
              <a:rPr lang="en-US" sz="1800" dirty="0"/>
              <a:t>DB</a:t>
            </a:r>
            <a:endParaRPr lang="fa-IR" dirty="0"/>
          </a:p>
          <a:p>
            <a:pPr lvl="1">
              <a:lnSpc>
                <a:spcPct val="200000"/>
              </a:lnSpc>
            </a:pPr>
            <a:r>
              <a:rPr lang="fa-IR" dirty="0"/>
              <a:t>تغییرات در شمای داخلی شامل تغییر در جنبه‏های فایلینگ پایگاه</a:t>
            </a:r>
          </a:p>
          <a:p>
            <a:pPr lvl="2">
              <a:lnSpc>
                <a:spcPct val="200000"/>
              </a:lnSpc>
            </a:pPr>
            <a:r>
              <a:rPr lang="fa-IR" dirty="0"/>
              <a:t>ساختار فایل، طول رکورد، طرز ذخیره‏سازی فایل روی دیسک، گاه با دخالت طراح فیزیکی و گاه فقط توسط </a:t>
            </a:r>
            <a:r>
              <a:rPr lang="en-US" dirty="0"/>
              <a:t>DBMS</a:t>
            </a:r>
            <a:r>
              <a:rPr lang="fa-IR" dirty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>
                <a:solidFill>
                  <a:schemeClr val="accent2">
                    <a:lumMod val="50000"/>
                  </a:schemeClr>
                </a:solidFill>
              </a:rPr>
              <a:t>استقلال داده‏ای فیزیکی در پایگاه داده‏ها به طور کامل تامین است: </a:t>
            </a:r>
            <a:r>
              <a:rPr lang="fa-IR" dirty="0"/>
              <a:t>زیرا کاربران با مفهوم دید کار می‏کنند که اساساً در سطح فرافایلی مطرح است و برنامه‏ها درگیر جنبه‏های فایلینگ نیستند.</a:t>
            </a:r>
          </a:p>
        </p:txBody>
      </p:sp>
    </p:spTree>
    <p:extLst>
      <p:ext uri="{BB962C8B-B14F-4D97-AF65-F5344CB8AC3E}">
        <p14:creationId xmlns:p14="http://schemas.microsoft.com/office/powerpoint/2010/main" val="31709379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منطقی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استقلال داده‏ای منطقی (</a:t>
            </a:r>
            <a:r>
              <a:rPr lang="en-US" sz="1800" b="1" dirty="0">
                <a:solidFill>
                  <a:srgbClr val="C00000"/>
                </a:solidFill>
              </a:rPr>
              <a:t>LDI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/>
              <a:t>مصونیت برنامه‏های کاربران در قبال تغییرات در شمای ادراکی </a:t>
            </a:r>
            <a:r>
              <a:rPr lang="en-US" sz="1800" dirty="0"/>
              <a:t>DB</a:t>
            </a:r>
            <a:r>
              <a:rPr lang="fa-IR" dirty="0"/>
              <a:t>.</a:t>
            </a:r>
          </a:p>
          <a:p>
            <a:pPr lvl="1"/>
            <a:r>
              <a:rPr lang="fa-IR" dirty="0"/>
              <a:t>در سیستم‏های پایگاهی تا حد زیادی این استقلال تامین است ولی نه صددرصد.</a:t>
            </a:r>
          </a:p>
          <a:p>
            <a:pPr marL="0" indent="0">
              <a:buNone/>
            </a:pPr>
            <a:endParaRPr lang="fa-IR" sz="2400" dirty="0"/>
          </a:p>
          <a:p>
            <a:r>
              <a:rPr lang="fa-IR" b="1" dirty="0"/>
              <a:t>تغییر در شمای ادراکی</a:t>
            </a:r>
          </a:p>
          <a:p>
            <a:pPr lvl="1"/>
            <a:endParaRPr lang="fa-IR" sz="3200" dirty="0"/>
          </a:p>
          <a:p>
            <a:pPr lvl="1"/>
            <a:r>
              <a:rPr lang="fa-IR" b="1" dirty="0">
                <a:solidFill>
                  <a:srgbClr val="C00000"/>
                </a:solidFill>
              </a:rPr>
              <a:t>نکته: </a:t>
            </a:r>
            <a:r>
              <a:rPr lang="fa-IR" dirty="0"/>
              <a:t>نغییراتی که مورد بررسی قرار می‏دهیم، تغییراتی است که از داده‏ها و ساختار موجود </a:t>
            </a:r>
            <a:r>
              <a:rPr lang="fa-IR" dirty="0">
                <a:solidFill>
                  <a:srgbClr val="C00000"/>
                </a:solidFill>
              </a:rPr>
              <a:t>نمی‏کاهد، </a:t>
            </a:r>
            <a:r>
              <a:rPr lang="fa-IR" sz="2100" dirty="0"/>
              <a:t>چرا که تغییرات کاهشی، قطعاً بر روی برنامه‏های سطح خارجی تاثیر می‏گذارد و استقلال داده‏ای حفظ نمی‏شود.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364030" y="3403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3172361"/>
            <a:ext cx="6553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>
                <a:cs typeface="B Nazanin" pitchFamily="2" charset="-78"/>
              </a:rPr>
              <a:t>رشد پایگاه داده‏ها (</a:t>
            </a:r>
            <a:r>
              <a:rPr lang="en-US" dirty="0">
                <a:cs typeface="B Nazanin" pitchFamily="2" charset="-78"/>
              </a:rPr>
              <a:t>DB Growth</a:t>
            </a:r>
            <a:r>
              <a:rPr lang="fa-IR" sz="2000" dirty="0">
                <a:cs typeface="B Nazanin" pitchFamily="2" charset="-78"/>
              </a:rPr>
              <a:t>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>
                <a:cs typeface="B Nazanin" pitchFamily="2" charset="-78"/>
              </a:rPr>
              <a:t>تغییر سازمان پایگاه داده‏ها [سازماندهی مجدد </a:t>
            </a:r>
            <a:r>
              <a:rPr lang="en-US" dirty="0">
                <a:cs typeface="B Nazanin" pitchFamily="2" charset="-78"/>
              </a:rPr>
              <a:t>DB</a:t>
            </a:r>
            <a:r>
              <a:rPr lang="fa-IR" sz="2000" dirty="0">
                <a:cs typeface="B Nazanin" pitchFamily="2" charset="-78"/>
              </a:rPr>
              <a:t>] (</a:t>
            </a:r>
            <a:r>
              <a:rPr lang="en-US" dirty="0">
                <a:cs typeface="B Nazanin" pitchFamily="2" charset="-78"/>
              </a:rPr>
              <a:t>DB Restructuring</a:t>
            </a:r>
            <a:r>
              <a:rPr lang="fa-IR" sz="2000" dirty="0">
                <a:cs typeface="B Nazanin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17416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0033CC"/>
                </a:solidFill>
              </a:rPr>
              <a:t>چرا رشد </a:t>
            </a:r>
            <a:r>
              <a:rPr lang="en-US" sz="1800" b="1" dirty="0">
                <a:solidFill>
                  <a:srgbClr val="0033CC"/>
                </a:solidFill>
              </a:rPr>
              <a:t>DB</a:t>
            </a:r>
            <a:r>
              <a:rPr lang="fa-IR" b="1" dirty="0">
                <a:solidFill>
                  <a:srgbClr val="0033CC"/>
                </a:solidFill>
              </a:rPr>
              <a:t>: </a:t>
            </a:r>
            <a:r>
              <a:rPr lang="fa-IR" dirty="0"/>
              <a:t>مطرح شدن نیازهای جدید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اضافه شدن ستون(های) جدید به جدول(ها)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ایجاد جدول‏های جدید</a:t>
            </a:r>
          </a:p>
          <a:p>
            <a:pPr>
              <a:lnSpc>
                <a:spcPct val="200000"/>
              </a:lnSpc>
            </a:pPr>
            <a:r>
              <a:rPr lang="fa-IR" dirty="0"/>
              <a:t>استقلال داده‏ای منطقی (</a:t>
            </a:r>
            <a:r>
              <a:rPr lang="en-US" sz="1800" dirty="0"/>
              <a:t>LDI</a:t>
            </a:r>
            <a:r>
              <a:rPr lang="fa-IR" dirty="0"/>
              <a:t>) در قبال رشد </a:t>
            </a:r>
            <a:r>
              <a:rPr lang="en-US" sz="1800" dirty="0"/>
              <a:t>DB</a:t>
            </a:r>
            <a:r>
              <a:rPr lang="fa-IR" dirty="0"/>
              <a:t>، به کمک مفهوم دید تقریباً صددرصد تامین است، زیرا کاربرِ دارای یک دید، خارج از محدوده آن دید هیج نمی‏بیند.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420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         دیدهای پیش‏تر تعریف شده را روی جدول </a:t>
            </a:r>
            <a:r>
              <a:rPr lang="en-US" sz="1800" dirty="0"/>
              <a:t>STT</a:t>
            </a:r>
            <a:r>
              <a:rPr lang="fa-IR" sz="1800" dirty="0"/>
              <a:t> </a:t>
            </a:r>
            <a:r>
              <a:rPr lang="fa-IR" dirty="0"/>
              <a:t>در نظر می‏گیریم. حال نیاز جدیدی برای کاربر مطرح شده است.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r>
              <a:rPr lang="fa-IR" dirty="0"/>
              <a:t>این گسترش در سطح فایلینگ چگونه انجام می‏شود؟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82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550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5505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STADR</a:t>
                          </a:r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6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62570" t="-402000" r="-327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7857" t="-402000" r="-31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05674" t="-402000" r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73856" t="-402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0" y="41148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STT</a:t>
            </a:r>
            <a:endParaRPr lang="fa-IR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37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STID</a:t>
                          </a: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STNAME</a:t>
                          </a:r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2" t="-326000" r="-17241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8794" t="-326000" r="-503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Rounded Rectangle 17"/>
          <p:cNvSpPr/>
          <p:nvPr/>
        </p:nvSpPr>
        <p:spPr>
          <a:xfrm>
            <a:off x="1104750" y="2029413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V1</a:t>
            </a:r>
            <a:endParaRPr lang="fa-IR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5791200"/>
            <a:ext cx="4201407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ALTER TABLE </a:t>
            </a:r>
            <a:r>
              <a:rPr lang="en-US" sz="1600" dirty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ADD COLUMN </a:t>
            </a:r>
            <a:r>
              <a:rPr lang="en-US" sz="1600" dirty="0"/>
              <a:t>STADR CHAR(70)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957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ounded Rectangle 24"/>
          <p:cNvSpPr/>
          <p:nvPr/>
        </p:nvSpPr>
        <p:spPr>
          <a:xfrm>
            <a:off x="3256695" y="199788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V2</a:t>
            </a:r>
            <a:endParaRPr lang="fa-IR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STID</a:t>
                          </a: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STADR</a:t>
                          </a:r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33" t="-326000" r="-115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8321" t="-326000" r="-73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Rounded Rectangle 26"/>
          <p:cNvSpPr/>
          <p:nvPr/>
        </p:nvSpPr>
        <p:spPr>
          <a:xfrm>
            <a:off x="5136932" y="2254468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V9</a:t>
            </a:r>
            <a:endParaRPr lang="fa-IR" sz="11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532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solidFill>
                  <a:schemeClr val="tx1"/>
                </a:solidFill>
                <a:cs typeface="B Nazanin" pitchFamily="2" charset="-78"/>
              </a:rPr>
              <a:t>کاربر  1</a:t>
            </a:r>
            <a:endParaRPr lang="fa-IR" sz="14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91400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solidFill>
                  <a:schemeClr val="tx1"/>
                </a:solidFill>
                <a:cs typeface="B Nazanin" pitchFamily="2" charset="-78"/>
              </a:rPr>
              <a:t>کاربر  2</a:t>
            </a:r>
            <a:endParaRPr lang="fa-IR" sz="14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869" y="3886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81600" y="2134962"/>
            <a:ext cx="0" cy="39610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5" name="Picture 3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dirty="0"/>
              <a:t>آیا پیرو نیاز جدید کاربر در حد ستون، طراح همیشه جدول مبنا را گسترش می‏دهد؟ 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خیر، زیرا ممکن است آن ستون مجازی (محاسبه شدنی) باشد.</a:t>
            </a:r>
          </a:p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0033CC"/>
                </a:solidFill>
              </a:rPr>
              <a:t>سازماندهی مجدد </a:t>
            </a:r>
            <a:r>
              <a:rPr lang="en-US" sz="1800" b="1" dirty="0">
                <a:solidFill>
                  <a:srgbClr val="0033CC"/>
                </a:solidFill>
              </a:rPr>
              <a:t>DB</a:t>
            </a:r>
            <a:r>
              <a:rPr lang="fa-IR" sz="1800" b="1" dirty="0">
                <a:solidFill>
                  <a:srgbClr val="C00000"/>
                </a:solidFill>
              </a:rPr>
              <a:t> </a:t>
            </a:r>
            <a:r>
              <a:rPr lang="fa-IR" dirty="0"/>
              <a:t>یعنی طراح به هر دلیلی طراحی منطقی </a:t>
            </a:r>
            <a:r>
              <a:rPr lang="en-US" sz="1800" dirty="0"/>
              <a:t>DB</a:t>
            </a:r>
            <a:r>
              <a:rPr lang="fa-IR" sz="1800" dirty="0"/>
              <a:t> </a:t>
            </a:r>
            <a:r>
              <a:rPr lang="fa-IR" dirty="0"/>
              <a:t>را تغییر دهد. مثلاً یک جدول مبنای موجود را به دو جدول، تجزیه عمودی کند و طبعاً شمای ادراکی هم تغییر می‏کند. می‏خواهیم ببینیم </a:t>
            </a:r>
            <a:r>
              <a:rPr lang="en-US" sz="1800" dirty="0"/>
              <a:t>LDI</a:t>
            </a:r>
            <a:r>
              <a:rPr lang="fa-IR" sz="1800" dirty="0"/>
              <a:t> </a:t>
            </a:r>
            <a:r>
              <a:rPr lang="fa-IR" dirty="0"/>
              <a:t>در قبال این تغییر تا چه حد تامین است.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در این حالت، </a:t>
            </a:r>
            <a:r>
              <a:rPr lang="en-US" sz="1800" dirty="0"/>
              <a:t>LDI</a:t>
            </a:r>
            <a:r>
              <a:rPr lang="fa-IR" sz="1800" dirty="0"/>
              <a:t> </a:t>
            </a:r>
            <a:r>
              <a:rPr lang="fa-IR" dirty="0"/>
              <a:t>به کمک مفهوم دید و امکان تعریف </a:t>
            </a:r>
            <a:r>
              <a:rPr lang="fa-IR" dirty="0">
                <a:solidFill>
                  <a:srgbClr val="C00000"/>
                </a:solidFill>
              </a:rPr>
              <a:t>دید روی دید </a:t>
            </a:r>
            <a:r>
              <a:rPr lang="fa-IR" dirty="0"/>
              <a:t>(</a:t>
            </a:r>
            <a:r>
              <a:rPr lang="en-US" sz="1800" dirty="0"/>
              <a:t>View Definition on</a:t>
            </a:r>
            <a:r>
              <a:rPr lang="en-US" dirty="0"/>
              <a:t> </a:t>
            </a:r>
            <a:r>
              <a:rPr lang="en-US" sz="1800" dirty="0"/>
              <a:t>View</a:t>
            </a:r>
            <a:r>
              <a:rPr lang="fa-IR" dirty="0"/>
              <a:t>)، تا حدی تامین است.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812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685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75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6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79720" t="-402000" r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64744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-120397" y="49530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STT</a:t>
            </a:r>
            <a:endParaRPr lang="fa-IR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41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-79079" y="32288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V1</a:t>
            </a:r>
            <a:endParaRPr lang="fa-IR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41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0" y="32004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V2</a:t>
            </a:r>
            <a:endParaRPr lang="fa-IR" sz="11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2025" y="213360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solidFill>
                  <a:schemeClr val="tx1"/>
                </a:solidFill>
                <a:cs typeface="B Nazanin" pitchFamily="2" charset="-78"/>
              </a:rPr>
              <a:t>برنامه‏ها</a:t>
            </a:r>
            <a:endParaRPr lang="fa-IR" sz="14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7869" y="48006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9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22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t="-402000" r="-285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62644" t="-402000" r="-78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20656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3182180" y="5105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ST1</a:t>
            </a:r>
            <a:endParaRPr lang="fa-IR" sz="1200" b="1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53980" y="5105400"/>
            <a:ext cx="2936591" cy="1524000"/>
            <a:chOff x="1334736" y="2819400"/>
            <a:chExt cx="316056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8382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91440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81022" t="-402000" r="-1102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165333" t="-402000" r="-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334736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ST2</a:t>
              </a:r>
              <a:endParaRPr lang="fa-IR" sz="12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550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t="-402000" r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79433" t="-402000" r="-1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16535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ounded Rectangle 23"/>
          <p:cNvSpPr/>
          <p:nvPr/>
        </p:nvSpPr>
        <p:spPr>
          <a:xfrm>
            <a:off x="4146803" y="3140881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STT</a:t>
            </a:r>
            <a:endParaRPr lang="fa-IR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41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l="-86735" t="-2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ounded Rectangle 25"/>
          <p:cNvSpPr/>
          <p:nvPr/>
        </p:nvSpPr>
        <p:spPr>
          <a:xfrm>
            <a:off x="4011059" y="16286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V1</a:t>
            </a:r>
            <a:endParaRPr lang="fa-IR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41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1176"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88660" t="-226000" r="-10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Rounded Rectangle 27"/>
          <p:cNvSpPr/>
          <p:nvPr/>
        </p:nvSpPr>
        <p:spPr>
          <a:xfrm>
            <a:off x="5690338" y="16002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V2</a:t>
            </a:r>
            <a:endParaRPr lang="fa-IR" sz="1100" b="1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276600" y="1600200"/>
            <a:ext cx="0" cy="5105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3431" y="2895600"/>
            <a:ext cx="5621969" cy="138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4" name="Picture 3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7693589" y="2667000"/>
            <a:ext cx="1298011" cy="440817"/>
            <a:chOff x="2672255" y="514286"/>
            <a:chExt cx="1674853" cy="440817"/>
          </a:xfrm>
        </p:grpSpPr>
        <p:sp>
          <p:nvSpPr>
            <p:cNvPr id="36" name="Down Arrow 3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cs typeface="B Nazanin" pitchFamily="2" charset="-78"/>
                </a:rPr>
                <a:t>E/E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93588" y="4572617"/>
            <a:ext cx="1298011" cy="440817"/>
            <a:chOff x="2672255" y="514286"/>
            <a:chExt cx="1674853" cy="440817"/>
          </a:xfrm>
        </p:grpSpPr>
        <p:sp>
          <p:nvSpPr>
            <p:cNvPr id="39" name="Down Arrow 38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5410200" y="3657600"/>
            <a:ext cx="1953524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  <a:cs typeface="B Nazanin" pitchFamily="2" charset="-78"/>
              </a:rPr>
              <a:t>جدول مجازی: دید</a:t>
            </a:r>
            <a:endParaRPr lang="fa-IR" sz="1400" b="1" dirty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43" name="Straight Arrow Connector 42"/>
          <p:cNvCxnSpPr>
            <a:stCxn id="12" idx="2"/>
          </p:cNvCxnSpPr>
          <p:nvPr/>
        </p:nvCxnSpPr>
        <p:spPr>
          <a:xfrm flipH="1">
            <a:off x="990600" y="2497919"/>
            <a:ext cx="743413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1734013" y="2497919"/>
            <a:ext cx="704387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</p:cNvCxnSpPr>
          <p:nvPr/>
        </p:nvCxnSpPr>
        <p:spPr>
          <a:xfrm flipH="1">
            <a:off x="2086206" y="4572000"/>
            <a:ext cx="484254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</p:cNvCxnSpPr>
          <p:nvPr/>
        </p:nvCxnSpPr>
        <p:spPr>
          <a:xfrm>
            <a:off x="967381" y="4572000"/>
            <a:ext cx="635612" cy="42873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</p:cNvCxnSpPr>
          <p:nvPr/>
        </p:nvCxnSpPr>
        <p:spPr>
          <a:xfrm flipH="1">
            <a:off x="6329758" y="2590800"/>
            <a:ext cx="407040" cy="5170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2"/>
          </p:cNvCxnSpPr>
          <p:nvPr/>
        </p:nvCxnSpPr>
        <p:spPr>
          <a:xfrm>
            <a:off x="5057519" y="2619267"/>
            <a:ext cx="505081" cy="4662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</p:cNvCxnSpPr>
          <p:nvPr/>
        </p:nvCxnSpPr>
        <p:spPr>
          <a:xfrm flipH="1">
            <a:off x="5181600" y="4673124"/>
            <a:ext cx="897174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2"/>
          </p:cNvCxnSpPr>
          <p:nvPr/>
        </p:nvCxnSpPr>
        <p:spPr>
          <a:xfrm>
            <a:off x="6078774" y="4673124"/>
            <a:ext cx="931626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شمای جدید: </a:t>
            </a:r>
          </a:p>
          <a:p>
            <a:r>
              <a:rPr lang="fa-IR" dirty="0"/>
              <a:t>البته در عمل مشکلات دیگری هم وجود دارد </a:t>
            </a:r>
            <a:br>
              <a:rPr lang="fa-IR" dirty="0"/>
            </a:br>
            <a:r>
              <a:rPr lang="fa-IR" dirty="0"/>
              <a:t>و صرفاً با این اَعمال مشکل برطرف نمی‏شود.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3896708" cy="54630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CREATE TABLE </a:t>
            </a:r>
            <a:r>
              <a:rPr lang="en-US" sz="1600" dirty="0"/>
              <a:t>ST1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dirty="0"/>
              <a:t>STID</a:t>
            </a:r>
            <a:r>
              <a:rPr lang="en-US" sz="1600" b="1" dirty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/>
              <a:t>STL</a:t>
            </a:r>
            <a:r>
              <a:rPr lang="en-US" sz="1600" b="1" dirty="0"/>
              <a:t> 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PRIMARY KEY </a:t>
            </a:r>
            <a:r>
              <a:rPr lang="en-US" sz="1600" dirty="0"/>
              <a:t>STID</a:t>
            </a: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TABLE </a:t>
            </a:r>
            <a:r>
              <a:rPr lang="en-US" sz="1600" dirty="0"/>
              <a:t>ST2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dirty="0"/>
              <a:t>STID</a:t>
            </a:r>
            <a:r>
              <a:rPr lang="en-US" sz="1600" b="1" dirty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/>
              <a:t>STD</a:t>
            </a:r>
            <a:r>
              <a:rPr lang="en-US" sz="1600" b="1" dirty="0"/>
              <a:t> 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PRIMARY KEY </a:t>
            </a:r>
            <a:r>
              <a:rPr lang="en-US" sz="1600" dirty="0"/>
              <a:t>STID</a:t>
            </a: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/>
              <a:t>ST1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(SELECT </a:t>
            </a:r>
            <a:r>
              <a:rPr lang="en-US" sz="1600" dirty="0"/>
              <a:t>STID, STNAME, STL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dirty="0"/>
              <a:t>STT</a:t>
            </a:r>
            <a:r>
              <a:rPr lang="en-US" sz="1600" b="1" dirty="0"/>
              <a:t>)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/>
              <a:t>ST2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(SELECT </a:t>
            </a:r>
            <a:r>
              <a:rPr lang="en-US" sz="1600" dirty="0"/>
              <a:t>STID, …, STD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dirty="0"/>
              <a:t>STT</a:t>
            </a:r>
            <a:r>
              <a:rPr lang="en-US" sz="1600" b="1" dirty="0"/>
              <a:t>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191000" y="4800600"/>
            <a:ext cx="166698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5311914"/>
            <a:ext cx="350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>
                <a:cs typeface="B Nazanin" pitchFamily="2" charset="-78"/>
              </a:rPr>
              <a:t>مهاجرت داده‏ها (</a:t>
            </a:r>
            <a:r>
              <a:rPr lang="en-US" dirty="0">
                <a:cs typeface="B Nazanin" pitchFamily="2" charset="-78"/>
              </a:rPr>
              <a:t>Data Migration</a:t>
            </a:r>
            <a:r>
              <a:rPr lang="fa-IR" sz="2000" dirty="0">
                <a:cs typeface="B Nazanin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232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/>
              <a:t>دلایل این نوع تجزیه (که کلید در هر دو جدول باشد) چه می‏تواند باشد؟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افزایش کارایی سیستم در رده فایلینگ با فرض </a:t>
            </a:r>
            <a:r>
              <a:rPr lang="en-US" sz="1800" dirty="0"/>
              <a:t>1-Table:1-File</a:t>
            </a:r>
            <a:r>
              <a:rPr lang="fa-IR" dirty="0"/>
              <a:t> برای بعض برنامه‏ها (مثلاً برنامه‏هایی با فرکانس بالاتری نسبت به ستون‏های </a:t>
            </a:r>
            <a:r>
              <a:rPr lang="en-US" sz="1800" dirty="0"/>
              <a:t>ST1</a:t>
            </a:r>
            <a:r>
              <a:rPr lang="fa-IR" sz="1800" dirty="0"/>
              <a:t> </a:t>
            </a:r>
            <a:r>
              <a:rPr lang="fa-IR" dirty="0"/>
              <a:t>و با فرکانس پایین‏تری به ستون‏های </a:t>
            </a:r>
            <a:r>
              <a:rPr lang="en-US" sz="1800" dirty="0"/>
              <a:t>ST2</a:t>
            </a:r>
            <a:r>
              <a:rPr lang="fa-IR" sz="1800" dirty="0"/>
              <a:t> </a:t>
            </a:r>
            <a:r>
              <a:rPr lang="fa-IR" dirty="0"/>
              <a:t>ارجاع داشته باشد، فایل‏ها را جدا می‏کند).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توزیع داده‏ها در سایت‏ها وقتی پایگاه داده توزیع شده (</a:t>
            </a:r>
            <a:r>
              <a:rPr lang="en-US" sz="1800" dirty="0"/>
              <a:t>DDB</a:t>
            </a:r>
            <a:r>
              <a:rPr lang="fa-IR" dirty="0"/>
              <a:t>) داشته باشیم.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کاهش حجم </a:t>
            </a:r>
            <a:r>
              <a:rPr lang="en-US" sz="1800" dirty="0"/>
              <a:t>Null Value</a:t>
            </a:r>
            <a:endParaRPr lang="fa-IR" dirty="0"/>
          </a:p>
          <a:p>
            <a:pPr lvl="1">
              <a:lnSpc>
                <a:spcPct val="200000"/>
              </a:lnSpc>
            </a:pPr>
            <a:r>
              <a:rPr lang="fa-IR" dirty="0"/>
              <a:t>بهینه‏سازی طراحی (رجوع شود به بحث نرمال‏سازی رابطه‏ها)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048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algn="just"/>
            <a:r>
              <a:rPr lang="fa-IR" dirty="0"/>
              <a:t>با حذف جدول مبنای </a:t>
            </a:r>
            <a:r>
              <a:rPr lang="en-US" sz="1800" dirty="0"/>
              <a:t>STT</a:t>
            </a:r>
            <a:r>
              <a:rPr lang="fa-IR" dirty="0"/>
              <a:t>، دیدهای قبلاً تعریف شده روی آن نامعتبر می‏شوند و در نتیجه برنامه‏هایی که روی آنها کار می‏کردند، دیگر اجرا نمی‏شوند و </a:t>
            </a:r>
            <a:r>
              <a:rPr lang="en-US" sz="1800" dirty="0"/>
              <a:t>LDI</a:t>
            </a:r>
            <a:r>
              <a:rPr lang="fa-IR" sz="1800" dirty="0"/>
              <a:t> </a:t>
            </a:r>
            <a:r>
              <a:rPr lang="fa-IR" dirty="0"/>
              <a:t>دیگر تامین نیست مگر اینکه طراح و پیاده‏ساز تدبیری بیندیشد.        </a:t>
            </a:r>
          </a:p>
          <a:p>
            <a:pPr algn="just"/>
            <a:endParaRPr lang="fa-IR" dirty="0"/>
          </a:p>
          <a:p>
            <a:pPr algn="just">
              <a:buFont typeface="Wingdings" pitchFamily="2" charset="2"/>
              <a:buChar char="ü"/>
            </a:pPr>
            <a:r>
              <a:rPr lang="fa-IR" dirty="0"/>
              <a:t>جدول </a:t>
            </a:r>
            <a:r>
              <a:rPr lang="en-US" sz="1800" dirty="0"/>
              <a:t>STT</a:t>
            </a:r>
            <a:r>
              <a:rPr lang="fa-IR" sz="1800" dirty="0"/>
              <a:t> </a:t>
            </a:r>
            <a:r>
              <a:rPr lang="fa-IR" dirty="0"/>
              <a:t>را با همان نام و ساختار به شکل یک دید تعریف می‏کنیم، با مکانیزم پیوند (</a:t>
            </a:r>
            <a:r>
              <a:rPr lang="fa-IR" sz="1800" b="1" dirty="0">
                <a:solidFill>
                  <a:srgbClr val="C00000"/>
                </a:solidFill>
              </a:rPr>
              <a:t>دید روی دید</a:t>
            </a:r>
            <a:r>
              <a:rPr lang="fa-IR" dirty="0"/>
              <a:t>):</a:t>
            </a:r>
          </a:p>
          <a:p>
            <a:endParaRPr lang="fa-IR" dirty="0"/>
          </a:p>
          <a:p>
            <a:endParaRPr lang="fa-IR" dirty="0"/>
          </a:p>
          <a:p>
            <a:pPr lvl="1"/>
            <a:endParaRPr lang="fa-IR" sz="1600" dirty="0"/>
          </a:p>
          <a:p>
            <a:pPr lvl="1"/>
            <a:endParaRPr lang="fa-IR" sz="1100" dirty="0"/>
          </a:p>
          <a:p>
            <a:pPr lvl="1"/>
            <a:r>
              <a:rPr lang="fa-IR" dirty="0"/>
              <a:t>تعریف این دید وارد کاتالوگ سیستم می‏شود.          دیدهای قبلاً تعریف شده معتبر می‏شوند (البته در عمل ممکن است با مشکلاتی جزیی مواجه گردیم).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785" y="4045059"/>
            <a:ext cx="3526415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CREATE VIEW </a:t>
            </a:r>
            <a:r>
              <a:rPr lang="en-US" sz="1600" dirty="0"/>
              <a:t>STT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AS SELECT </a:t>
            </a:r>
            <a:r>
              <a:rPr lang="en-US" sz="1600" dirty="0"/>
              <a:t>STID,</a:t>
            </a:r>
            <a:r>
              <a:rPr lang="en-US" sz="1600" b="1" dirty="0"/>
              <a:t> </a:t>
            </a:r>
            <a:r>
              <a:rPr lang="en-US" sz="1600" dirty="0"/>
              <a:t>…, STD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FROM  </a:t>
            </a:r>
            <a:r>
              <a:rPr lang="en-US" sz="1600" dirty="0"/>
              <a:t>ST1 </a:t>
            </a:r>
            <a:r>
              <a:rPr lang="en-US" sz="1600" b="1" dirty="0"/>
              <a:t>JOIN </a:t>
            </a:r>
            <a:r>
              <a:rPr lang="en-US" sz="1600" dirty="0"/>
              <a:t>ST2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2028" y="5147846"/>
            <a:ext cx="194117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DROP TABLE </a:t>
            </a:r>
            <a:r>
              <a:rPr lang="en-US" sz="1600" dirty="0"/>
              <a:t>STT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92966" y="2730064"/>
            <a:ext cx="0" cy="7147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20443" y="5912068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817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/>
              <a:t>با این تدبیر، </a:t>
            </a:r>
            <a:r>
              <a:rPr lang="en-US" sz="1800" dirty="0"/>
              <a:t>LDI</a:t>
            </a:r>
            <a:r>
              <a:rPr lang="fa-IR" sz="1800" dirty="0"/>
              <a:t> </a:t>
            </a:r>
            <a:r>
              <a:rPr lang="fa-IR" dirty="0"/>
              <a:t>برای برنامه‏هایی که </a:t>
            </a:r>
            <a:r>
              <a:rPr lang="fa-IR" u="sng" dirty="0">
                <a:solidFill>
                  <a:srgbClr val="0033CC"/>
                </a:solidFill>
              </a:rPr>
              <a:t>بازیابی</a:t>
            </a:r>
            <a:r>
              <a:rPr lang="fa-IR" dirty="0">
                <a:solidFill>
                  <a:srgbClr val="0033CC"/>
                </a:solidFill>
              </a:rPr>
              <a:t> </a:t>
            </a:r>
            <a:r>
              <a:rPr lang="fa-IR" dirty="0"/>
              <a:t>انجام می‏دهند، صددرصد تامین می‏شود، به قیمت افزایش سربار برای انجام تبدیل </a:t>
            </a:r>
            <a:r>
              <a:rPr lang="en-US" sz="1800" dirty="0"/>
              <a:t>E/E</a:t>
            </a:r>
            <a:r>
              <a:rPr lang="fa-IR" dirty="0"/>
              <a:t> علاوه بر </a:t>
            </a:r>
            <a:r>
              <a:rPr lang="en-US" sz="1800" dirty="0"/>
              <a:t>E/C</a:t>
            </a:r>
            <a:r>
              <a:rPr lang="fa-IR" dirty="0"/>
              <a:t> و </a:t>
            </a:r>
            <a:r>
              <a:rPr lang="en-US" sz="1800" dirty="0"/>
              <a:t>C/I</a:t>
            </a:r>
            <a:r>
              <a:rPr lang="fa-IR" dirty="0"/>
              <a:t>. زیرا از تکنیک </a:t>
            </a:r>
            <a:r>
              <a:rPr lang="fa-IR" sz="1800" b="1" dirty="0">
                <a:solidFill>
                  <a:srgbClr val="C00000"/>
                </a:solidFill>
              </a:rPr>
              <a:t>دید روی دید </a:t>
            </a:r>
            <a:r>
              <a:rPr lang="fa-IR" dirty="0"/>
              <a:t>استفاده کرده‏ایم.</a:t>
            </a:r>
            <a:endParaRPr lang="en-US" dirty="0"/>
          </a:p>
          <a:p>
            <a:pPr>
              <a:lnSpc>
                <a:spcPct val="200000"/>
              </a:lnSpc>
            </a:pP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اما </a:t>
            </a:r>
            <a:r>
              <a:rPr lang="en-US" sz="1800" dirty="0"/>
              <a:t>LDI</a:t>
            </a:r>
            <a:r>
              <a:rPr lang="fa-IR" sz="1800" dirty="0"/>
              <a:t> </a:t>
            </a:r>
            <a:r>
              <a:rPr lang="fa-IR" dirty="0"/>
              <a:t>برای برنامه‏هایی که عملیات </a:t>
            </a:r>
            <a:r>
              <a:rPr lang="fa-IR" u="sng" dirty="0">
                <a:solidFill>
                  <a:srgbClr val="0033CC"/>
                </a:solidFill>
              </a:rPr>
              <a:t>ذخیره‏سازی</a:t>
            </a:r>
            <a:r>
              <a:rPr lang="fa-IR" dirty="0">
                <a:solidFill>
                  <a:srgbClr val="0033CC"/>
                </a:solidFill>
              </a:rPr>
              <a:t> </a:t>
            </a:r>
            <a:r>
              <a:rPr lang="fa-IR" dirty="0"/>
              <a:t>انجام می‏دادند، ممکن است تامین نباشد. زیرا این بار </a:t>
            </a:r>
            <a:r>
              <a:rPr lang="en-US" sz="1800" dirty="0"/>
              <a:t>STT</a:t>
            </a:r>
            <a:r>
              <a:rPr lang="fa-IR" sz="1800" dirty="0"/>
              <a:t> </a:t>
            </a:r>
            <a:r>
              <a:rPr lang="fa-IR" dirty="0"/>
              <a:t>خود یک دید است و دیدها در عملیات ذخیره‏سازی عمدتاً مشکل دارند. در مثال ارایه شده نیز از نظر </a:t>
            </a:r>
            <a:r>
              <a:rPr lang="fa-IR" b="1" dirty="0">
                <a:solidFill>
                  <a:srgbClr val="C00000"/>
                </a:solidFill>
              </a:rPr>
              <a:t>تئوریک</a:t>
            </a:r>
            <a:r>
              <a:rPr lang="fa-IR" dirty="0"/>
              <a:t> مشکلی بروز نمی‏کند ولی در </a:t>
            </a:r>
            <a:r>
              <a:rPr lang="fa-IR" b="1" dirty="0">
                <a:solidFill>
                  <a:srgbClr val="FF0000"/>
                </a:solidFill>
              </a:rPr>
              <a:t>عمل</a:t>
            </a:r>
            <a:r>
              <a:rPr lang="fa-IR" dirty="0"/>
              <a:t> ممکن نیست.          چون </a:t>
            </a:r>
            <a:r>
              <a:rPr lang="en-US" sz="1800" dirty="0"/>
              <a:t>STT</a:t>
            </a:r>
            <a:r>
              <a:rPr lang="fa-IR" sz="1800" dirty="0"/>
              <a:t> </a:t>
            </a:r>
            <a:r>
              <a:rPr lang="fa-IR" dirty="0"/>
              <a:t>یک دید پیوندی </a:t>
            </a:r>
            <a:r>
              <a:rPr lang="en-US" sz="1800" dirty="0"/>
              <a:t>PK-PK</a:t>
            </a:r>
            <a:r>
              <a:rPr lang="fa-IR" dirty="0"/>
              <a:t> است.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505200" y="5029200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8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         جدول </a:t>
            </a:r>
            <a:r>
              <a:rPr lang="en-US" dirty="0" err="1"/>
              <a:t>systables</a:t>
            </a:r>
            <a:r>
              <a:rPr lang="fa-IR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194" y="2521202"/>
            <a:ext cx="10182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systables</a:t>
            </a:r>
            <a:endParaRPr lang="fa-I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84085"/>
              </p:ext>
            </p:extLst>
          </p:nvPr>
        </p:nvGraphicFramePr>
        <p:xfrm>
          <a:off x="1537446" y="2550170"/>
          <a:ext cx="6768354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5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/>
                        <a:t>کلید اصلی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/>
                        <a:t>تعداد ستون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/>
                        <a:t>تاریخ</a:t>
                      </a:r>
                      <a:r>
                        <a:rPr lang="fa-IR" baseline="0" dirty="0"/>
                        <a:t> ایجاد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/>
                        <a:t>ایجاد</a:t>
                      </a:r>
                      <a:r>
                        <a:rPr lang="fa-IR" baseline="0" dirty="0"/>
                        <a:t> کننده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/>
                        <a:t>نام</a:t>
                      </a:r>
                      <a:r>
                        <a:rPr lang="fa-IR" baseline="0" dirty="0"/>
                        <a:t> جدول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917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3194" y="33528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>
                <a:cs typeface="B Nazanin" pitchFamily="2" charset="-78"/>
              </a:rPr>
              <a:t>کاربر پیاده‏ساز</a:t>
            </a:r>
            <a:r>
              <a:rPr lang="en-US" sz="1600" b="1" dirty="0">
                <a:cs typeface="B Nazanin" pitchFamily="2" charset="-78"/>
              </a:rPr>
              <a:t> :  CREATE   TABLE   </a:t>
            </a:r>
            <a:r>
              <a:rPr lang="en-US" sz="1600" dirty="0">
                <a:cs typeface="B Nazanin" pitchFamily="2" charset="-78"/>
              </a:rPr>
              <a:t>STT</a:t>
            </a:r>
            <a:r>
              <a:rPr lang="en-US" sz="1600" b="1" dirty="0">
                <a:cs typeface="B Nazanin" pitchFamily="2" charset="-78"/>
              </a:rPr>
              <a:t> …</a:t>
            </a:r>
            <a:endParaRPr lang="fa-IR" sz="1600" b="1" dirty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>
                <a:cs typeface="B Nazanin" pitchFamily="2" charset="-78"/>
              </a:rPr>
              <a:t>سیستم</a:t>
            </a:r>
            <a:r>
              <a:rPr lang="en-US" sz="1600" b="1" dirty="0">
                <a:cs typeface="B Nazanin" pitchFamily="2" charset="-78"/>
              </a:rPr>
              <a:t>	  :  INSERT    INTO   </a:t>
            </a:r>
            <a:r>
              <a:rPr lang="en-US" sz="1600" dirty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	VALUES ( </a:t>
            </a:r>
            <a:r>
              <a:rPr lang="en-US" sz="1600" dirty="0">
                <a:cs typeface="B Nazanin" pitchFamily="2" charset="-78"/>
              </a:rPr>
              <a:t>‘STT’  ,  ‘c1’  ,   ‘d1’  ,  5  , ‘STID’ , … </a:t>
            </a:r>
            <a:r>
              <a:rPr lang="en-US" sz="1600" b="1" dirty="0">
                <a:cs typeface="B Nazanin" pitchFamily="2" charset="-78"/>
              </a:rPr>
              <a:t>)   </a:t>
            </a:r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>
                <a:cs typeface="B Nazanin" pitchFamily="2" charset="-78"/>
              </a:rPr>
              <a:t>----------------------------------------------------------------</a:t>
            </a:r>
            <a:endParaRPr lang="en-US" sz="1600" b="1" dirty="0">
              <a:cs typeface="B Nazanin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194" y="49530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>
                <a:cs typeface="B Nazanin" pitchFamily="2" charset="-78"/>
              </a:rPr>
              <a:t>کاربر پیاده‏ساز</a:t>
            </a:r>
            <a:r>
              <a:rPr lang="en-US" sz="1600" b="1" dirty="0">
                <a:cs typeface="B Nazanin" pitchFamily="2" charset="-78"/>
              </a:rPr>
              <a:t> :  DROP   TABLE   </a:t>
            </a:r>
            <a:r>
              <a:rPr lang="en-US" sz="1600" dirty="0">
                <a:cs typeface="B Nazanin" pitchFamily="2" charset="-78"/>
              </a:rPr>
              <a:t>STCOT</a:t>
            </a:r>
            <a:r>
              <a:rPr lang="en-US" sz="1600" b="1" dirty="0">
                <a:cs typeface="B Nazanin" pitchFamily="2" charset="-78"/>
              </a:rPr>
              <a:t>  …</a:t>
            </a:r>
            <a:endParaRPr lang="fa-IR" sz="1600" b="1" dirty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>
                <a:cs typeface="B Nazanin" pitchFamily="2" charset="-78"/>
              </a:rPr>
              <a:t>سیستم</a:t>
            </a:r>
            <a:r>
              <a:rPr lang="en-US" sz="1600" b="1" dirty="0">
                <a:cs typeface="B Nazanin" pitchFamily="2" charset="-78"/>
              </a:rPr>
              <a:t>	  :  DELETE   FROM   </a:t>
            </a:r>
            <a:r>
              <a:rPr lang="en-US" sz="1600" dirty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	WHERE   </a:t>
            </a:r>
            <a:r>
              <a:rPr lang="en-US" sz="1600" dirty="0">
                <a:cs typeface="B Nazanin" pitchFamily="2" charset="-78"/>
              </a:rPr>
              <a:t>TNAME = ‘STCOT’</a:t>
            </a:r>
          </a:p>
        </p:txBody>
      </p:sp>
    </p:spTree>
    <p:extLst>
      <p:ext uri="{BB962C8B-B14F-4D97-AF65-F5344CB8AC3E}">
        <p14:creationId xmlns:p14="http://schemas.microsoft.com/office/powerpoint/2010/main" val="38309412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fa-IR" sz="3200" dirty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en-US" sz="2400" b="1" dirty="0">
                <a:latin typeface="Calibri" pitchFamily="34" charset="0"/>
              </a:rPr>
              <a:t>amini@sharif.edu</a:t>
            </a: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dirty="0"/>
              <a:t> اضافه کردن ستون به یک جدول :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fa-IR" dirty="0"/>
              <a:t>      سیستم برای جدولی که تعداد ستون‏های آن تغییر می‏کند در سطح فایلینگ چگونه عمل می‏کند؟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/>
              <a:t>      آیا با دستور </a:t>
            </a:r>
            <a:r>
              <a:rPr lang="en-US" sz="1800" dirty="0"/>
              <a:t>DELETE</a:t>
            </a:r>
            <a:r>
              <a:rPr lang="fa-IR" sz="1800" dirty="0"/>
              <a:t> در سطح جدول‏های مبنا، </a:t>
            </a:r>
            <a:r>
              <a:rPr lang="fa-IR" dirty="0"/>
              <a:t>جدول کاتالوگ تغییر می‏کند؟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6629400" cy="2249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fa-IR" sz="1600" b="1" dirty="0">
                <a:cs typeface="B Nazanin" pitchFamily="2" charset="-78"/>
              </a:rPr>
              <a:t>کاربر پیاده‏ساز</a:t>
            </a:r>
            <a:r>
              <a:rPr lang="en-US" sz="1600" b="1" dirty="0">
                <a:cs typeface="B Nazanin" pitchFamily="2" charset="-78"/>
              </a:rPr>
              <a:t> :  ALTER    TABLE    </a:t>
            </a:r>
            <a:r>
              <a:rPr lang="en-US" sz="1600" dirty="0">
                <a:cs typeface="B Nazanin" pitchFamily="2" charset="-78"/>
              </a:rPr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	ADD    </a:t>
            </a:r>
            <a:r>
              <a:rPr lang="en-US" sz="1600" dirty="0">
                <a:cs typeface="B Nazanin" pitchFamily="2" charset="-78"/>
              </a:rPr>
              <a:t>SADDRESS    CHAR  (80)</a:t>
            </a:r>
            <a:endParaRPr lang="fa-IR" sz="1600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>
                <a:cs typeface="B Nazanin" pitchFamily="2" charset="-78"/>
              </a:rPr>
              <a:t>سیستم</a:t>
            </a:r>
            <a:r>
              <a:rPr lang="en-US" sz="1600" b="1" dirty="0">
                <a:cs typeface="B Nazanin" pitchFamily="2" charset="-78"/>
              </a:rPr>
              <a:t>	  :  UPDATE   </a:t>
            </a:r>
            <a:r>
              <a:rPr lang="en-US" sz="1600" dirty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	SET    </a:t>
            </a:r>
            <a:r>
              <a:rPr lang="en-US" sz="1600" dirty="0">
                <a:cs typeface="B Nazanin" pitchFamily="2" charset="-78"/>
              </a:rPr>
              <a:t>ColN  = 6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	WHERE   </a:t>
            </a:r>
            <a:r>
              <a:rPr lang="en-US" sz="1600" dirty="0">
                <a:cs typeface="B Nazanin" pitchFamily="2" charset="-78"/>
              </a:rPr>
              <a:t>TNAME = ‘STT’</a:t>
            </a:r>
          </a:p>
        </p:txBody>
      </p:sp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87" y="395269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26" y="5105399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381000" y="5486400"/>
            <a:ext cx="50867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/>
              <a:t>DELETE   FROM    </a:t>
            </a:r>
            <a:r>
              <a:rPr lang="en-US" sz="1600" dirty="0"/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WHERE   </a:t>
            </a:r>
            <a:r>
              <a:rPr lang="en-US" sz="1600" dirty="0"/>
              <a:t>STID=‘777’</a:t>
            </a:r>
            <a:r>
              <a:rPr lang="en-US" sz="16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257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/>
          </a:bodyPr>
          <a:lstStyle/>
          <a:p>
            <a:r>
              <a:rPr lang="fa-IR" b="1" dirty="0">
                <a:solidFill>
                  <a:srgbClr val="0070C0"/>
                </a:solidFill>
              </a:rPr>
              <a:t>دید (نمای) داخلی</a:t>
            </a:r>
          </a:p>
          <a:p>
            <a:pPr marL="457200" lvl="1" indent="0">
              <a:buNone/>
            </a:pPr>
            <a:r>
              <a:rPr lang="fa-IR" dirty="0"/>
              <a:t>        دید خود </a:t>
            </a:r>
            <a:r>
              <a:rPr lang="en-US" sz="1800" dirty="0"/>
              <a:t>DBMS</a:t>
            </a:r>
            <a:r>
              <a:rPr lang="fa-IR" sz="1800" dirty="0"/>
              <a:t> </a:t>
            </a:r>
            <a:r>
              <a:rPr lang="fa-IR" dirty="0"/>
              <a:t>[و نیز طراح پایگاه داده‏ها، در مرحله طراحی فیزیکی] ، نسبت به داده‏های ذخیره‏شده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/>
              <a:t>مطرح در سطح فایلینگ منطقی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/>
              <a:t>مبتنی بر یک  [یا چند] </a:t>
            </a:r>
            <a:r>
              <a:rPr lang="fa-IR" b="1" dirty="0"/>
              <a:t>ساختار فایل 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/>
              <a:t>سطحی که فایل‏های منطقی پایگاه داده‏ها تعریف می‏شود.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/>
              <a:t>تناظر بین «ساخت» های سطح ادراکی و «ساخت» های سطح داخلی </a:t>
            </a:r>
          </a:p>
          <a:p>
            <a:pPr marL="400050" lvl="1" indent="0">
              <a:buNone/>
            </a:pPr>
            <a:r>
              <a:rPr lang="fa-IR" dirty="0"/>
              <a:t>        تناظر</a:t>
            </a:r>
            <a:r>
              <a:rPr lang="en-US" dirty="0"/>
              <a:t>1:1 </a:t>
            </a:r>
            <a:r>
              <a:rPr lang="fa-IR" dirty="0"/>
              <a:t> بین ساخت‏های سطح ادارکی و سطح داخلی</a:t>
            </a:r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39" y="1981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</p:spPr>
      </p:pic>
      <p:grpSp>
        <p:nvGrpSpPr>
          <p:cNvPr id="6" name="Group 5"/>
          <p:cNvGrpSpPr/>
          <p:nvPr/>
        </p:nvGrpSpPr>
        <p:grpSpPr>
          <a:xfrm>
            <a:off x="1295400" y="3040677"/>
            <a:ext cx="3764677" cy="1136031"/>
            <a:chOff x="-228600" y="2667000"/>
            <a:chExt cx="3764677" cy="113603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90881" y="33181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228600" y="2667000"/>
              <a:ext cx="2989789" cy="1136031"/>
              <a:chOff x="990599" y="5320076"/>
              <a:chExt cx="2989789" cy="775924"/>
            </a:xfrm>
          </p:grpSpPr>
          <p:sp>
            <p:nvSpPr>
              <p:cNvPr id="17" name="Rounded Rectangle 16"/>
              <p:cNvSpPr/>
              <p:nvPr/>
            </p:nvSpPr>
            <p:spPr>
              <a:xfrm flipH="1">
                <a:off x="990599" y="5320076"/>
                <a:ext cx="2937280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  <a:cs typeface="B Nazanin" pitchFamily="2" charset="-78"/>
                  </a:rPr>
                  <a:t>1:1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    پیش فرض (یک جدول </a:t>
                </a:r>
                <a:r>
                  <a:rPr lang="fa-IR" sz="1400" dirty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یک فایل)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  <a:cs typeface="B Nazanin" pitchFamily="2" charset="-78"/>
                  </a:rPr>
                  <a:t>1:N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                    (چند جدول </a:t>
                </a:r>
                <a:r>
                  <a:rPr lang="fa-IR" sz="1400" dirty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یک فایل)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  <a:cs typeface="B Nazanin" pitchFamily="2" charset="-78"/>
                  </a:rPr>
                  <a:t>N:1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                    (یک جدول : چند فایل)</a:t>
                </a:r>
              </a:p>
            </p:txBody>
          </p:sp>
          <p:sp>
            <p:nvSpPr>
              <p:cNvPr id="18" name="Left Brace 17"/>
              <p:cNvSpPr/>
              <p:nvPr/>
            </p:nvSpPr>
            <p:spPr>
              <a:xfrm flipH="1">
                <a:off x="3886200" y="5443328"/>
                <a:ext cx="94188" cy="55834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24" name="Picture 2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876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95956"/>
              </p:ext>
            </p:extLst>
          </p:nvPr>
        </p:nvGraphicFramePr>
        <p:xfrm>
          <a:off x="228600" y="4927600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TableFile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STTFile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COTFile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STCOT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STCOTFile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58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117173</TotalTime>
  <Words>6285</Words>
  <Application>Microsoft Macintosh PowerPoint</Application>
  <PresentationFormat>On-screen Show (4:3)</PresentationFormat>
  <Paragraphs>1382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B Nazanin</vt:lpstr>
      <vt:lpstr>Calibri</vt:lpstr>
      <vt:lpstr>Cambria Math</vt:lpstr>
      <vt:lpstr>IranNastaliq</vt:lpstr>
      <vt:lpstr>Times New Roman</vt:lpstr>
      <vt:lpstr>Wingdings</vt:lpstr>
      <vt:lpstr>Office Theme</vt:lpstr>
      <vt:lpstr>به نام آنکه جان را فکرت آموخت</vt:lpstr>
      <vt:lpstr>معماری پایگاه داده‏ها</vt:lpstr>
      <vt:lpstr>معماری سه سطحی [پیشنهادی ANSI]</vt:lpstr>
      <vt:lpstr>اجزای معماری</vt:lpstr>
      <vt:lpstr>دید ادراکی </vt:lpstr>
      <vt:lpstr>دید ادراکی (ادامه)</vt:lpstr>
      <vt:lpstr>دید ادراکی (ادامه)</vt:lpstr>
      <vt:lpstr>دید ادراکی (ادامه)</vt:lpstr>
      <vt:lpstr>دید داخلی</vt:lpstr>
      <vt:lpstr>دید داخلی (ادامه)</vt:lpstr>
      <vt:lpstr>دید داخلی - شاخص</vt:lpstr>
      <vt:lpstr>دید داخلی - شاخص</vt:lpstr>
      <vt:lpstr>دید داخلی – شاخص (ادامه)</vt:lpstr>
      <vt:lpstr>دید داخلی – شاخص (ادامه)</vt:lpstr>
      <vt:lpstr>دید داخلی – شاخص (ادامه)</vt:lpstr>
      <vt:lpstr>دید داخلی – شاخص (ادامه)</vt:lpstr>
      <vt:lpstr>دید داخلی – شاخص (ادامه)</vt:lpstr>
      <vt:lpstr>دید داخلی – شاخص (ادامه)</vt:lpstr>
      <vt:lpstr>دید منطقی DBMS نسبت به داده‏های ذخیره شده</vt:lpstr>
      <vt:lpstr>دید منطقی DBMS نسبت به داده‏های ذخیره شده (ادامه)</vt:lpstr>
      <vt:lpstr>فایلینگ مجازی</vt:lpstr>
      <vt:lpstr>دید خارجی</vt:lpstr>
      <vt:lpstr>دید خارجی (ادامه)</vt:lpstr>
      <vt:lpstr>دید خارجی (ادامه)</vt:lpstr>
      <vt:lpstr>دید خارجی (ادامه)</vt:lpstr>
      <vt:lpstr>دید خارجی (ادامه)</vt:lpstr>
      <vt:lpstr>دید خارجی (ادامه)</vt:lpstr>
      <vt:lpstr>تعریف شمای خارجی</vt:lpstr>
      <vt:lpstr>تعریف شمای خارجی (ادامه)</vt:lpstr>
      <vt:lpstr>نگاشت بین سطوح در عملیات سطح شمای خارجی </vt:lpstr>
      <vt:lpstr>عملیات در شمای خارجی</vt:lpstr>
      <vt:lpstr>عملیات بازیابی از دید</vt:lpstr>
      <vt:lpstr>عملیات بازیابی از دید (ادامه)</vt:lpstr>
      <vt:lpstr>عملیات ذخیره‏سازی از دید</vt:lpstr>
      <vt:lpstr>عملیات ذخیره‏سازی از دید تعریف شده روی یک جدول مبنا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چند جدول مبنا 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دیدهای پذیرا در SQL</vt:lpstr>
      <vt:lpstr>دیدهای پذیرا در SQL (ادامه)</vt:lpstr>
      <vt:lpstr>دید ذخیره شده</vt:lpstr>
      <vt:lpstr>دید ذخیره شده (ادامه)</vt:lpstr>
      <vt:lpstr>مزایا و معایب مفهوم دید خارجی</vt:lpstr>
      <vt:lpstr>مزایا و معایب مفهوم دید خارجی (ادامه)</vt:lpstr>
      <vt:lpstr>دلایل عدم استفاده از دید</vt:lpstr>
      <vt:lpstr>استقلال داده‏ای</vt:lpstr>
      <vt:lpstr>استقلال داده‏ای فیزیکی</vt:lpstr>
      <vt:lpstr>استقلال داده‏ای منطقی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amir yousefi</cp:lastModifiedBy>
  <cp:revision>1028</cp:revision>
  <dcterms:created xsi:type="dcterms:W3CDTF">2012-08-03T07:41:40Z</dcterms:created>
  <dcterms:modified xsi:type="dcterms:W3CDTF">2019-06-23T04:58:54Z</dcterms:modified>
</cp:coreProperties>
</file>