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42"/>
  </p:notesMasterIdLst>
  <p:handoutMasterIdLst>
    <p:handoutMasterId r:id="rId43"/>
  </p:handoutMasterIdLst>
  <p:sldIdLst>
    <p:sldId id="570" r:id="rId2"/>
    <p:sldId id="576" r:id="rId3"/>
    <p:sldId id="526" r:id="rId4"/>
    <p:sldId id="479" r:id="rId5"/>
    <p:sldId id="480" r:id="rId6"/>
    <p:sldId id="481" r:id="rId7"/>
    <p:sldId id="582" r:id="rId8"/>
    <p:sldId id="482" r:id="rId9"/>
    <p:sldId id="483" r:id="rId10"/>
    <p:sldId id="484" r:id="rId11"/>
    <p:sldId id="485" r:id="rId12"/>
    <p:sldId id="486" r:id="rId13"/>
    <p:sldId id="487" r:id="rId14"/>
    <p:sldId id="577" r:id="rId15"/>
    <p:sldId id="489" r:id="rId16"/>
    <p:sldId id="490" r:id="rId17"/>
    <p:sldId id="491" r:id="rId18"/>
    <p:sldId id="492" r:id="rId19"/>
    <p:sldId id="494" r:id="rId20"/>
    <p:sldId id="578" r:id="rId21"/>
    <p:sldId id="496" r:id="rId22"/>
    <p:sldId id="497" r:id="rId23"/>
    <p:sldId id="498" r:id="rId24"/>
    <p:sldId id="519" r:id="rId25"/>
    <p:sldId id="530" r:id="rId26"/>
    <p:sldId id="579" r:id="rId27"/>
    <p:sldId id="531" r:id="rId28"/>
    <p:sldId id="580" r:id="rId29"/>
    <p:sldId id="532" r:id="rId30"/>
    <p:sldId id="533" r:id="rId31"/>
    <p:sldId id="535" r:id="rId32"/>
    <p:sldId id="536" r:id="rId33"/>
    <p:sldId id="537" r:id="rId34"/>
    <p:sldId id="538" r:id="rId35"/>
    <p:sldId id="539" r:id="rId36"/>
    <p:sldId id="540" r:id="rId37"/>
    <p:sldId id="581" r:id="rId38"/>
    <p:sldId id="541" r:id="rId39"/>
    <p:sldId id="542" r:id="rId40"/>
    <p:sldId id="543" r:id="rId41"/>
  </p:sldIdLst>
  <p:sldSz cx="12192000" cy="6858000"/>
  <p:notesSz cx="7099300" cy="10234613"/>
  <p:custDataLst>
    <p:tags r:id="rId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B60"/>
    <a:srgbClr val="EAE636"/>
    <a:srgbClr val="FFFF00"/>
    <a:srgbClr val="3333FF"/>
    <a:srgbClr val="FF3300"/>
    <a:srgbClr val="CC00CC"/>
    <a:srgbClr val="6699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10" autoAdjust="0"/>
    <p:restoredTop sz="94618" autoAdjust="0"/>
  </p:normalViewPr>
  <p:slideViewPr>
    <p:cSldViewPr>
      <p:cViewPr>
        <p:scale>
          <a:sx n="108" d="100"/>
          <a:sy n="108" d="100"/>
        </p:scale>
        <p:origin x="838" y="6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C1A9D02-DD21-4898-A59D-07F6DF8302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43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656C15A-65A9-4188-BE47-91B53ACA7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4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 retain proper</a:t>
            </a:r>
            <a:r>
              <a:rPr lang="en-US" baseline="0" dirty="0" smtClean="0"/>
              <a:t> attribution, including the reference to </a:t>
            </a:r>
            <a:r>
              <a:rPr lang="en-US" baseline="0" dirty="0" err="1" smtClean="0"/>
              <a:t>ai.berkeley.edu</a:t>
            </a:r>
            <a:r>
              <a:rPr lang="en-US" baseline="0" dirty="0" smtClean="0"/>
              <a:t>.  </a:t>
            </a:r>
            <a:r>
              <a:rPr lang="en-US" baseline="0" smtClean="0"/>
              <a:t>Thanks!</a:t>
            </a:r>
            <a:endParaRPr lang="en-US" sz="1200" smtClean="0">
              <a:latin typeface="Calibri"/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56C15A-65A9-4188-BE47-91B53ACA740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4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6FA1E42E-5FE5-4695-BF4E-B1F8A44E7D4E}" type="slidenum">
              <a:rPr lang="en-US" smtClean="0"/>
              <a:pPr defTabSz="965200"/>
              <a:t>10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487ABB99-7FAB-4D76-A882-7FB521C369F4}" type="slidenum">
              <a:rPr lang="en-US" smtClean="0"/>
              <a:pPr defTabSz="965200"/>
              <a:t>11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8DC11-8EFA-4DB0-87BB-57578885DC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C7BAE-4B66-4EEC-B79A-1A698F2195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1271A-B7D9-48EC-BE1B-7049E40E98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BA664-188E-4D15-A720-E7568CF80E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BBBF8-8C7C-468A-A607-4A79223C5B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B447F-1489-40A1-8505-7B2E946D4D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EAE0D-0584-46A6-858B-7BBA326602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0F6D5-C5C6-48F0-B3FD-F4C936872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BB04D-0C1C-4B1B-B2D0-898EDBE9C1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F9B20-1798-443C-80EC-8A3FB7CF1F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8F80A-C317-4557-8A62-ED43EB137E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2A4B744-0245-4492-B137-6352EFB250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3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11.xml"/><Relationship Id="rId7" Type="http://schemas.openxmlformats.org/officeDocument/2006/relationships/image" Target="../media/image3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2.emf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41.emf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44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19.xml"/><Relationship Id="rId7" Type="http://schemas.openxmlformats.org/officeDocument/2006/relationships/image" Target="../media/image47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4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Relationship Id="rId9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tags" Target="../tags/tag25.xml"/><Relationship Id="rId7" Type="http://schemas.openxmlformats.org/officeDocument/2006/relationships/image" Target="../media/image69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tags" Target="../tags/tag3.xml"/><Relationship Id="rId7" Type="http://schemas.openxmlformats.org/officeDocument/2006/relationships/image" Target="../media/image14.png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7.bin"/><Relationship Id="rId5" Type="http://schemas.openxmlformats.org/officeDocument/2006/relationships/image" Target="../media/image12.png"/><Relationship Id="rId15" Type="http://schemas.openxmlformats.org/officeDocument/2006/relationships/image" Target="../media/image20.png"/><Relationship Id="rId10" Type="http://schemas.openxmlformats.org/officeDocument/2006/relationships/image" Target="../media/image1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6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30175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CS 188: Artificial Intelligence</a:t>
            </a:r>
            <a:br>
              <a:rPr lang="en-US" dirty="0" smtClean="0"/>
            </a:br>
            <a:endParaRPr lang="en-US" sz="3600" dirty="0" smtClean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914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Kernels and Clustering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0" y="1582768"/>
            <a:ext cx="7886330" cy="4208090"/>
          </a:xfrm>
          <a:prstGeom prst="rect">
            <a:avLst/>
          </a:prstGeom>
          <a:noFill/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28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/>
                <a:cs typeface="Calibri"/>
              </a:rPr>
              <a:t>[</a:t>
            </a:r>
            <a:r>
              <a:rPr lang="en-US" sz="1400" dirty="0" smtClean="0">
                <a:latin typeface="Calibri"/>
                <a:cs typeface="Calibri"/>
              </a:rPr>
              <a:t>These slides were created by Dan Klein and Pieter </a:t>
            </a:r>
            <a:r>
              <a:rPr lang="en-US" sz="1400" dirty="0" err="1" smtClean="0">
                <a:latin typeface="Calibri"/>
                <a:cs typeface="Calibri"/>
              </a:rPr>
              <a:t>Abbeel</a:t>
            </a:r>
            <a:r>
              <a:rPr lang="en-US" sz="1400" dirty="0" smtClean="0">
                <a:latin typeface="Calibri"/>
                <a:cs typeface="Calibri"/>
              </a:rPr>
              <a:t> </a:t>
            </a:r>
            <a:r>
              <a:rPr lang="en-US" sz="1400" dirty="0" smtClean="0">
                <a:latin typeface="Calibri"/>
                <a:cs typeface="Calibri"/>
              </a:rPr>
              <a:t>and are </a:t>
            </a:r>
            <a:r>
              <a:rPr lang="en-US" sz="1400" dirty="0" smtClean="0">
                <a:latin typeface="Calibri"/>
                <a:cs typeface="Calibri"/>
              </a:rPr>
              <a:t>available at http://ai.berkeley.edu.]</a:t>
            </a:r>
            <a:endParaRPr lang="en-US"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Rotation Invariant Metrics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724400" y="1828800"/>
            <a:ext cx="6629400" cy="4343400"/>
          </a:xfrm>
        </p:spPr>
        <p:txBody>
          <a:bodyPr/>
          <a:lstStyle/>
          <a:p>
            <a:pPr marL="447675" indent="-447675" eaLnBrk="1" hangingPunct="1"/>
            <a:r>
              <a:rPr lang="en-US" sz="2800" dirty="0" smtClean="0"/>
              <a:t>Each example is now a curve in R</a:t>
            </a:r>
            <a:r>
              <a:rPr lang="en-US" sz="2800" baseline="30000" dirty="0" smtClean="0"/>
              <a:t>256</a:t>
            </a:r>
          </a:p>
          <a:p>
            <a:pPr marL="447675" indent="-447675" eaLnBrk="1" hangingPunct="1"/>
            <a:r>
              <a:rPr lang="en-US" sz="2800" dirty="0" smtClean="0"/>
              <a:t>Rotation invariant similarity:</a:t>
            </a:r>
            <a:r>
              <a:rPr lang="en-US" dirty="0" smtClean="0"/>
              <a:t> </a:t>
            </a:r>
          </a:p>
          <a:p>
            <a:pPr marL="447675" indent="-447675" eaLnBrk="1" hangingPunct="1">
              <a:buFont typeface="Wingdings" pitchFamily="2" charset="2"/>
              <a:buNone/>
            </a:pPr>
            <a:endParaRPr lang="en-US" sz="2800" dirty="0" smtClean="0"/>
          </a:p>
          <a:p>
            <a:pPr marL="447675" indent="-447675" eaLnBrk="1" hangingPunct="1">
              <a:buFont typeface="Wingdings" pitchFamily="2" charset="2"/>
              <a:buNone/>
            </a:pPr>
            <a:r>
              <a:rPr lang="en-US" sz="2800" dirty="0" smtClean="0"/>
              <a:t>      s’=max s( r(         ),  r(         ))</a:t>
            </a:r>
            <a:endParaRPr lang="en-US" sz="3600" dirty="0" smtClean="0"/>
          </a:p>
          <a:p>
            <a:pPr marL="447675" indent="-447675" eaLnBrk="1" hangingPunct="1">
              <a:buFont typeface="Wingdings" pitchFamily="2" charset="2"/>
              <a:buNone/>
            </a:pPr>
            <a:endParaRPr lang="en-US" sz="2400" dirty="0" smtClean="0"/>
          </a:p>
          <a:p>
            <a:pPr marL="447675" indent="-447675" eaLnBrk="1" hangingPunct="1"/>
            <a:r>
              <a:rPr lang="en-US" sz="2800" dirty="0" smtClean="0"/>
              <a:t>E.g. highest similarity between images’ rotation lines</a:t>
            </a:r>
            <a:endParaRPr lang="en-US" dirty="0" smtClean="0"/>
          </a:p>
          <a:p>
            <a:pPr marL="447675" indent="-447675" eaLnBrk="1" hangingPunct="1"/>
            <a:endParaRPr lang="en-US" dirty="0" smtClean="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685800" y="2133600"/>
          <a:ext cx="3429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位图图像" r:id="rId4" imgW="2184512" imgH="1631746" progId="PBrush">
                  <p:embed/>
                </p:oleObj>
              </mc:Choice>
              <mc:Fallback>
                <p:oleObj name="位图图像" r:id="rId4" imgW="2184512" imgH="1631746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34290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29600" y="3409950"/>
            <a:ext cx="7429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34200" y="3409950"/>
            <a:ext cx="7112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Tangent Families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idx="1"/>
          </p:nvPr>
        </p:nvSpPr>
        <p:spPr>
          <a:xfrm>
            <a:off x="4343400" y="1600200"/>
            <a:ext cx="7162800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Problems with s’:</a:t>
            </a:r>
          </a:p>
          <a:p>
            <a:pPr lvl="1" eaLnBrk="1" hangingPunct="1"/>
            <a:r>
              <a:rPr lang="en-US" sz="2400" dirty="0" smtClean="0"/>
              <a:t>Hard to compute</a:t>
            </a:r>
          </a:p>
          <a:p>
            <a:pPr lvl="1" eaLnBrk="1" hangingPunct="1"/>
            <a:r>
              <a:rPr lang="en-US" sz="2400" dirty="0" smtClean="0"/>
              <a:t>Allows large transformations  (e.g. 6 </a:t>
            </a:r>
            <a:r>
              <a:rPr lang="en-US" sz="2400" dirty="0" smtClean="0">
                <a:sym typeface="Symbol" pitchFamily="18" charset="2"/>
              </a:rPr>
              <a:t> </a:t>
            </a:r>
            <a:r>
              <a:rPr lang="en-US" sz="2400" dirty="0" smtClean="0"/>
              <a:t>9)</a:t>
            </a:r>
          </a:p>
          <a:p>
            <a:pPr eaLnBrk="1" hangingPunct="1"/>
            <a:endParaRPr lang="en-US" sz="28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sz="2800" dirty="0" smtClean="0"/>
              <a:t>Tangent distance:</a:t>
            </a:r>
          </a:p>
          <a:p>
            <a:pPr lvl="1" eaLnBrk="1" hangingPunct="1"/>
            <a:r>
              <a:rPr lang="en-US" sz="2400" dirty="0" smtClean="0"/>
              <a:t>1st order approximation at original points.</a:t>
            </a:r>
          </a:p>
          <a:p>
            <a:pPr lvl="2" eaLnBrk="1" hangingPunct="1"/>
            <a:r>
              <a:rPr lang="en-US" sz="2000" dirty="0" smtClean="0"/>
              <a:t>Easy to compute</a:t>
            </a:r>
          </a:p>
          <a:p>
            <a:pPr lvl="2" eaLnBrk="1" hangingPunct="1"/>
            <a:r>
              <a:rPr lang="en-US" sz="2000" dirty="0" smtClean="0"/>
              <a:t>Models small rotations 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1524000"/>
            <a:ext cx="40957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Template Deformation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Deformable templates:</a:t>
            </a:r>
          </a:p>
          <a:p>
            <a:pPr lvl="1" eaLnBrk="1" hangingPunct="1"/>
            <a:r>
              <a:rPr lang="en-US" sz="2000" dirty="0" smtClean="0"/>
              <a:t>An “ideal” version of each category</a:t>
            </a:r>
          </a:p>
          <a:p>
            <a:pPr lvl="1" eaLnBrk="1" hangingPunct="1"/>
            <a:r>
              <a:rPr lang="en-US" sz="2000" dirty="0" smtClean="0"/>
              <a:t>Best-fit to image using min variance</a:t>
            </a:r>
          </a:p>
          <a:p>
            <a:pPr lvl="1" eaLnBrk="1" hangingPunct="1"/>
            <a:r>
              <a:rPr lang="en-US" sz="2000" dirty="0" smtClean="0"/>
              <a:t>Cost for high distortion of template</a:t>
            </a:r>
          </a:p>
          <a:p>
            <a:pPr lvl="1" eaLnBrk="1" hangingPunct="1"/>
            <a:r>
              <a:rPr lang="en-US" sz="2000" dirty="0" smtClean="0"/>
              <a:t>Cost for image points being far from distorted template</a:t>
            </a:r>
          </a:p>
          <a:p>
            <a:pPr eaLnBrk="1" hangingPunct="1"/>
            <a:r>
              <a:rPr lang="en-US" sz="2400" dirty="0" smtClean="0"/>
              <a:t>Used in many commercial digit recognizers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275" y="4360863"/>
            <a:ext cx="7705725" cy="158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6324600" y="6491288"/>
            <a:ext cx="281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9220200" y="6491288"/>
            <a:ext cx="297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Examples from [Hastie 94]</a:t>
            </a:r>
          </a:p>
        </p:txBody>
      </p:sp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3" cstate="print"/>
          <a:srcRect r="83229"/>
          <a:stretch>
            <a:fillRect/>
          </a:stretch>
        </p:blipFill>
        <p:spPr bwMode="auto">
          <a:xfrm>
            <a:off x="7620000" y="1447800"/>
            <a:ext cx="123666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Tale of Two Approaches…</a:t>
            </a:r>
          </a:p>
        </p:txBody>
      </p:sp>
      <p:sp>
        <p:nvSpPr>
          <p:cNvPr id="1385475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397001"/>
            <a:ext cx="10490200" cy="4729164"/>
          </a:xfrm>
        </p:spPr>
        <p:txBody>
          <a:bodyPr/>
          <a:lstStyle/>
          <a:p>
            <a:pPr eaLnBrk="1" hangingPunct="1"/>
            <a:r>
              <a:rPr lang="en-US" dirty="0" smtClean="0"/>
              <a:t>Nearest neighbor-like approaches</a:t>
            </a:r>
          </a:p>
          <a:p>
            <a:pPr lvl="1" eaLnBrk="1" hangingPunct="1"/>
            <a:r>
              <a:rPr lang="en-US" dirty="0" smtClean="0"/>
              <a:t>Can use fancy similarity functions</a:t>
            </a:r>
          </a:p>
          <a:p>
            <a:pPr lvl="1" eaLnBrk="1" hangingPunct="1"/>
            <a:r>
              <a:rPr lang="en-US" dirty="0" smtClean="0"/>
              <a:t>Don’t actually get to do explicit learning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Perceptron-like approaches</a:t>
            </a:r>
          </a:p>
          <a:p>
            <a:pPr lvl="1" eaLnBrk="1" hangingPunct="1"/>
            <a:r>
              <a:rPr lang="en-US" dirty="0" smtClean="0"/>
              <a:t>Explicit training to reduce empirical error</a:t>
            </a:r>
          </a:p>
          <a:p>
            <a:pPr lvl="1" eaLnBrk="1" hangingPunct="1"/>
            <a:r>
              <a:rPr lang="en-US" dirty="0" smtClean="0"/>
              <a:t>Can’t use fancy similarity, only linear</a:t>
            </a:r>
          </a:p>
          <a:p>
            <a:pPr lvl="1" eaLnBrk="1" hangingPunct="1"/>
            <a:r>
              <a:rPr lang="en-US" dirty="0" smtClean="0"/>
              <a:t>Or can they?  Let’s find out!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Kernelization</a:t>
            </a:r>
            <a:endParaRPr lang="en-US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9000" y="1431662"/>
            <a:ext cx="5429250" cy="50447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Perceptron Weights</a:t>
            </a:r>
          </a:p>
        </p:txBody>
      </p:sp>
      <p:sp>
        <p:nvSpPr>
          <p:cNvPr id="13875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5344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What is the final value of a weight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y</a:t>
            </a:r>
            <a:r>
              <a:rPr lang="en-US" sz="2400" dirty="0" smtClean="0"/>
              <a:t> of a perceptron?</a:t>
            </a:r>
          </a:p>
          <a:p>
            <a:pPr lvl="1" eaLnBrk="1" hangingPunct="1"/>
            <a:r>
              <a:rPr lang="en-US" sz="2000" dirty="0" smtClean="0"/>
              <a:t>Can it be any real vector?</a:t>
            </a:r>
          </a:p>
          <a:p>
            <a:pPr lvl="1" eaLnBrk="1" hangingPunct="1"/>
            <a:r>
              <a:rPr lang="en-US" sz="2000" dirty="0" smtClean="0"/>
              <a:t>No!  It’s built by adding up inputs.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lvl="3" eaLnBrk="1" hangingPunct="1"/>
            <a:endParaRPr lang="en-US" sz="1600" dirty="0" smtClean="0"/>
          </a:p>
          <a:p>
            <a:pPr eaLnBrk="1" hangingPunct="1"/>
            <a:r>
              <a:rPr lang="en-US" sz="2400" dirty="0" smtClean="0"/>
              <a:t>Can reconstruct weight vectors (the </a:t>
            </a:r>
            <a:r>
              <a:rPr lang="en-US" sz="2400" dirty="0" smtClean="0">
                <a:solidFill>
                  <a:srgbClr val="CC0000"/>
                </a:solidFill>
              </a:rPr>
              <a:t>primal representation</a:t>
            </a:r>
            <a:r>
              <a:rPr lang="en-US" sz="2400" dirty="0" smtClean="0"/>
              <a:t>) from update counts (the </a:t>
            </a:r>
            <a:r>
              <a:rPr lang="en-US" sz="2400" dirty="0" smtClean="0">
                <a:solidFill>
                  <a:srgbClr val="CC0000"/>
                </a:solidFill>
              </a:rPr>
              <a:t>dual representation</a:t>
            </a:r>
            <a:r>
              <a:rPr lang="en-US" sz="2400" dirty="0" smtClean="0"/>
              <a:t>)</a:t>
            </a: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2738" y="3008313"/>
            <a:ext cx="5154612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73213" y="3938588"/>
            <a:ext cx="3097212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73213" y="5905500"/>
            <a:ext cx="45021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Dual Perceptron</a:t>
            </a:r>
          </a:p>
        </p:txBody>
      </p:sp>
      <p:sp>
        <p:nvSpPr>
          <p:cNvPr id="1388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506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How to classify a new example x?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If someone tells us the value of K for each pair of examples, never need to build the weight vectors (or the feature vectors)!</a:t>
            </a:r>
          </a:p>
        </p:txBody>
      </p:sp>
      <p:pic>
        <p:nvPicPr>
          <p:cNvPr id="45060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60475" y="2057400"/>
            <a:ext cx="386238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76613" y="2590800"/>
            <a:ext cx="38703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32163" y="3962400"/>
            <a:ext cx="3706812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90925" y="4870450"/>
            <a:ext cx="290195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Dual Perceptron</a:t>
            </a:r>
          </a:p>
        </p:txBody>
      </p:sp>
      <p:sp>
        <p:nvSpPr>
          <p:cNvPr id="1389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153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Start with zero counts (alpha)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Pick up training instances one by one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Try to classify 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/>
              <a:t>,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If correct, no change!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If wrong: lower count of wrong class (for this instance), raise count of right class (for this instance)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9375" y="4960938"/>
            <a:ext cx="26416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0950" y="5581650"/>
            <a:ext cx="29686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1" y="2748973"/>
            <a:ext cx="3992980" cy="680027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876800"/>
            <a:ext cx="3340100" cy="482600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00" y="5566064"/>
            <a:ext cx="3721100" cy="482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Kernelized Perceptron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582400" cy="4953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If we had a black box (</a:t>
            </a:r>
            <a:r>
              <a:rPr lang="en-US" sz="2400" dirty="0" smtClean="0">
                <a:solidFill>
                  <a:srgbClr val="CC0000"/>
                </a:solidFill>
              </a:rPr>
              <a:t>kernel</a:t>
            </a:r>
            <a:r>
              <a:rPr lang="en-US" sz="2400" dirty="0" smtClean="0"/>
              <a:t>) K that told us the dot product of two examples x and x’:</a:t>
            </a:r>
          </a:p>
          <a:p>
            <a:pPr lvl="1" eaLnBrk="1" hangingPunct="1"/>
            <a:r>
              <a:rPr lang="en-US" sz="2000" dirty="0" smtClean="0"/>
              <a:t>Could work entirely with the dual representation</a:t>
            </a:r>
          </a:p>
          <a:p>
            <a:pPr lvl="1" eaLnBrk="1" hangingPunct="1"/>
            <a:r>
              <a:rPr lang="en-US" sz="2000" dirty="0" smtClean="0"/>
              <a:t>No need to ever take dot products (“kernel trick”)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Like nearest neighbor – work with black-box similarities</a:t>
            </a:r>
          </a:p>
          <a:p>
            <a:pPr eaLnBrk="1" hangingPunct="1"/>
            <a:r>
              <a:rPr lang="en-US" sz="2400" dirty="0" smtClean="0"/>
              <a:t>Downside: slow if many examples get nonzero alpha</a:t>
            </a:r>
          </a:p>
        </p:txBody>
      </p:sp>
      <p:pic>
        <p:nvPicPr>
          <p:cNvPr id="47108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7337" y="3048000"/>
            <a:ext cx="386238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5050" y="3879850"/>
            <a:ext cx="290195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3400" y="2286362"/>
            <a:ext cx="3297547" cy="306400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Kernels: Who Cares?</a:t>
            </a:r>
          </a:p>
        </p:txBody>
      </p:sp>
      <p:sp>
        <p:nvSpPr>
          <p:cNvPr id="139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So far: a very strange way of doing a very simple calculation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“Kernel trick”: we can substitute any</a:t>
            </a:r>
            <a:r>
              <a:rPr lang="en-US" sz="2800" dirty="0" smtClean="0">
                <a:solidFill>
                  <a:srgbClr val="CC0000"/>
                </a:solidFill>
              </a:rPr>
              <a:t>*</a:t>
            </a:r>
            <a:r>
              <a:rPr lang="en-US" sz="2800" dirty="0" smtClean="0"/>
              <a:t> similarity function in place of the dot product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Lets us learn new kinds of hypotheses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1392644" name="Text Box 4"/>
          <p:cNvSpPr txBox="1">
            <a:spLocks noChangeArrowheads="1"/>
          </p:cNvSpPr>
          <p:nvPr/>
        </p:nvSpPr>
        <p:spPr bwMode="auto">
          <a:xfrm>
            <a:off x="7086600" y="5591175"/>
            <a:ext cx="5029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* Fine print: if your kernel doesn’t satisfy certain technical requirements, lots of proofs break.  E.g. convergence, mistake bounds.  In practice, illegal kernels </a:t>
            </a:r>
            <a:r>
              <a:rPr lang="en-US" i="1" dirty="0">
                <a:solidFill>
                  <a:srgbClr val="CC0000"/>
                </a:solidFill>
                <a:latin typeface="Calibri" pitchFamily="34" charset="0"/>
              </a:rPr>
              <a:t>sometimes </a:t>
            </a: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work (but not always).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Case-Based Learning</a:t>
            </a:r>
            <a:endParaRPr lang="en-US" dirty="0"/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54312" y="1200766"/>
            <a:ext cx="6694488" cy="5199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5366" y="1809750"/>
            <a:ext cx="9336506" cy="3752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Non-Linear Separators</a:t>
            </a:r>
          </a:p>
        </p:txBody>
      </p:sp>
      <p:sp>
        <p:nvSpPr>
          <p:cNvPr id="139469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371600"/>
            <a:ext cx="10668000" cy="434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Data that is linearly separable works out great for linear decision rules:</a:t>
            </a:r>
          </a:p>
          <a:p>
            <a:pPr eaLnBrk="1" hangingPunct="1"/>
            <a:endParaRPr lang="en-US" sz="2400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sz="2400" dirty="0" smtClean="0"/>
              <a:t>But what are we going to do if the dataset is just too hard? 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How about… mapping data to a higher-dimensional space:</a:t>
            </a: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4057650" y="2257425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1" name="AutoShape 5"/>
          <p:cNvSpPr>
            <a:spLocks noChangeArrowheads="1"/>
          </p:cNvSpPr>
          <p:nvPr/>
        </p:nvSpPr>
        <p:spPr bwMode="auto">
          <a:xfrm>
            <a:off x="4500563" y="22177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5867400" y="2200275"/>
            <a:ext cx="0" cy="1143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5724525" y="2257425"/>
            <a:ext cx="3429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4862513" y="22082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AutoShape 9"/>
          <p:cNvSpPr>
            <a:spLocks noChangeArrowheads="1"/>
          </p:cNvSpPr>
          <p:nvPr/>
        </p:nvSpPr>
        <p:spPr bwMode="auto">
          <a:xfrm>
            <a:off x="5338763" y="22177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AutoShape 10"/>
          <p:cNvSpPr>
            <a:spLocks noChangeArrowheads="1"/>
          </p:cNvSpPr>
          <p:nvPr/>
        </p:nvSpPr>
        <p:spPr bwMode="auto">
          <a:xfrm>
            <a:off x="5548313" y="22177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6405563" y="22177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AutoShape 12"/>
          <p:cNvSpPr>
            <a:spLocks noChangeArrowheads="1"/>
          </p:cNvSpPr>
          <p:nvPr/>
        </p:nvSpPr>
        <p:spPr bwMode="auto">
          <a:xfrm>
            <a:off x="6634163" y="22177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AutoShape 13"/>
          <p:cNvSpPr>
            <a:spLocks noChangeArrowheads="1"/>
          </p:cNvSpPr>
          <p:nvPr/>
        </p:nvSpPr>
        <p:spPr bwMode="auto">
          <a:xfrm>
            <a:off x="6272213" y="22177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02" name="Line 14"/>
          <p:cNvSpPr>
            <a:spLocks noChangeShapeType="1"/>
          </p:cNvSpPr>
          <p:nvPr/>
        </p:nvSpPr>
        <p:spPr bwMode="auto">
          <a:xfrm>
            <a:off x="5981700" y="2009775"/>
            <a:ext cx="0" cy="5524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4703" name="Oval 15"/>
          <p:cNvSpPr>
            <a:spLocks noChangeArrowheads="1"/>
          </p:cNvSpPr>
          <p:nvPr/>
        </p:nvSpPr>
        <p:spPr bwMode="auto">
          <a:xfrm>
            <a:off x="6199188" y="2154238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04" name="Oval 16"/>
          <p:cNvSpPr>
            <a:spLocks noChangeArrowheads="1"/>
          </p:cNvSpPr>
          <p:nvPr/>
        </p:nvSpPr>
        <p:spPr bwMode="auto">
          <a:xfrm>
            <a:off x="5484813" y="2144713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05" name="Line 17"/>
          <p:cNvSpPr>
            <a:spLocks noChangeShapeType="1"/>
          </p:cNvSpPr>
          <p:nvPr/>
        </p:nvSpPr>
        <p:spPr bwMode="auto">
          <a:xfrm flipH="1" flipV="1">
            <a:off x="6310313" y="1981200"/>
            <a:ext cx="9525" cy="5984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4706" name="Line 18"/>
          <p:cNvSpPr>
            <a:spLocks noChangeShapeType="1"/>
          </p:cNvSpPr>
          <p:nvPr/>
        </p:nvSpPr>
        <p:spPr bwMode="auto">
          <a:xfrm flipH="1" flipV="1">
            <a:off x="5595938" y="1981200"/>
            <a:ext cx="9525" cy="5984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4707" name="Line 19"/>
          <p:cNvSpPr>
            <a:spLocks noChangeShapeType="1"/>
          </p:cNvSpPr>
          <p:nvPr/>
        </p:nvSpPr>
        <p:spPr bwMode="auto">
          <a:xfrm>
            <a:off x="4038600" y="3638550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4708" name="AutoShape 20"/>
          <p:cNvSpPr>
            <a:spLocks noChangeArrowheads="1"/>
          </p:cNvSpPr>
          <p:nvPr/>
        </p:nvSpPr>
        <p:spPr bwMode="auto">
          <a:xfrm>
            <a:off x="4481513" y="359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09" name="Line 21"/>
          <p:cNvSpPr>
            <a:spLocks noChangeShapeType="1"/>
          </p:cNvSpPr>
          <p:nvPr/>
        </p:nvSpPr>
        <p:spPr bwMode="auto">
          <a:xfrm>
            <a:off x="5848350" y="3581400"/>
            <a:ext cx="0" cy="1143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4710" name="Text Box 22"/>
          <p:cNvSpPr txBox="1">
            <a:spLocks noChangeArrowheads="1"/>
          </p:cNvSpPr>
          <p:nvPr/>
        </p:nvSpPr>
        <p:spPr bwMode="auto">
          <a:xfrm>
            <a:off x="5705475" y="3638550"/>
            <a:ext cx="3429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1394711" name="AutoShape 23"/>
          <p:cNvSpPr>
            <a:spLocks noChangeArrowheads="1"/>
          </p:cNvSpPr>
          <p:nvPr/>
        </p:nvSpPr>
        <p:spPr bwMode="auto">
          <a:xfrm>
            <a:off x="4843463" y="35893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12" name="AutoShape 24"/>
          <p:cNvSpPr>
            <a:spLocks noChangeArrowheads="1"/>
          </p:cNvSpPr>
          <p:nvPr/>
        </p:nvSpPr>
        <p:spPr bwMode="auto">
          <a:xfrm>
            <a:off x="5319713" y="359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13" name="AutoShape 25"/>
          <p:cNvSpPr>
            <a:spLocks noChangeArrowheads="1"/>
          </p:cNvSpPr>
          <p:nvPr/>
        </p:nvSpPr>
        <p:spPr bwMode="auto">
          <a:xfrm>
            <a:off x="5529263" y="359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14" name="AutoShape 26"/>
          <p:cNvSpPr>
            <a:spLocks noChangeArrowheads="1"/>
          </p:cNvSpPr>
          <p:nvPr/>
        </p:nvSpPr>
        <p:spPr bwMode="auto">
          <a:xfrm>
            <a:off x="6386513" y="359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15" name="AutoShape 27"/>
          <p:cNvSpPr>
            <a:spLocks noChangeArrowheads="1"/>
          </p:cNvSpPr>
          <p:nvPr/>
        </p:nvSpPr>
        <p:spPr bwMode="auto">
          <a:xfrm>
            <a:off x="6615113" y="359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16" name="AutoShape 28"/>
          <p:cNvSpPr>
            <a:spLocks noChangeArrowheads="1"/>
          </p:cNvSpPr>
          <p:nvPr/>
        </p:nvSpPr>
        <p:spPr bwMode="auto">
          <a:xfrm>
            <a:off x="6253163" y="359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17" name="AutoShape 29"/>
          <p:cNvSpPr>
            <a:spLocks noChangeArrowheads="1"/>
          </p:cNvSpPr>
          <p:nvPr/>
        </p:nvSpPr>
        <p:spPr bwMode="auto">
          <a:xfrm>
            <a:off x="6996113" y="359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18" name="AutoShape 30"/>
          <p:cNvSpPr>
            <a:spLocks noChangeArrowheads="1"/>
          </p:cNvSpPr>
          <p:nvPr/>
        </p:nvSpPr>
        <p:spPr bwMode="auto">
          <a:xfrm>
            <a:off x="7224713" y="359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19" name="AutoShape 31"/>
          <p:cNvSpPr>
            <a:spLocks noChangeArrowheads="1"/>
          </p:cNvSpPr>
          <p:nvPr/>
        </p:nvSpPr>
        <p:spPr bwMode="auto">
          <a:xfrm>
            <a:off x="7720013" y="35893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20" name="Line 32"/>
          <p:cNvSpPr>
            <a:spLocks noChangeShapeType="1"/>
          </p:cNvSpPr>
          <p:nvPr/>
        </p:nvSpPr>
        <p:spPr bwMode="auto">
          <a:xfrm>
            <a:off x="4038600" y="6215062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4721" name="AutoShape 33"/>
          <p:cNvSpPr>
            <a:spLocks noChangeArrowheads="1"/>
          </p:cNvSpPr>
          <p:nvPr/>
        </p:nvSpPr>
        <p:spPr bwMode="auto">
          <a:xfrm>
            <a:off x="4538663" y="51943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22" name="Line 34"/>
          <p:cNvSpPr>
            <a:spLocks noChangeShapeType="1"/>
          </p:cNvSpPr>
          <p:nvPr/>
        </p:nvSpPr>
        <p:spPr bwMode="auto">
          <a:xfrm>
            <a:off x="5848350" y="6157912"/>
            <a:ext cx="0" cy="1143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4723" name="Text Box 35"/>
          <p:cNvSpPr txBox="1">
            <a:spLocks noChangeArrowheads="1"/>
          </p:cNvSpPr>
          <p:nvPr/>
        </p:nvSpPr>
        <p:spPr bwMode="auto">
          <a:xfrm>
            <a:off x="5705475" y="6186487"/>
            <a:ext cx="3429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1394724" name="AutoShape 36"/>
          <p:cNvSpPr>
            <a:spLocks noChangeArrowheads="1"/>
          </p:cNvSpPr>
          <p:nvPr/>
        </p:nvSpPr>
        <p:spPr bwMode="auto">
          <a:xfrm>
            <a:off x="4862513" y="56705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25" name="AutoShape 37"/>
          <p:cNvSpPr>
            <a:spLocks noChangeArrowheads="1"/>
          </p:cNvSpPr>
          <p:nvPr/>
        </p:nvSpPr>
        <p:spPr bwMode="auto">
          <a:xfrm>
            <a:off x="5319713" y="59848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26" name="AutoShape 38"/>
          <p:cNvSpPr>
            <a:spLocks noChangeArrowheads="1"/>
          </p:cNvSpPr>
          <p:nvPr/>
        </p:nvSpPr>
        <p:spPr bwMode="auto">
          <a:xfrm>
            <a:off x="5548313" y="60801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27" name="AutoShape 39"/>
          <p:cNvSpPr>
            <a:spLocks noChangeArrowheads="1"/>
          </p:cNvSpPr>
          <p:nvPr/>
        </p:nvSpPr>
        <p:spPr bwMode="auto">
          <a:xfrm>
            <a:off x="6386513" y="59944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28" name="AutoShape 40"/>
          <p:cNvSpPr>
            <a:spLocks noChangeArrowheads="1"/>
          </p:cNvSpPr>
          <p:nvPr/>
        </p:nvSpPr>
        <p:spPr bwMode="auto">
          <a:xfrm>
            <a:off x="6615113" y="581342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29" name="AutoShape 41"/>
          <p:cNvSpPr>
            <a:spLocks noChangeArrowheads="1"/>
          </p:cNvSpPr>
          <p:nvPr/>
        </p:nvSpPr>
        <p:spPr bwMode="auto">
          <a:xfrm>
            <a:off x="6196013" y="606107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30" name="AutoShape 42"/>
          <p:cNvSpPr>
            <a:spLocks noChangeArrowheads="1"/>
          </p:cNvSpPr>
          <p:nvPr/>
        </p:nvSpPr>
        <p:spPr bwMode="auto">
          <a:xfrm>
            <a:off x="6996113" y="54895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31" name="AutoShape 43"/>
          <p:cNvSpPr>
            <a:spLocks noChangeArrowheads="1"/>
          </p:cNvSpPr>
          <p:nvPr/>
        </p:nvSpPr>
        <p:spPr bwMode="auto">
          <a:xfrm>
            <a:off x="7281863" y="51847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32" name="AutoShape 44"/>
          <p:cNvSpPr>
            <a:spLocks noChangeArrowheads="1"/>
          </p:cNvSpPr>
          <p:nvPr/>
        </p:nvSpPr>
        <p:spPr bwMode="auto">
          <a:xfrm>
            <a:off x="7700963" y="4660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33" name="Line 45"/>
          <p:cNvSpPr>
            <a:spLocks noChangeShapeType="1"/>
          </p:cNvSpPr>
          <p:nvPr/>
        </p:nvSpPr>
        <p:spPr bwMode="auto">
          <a:xfrm flipV="1">
            <a:off x="5848350" y="4767262"/>
            <a:ext cx="0" cy="14859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4734" name="Text Box 46"/>
          <p:cNvSpPr txBox="1">
            <a:spLocks noChangeArrowheads="1"/>
          </p:cNvSpPr>
          <p:nvPr/>
        </p:nvSpPr>
        <p:spPr bwMode="auto">
          <a:xfrm>
            <a:off x="5848350" y="4586287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latin typeface="Times New Roman" pitchFamily="18" charset="0"/>
              </a:rPr>
              <a:t>x</a:t>
            </a:r>
            <a:r>
              <a:rPr lang="en-US" i="1" baseline="30000">
                <a:latin typeface="Times New Roman" pitchFamily="18" charset="0"/>
              </a:rPr>
              <a:t>2</a:t>
            </a:r>
          </a:p>
        </p:txBody>
      </p:sp>
      <p:sp>
        <p:nvSpPr>
          <p:cNvPr id="1394735" name="Text Box 47"/>
          <p:cNvSpPr txBox="1">
            <a:spLocks noChangeArrowheads="1"/>
          </p:cNvSpPr>
          <p:nvPr/>
        </p:nvSpPr>
        <p:spPr bwMode="auto">
          <a:xfrm>
            <a:off x="7934325" y="6119812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latin typeface="Times New Roman" pitchFamily="18" charset="0"/>
              </a:rPr>
              <a:t>x</a:t>
            </a:r>
            <a:endParaRPr lang="en-US" i="1" baseline="30000">
              <a:latin typeface="Times New Roman" pitchFamily="18" charset="0"/>
            </a:endParaRPr>
          </a:p>
        </p:txBody>
      </p:sp>
      <p:sp>
        <p:nvSpPr>
          <p:cNvPr id="1394736" name="Text Box 48"/>
          <p:cNvSpPr txBox="1">
            <a:spLocks noChangeArrowheads="1"/>
          </p:cNvSpPr>
          <p:nvPr/>
        </p:nvSpPr>
        <p:spPr bwMode="auto">
          <a:xfrm>
            <a:off x="7867650" y="35814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latin typeface="Times New Roman" pitchFamily="18" charset="0"/>
              </a:rPr>
              <a:t>x</a:t>
            </a:r>
            <a:endParaRPr lang="en-US" i="1" baseline="30000">
              <a:latin typeface="Times New Roman" pitchFamily="18" charset="0"/>
            </a:endParaRPr>
          </a:p>
        </p:txBody>
      </p:sp>
      <p:sp>
        <p:nvSpPr>
          <p:cNvPr id="50225" name="Text Box 49"/>
          <p:cNvSpPr txBox="1">
            <a:spLocks noChangeArrowheads="1"/>
          </p:cNvSpPr>
          <p:nvPr/>
        </p:nvSpPr>
        <p:spPr bwMode="auto">
          <a:xfrm>
            <a:off x="7924800" y="2181225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latin typeface="Times New Roman" pitchFamily="18" charset="0"/>
              </a:rPr>
              <a:t>x</a:t>
            </a:r>
            <a:endParaRPr lang="en-US" i="1" baseline="30000">
              <a:latin typeface="Times New Roman" pitchFamily="18" charset="0"/>
            </a:endParaRPr>
          </a:p>
        </p:txBody>
      </p:sp>
      <p:sp>
        <p:nvSpPr>
          <p:cNvPr id="1394738" name="Line 50"/>
          <p:cNvSpPr>
            <a:spLocks noChangeShapeType="1"/>
          </p:cNvSpPr>
          <p:nvPr/>
        </p:nvSpPr>
        <p:spPr bwMode="auto">
          <a:xfrm flipV="1">
            <a:off x="5210175" y="5072062"/>
            <a:ext cx="3181350" cy="1295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4739" name="Line 51"/>
          <p:cNvSpPr>
            <a:spLocks noChangeShapeType="1"/>
          </p:cNvSpPr>
          <p:nvPr/>
        </p:nvSpPr>
        <p:spPr bwMode="auto">
          <a:xfrm flipV="1">
            <a:off x="5205413" y="4995862"/>
            <a:ext cx="3114675" cy="12842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4740" name="Line 52"/>
          <p:cNvSpPr>
            <a:spLocks noChangeShapeType="1"/>
          </p:cNvSpPr>
          <p:nvPr/>
        </p:nvSpPr>
        <p:spPr bwMode="auto">
          <a:xfrm flipV="1">
            <a:off x="5319713" y="5167312"/>
            <a:ext cx="3057525" cy="1246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4741" name="Oval 53"/>
          <p:cNvSpPr>
            <a:spLocks noChangeArrowheads="1"/>
          </p:cNvSpPr>
          <p:nvPr/>
        </p:nvSpPr>
        <p:spPr bwMode="auto">
          <a:xfrm>
            <a:off x="6932613" y="5426075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42" name="Oval 54"/>
          <p:cNvSpPr>
            <a:spLocks noChangeArrowheads="1"/>
          </p:cNvSpPr>
          <p:nvPr/>
        </p:nvSpPr>
        <p:spPr bwMode="auto">
          <a:xfrm>
            <a:off x="6542088" y="5740400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43" name="Oval 55"/>
          <p:cNvSpPr>
            <a:spLocks noChangeArrowheads="1"/>
          </p:cNvSpPr>
          <p:nvPr/>
        </p:nvSpPr>
        <p:spPr bwMode="auto">
          <a:xfrm>
            <a:off x="5475288" y="6016625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32" name="Text Box 56"/>
          <p:cNvSpPr txBox="1">
            <a:spLocks noChangeArrowheads="1"/>
          </p:cNvSpPr>
          <p:nvPr/>
        </p:nvSpPr>
        <p:spPr bwMode="auto">
          <a:xfrm>
            <a:off x="6858000" y="6521450"/>
            <a:ext cx="525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dirty="0">
                <a:latin typeface="Calibri" pitchFamily="34" charset="0"/>
              </a:rPr>
              <a:t>This and next few slides adapted from Ray Mooney, 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702" grpId="0" animBg="1"/>
      <p:bldP spid="1394703" grpId="0" animBg="1"/>
      <p:bldP spid="1394704" grpId="0" animBg="1"/>
      <p:bldP spid="1394705" grpId="0" animBg="1"/>
      <p:bldP spid="1394706" grpId="0" animBg="1"/>
      <p:bldP spid="1394707" grpId="0" animBg="1"/>
      <p:bldP spid="1394708" grpId="0" animBg="1"/>
      <p:bldP spid="1394709" grpId="0" animBg="1"/>
      <p:bldP spid="1394710" grpId="0"/>
      <p:bldP spid="1394711" grpId="0" animBg="1"/>
      <p:bldP spid="1394712" grpId="0" animBg="1"/>
      <p:bldP spid="1394713" grpId="0" animBg="1"/>
      <p:bldP spid="1394714" grpId="0" animBg="1"/>
      <p:bldP spid="1394715" grpId="0" animBg="1"/>
      <p:bldP spid="1394716" grpId="0" animBg="1"/>
      <p:bldP spid="1394717" grpId="0" animBg="1"/>
      <p:bldP spid="1394718" grpId="0" animBg="1"/>
      <p:bldP spid="1394719" grpId="0" animBg="1"/>
      <p:bldP spid="1394720" grpId="0" animBg="1"/>
      <p:bldP spid="1394721" grpId="0" animBg="1"/>
      <p:bldP spid="1394722" grpId="0" animBg="1"/>
      <p:bldP spid="1394723" grpId="0"/>
      <p:bldP spid="1394724" grpId="0" animBg="1"/>
      <p:bldP spid="1394725" grpId="0" animBg="1"/>
      <p:bldP spid="1394726" grpId="0" animBg="1"/>
      <p:bldP spid="1394727" grpId="0" animBg="1"/>
      <p:bldP spid="1394728" grpId="0" animBg="1"/>
      <p:bldP spid="1394729" grpId="0" animBg="1"/>
      <p:bldP spid="1394730" grpId="0" animBg="1"/>
      <p:bldP spid="1394731" grpId="0" animBg="1"/>
      <p:bldP spid="1394732" grpId="0" animBg="1"/>
      <p:bldP spid="1394733" grpId="0" animBg="1"/>
      <p:bldP spid="1394734" grpId="0"/>
      <p:bldP spid="1394735" grpId="0"/>
      <p:bldP spid="1394736" grpId="0"/>
      <p:bldP spid="1394738" grpId="0" animBg="1"/>
      <p:bldP spid="1394739" grpId="0" animBg="1"/>
      <p:bldP spid="1394740" grpId="0" animBg="1"/>
      <p:bldP spid="1394741" grpId="0" animBg="1"/>
      <p:bldP spid="1394742" grpId="0" animBg="1"/>
      <p:bldP spid="13947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Non-Linear Separators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584200" y="1371600"/>
            <a:ext cx="11379200" cy="4729164"/>
          </a:xfrm>
        </p:spPr>
        <p:txBody>
          <a:bodyPr/>
          <a:lstStyle/>
          <a:p>
            <a:pPr eaLnBrk="1" hangingPunct="1"/>
            <a:r>
              <a:rPr lang="en-US" sz="2400" dirty="0" smtClean="0"/>
              <a:t>General idea: the original feature space can always be mapped to some higher-dimensional feature space where the training set is separable:</a:t>
            </a: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 flipV="1">
            <a:off x="3754438" y="26860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 flipV="1">
            <a:off x="2133600" y="4297363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3784600" y="3517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AutoShape 7"/>
          <p:cNvSpPr>
            <a:spLocks noChangeArrowheads="1"/>
          </p:cNvSpPr>
          <p:nvPr/>
        </p:nvSpPr>
        <p:spPr bwMode="auto">
          <a:xfrm>
            <a:off x="3209925" y="3875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AutoShape 8"/>
          <p:cNvSpPr>
            <a:spLocks noChangeArrowheads="1"/>
          </p:cNvSpPr>
          <p:nvPr/>
        </p:nvSpPr>
        <p:spPr bwMode="auto">
          <a:xfrm>
            <a:off x="3362325" y="4421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AutoShape 9"/>
          <p:cNvSpPr>
            <a:spLocks noChangeArrowheads="1"/>
          </p:cNvSpPr>
          <p:nvPr/>
        </p:nvSpPr>
        <p:spPr bwMode="auto">
          <a:xfrm>
            <a:off x="3895725" y="4897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AutoShape 10"/>
          <p:cNvSpPr>
            <a:spLocks noChangeArrowheads="1"/>
          </p:cNvSpPr>
          <p:nvPr/>
        </p:nvSpPr>
        <p:spPr bwMode="auto">
          <a:xfrm>
            <a:off x="3476625" y="3563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AutoShape 11"/>
          <p:cNvSpPr>
            <a:spLocks noChangeArrowheads="1"/>
          </p:cNvSpPr>
          <p:nvPr/>
        </p:nvSpPr>
        <p:spPr bwMode="auto">
          <a:xfrm>
            <a:off x="2981325" y="4192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AutoShape 12"/>
          <p:cNvSpPr>
            <a:spLocks noChangeArrowheads="1"/>
          </p:cNvSpPr>
          <p:nvPr/>
        </p:nvSpPr>
        <p:spPr bwMode="auto">
          <a:xfrm>
            <a:off x="3400425" y="4935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AutoShape 13"/>
          <p:cNvSpPr>
            <a:spLocks noChangeArrowheads="1"/>
          </p:cNvSpPr>
          <p:nvPr/>
        </p:nvSpPr>
        <p:spPr bwMode="auto">
          <a:xfrm>
            <a:off x="3895725" y="3963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AutoShape 14"/>
          <p:cNvSpPr>
            <a:spLocks noChangeArrowheads="1"/>
          </p:cNvSpPr>
          <p:nvPr/>
        </p:nvSpPr>
        <p:spPr bwMode="auto">
          <a:xfrm>
            <a:off x="4797425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AutoShape 15"/>
          <p:cNvSpPr>
            <a:spLocks noChangeArrowheads="1"/>
          </p:cNvSpPr>
          <p:nvPr/>
        </p:nvSpPr>
        <p:spPr bwMode="auto">
          <a:xfrm>
            <a:off x="4657725" y="5164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AutoShape 16"/>
          <p:cNvSpPr>
            <a:spLocks noChangeArrowheads="1"/>
          </p:cNvSpPr>
          <p:nvPr/>
        </p:nvSpPr>
        <p:spPr bwMode="auto">
          <a:xfrm>
            <a:off x="2409825" y="4078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AutoShape 17"/>
          <p:cNvSpPr>
            <a:spLocks noChangeArrowheads="1"/>
          </p:cNvSpPr>
          <p:nvPr/>
        </p:nvSpPr>
        <p:spPr bwMode="auto">
          <a:xfrm>
            <a:off x="3921125" y="5532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AutoShape 18"/>
          <p:cNvSpPr>
            <a:spLocks noChangeArrowheads="1"/>
          </p:cNvSpPr>
          <p:nvPr/>
        </p:nvSpPr>
        <p:spPr bwMode="auto">
          <a:xfrm>
            <a:off x="4886325" y="4687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9" name="AutoShape 19"/>
          <p:cNvSpPr>
            <a:spLocks noChangeArrowheads="1"/>
          </p:cNvSpPr>
          <p:nvPr/>
        </p:nvSpPr>
        <p:spPr bwMode="auto">
          <a:xfrm>
            <a:off x="2949575" y="5227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AutoShape 20"/>
          <p:cNvSpPr>
            <a:spLocks noChangeArrowheads="1"/>
          </p:cNvSpPr>
          <p:nvPr/>
        </p:nvSpPr>
        <p:spPr bwMode="auto">
          <a:xfrm>
            <a:off x="2638425" y="4745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AutoShape 21"/>
          <p:cNvSpPr>
            <a:spLocks noChangeArrowheads="1"/>
          </p:cNvSpPr>
          <p:nvPr/>
        </p:nvSpPr>
        <p:spPr bwMode="auto">
          <a:xfrm>
            <a:off x="2695575" y="3221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AutoShape 22"/>
          <p:cNvSpPr>
            <a:spLocks noChangeArrowheads="1"/>
          </p:cNvSpPr>
          <p:nvPr/>
        </p:nvSpPr>
        <p:spPr bwMode="auto">
          <a:xfrm>
            <a:off x="4191000" y="4356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AutoShape 23"/>
          <p:cNvSpPr>
            <a:spLocks noChangeArrowheads="1"/>
          </p:cNvSpPr>
          <p:nvPr/>
        </p:nvSpPr>
        <p:spPr bwMode="auto">
          <a:xfrm>
            <a:off x="3810000" y="44894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AutoShape 24"/>
          <p:cNvSpPr>
            <a:spLocks noChangeArrowheads="1"/>
          </p:cNvSpPr>
          <p:nvPr/>
        </p:nvSpPr>
        <p:spPr bwMode="auto">
          <a:xfrm>
            <a:off x="4095750" y="32512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5" name="Oval 25"/>
          <p:cNvSpPr>
            <a:spLocks noChangeArrowheads="1"/>
          </p:cNvSpPr>
          <p:nvPr/>
        </p:nvSpPr>
        <p:spPr bwMode="auto">
          <a:xfrm>
            <a:off x="2800350" y="33369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AutoShape 26"/>
          <p:cNvSpPr>
            <a:spLocks noChangeArrowheads="1"/>
          </p:cNvSpPr>
          <p:nvPr/>
        </p:nvSpPr>
        <p:spPr bwMode="auto">
          <a:xfrm>
            <a:off x="2847975" y="3373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7" name="AutoShape 27"/>
          <p:cNvSpPr>
            <a:spLocks noChangeArrowheads="1"/>
          </p:cNvSpPr>
          <p:nvPr/>
        </p:nvSpPr>
        <p:spPr bwMode="auto">
          <a:xfrm>
            <a:off x="4772025" y="3354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 flipH="1" flipV="1">
            <a:off x="7793038" y="2438400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>
            <a:off x="7762875" y="4525963"/>
            <a:ext cx="2347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30" name="AutoShape 30"/>
          <p:cNvSpPr>
            <a:spLocks noChangeArrowheads="1"/>
          </p:cNvSpPr>
          <p:nvPr/>
        </p:nvSpPr>
        <p:spPr bwMode="auto">
          <a:xfrm>
            <a:off x="8061325" y="3889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1" name="AutoShape 31"/>
          <p:cNvSpPr>
            <a:spLocks noChangeArrowheads="1"/>
          </p:cNvSpPr>
          <p:nvPr/>
        </p:nvSpPr>
        <p:spPr bwMode="auto">
          <a:xfrm>
            <a:off x="7486650" y="42465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AutoShape 32"/>
          <p:cNvSpPr>
            <a:spLocks noChangeArrowheads="1"/>
          </p:cNvSpPr>
          <p:nvPr/>
        </p:nvSpPr>
        <p:spPr bwMode="auto">
          <a:xfrm>
            <a:off x="7867650" y="4802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3" name="AutoShape 33"/>
          <p:cNvSpPr>
            <a:spLocks noChangeArrowheads="1"/>
          </p:cNvSpPr>
          <p:nvPr/>
        </p:nvSpPr>
        <p:spPr bwMode="auto">
          <a:xfrm>
            <a:off x="8686800" y="4802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AutoShape 34"/>
          <p:cNvSpPr>
            <a:spLocks noChangeArrowheads="1"/>
          </p:cNvSpPr>
          <p:nvPr/>
        </p:nvSpPr>
        <p:spPr bwMode="auto">
          <a:xfrm>
            <a:off x="7753350" y="39354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5" name="AutoShape 35"/>
          <p:cNvSpPr>
            <a:spLocks noChangeArrowheads="1"/>
          </p:cNvSpPr>
          <p:nvPr/>
        </p:nvSpPr>
        <p:spPr bwMode="auto">
          <a:xfrm>
            <a:off x="7962900" y="4211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6" name="AutoShape 36"/>
          <p:cNvSpPr>
            <a:spLocks noChangeArrowheads="1"/>
          </p:cNvSpPr>
          <p:nvPr/>
        </p:nvSpPr>
        <p:spPr bwMode="auto">
          <a:xfrm>
            <a:off x="8191500" y="4840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7" name="AutoShape 37"/>
          <p:cNvSpPr>
            <a:spLocks noChangeArrowheads="1"/>
          </p:cNvSpPr>
          <p:nvPr/>
        </p:nvSpPr>
        <p:spPr bwMode="auto">
          <a:xfrm>
            <a:off x="8172450" y="43354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8" name="AutoShape 38"/>
          <p:cNvSpPr>
            <a:spLocks noChangeArrowheads="1"/>
          </p:cNvSpPr>
          <p:nvPr/>
        </p:nvSpPr>
        <p:spPr bwMode="auto">
          <a:xfrm>
            <a:off x="9779000" y="3970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9" name="AutoShape 39"/>
          <p:cNvSpPr>
            <a:spLocks noChangeArrowheads="1"/>
          </p:cNvSpPr>
          <p:nvPr/>
        </p:nvSpPr>
        <p:spPr bwMode="auto">
          <a:xfrm>
            <a:off x="9639300" y="5183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0" name="AutoShape 40"/>
          <p:cNvSpPr>
            <a:spLocks noChangeArrowheads="1"/>
          </p:cNvSpPr>
          <p:nvPr/>
        </p:nvSpPr>
        <p:spPr bwMode="auto">
          <a:xfrm>
            <a:off x="9163050" y="2935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1" name="AutoShape 41"/>
          <p:cNvSpPr>
            <a:spLocks noChangeArrowheads="1"/>
          </p:cNvSpPr>
          <p:nvPr/>
        </p:nvSpPr>
        <p:spPr bwMode="auto">
          <a:xfrm>
            <a:off x="9169400" y="4198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2" name="AutoShape 42"/>
          <p:cNvSpPr>
            <a:spLocks noChangeArrowheads="1"/>
          </p:cNvSpPr>
          <p:nvPr/>
        </p:nvSpPr>
        <p:spPr bwMode="auto">
          <a:xfrm>
            <a:off x="9867900" y="470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3" name="AutoShape 43"/>
          <p:cNvSpPr>
            <a:spLocks noChangeArrowheads="1"/>
          </p:cNvSpPr>
          <p:nvPr/>
        </p:nvSpPr>
        <p:spPr bwMode="auto">
          <a:xfrm>
            <a:off x="8693150" y="3646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4" name="AutoShape 44"/>
          <p:cNvSpPr>
            <a:spLocks noChangeArrowheads="1"/>
          </p:cNvSpPr>
          <p:nvPr/>
        </p:nvSpPr>
        <p:spPr bwMode="auto">
          <a:xfrm>
            <a:off x="9296400" y="4878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5" name="AutoShape 45"/>
          <p:cNvSpPr>
            <a:spLocks noChangeArrowheads="1"/>
          </p:cNvSpPr>
          <p:nvPr/>
        </p:nvSpPr>
        <p:spPr bwMode="auto">
          <a:xfrm>
            <a:off x="9086850" y="314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6" name="AutoShape 46"/>
          <p:cNvSpPr>
            <a:spLocks noChangeArrowheads="1"/>
          </p:cNvSpPr>
          <p:nvPr/>
        </p:nvSpPr>
        <p:spPr bwMode="auto">
          <a:xfrm>
            <a:off x="7696200" y="4651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7" name="AutoShape 47"/>
          <p:cNvSpPr>
            <a:spLocks noChangeArrowheads="1"/>
          </p:cNvSpPr>
          <p:nvPr/>
        </p:nvSpPr>
        <p:spPr bwMode="auto">
          <a:xfrm>
            <a:off x="7315200" y="47847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8" name="AutoShape 48"/>
          <p:cNvSpPr>
            <a:spLocks noChangeArrowheads="1"/>
          </p:cNvSpPr>
          <p:nvPr/>
        </p:nvSpPr>
        <p:spPr bwMode="auto">
          <a:xfrm>
            <a:off x="9077325" y="32702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9" name="AutoShape 49"/>
          <p:cNvSpPr>
            <a:spLocks noChangeArrowheads="1"/>
          </p:cNvSpPr>
          <p:nvPr/>
        </p:nvSpPr>
        <p:spPr bwMode="auto">
          <a:xfrm>
            <a:off x="8629650" y="2801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0" name="AutoShape 50"/>
          <p:cNvSpPr>
            <a:spLocks noChangeArrowheads="1"/>
          </p:cNvSpPr>
          <p:nvPr/>
        </p:nvSpPr>
        <p:spPr bwMode="auto">
          <a:xfrm>
            <a:off x="9753600" y="3373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1" name="Line 51"/>
          <p:cNvSpPr>
            <a:spLocks noChangeShapeType="1"/>
          </p:cNvSpPr>
          <p:nvPr/>
        </p:nvSpPr>
        <p:spPr bwMode="auto">
          <a:xfrm flipH="1">
            <a:off x="6545263" y="4527550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52" name="Line 52"/>
          <p:cNvSpPr>
            <a:spLocks noChangeShapeType="1"/>
          </p:cNvSpPr>
          <p:nvPr/>
        </p:nvSpPr>
        <p:spPr bwMode="auto">
          <a:xfrm>
            <a:off x="7781925" y="3175000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3" name="Line 53"/>
          <p:cNvSpPr>
            <a:spLocks noChangeShapeType="1"/>
          </p:cNvSpPr>
          <p:nvPr/>
        </p:nvSpPr>
        <p:spPr bwMode="auto">
          <a:xfrm flipV="1">
            <a:off x="8010525" y="4546600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4" name="Line 54"/>
          <p:cNvSpPr>
            <a:spLocks noChangeShapeType="1"/>
          </p:cNvSpPr>
          <p:nvPr/>
        </p:nvSpPr>
        <p:spPr bwMode="auto">
          <a:xfrm flipV="1">
            <a:off x="6315075" y="3213100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5" name="Line 55"/>
          <p:cNvSpPr>
            <a:spLocks noChangeShapeType="1"/>
          </p:cNvSpPr>
          <p:nvPr/>
        </p:nvSpPr>
        <p:spPr bwMode="auto">
          <a:xfrm>
            <a:off x="6296025" y="4051300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6" name="AutoShape 56"/>
          <p:cNvSpPr>
            <a:spLocks noChangeArrowheads="1"/>
          </p:cNvSpPr>
          <p:nvPr/>
        </p:nvSpPr>
        <p:spPr bwMode="auto">
          <a:xfrm>
            <a:off x="5276850" y="2613025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7" name="Text Box 57"/>
          <p:cNvSpPr txBox="1">
            <a:spLocks noChangeArrowheads="1"/>
          </p:cNvSpPr>
          <p:nvPr/>
        </p:nvSpPr>
        <p:spPr bwMode="auto">
          <a:xfrm>
            <a:off x="5276850" y="3013075"/>
            <a:ext cx="1679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00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baseline="-25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Kernels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113538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Kernels </a:t>
            </a:r>
            <a:r>
              <a:rPr lang="en-US" sz="2400" dirty="0" smtClean="0">
                <a:solidFill>
                  <a:srgbClr val="CC0000"/>
                </a:solidFill>
              </a:rPr>
              <a:t>implicitly</a:t>
            </a:r>
            <a:r>
              <a:rPr lang="en-US" sz="2400" dirty="0" smtClean="0"/>
              <a:t> map original vectors to higher dimensional spaces, take the dot product there, and hand the result back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rgbClr val="CC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Linear kernel: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Quadratic kernel: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RBF: infinite dimensional representation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Discrete kernels: e.g. string kernels</a:t>
            </a:r>
          </a:p>
        </p:txBody>
      </p:sp>
      <p:pic>
        <p:nvPicPr>
          <p:cNvPr id="5325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2800" y="2438400"/>
            <a:ext cx="37338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3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52800" y="3154363"/>
            <a:ext cx="32385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4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52800" y="5181600"/>
            <a:ext cx="3865563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5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3810000"/>
            <a:ext cx="417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Kernels?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71600"/>
            <a:ext cx="113792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Can’t you just add these features on your own (e.g. add all pairs of features instead of using the quadratic kernel)?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Yes, in principle, just compute them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No need to modify any algorithms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But, number of features can get large (or infinite)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Some kernels not as usefully thought of in their expanded representation, e.g. RBF kernels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Kernels let us compute with these features implicitly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Example: implicit dot product in quadratic kernel takes much less space and time per dot product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Of course, there’s the cost for using the pure dual algorithms: you need to compute the similarity to every training datum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69342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Clustering systems: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rgbClr val="CC0000"/>
                </a:solidFill>
              </a:rPr>
              <a:t>Unsupervised learning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rgbClr val="CC0000"/>
                </a:solidFill>
              </a:rPr>
              <a:t>Detect patterns</a:t>
            </a:r>
            <a:r>
              <a:rPr lang="en-US" dirty="0" smtClean="0"/>
              <a:t> in unlabeled data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E.g. group emails or search results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E.g. find categories of customers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E.g. detect anomalous program executions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Useful when don’t know what you’re looking for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Requires data, but no labels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Often get gibberish</a:t>
            </a:r>
          </a:p>
        </p:txBody>
      </p:sp>
      <p:pic>
        <p:nvPicPr>
          <p:cNvPr id="56324" name="Picture 4" descr="kid_with_headphones"/>
          <p:cNvPicPr>
            <a:picLocks noChangeAspect="1" noChangeArrowheads="1"/>
          </p:cNvPicPr>
          <p:nvPr/>
        </p:nvPicPr>
        <p:blipFill>
          <a:blip r:embed="rId2" cstate="print"/>
          <a:srcRect l="7849" t="3775" r="8711" b="8904"/>
          <a:stretch>
            <a:fillRect/>
          </a:stretch>
        </p:blipFill>
        <p:spPr bwMode="auto">
          <a:xfrm>
            <a:off x="7845425" y="1447800"/>
            <a:ext cx="3660775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250" y="1343056"/>
            <a:ext cx="11199813" cy="47529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508124"/>
            <a:ext cx="82296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Basic idea: group together similar instances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Example: 2D point patterns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What could “similar” mean?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One option: small (squared) Euclidean distance</a:t>
            </a:r>
          </a:p>
        </p:txBody>
      </p:sp>
      <p:pic>
        <p:nvPicPr>
          <p:cNvPr id="5734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6400" y="5746749"/>
            <a:ext cx="68072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2743200" y="28035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2743200" y="31845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3048000" y="2879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3962400" y="37179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3810000" y="39465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4343400" y="39465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6400800" y="2879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6629400" y="2879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6934200" y="28035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7239000" y="2879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Oval 15"/>
          <p:cNvSpPr>
            <a:spLocks noChangeArrowheads="1"/>
          </p:cNvSpPr>
          <p:nvPr/>
        </p:nvSpPr>
        <p:spPr bwMode="auto">
          <a:xfrm>
            <a:off x="7543800" y="2879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Oval 16"/>
          <p:cNvSpPr>
            <a:spLocks noChangeArrowheads="1"/>
          </p:cNvSpPr>
          <p:nvPr/>
        </p:nvSpPr>
        <p:spPr bwMode="auto">
          <a:xfrm>
            <a:off x="7848600" y="28035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1" name="Oval 17"/>
          <p:cNvSpPr>
            <a:spLocks noChangeArrowheads="1"/>
          </p:cNvSpPr>
          <p:nvPr/>
        </p:nvSpPr>
        <p:spPr bwMode="auto">
          <a:xfrm>
            <a:off x="8077200" y="2879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Oval 18"/>
          <p:cNvSpPr>
            <a:spLocks noChangeArrowheads="1"/>
          </p:cNvSpPr>
          <p:nvPr/>
        </p:nvSpPr>
        <p:spPr bwMode="auto">
          <a:xfrm>
            <a:off x="8382000" y="29559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3" name="Oval 19"/>
          <p:cNvSpPr>
            <a:spLocks noChangeArrowheads="1"/>
          </p:cNvSpPr>
          <p:nvPr/>
        </p:nvSpPr>
        <p:spPr bwMode="auto">
          <a:xfrm>
            <a:off x="8686800" y="2879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Oval 20"/>
          <p:cNvSpPr>
            <a:spLocks noChangeArrowheads="1"/>
          </p:cNvSpPr>
          <p:nvPr/>
        </p:nvSpPr>
        <p:spPr bwMode="auto">
          <a:xfrm>
            <a:off x="8991600" y="2879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Oval 21"/>
          <p:cNvSpPr>
            <a:spLocks noChangeArrowheads="1"/>
          </p:cNvSpPr>
          <p:nvPr/>
        </p:nvSpPr>
        <p:spPr bwMode="auto">
          <a:xfrm>
            <a:off x="6400800" y="3641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Oval 22"/>
          <p:cNvSpPr>
            <a:spLocks noChangeArrowheads="1"/>
          </p:cNvSpPr>
          <p:nvPr/>
        </p:nvSpPr>
        <p:spPr bwMode="auto">
          <a:xfrm>
            <a:off x="6705600" y="3641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Oval 23"/>
          <p:cNvSpPr>
            <a:spLocks noChangeArrowheads="1"/>
          </p:cNvSpPr>
          <p:nvPr/>
        </p:nvSpPr>
        <p:spPr bwMode="auto">
          <a:xfrm>
            <a:off x="6934200" y="3641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8" name="Oval 24"/>
          <p:cNvSpPr>
            <a:spLocks noChangeArrowheads="1"/>
          </p:cNvSpPr>
          <p:nvPr/>
        </p:nvSpPr>
        <p:spPr bwMode="auto">
          <a:xfrm>
            <a:off x="7239000" y="37179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9" name="Oval 25"/>
          <p:cNvSpPr>
            <a:spLocks noChangeArrowheads="1"/>
          </p:cNvSpPr>
          <p:nvPr/>
        </p:nvSpPr>
        <p:spPr bwMode="auto">
          <a:xfrm>
            <a:off x="7543800" y="3641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0" name="Oval 26"/>
          <p:cNvSpPr>
            <a:spLocks noChangeArrowheads="1"/>
          </p:cNvSpPr>
          <p:nvPr/>
        </p:nvSpPr>
        <p:spPr bwMode="auto">
          <a:xfrm>
            <a:off x="7848600" y="3641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1" name="Oval 27"/>
          <p:cNvSpPr>
            <a:spLocks noChangeArrowheads="1"/>
          </p:cNvSpPr>
          <p:nvPr/>
        </p:nvSpPr>
        <p:spPr bwMode="auto">
          <a:xfrm>
            <a:off x="8153400" y="35655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2" name="Oval 28"/>
          <p:cNvSpPr>
            <a:spLocks noChangeArrowheads="1"/>
          </p:cNvSpPr>
          <p:nvPr/>
        </p:nvSpPr>
        <p:spPr bwMode="auto">
          <a:xfrm>
            <a:off x="8382000" y="3641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3" name="Oval 29"/>
          <p:cNvSpPr>
            <a:spLocks noChangeArrowheads="1"/>
          </p:cNvSpPr>
          <p:nvPr/>
        </p:nvSpPr>
        <p:spPr bwMode="auto">
          <a:xfrm>
            <a:off x="8686800" y="37179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4" name="Oval 30"/>
          <p:cNvSpPr>
            <a:spLocks noChangeArrowheads="1"/>
          </p:cNvSpPr>
          <p:nvPr/>
        </p:nvSpPr>
        <p:spPr bwMode="auto">
          <a:xfrm>
            <a:off x="8991600" y="3641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5" name="Oval 31"/>
          <p:cNvSpPr>
            <a:spLocks noChangeArrowheads="1"/>
          </p:cNvSpPr>
          <p:nvPr/>
        </p:nvSpPr>
        <p:spPr bwMode="auto">
          <a:xfrm>
            <a:off x="4343400" y="37179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6" name="Oval 32"/>
          <p:cNvSpPr>
            <a:spLocks noChangeArrowheads="1"/>
          </p:cNvSpPr>
          <p:nvPr/>
        </p:nvSpPr>
        <p:spPr bwMode="auto">
          <a:xfrm>
            <a:off x="3276600" y="28035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4963" y="1581520"/>
            <a:ext cx="8961437" cy="41712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An iterative clustering algorithm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Pick K random points as cluster centers (means)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Alternate: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Assign data instances to closest mean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Assign each mean to the average of its assigned points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Stop when no points’ assignments change</a:t>
            </a:r>
          </a:p>
        </p:txBody>
      </p:sp>
      <p:pic>
        <p:nvPicPr>
          <p:cNvPr id="58372" name="Picture 4" descr="km-data"/>
          <p:cNvPicPr>
            <a:picLocks noChangeAspect="1" noChangeArrowheads="1"/>
          </p:cNvPicPr>
          <p:nvPr/>
        </p:nvPicPr>
        <p:blipFill>
          <a:blip r:embed="rId2" cstate="print"/>
          <a:srcRect l="12917" t="5797" r="1930" b="11594"/>
          <a:stretch>
            <a:fillRect/>
          </a:stretch>
        </p:blipFill>
        <p:spPr bwMode="auto">
          <a:xfrm>
            <a:off x="6858000" y="1676400"/>
            <a:ext cx="4343400" cy="434340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</p:pic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8615363" y="5402263"/>
            <a:ext cx="60325" cy="60325"/>
          </a:xfrm>
          <a:prstGeom prst="ellipse">
            <a:avLst/>
          </a:prstGeom>
          <a:solidFill>
            <a:srgbClr val="CC0000"/>
          </a:solidFill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Oval 6"/>
          <p:cNvSpPr>
            <a:spLocks noChangeArrowheads="1"/>
          </p:cNvSpPr>
          <p:nvPr/>
        </p:nvSpPr>
        <p:spPr bwMode="auto">
          <a:xfrm>
            <a:off x="8920163" y="5513388"/>
            <a:ext cx="61912" cy="60325"/>
          </a:xfrm>
          <a:prstGeom prst="ellipse">
            <a:avLst/>
          </a:prstGeom>
          <a:solidFill>
            <a:srgbClr val="CC0000"/>
          </a:solidFill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9461500" y="4813300"/>
            <a:ext cx="60325" cy="60325"/>
          </a:xfrm>
          <a:prstGeom prst="ellipse">
            <a:avLst/>
          </a:prstGeom>
          <a:solidFill>
            <a:srgbClr val="CC0000"/>
          </a:solidFill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8715375" y="4978400"/>
            <a:ext cx="61913" cy="60325"/>
          </a:xfrm>
          <a:prstGeom prst="ellipse">
            <a:avLst/>
          </a:prstGeom>
          <a:solidFill>
            <a:srgbClr val="CC0000"/>
          </a:solidFill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8421688" y="2967038"/>
            <a:ext cx="60325" cy="58737"/>
          </a:xfrm>
          <a:prstGeom prst="ellipse">
            <a:avLst/>
          </a:prstGeom>
          <a:solidFill>
            <a:srgbClr val="CC0000"/>
          </a:solidFill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66" name="Line 10"/>
          <p:cNvSpPr>
            <a:spLocks noChangeShapeType="1"/>
          </p:cNvSpPr>
          <p:nvPr/>
        </p:nvSpPr>
        <p:spPr bwMode="auto">
          <a:xfrm flipH="1">
            <a:off x="8955088" y="2349500"/>
            <a:ext cx="2078037" cy="168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67" name="Line 11"/>
          <p:cNvSpPr>
            <a:spLocks noChangeShapeType="1"/>
          </p:cNvSpPr>
          <p:nvPr/>
        </p:nvSpPr>
        <p:spPr bwMode="auto">
          <a:xfrm>
            <a:off x="8955088" y="4033838"/>
            <a:ext cx="155575" cy="1084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68" name="Line 12"/>
          <p:cNvSpPr>
            <a:spLocks noChangeShapeType="1"/>
          </p:cNvSpPr>
          <p:nvPr/>
        </p:nvSpPr>
        <p:spPr bwMode="auto">
          <a:xfrm>
            <a:off x="9110663" y="5118100"/>
            <a:ext cx="677862" cy="47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69" name="Line 13"/>
          <p:cNvSpPr>
            <a:spLocks noChangeShapeType="1"/>
          </p:cNvSpPr>
          <p:nvPr/>
        </p:nvSpPr>
        <p:spPr bwMode="auto">
          <a:xfrm flipH="1">
            <a:off x="8788400" y="5118100"/>
            <a:ext cx="322263" cy="131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70" name="Line 14"/>
          <p:cNvSpPr>
            <a:spLocks noChangeShapeType="1"/>
          </p:cNvSpPr>
          <p:nvPr/>
        </p:nvSpPr>
        <p:spPr bwMode="auto">
          <a:xfrm flipH="1" flipV="1">
            <a:off x="6915150" y="4794250"/>
            <a:ext cx="1884363" cy="455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71" name="Line 15"/>
          <p:cNvSpPr>
            <a:spLocks noChangeShapeType="1"/>
          </p:cNvSpPr>
          <p:nvPr/>
        </p:nvSpPr>
        <p:spPr bwMode="auto">
          <a:xfrm flipH="1">
            <a:off x="8759825" y="5249863"/>
            <a:ext cx="39688" cy="828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72" name="Line 16"/>
          <p:cNvSpPr>
            <a:spLocks noChangeShapeType="1"/>
          </p:cNvSpPr>
          <p:nvPr/>
        </p:nvSpPr>
        <p:spPr bwMode="auto">
          <a:xfrm flipH="1">
            <a:off x="6915150" y="4033838"/>
            <a:ext cx="2030413" cy="179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73" name="Oval 17"/>
          <p:cNvSpPr>
            <a:spLocks noChangeAspect="1" noChangeArrowheads="1"/>
          </p:cNvSpPr>
          <p:nvPr/>
        </p:nvSpPr>
        <p:spPr bwMode="auto">
          <a:xfrm>
            <a:off x="8936038" y="2805113"/>
            <a:ext cx="101600" cy="96837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74" name="Oval 18"/>
          <p:cNvSpPr>
            <a:spLocks noChangeAspect="1" noChangeArrowheads="1"/>
          </p:cNvSpPr>
          <p:nvPr/>
        </p:nvSpPr>
        <p:spPr bwMode="auto">
          <a:xfrm>
            <a:off x="9066213" y="5540375"/>
            <a:ext cx="101600" cy="98425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75" name="Oval 19"/>
          <p:cNvSpPr>
            <a:spLocks noChangeAspect="1" noChangeArrowheads="1"/>
          </p:cNvSpPr>
          <p:nvPr/>
        </p:nvSpPr>
        <p:spPr bwMode="auto">
          <a:xfrm>
            <a:off x="7827963" y="5280025"/>
            <a:ext cx="101600" cy="98425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76" name="Oval 20"/>
          <p:cNvSpPr>
            <a:spLocks noChangeAspect="1" noChangeArrowheads="1"/>
          </p:cNvSpPr>
          <p:nvPr/>
        </p:nvSpPr>
        <p:spPr bwMode="auto">
          <a:xfrm>
            <a:off x="8023225" y="4694238"/>
            <a:ext cx="101600" cy="96837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77" name="Oval 21"/>
          <p:cNvSpPr>
            <a:spLocks noChangeAspect="1" noChangeArrowheads="1"/>
          </p:cNvSpPr>
          <p:nvPr/>
        </p:nvSpPr>
        <p:spPr bwMode="auto">
          <a:xfrm>
            <a:off x="9912350" y="4043363"/>
            <a:ext cx="101600" cy="96837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78" name="Freeform 22"/>
          <p:cNvSpPr>
            <a:spLocks/>
          </p:cNvSpPr>
          <p:nvPr/>
        </p:nvSpPr>
        <p:spPr bwMode="auto">
          <a:xfrm>
            <a:off x="8461375" y="2773363"/>
            <a:ext cx="427038" cy="125412"/>
          </a:xfrm>
          <a:custGeom>
            <a:avLst/>
            <a:gdLst>
              <a:gd name="T0" fmla="*/ 0 w 314"/>
              <a:gd name="T1" fmla="*/ 2147483647 h 92"/>
              <a:gd name="T2" fmla="*/ 2147483647 w 314"/>
              <a:gd name="T3" fmla="*/ 0 h 92"/>
              <a:gd name="T4" fmla="*/ 2147483647 w 314"/>
              <a:gd name="T5" fmla="*/ 2147483647 h 92"/>
              <a:gd name="T6" fmla="*/ 2147483647 w 314"/>
              <a:gd name="T7" fmla="*/ 2147483647 h 92"/>
              <a:gd name="T8" fmla="*/ 0 60000 65536"/>
              <a:gd name="T9" fmla="*/ 0 60000 65536"/>
              <a:gd name="T10" fmla="*/ 0 60000 65536"/>
              <a:gd name="T11" fmla="*/ 0 60000 65536"/>
              <a:gd name="T12" fmla="*/ 0 w 314"/>
              <a:gd name="T13" fmla="*/ 0 h 92"/>
              <a:gd name="T14" fmla="*/ 314 w 314"/>
              <a:gd name="T15" fmla="*/ 92 h 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4" h="92">
                <a:moveTo>
                  <a:pt x="0" y="92"/>
                </a:moveTo>
                <a:cubicBezTo>
                  <a:pt x="16" y="21"/>
                  <a:pt x="78" y="21"/>
                  <a:pt x="138" y="0"/>
                </a:cubicBezTo>
                <a:cubicBezTo>
                  <a:pt x="166" y="3"/>
                  <a:pt x="194" y="6"/>
                  <a:pt x="222" y="8"/>
                </a:cubicBezTo>
                <a:cubicBezTo>
                  <a:pt x="253" y="11"/>
                  <a:pt x="314" y="15"/>
                  <a:pt x="314" y="15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1879" name="Freeform 23"/>
          <p:cNvSpPr>
            <a:spLocks/>
          </p:cNvSpPr>
          <p:nvPr/>
        </p:nvSpPr>
        <p:spPr bwMode="auto">
          <a:xfrm>
            <a:off x="9598025" y="4264025"/>
            <a:ext cx="363538" cy="552450"/>
          </a:xfrm>
          <a:custGeom>
            <a:avLst/>
            <a:gdLst>
              <a:gd name="T0" fmla="*/ 0 w 268"/>
              <a:gd name="T1" fmla="*/ 2147483647 h 407"/>
              <a:gd name="T2" fmla="*/ 2147483647 w 268"/>
              <a:gd name="T3" fmla="*/ 2147483647 h 407"/>
              <a:gd name="T4" fmla="*/ 2147483647 w 268"/>
              <a:gd name="T5" fmla="*/ 2147483647 h 407"/>
              <a:gd name="T6" fmla="*/ 2147483647 w 268"/>
              <a:gd name="T7" fmla="*/ 2147483647 h 407"/>
              <a:gd name="T8" fmla="*/ 2147483647 w 268"/>
              <a:gd name="T9" fmla="*/ 2147483647 h 407"/>
              <a:gd name="T10" fmla="*/ 2147483647 w 268"/>
              <a:gd name="T11" fmla="*/ 0 h 4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8"/>
              <a:gd name="T19" fmla="*/ 0 h 407"/>
              <a:gd name="T20" fmla="*/ 268 w 268"/>
              <a:gd name="T21" fmla="*/ 407 h 4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8" h="407">
                <a:moveTo>
                  <a:pt x="0" y="407"/>
                </a:moveTo>
                <a:cubicBezTo>
                  <a:pt x="43" y="379"/>
                  <a:pt x="86" y="360"/>
                  <a:pt x="123" y="323"/>
                </a:cubicBezTo>
                <a:cubicBezTo>
                  <a:pt x="136" y="310"/>
                  <a:pt x="148" y="297"/>
                  <a:pt x="161" y="284"/>
                </a:cubicBezTo>
                <a:cubicBezTo>
                  <a:pt x="174" y="271"/>
                  <a:pt x="192" y="238"/>
                  <a:pt x="192" y="238"/>
                </a:cubicBezTo>
                <a:cubicBezTo>
                  <a:pt x="206" y="193"/>
                  <a:pt x="238" y="159"/>
                  <a:pt x="253" y="115"/>
                </a:cubicBezTo>
                <a:cubicBezTo>
                  <a:pt x="257" y="84"/>
                  <a:pt x="268" y="33"/>
                  <a:pt x="268" y="0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1880" name="Freeform 24"/>
          <p:cNvSpPr>
            <a:spLocks/>
          </p:cNvSpPr>
          <p:nvPr/>
        </p:nvSpPr>
        <p:spPr bwMode="auto">
          <a:xfrm>
            <a:off x="8197850" y="4799013"/>
            <a:ext cx="514350" cy="131762"/>
          </a:xfrm>
          <a:custGeom>
            <a:avLst/>
            <a:gdLst>
              <a:gd name="T0" fmla="*/ 2147483647 w 378"/>
              <a:gd name="T1" fmla="*/ 2147483647 h 98"/>
              <a:gd name="T2" fmla="*/ 2147483647 w 378"/>
              <a:gd name="T3" fmla="*/ 2147483647 h 98"/>
              <a:gd name="T4" fmla="*/ 2147483647 w 378"/>
              <a:gd name="T5" fmla="*/ 2147483647 h 98"/>
              <a:gd name="T6" fmla="*/ 2147483647 w 378"/>
              <a:gd name="T7" fmla="*/ 2147483647 h 98"/>
              <a:gd name="T8" fmla="*/ 2147483647 w 378"/>
              <a:gd name="T9" fmla="*/ 2147483647 h 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8"/>
              <a:gd name="T16" fmla="*/ 0 h 98"/>
              <a:gd name="T17" fmla="*/ 378 w 378"/>
              <a:gd name="T18" fmla="*/ 98 h 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8" h="98">
                <a:moveTo>
                  <a:pt x="378" y="98"/>
                </a:moveTo>
                <a:cubicBezTo>
                  <a:pt x="314" y="0"/>
                  <a:pt x="172" y="27"/>
                  <a:pt x="71" y="21"/>
                </a:cubicBezTo>
                <a:cubicBezTo>
                  <a:pt x="68" y="20"/>
                  <a:pt x="29" y="6"/>
                  <a:pt x="25" y="6"/>
                </a:cubicBezTo>
                <a:cubicBezTo>
                  <a:pt x="17" y="6"/>
                  <a:pt x="9" y="10"/>
                  <a:pt x="2" y="13"/>
                </a:cubicBezTo>
                <a:cubicBezTo>
                  <a:pt x="0" y="14"/>
                  <a:pt x="7" y="13"/>
                  <a:pt x="9" y="13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1881" name="Freeform 25"/>
          <p:cNvSpPr>
            <a:spLocks/>
          </p:cNvSpPr>
          <p:nvPr/>
        </p:nvSpPr>
        <p:spPr bwMode="auto">
          <a:xfrm>
            <a:off x="8043863" y="5380038"/>
            <a:ext cx="542925" cy="187325"/>
          </a:xfrm>
          <a:custGeom>
            <a:avLst/>
            <a:gdLst>
              <a:gd name="T0" fmla="*/ 2147483647 w 400"/>
              <a:gd name="T1" fmla="*/ 2147483647 h 138"/>
              <a:gd name="T2" fmla="*/ 2147483647 w 400"/>
              <a:gd name="T3" fmla="*/ 2147483647 h 138"/>
              <a:gd name="T4" fmla="*/ 2147483647 w 400"/>
              <a:gd name="T5" fmla="*/ 2147483647 h 138"/>
              <a:gd name="T6" fmla="*/ 2147483647 w 400"/>
              <a:gd name="T7" fmla="*/ 2147483647 h 138"/>
              <a:gd name="T8" fmla="*/ 2147483647 w 400"/>
              <a:gd name="T9" fmla="*/ 2147483647 h 138"/>
              <a:gd name="T10" fmla="*/ 0 w 400"/>
              <a:gd name="T11" fmla="*/ 0 h 1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0"/>
              <a:gd name="T19" fmla="*/ 0 h 138"/>
              <a:gd name="T20" fmla="*/ 400 w 400"/>
              <a:gd name="T21" fmla="*/ 138 h 1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0" h="138">
                <a:moveTo>
                  <a:pt x="400" y="107"/>
                </a:moveTo>
                <a:cubicBezTo>
                  <a:pt x="374" y="125"/>
                  <a:pt x="355" y="131"/>
                  <a:pt x="323" y="138"/>
                </a:cubicBezTo>
                <a:cubicBezTo>
                  <a:pt x="282" y="136"/>
                  <a:pt x="241" y="137"/>
                  <a:pt x="200" y="131"/>
                </a:cubicBezTo>
                <a:cubicBezTo>
                  <a:pt x="151" y="124"/>
                  <a:pt x="101" y="44"/>
                  <a:pt x="39" y="23"/>
                </a:cubicBezTo>
                <a:cubicBezTo>
                  <a:pt x="34" y="18"/>
                  <a:pt x="29" y="12"/>
                  <a:pt x="23" y="8"/>
                </a:cubicBezTo>
                <a:cubicBezTo>
                  <a:pt x="16" y="4"/>
                  <a:pt x="0" y="0"/>
                  <a:pt x="0" y="0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1882" name="Freeform 26"/>
          <p:cNvSpPr>
            <a:spLocks/>
          </p:cNvSpPr>
          <p:nvPr/>
        </p:nvSpPr>
        <p:spPr bwMode="auto">
          <a:xfrm>
            <a:off x="8842375" y="5640388"/>
            <a:ext cx="258763" cy="228600"/>
          </a:xfrm>
          <a:custGeom>
            <a:avLst/>
            <a:gdLst>
              <a:gd name="T0" fmla="*/ 2147483647 w 191"/>
              <a:gd name="T1" fmla="*/ 0 h 169"/>
              <a:gd name="T2" fmla="*/ 2147483647 w 191"/>
              <a:gd name="T3" fmla="*/ 2147483647 h 169"/>
              <a:gd name="T4" fmla="*/ 2147483647 w 191"/>
              <a:gd name="T5" fmla="*/ 2147483647 h 169"/>
              <a:gd name="T6" fmla="*/ 2147483647 w 191"/>
              <a:gd name="T7" fmla="*/ 2147483647 h 169"/>
              <a:gd name="T8" fmla="*/ 2147483647 w 191"/>
              <a:gd name="T9" fmla="*/ 2147483647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1"/>
              <a:gd name="T16" fmla="*/ 0 h 169"/>
              <a:gd name="T17" fmla="*/ 191 w 191"/>
              <a:gd name="T18" fmla="*/ 169 h 1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1" h="169">
                <a:moveTo>
                  <a:pt x="50" y="0"/>
                </a:moveTo>
                <a:cubicBezTo>
                  <a:pt x="24" y="51"/>
                  <a:pt x="0" y="122"/>
                  <a:pt x="50" y="169"/>
                </a:cubicBezTo>
                <a:cubicBezTo>
                  <a:pt x="78" y="166"/>
                  <a:pt x="107" y="167"/>
                  <a:pt x="134" y="161"/>
                </a:cubicBezTo>
                <a:cubicBezTo>
                  <a:pt x="157" y="156"/>
                  <a:pt x="164" y="101"/>
                  <a:pt x="180" y="84"/>
                </a:cubicBezTo>
                <a:cubicBezTo>
                  <a:pt x="191" y="54"/>
                  <a:pt x="188" y="69"/>
                  <a:pt x="188" y="38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1866" grpId="0" animBg="1"/>
      <p:bldP spid="1401867" grpId="0" animBg="1"/>
      <p:bldP spid="1401868" grpId="0" animBg="1"/>
      <p:bldP spid="1401869" grpId="0" animBg="1"/>
      <p:bldP spid="1401870" grpId="0" animBg="1"/>
      <p:bldP spid="1401871" grpId="0" animBg="1"/>
      <p:bldP spid="1401872" grpId="0" animBg="1"/>
      <p:bldP spid="1401873" grpId="0" animBg="1"/>
      <p:bldP spid="1401874" grpId="0" animBg="1"/>
      <p:bldP spid="1401875" grpId="0" animBg="1"/>
      <p:bldP spid="1401876" grpId="0" animBg="1"/>
      <p:bldP spid="1401877" grpId="0" animBg="1"/>
      <p:bldP spid="1401878" grpId="0" animBg="1"/>
      <p:bldP spid="1401879" grpId="0" animBg="1"/>
      <p:bldP spid="1401880" grpId="0" animBg="1"/>
      <p:bldP spid="1401881" grpId="0" animBg="1"/>
      <p:bldP spid="140188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Non-Separable Data</a:t>
            </a:r>
          </a:p>
        </p:txBody>
      </p:sp>
      <p:graphicFrame>
        <p:nvGraphicFramePr>
          <p:cNvPr id="1384454" name="Object 6"/>
          <p:cNvGraphicFramePr>
            <a:graphicFrameLocks noChangeAspect="1"/>
          </p:cNvGraphicFramePr>
          <p:nvPr/>
        </p:nvGraphicFramePr>
        <p:xfrm>
          <a:off x="3657600" y="2057400"/>
          <a:ext cx="4714875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Photo Editor Photo" r:id="rId3" imgW="4715533" imgH="3723810" progId="MSPhotoEd.3">
                  <p:embed/>
                </p:oleObj>
              </mc:Choice>
              <mc:Fallback>
                <p:oleObj name="Photo Editor Photo" r:id="rId3" imgW="4715533" imgH="3723810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57400"/>
                        <a:ext cx="4714875" cy="372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 Example</a:t>
            </a:r>
          </a:p>
        </p:txBody>
      </p:sp>
      <p:pic>
        <p:nvPicPr>
          <p:cNvPr id="59396" name="Picture 4" descr="km01"/>
          <p:cNvPicPr>
            <a:picLocks noChangeAspect="1" noChangeArrowheads="1"/>
          </p:cNvPicPr>
          <p:nvPr/>
        </p:nvPicPr>
        <p:blipFill>
          <a:blip r:embed="rId2" cstate="print"/>
          <a:srcRect l="7663" t="7434" r="4204" b="3355"/>
          <a:stretch>
            <a:fillRect/>
          </a:stretch>
        </p:blipFill>
        <p:spPr bwMode="auto">
          <a:xfrm>
            <a:off x="3505200" y="1219200"/>
            <a:ext cx="5257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85" name="Picture 5" descr="km02"/>
          <p:cNvPicPr>
            <a:picLocks noChangeAspect="1" noChangeArrowheads="1"/>
          </p:cNvPicPr>
          <p:nvPr/>
        </p:nvPicPr>
        <p:blipFill>
          <a:blip r:embed="rId3" cstate="print"/>
          <a:srcRect l="3831" t="7434" r="4204" b="3355"/>
          <a:stretch>
            <a:fillRect/>
          </a:stretch>
        </p:blipFill>
        <p:spPr bwMode="auto">
          <a:xfrm>
            <a:off x="3276600" y="12192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86" name="Picture 6" descr="km03"/>
          <p:cNvPicPr>
            <a:picLocks noChangeAspect="1" noChangeArrowheads="1"/>
          </p:cNvPicPr>
          <p:nvPr/>
        </p:nvPicPr>
        <p:blipFill>
          <a:blip r:embed="rId4" cstate="print"/>
          <a:srcRect l="3831" t="7434" r="4204" b="3355"/>
          <a:stretch>
            <a:fillRect/>
          </a:stretch>
        </p:blipFill>
        <p:spPr bwMode="auto">
          <a:xfrm>
            <a:off x="3276600" y="12192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87" name="Picture 7" descr="km04"/>
          <p:cNvPicPr>
            <a:picLocks noChangeAspect="1" noChangeArrowheads="1"/>
          </p:cNvPicPr>
          <p:nvPr/>
        </p:nvPicPr>
        <p:blipFill>
          <a:blip r:embed="rId5" cstate="print"/>
          <a:srcRect l="3831" t="7434" r="4204" b="3355"/>
          <a:stretch>
            <a:fillRect/>
          </a:stretch>
        </p:blipFill>
        <p:spPr bwMode="auto">
          <a:xfrm>
            <a:off x="3276600" y="12192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88" name="Picture 8" descr="km05"/>
          <p:cNvPicPr>
            <a:picLocks noChangeAspect="1" noChangeArrowheads="1"/>
          </p:cNvPicPr>
          <p:nvPr/>
        </p:nvPicPr>
        <p:blipFill>
          <a:blip r:embed="rId6" cstate="print"/>
          <a:srcRect l="3831" t="7434" r="4204" b="3355"/>
          <a:stretch>
            <a:fillRect/>
          </a:stretch>
        </p:blipFill>
        <p:spPr bwMode="auto">
          <a:xfrm>
            <a:off x="3276600" y="12192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89" name="Picture 9" descr="km06"/>
          <p:cNvPicPr>
            <a:picLocks noChangeAspect="1" noChangeArrowheads="1"/>
          </p:cNvPicPr>
          <p:nvPr/>
        </p:nvPicPr>
        <p:blipFill>
          <a:blip r:embed="rId7" cstate="print"/>
          <a:srcRect l="3831" t="7434" r="2927" b="3355"/>
          <a:stretch>
            <a:fillRect/>
          </a:stretch>
        </p:blipFill>
        <p:spPr bwMode="auto">
          <a:xfrm>
            <a:off x="3276600" y="1219200"/>
            <a:ext cx="5562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90" name="Picture 10" descr="km07"/>
          <p:cNvPicPr>
            <a:picLocks noChangeAspect="1" noChangeArrowheads="1"/>
          </p:cNvPicPr>
          <p:nvPr/>
        </p:nvPicPr>
        <p:blipFill>
          <a:blip r:embed="rId8" cstate="print"/>
          <a:srcRect l="3831" t="7434" r="4204" b="3355"/>
          <a:stretch>
            <a:fillRect/>
          </a:stretch>
        </p:blipFill>
        <p:spPr bwMode="auto">
          <a:xfrm>
            <a:off x="3276600" y="12192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91" name="Picture 11" descr="km08"/>
          <p:cNvPicPr>
            <a:picLocks noChangeAspect="1" noChangeArrowheads="1"/>
          </p:cNvPicPr>
          <p:nvPr/>
        </p:nvPicPr>
        <p:blipFill>
          <a:blip r:embed="rId9" cstate="print"/>
          <a:srcRect l="3831" t="7434" r="4204" b="3355"/>
          <a:stretch>
            <a:fillRect/>
          </a:stretch>
        </p:blipFill>
        <p:spPr bwMode="auto">
          <a:xfrm>
            <a:off x="3276600" y="12192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92" name="Picture 12" descr="km09"/>
          <p:cNvPicPr>
            <a:picLocks noChangeAspect="1" noChangeArrowheads="1"/>
          </p:cNvPicPr>
          <p:nvPr/>
        </p:nvPicPr>
        <p:blipFill>
          <a:blip r:embed="rId10" cstate="print"/>
          <a:srcRect l="3831" t="7434" r="4204" b="3355"/>
          <a:stretch>
            <a:fillRect/>
          </a:stretch>
        </p:blipFill>
        <p:spPr bwMode="auto">
          <a:xfrm>
            <a:off x="3276600" y="12192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93" name="Picture 13" descr="km10"/>
          <p:cNvPicPr>
            <a:picLocks noChangeAspect="1" noChangeArrowheads="1"/>
          </p:cNvPicPr>
          <p:nvPr/>
        </p:nvPicPr>
        <p:blipFill>
          <a:blip r:embed="rId11" cstate="print"/>
          <a:srcRect l="3831" t="7434" r="2927" b="3355"/>
          <a:stretch>
            <a:fillRect/>
          </a:stretch>
        </p:blipFill>
        <p:spPr bwMode="auto">
          <a:xfrm>
            <a:off x="3276600" y="1219200"/>
            <a:ext cx="5562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 as Optimization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Consider the total distance to the means: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Each iteration reduces phi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Two stages each iteration: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Update assignments: fix means c, change assignments a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Update means: fix assignments a, change means c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pic>
        <p:nvPicPr>
          <p:cNvPr id="6144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8350" y="1981200"/>
            <a:ext cx="54292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1752600" y="26812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points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2667000" y="2971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assignments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4038600" y="26670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means</a:t>
            </a:r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 flipV="1">
            <a:off x="2286000" y="2438400"/>
            <a:ext cx="381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 flipV="1">
            <a:off x="3429000" y="2438400"/>
            <a:ext cx="76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 flipH="1" flipV="1">
            <a:off x="4343400" y="2438400"/>
            <a:ext cx="152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1" name="Oval 11"/>
          <p:cNvSpPr>
            <a:spLocks noChangeArrowheads="1"/>
          </p:cNvSpPr>
          <p:nvPr/>
        </p:nvSpPr>
        <p:spPr bwMode="auto">
          <a:xfrm>
            <a:off x="90678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Oval 12"/>
          <p:cNvSpPr>
            <a:spLocks noChangeArrowheads="1"/>
          </p:cNvSpPr>
          <p:nvPr/>
        </p:nvSpPr>
        <p:spPr bwMode="auto">
          <a:xfrm>
            <a:off x="92964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Oval 13"/>
          <p:cNvSpPr>
            <a:spLocks noChangeArrowheads="1"/>
          </p:cNvSpPr>
          <p:nvPr/>
        </p:nvSpPr>
        <p:spPr bwMode="auto">
          <a:xfrm>
            <a:off x="9982200" y="182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Oval 14"/>
          <p:cNvSpPr>
            <a:spLocks noChangeArrowheads="1"/>
          </p:cNvSpPr>
          <p:nvPr/>
        </p:nvSpPr>
        <p:spPr bwMode="auto">
          <a:xfrm>
            <a:off x="102870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Oval 15"/>
          <p:cNvSpPr>
            <a:spLocks noChangeArrowheads="1"/>
          </p:cNvSpPr>
          <p:nvPr/>
        </p:nvSpPr>
        <p:spPr bwMode="auto">
          <a:xfrm>
            <a:off x="104394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Oval 16"/>
          <p:cNvSpPr>
            <a:spLocks noChangeArrowheads="1"/>
          </p:cNvSpPr>
          <p:nvPr/>
        </p:nvSpPr>
        <p:spPr bwMode="auto">
          <a:xfrm>
            <a:off x="9601200" y="182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10058400" y="28956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9448800" y="28956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9829800" y="21336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460" name="AutoShape 20"/>
          <p:cNvCxnSpPr>
            <a:cxnSpLocks noChangeShapeType="1"/>
            <a:stCxn id="61456" idx="5"/>
            <a:endCxn id="61459" idx="0"/>
          </p:cNvCxnSpPr>
          <p:nvPr/>
        </p:nvCxnSpPr>
        <p:spPr bwMode="auto">
          <a:xfrm>
            <a:off x="9731375" y="1958975"/>
            <a:ext cx="1746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461" name="AutoShape 21"/>
          <p:cNvCxnSpPr>
            <a:cxnSpLocks noChangeShapeType="1"/>
            <a:stCxn id="61453" idx="3"/>
            <a:endCxn id="61459" idx="0"/>
          </p:cNvCxnSpPr>
          <p:nvPr/>
        </p:nvCxnSpPr>
        <p:spPr bwMode="auto">
          <a:xfrm flipH="1">
            <a:off x="9906000" y="1958975"/>
            <a:ext cx="984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462" name="AutoShape 22"/>
          <p:cNvCxnSpPr>
            <a:cxnSpLocks noChangeShapeType="1"/>
            <a:stCxn id="61451" idx="6"/>
            <a:endCxn id="61458" idx="1"/>
          </p:cNvCxnSpPr>
          <p:nvPr/>
        </p:nvCxnSpPr>
        <p:spPr bwMode="auto">
          <a:xfrm flipV="1">
            <a:off x="9220200" y="2971800"/>
            <a:ext cx="228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463" name="AutoShape 23"/>
          <p:cNvCxnSpPr>
            <a:cxnSpLocks noChangeShapeType="1"/>
            <a:stCxn id="61452" idx="7"/>
            <a:endCxn id="61458" idx="2"/>
          </p:cNvCxnSpPr>
          <p:nvPr/>
        </p:nvCxnSpPr>
        <p:spPr bwMode="auto">
          <a:xfrm flipV="1">
            <a:off x="9426575" y="3048000"/>
            <a:ext cx="984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464" name="AutoShape 24"/>
          <p:cNvCxnSpPr>
            <a:cxnSpLocks noChangeShapeType="1"/>
            <a:stCxn id="61454" idx="1"/>
            <a:endCxn id="61457" idx="2"/>
          </p:cNvCxnSpPr>
          <p:nvPr/>
        </p:nvCxnSpPr>
        <p:spPr bwMode="auto">
          <a:xfrm flipH="1" flipV="1">
            <a:off x="10134600" y="3048000"/>
            <a:ext cx="1746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465" name="AutoShape 25"/>
          <p:cNvCxnSpPr>
            <a:cxnSpLocks noChangeShapeType="1"/>
            <a:stCxn id="61455" idx="2"/>
            <a:endCxn id="61457" idx="3"/>
          </p:cNvCxnSpPr>
          <p:nvPr/>
        </p:nvCxnSpPr>
        <p:spPr bwMode="auto">
          <a:xfrm flipH="1">
            <a:off x="10210800" y="29718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7270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2800" y="3962658"/>
            <a:ext cx="4800600" cy="2703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Phase I: Update Assignments</a:t>
            </a:r>
          </a:p>
        </p:txBody>
      </p:sp>
      <p:sp>
        <p:nvSpPr>
          <p:cNvPr id="14059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r>
              <a:rPr lang="en-US" sz="2800" dirty="0" smtClean="0"/>
              <a:t>For each point, re-assign to closest mean: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lvl="2"/>
            <a:endParaRPr lang="en-US" sz="2000" dirty="0" smtClean="0"/>
          </a:p>
          <a:p>
            <a:r>
              <a:rPr lang="en-US" sz="2800" dirty="0" smtClean="0"/>
              <a:t>Can only decrease total distance phi!</a:t>
            </a:r>
          </a:p>
        </p:txBody>
      </p:sp>
      <p:pic>
        <p:nvPicPr>
          <p:cNvPr id="6246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33475" y="3044825"/>
            <a:ext cx="359092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Oval 5"/>
          <p:cNvSpPr>
            <a:spLocks noChangeArrowheads="1"/>
          </p:cNvSpPr>
          <p:nvPr/>
        </p:nvSpPr>
        <p:spPr bwMode="auto">
          <a:xfrm>
            <a:off x="6400800" y="2743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66294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Oval 7"/>
          <p:cNvSpPr>
            <a:spLocks noChangeArrowheads="1"/>
          </p:cNvSpPr>
          <p:nvPr/>
        </p:nvSpPr>
        <p:spPr bwMode="auto">
          <a:xfrm>
            <a:off x="7315200" y="160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auto">
          <a:xfrm>
            <a:off x="76200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Oval 9"/>
          <p:cNvSpPr>
            <a:spLocks noChangeArrowheads="1"/>
          </p:cNvSpPr>
          <p:nvPr/>
        </p:nvSpPr>
        <p:spPr bwMode="auto">
          <a:xfrm>
            <a:off x="7772400" y="2667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Oval 10"/>
          <p:cNvSpPr>
            <a:spLocks noChangeArrowheads="1"/>
          </p:cNvSpPr>
          <p:nvPr/>
        </p:nvSpPr>
        <p:spPr bwMode="auto">
          <a:xfrm>
            <a:off x="6934200" y="160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7543800" y="24384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6934200" y="26670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7010400" y="19812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478" name="AutoShape 14"/>
          <p:cNvCxnSpPr>
            <a:cxnSpLocks noChangeShapeType="1"/>
            <a:stCxn id="62474" idx="5"/>
            <a:endCxn id="62477" idx="0"/>
          </p:cNvCxnSpPr>
          <p:nvPr/>
        </p:nvCxnSpPr>
        <p:spPr bwMode="auto">
          <a:xfrm>
            <a:off x="7064375" y="1730375"/>
            <a:ext cx="222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79" name="AutoShape 15"/>
          <p:cNvCxnSpPr>
            <a:cxnSpLocks noChangeShapeType="1"/>
            <a:stCxn id="62471" idx="3"/>
            <a:endCxn id="62475" idx="0"/>
          </p:cNvCxnSpPr>
          <p:nvPr/>
        </p:nvCxnSpPr>
        <p:spPr bwMode="auto">
          <a:xfrm>
            <a:off x="7337425" y="1730375"/>
            <a:ext cx="282575" cy="708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0" name="AutoShape 16"/>
          <p:cNvCxnSpPr>
            <a:cxnSpLocks noChangeShapeType="1"/>
            <a:stCxn id="62469" idx="6"/>
            <a:endCxn id="62477" idx="1"/>
          </p:cNvCxnSpPr>
          <p:nvPr/>
        </p:nvCxnSpPr>
        <p:spPr bwMode="auto">
          <a:xfrm flipV="1">
            <a:off x="6553200" y="2057400"/>
            <a:ext cx="457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1" name="AutoShape 17"/>
          <p:cNvCxnSpPr>
            <a:cxnSpLocks noChangeShapeType="1"/>
            <a:stCxn id="62470" idx="7"/>
            <a:endCxn id="62476" idx="2"/>
          </p:cNvCxnSpPr>
          <p:nvPr/>
        </p:nvCxnSpPr>
        <p:spPr bwMode="auto">
          <a:xfrm flipV="1">
            <a:off x="6759575" y="2819400"/>
            <a:ext cx="2508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2" name="AutoShape 18"/>
          <p:cNvCxnSpPr>
            <a:cxnSpLocks noChangeShapeType="1"/>
            <a:stCxn id="62472" idx="1"/>
            <a:endCxn id="62476" idx="3"/>
          </p:cNvCxnSpPr>
          <p:nvPr/>
        </p:nvCxnSpPr>
        <p:spPr bwMode="auto">
          <a:xfrm flipH="1" flipV="1">
            <a:off x="7086600" y="2743200"/>
            <a:ext cx="5556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3" name="AutoShape 19"/>
          <p:cNvCxnSpPr>
            <a:cxnSpLocks noChangeShapeType="1"/>
            <a:stCxn id="62473" idx="2"/>
            <a:endCxn id="62475" idx="3"/>
          </p:cNvCxnSpPr>
          <p:nvPr/>
        </p:nvCxnSpPr>
        <p:spPr bwMode="auto">
          <a:xfrm flipH="1" flipV="1">
            <a:off x="7696200" y="2514600"/>
            <a:ext cx="76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812" name="Oval 20"/>
          <p:cNvSpPr>
            <a:spLocks noChangeArrowheads="1"/>
          </p:cNvSpPr>
          <p:nvPr/>
        </p:nvSpPr>
        <p:spPr bwMode="auto">
          <a:xfrm>
            <a:off x="10134600" y="2667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Oval 21"/>
          <p:cNvSpPr>
            <a:spLocks noChangeArrowheads="1"/>
          </p:cNvSpPr>
          <p:nvPr/>
        </p:nvSpPr>
        <p:spPr bwMode="auto">
          <a:xfrm>
            <a:off x="103632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Oval 22"/>
          <p:cNvSpPr>
            <a:spLocks noChangeArrowheads="1"/>
          </p:cNvSpPr>
          <p:nvPr/>
        </p:nvSpPr>
        <p:spPr bwMode="auto">
          <a:xfrm>
            <a:off x="11049000" y="152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Oval 23"/>
          <p:cNvSpPr>
            <a:spLocks noChangeArrowheads="1"/>
          </p:cNvSpPr>
          <p:nvPr/>
        </p:nvSpPr>
        <p:spPr bwMode="auto">
          <a:xfrm>
            <a:off x="113538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Oval 24"/>
          <p:cNvSpPr>
            <a:spLocks noChangeArrowheads="1"/>
          </p:cNvSpPr>
          <p:nvPr/>
        </p:nvSpPr>
        <p:spPr bwMode="auto">
          <a:xfrm>
            <a:off x="11506200" y="2590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Oval 25"/>
          <p:cNvSpPr>
            <a:spLocks noChangeArrowheads="1"/>
          </p:cNvSpPr>
          <p:nvPr/>
        </p:nvSpPr>
        <p:spPr bwMode="auto">
          <a:xfrm>
            <a:off x="10668000" y="152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11277600" y="23622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10591800" y="25146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10744200" y="19050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821" name="AutoShape 29"/>
          <p:cNvCxnSpPr>
            <a:cxnSpLocks noChangeShapeType="1"/>
            <a:stCxn id="33817" idx="5"/>
            <a:endCxn id="33820" idx="0"/>
          </p:cNvCxnSpPr>
          <p:nvPr/>
        </p:nvCxnSpPr>
        <p:spPr bwMode="auto">
          <a:xfrm>
            <a:off x="10798175" y="1654175"/>
            <a:ext cx="222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22" name="AutoShape 30"/>
          <p:cNvCxnSpPr>
            <a:cxnSpLocks noChangeShapeType="1"/>
            <a:stCxn id="33814" idx="3"/>
            <a:endCxn id="33820" idx="0"/>
          </p:cNvCxnSpPr>
          <p:nvPr/>
        </p:nvCxnSpPr>
        <p:spPr bwMode="auto">
          <a:xfrm flipH="1">
            <a:off x="10820400" y="1654175"/>
            <a:ext cx="2508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23" name="AutoShape 31"/>
          <p:cNvCxnSpPr>
            <a:cxnSpLocks noChangeShapeType="1"/>
            <a:stCxn id="33812" idx="6"/>
            <a:endCxn id="33819" idx="1"/>
          </p:cNvCxnSpPr>
          <p:nvPr/>
        </p:nvCxnSpPr>
        <p:spPr bwMode="auto">
          <a:xfrm flipV="1">
            <a:off x="10287000" y="25908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24" name="AutoShape 32"/>
          <p:cNvCxnSpPr>
            <a:cxnSpLocks noChangeShapeType="1"/>
            <a:stCxn id="33813" idx="7"/>
            <a:endCxn id="33819" idx="2"/>
          </p:cNvCxnSpPr>
          <p:nvPr/>
        </p:nvCxnSpPr>
        <p:spPr bwMode="auto">
          <a:xfrm flipV="1">
            <a:off x="10493375" y="2667000"/>
            <a:ext cx="1746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25" name="AutoShape 33"/>
          <p:cNvCxnSpPr>
            <a:cxnSpLocks noChangeShapeType="1"/>
            <a:stCxn id="33815" idx="1"/>
            <a:endCxn id="33818" idx="2"/>
          </p:cNvCxnSpPr>
          <p:nvPr/>
        </p:nvCxnSpPr>
        <p:spPr bwMode="auto">
          <a:xfrm flipH="1" flipV="1">
            <a:off x="11353800" y="2514600"/>
            <a:ext cx="2222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26" name="AutoShape 34"/>
          <p:cNvCxnSpPr>
            <a:cxnSpLocks noChangeShapeType="1"/>
            <a:stCxn id="33816" idx="2"/>
            <a:endCxn id="33818" idx="3"/>
          </p:cNvCxnSpPr>
          <p:nvPr/>
        </p:nvCxnSpPr>
        <p:spPr bwMode="auto">
          <a:xfrm flipH="1" flipV="1">
            <a:off x="11430000" y="2438400"/>
            <a:ext cx="76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1405987" name="Picture 3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5257800"/>
            <a:ext cx="31369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5988" name="Picture 3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27225" y="5815013"/>
            <a:ext cx="21780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29" name="AutoShape 37"/>
          <p:cNvSpPr>
            <a:spLocks noChangeArrowheads="1"/>
          </p:cNvSpPr>
          <p:nvPr/>
        </p:nvSpPr>
        <p:spPr bwMode="auto">
          <a:xfrm rot="16200000">
            <a:off x="8686800" y="1981200"/>
            <a:ext cx="609600" cy="609600"/>
          </a:xfrm>
          <a:prstGeom prst="downArrow">
            <a:avLst>
              <a:gd name="adj1" fmla="val 39583"/>
              <a:gd name="adj2" fmla="val 34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pic>
        <p:nvPicPr>
          <p:cNvPr id="40" name="Picture 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8883" y="4010526"/>
            <a:ext cx="4873034" cy="2695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nimBg="1"/>
      <p:bldP spid="62470" grpId="0" animBg="1"/>
      <p:bldP spid="62471" grpId="0" animBg="1"/>
      <p:bldP spid="62472" grpId="0" animBg="1"/>
      <p:bldP spid="62473" grpId="0" animBg="1"/>
      <p:bldP spid="62474" grpId="0" animBg="1"/>
      <p:bldP spid="62475" grpId="0" animBg="1"/>
      <p:bldP spid="62476" grpId="0" animBg="1"/>
      <p:bldP spid="62477" grpId="0" animBg="1"/>
      <p:bldP spid="33812" grpId="0" animBg="1"/>
      <p:bldP spid="33813" grpId="0" animBg="1"/>
      <p:bldP spid="33814" grpId="0" animBg="1"/>
      <p:bldP spid="33815" grpId="0" animBg="1"/>
      <p:bldP spid="33816" grpId="0" animBg="1"/>
      <p:bldP spid="33817" grpId="0" animBg="1"/>
      <p:bldP spid="33818" grpId="0" animBg="1"/>
      <p:bldP spid="33819" grpId="0" animBg="1"/>
      <p:bldP spid="33820" grpId="0" animBg="1"/>
      <p:bldP spid="338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Phase II: Update Means</a:t>
            </a:r>
          </a:p>
        </p:txBody>
      </p:sp>
      <p:sp>
        <p:nvSpPr>
          <p:cNvPr id="1406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5720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Move each mean to the average of its assigned points: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Also can only decrease total distance… (Why?)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Fun fact: the point y with minimum squared Euclidean distance to a set of points {x} is their mean</a:t>
            </a:r>
          </a:p>
        </p:txBody>
      </p:sp>
      <p:pic>
        <p:nvPicPr>
          <p:cNvPr id="6349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525" y="2459038"/>
            <a:ext cx="4029075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63246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65532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72390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75438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7696200" y="2743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>
            <a:off x="68580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7467600" y="25146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6781800" y="26670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6934200" y="20574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3502" name="AutoShape 14"/>
          <p:cNvCxnSpPr>
            <a:cxnSpLocks noChangeShapeType="1"/>
            <a:stCxn id="63498" idx="5"/>
            <a:endCxn id="63501" idx="0"/>
          </p:cNvCxnSpPr>
          <p:nvPr/>
        </p:nvCxnSpPr>
        <p:spPr bwMode="auto">
          <a:xfrm>
            <a:off x="6988175" y="1806575"/>
            <a:ext cx="222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503" name="AutoShape 15"/>
          <p:cNvCxnSpPr>
            <a:cxnSpLocks noChangeShapeType="1"/>
            <a:stCxn id="63495" idx="3"/>
            <a:endCxn id="63501" idx="0"/>
          </p:cNvCxnSpPr>
          <p:nvPr/>
        </p:nvCxnSpPr>
        <p:spPr bwMode="auto">
          <a:xfrm flipH="1">
            <a:off x="7010400" y="1806575"/>
            <a:ext cx="2508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504" name="AutoShape 16"/>
          <p:cNvCxnSpPr>
            <a:cxnSpLocks noChangeShapeType="1"/>
            <a:stCxn id="63493" idx="6"/>
            <a:endCxn id="63500" idx="1"/>
          </p:cNvCxnSpPr>
          <p:nvPr/>
        </p:nvCxnSpPr>
        <p:spPr bwMode="auto">
          <a:xfrm flipV="1">
            <a:off x="6477000" y="27432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505" name="AutoShape 17"/>
          <p:cNvCxnSpPr>
            <a:cxnSpLocks noChangeShapeType="1"/>
            <a:stCxn id="63494" idx="7"/>
            <a:endCxn id="63500" idx="2"/>
          </p:cNvCxnSpPr>
          <p:nvPr/>
        </p:nvCxnSpPr>
        <p:spPr bwMode="auto">
          <a:xfrm flipV="1">
            <a:off x="6683375" y="2819400"/>
            <a:ext cx="1746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506" name="AutoShape 18"/>
          <p:cNvCxnSpPr>
            <a:cxnSpLocks noChangeShapeType="1"/>
            <a:stCxn id="63496" idx="1"/>
            <a:endCxn id="63499" idx="2"/>
          </p:cNvCxnSpPr>
          <p:nvPr/>
        </p:nvCxnSpPr>
        <p:spPr bwMode="auto">
          <a:xfrm flipH="1" flipV="1">
            <a:off x="7543800" y="2667000"/>
            <a:ext cx="2222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507" name="AutoShape 19"/>
          <p:cNvCxnSpPr>
            <a:cxnSpLocks noChangeShapeType="1"/>
            <a:stCxn id="63497" idx="2"/>
            <a:endCxn id="63499" idx="3"/>
          </p:cNvCxnSpPr>
          <p:nvPr/>
        </p:nvCxnSpPr>
        <p:spPr bwMode="auto">
          <a:xfrm flipH="1" flipV="1">
            <a:off x="7620000" y="2590800"/>
            <a:ext cx="76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836" name="Oval 20"/>
          <p:cNvSpPr>
            <a:spLocks noChangeArrowheads="1"/>
          </p:cNvSpPr>
          <p:nvPr/>
        </p:nvSpPr>
        <p:spPr bwMode="auto">
          <a:xfrm>
            <a:off x="10058400" y="2590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Oval 21"/>
          <p:cNvSpPr>
            <a:spLocks noChangeArrowheads="1"/>
          </p:cNvSpPr>
          <p:nvPr/>
        </p:nvSpPr>
        <p:spPr bwMode="auto">
          <a:xfrm>
            <a:off x="102870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Oval 22"/>
          <p:cNvSpPr>
            <a:spLocks noChangeArrowheads="1"/>
          </p:cNvSpPr>
          <p:nvPr/>
        </p:nvSpPr>
        <p:spPr bwMode="auto">
          <a:xfrm>
            <a:off x="109728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Oval 23"/>
          <p:cNvSpPr>
            <a:spLocks noChangeArrowheads="1"/>
          </p:cNvSpPr>
          <p:nvPr/>
        </p:nvSpPr>
        <p:spPr bwMode="auto">
          <a:xfrm>
            <a:off x="112776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Oval 24"/>
          <p:cNvSpPr>
            <a:spLocks noChangeArrowheads="1"/>
          </p:cNvSpPr>
          <p:nvPr/>
        </p:nvSpPr>
        <p:spPr bwMode="auto">
          <a:xfrm>
            <a:off x="114300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Oval 25"/>
          <p:cNvSpPr>
            <a:spLocks noChangeArrowheads="1"/>
          </p:cNvSpPr>
          <p:nvPr/>
        </p:nvSpPr>
        <p:spPr bwMode="auto">
          <a:xfrm>
            <a:off x="105918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11353800" y="26670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10210800" y="26670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10775950" y="16764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845" name="AutoShape 29"/>
          <p:cNvCxnSpPr>
            <a:cxnSpLocks noChangeShapeType="1"/>
            <a:stCxn id="34841" idx="5"/>
            <a:endCxn id="34844" idx="0"/>
          </p:cNvCxnSpPr>
          <p:nvPr/>
        </p:nvCxnSpPr>
        <p:spPr bwMode="auto">
          <a:xfrm flipV="1">
            <a:off x="10721975" y="1676400"/>
            <a:ext cx="130175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6" name="AutoShape 30"/>
          <p:cNvCxnSpPr>
            <a:cxnSpLocks noChangeShapeType="1"/>
            <a:stCxn id="34838" idx="3"/>
            <a:endCxn id="34844" idx="0"/>
          </p:cNvCxnSpPr>
          <p:nvPr/>
        </p:nvCxnSpPr>
        <p:spPr bwMode="auto">
          <a:xfrm flipH="1" flipV="1">
            <a:off x="10852150" y="1676400"/>
            <a:ext cx="142875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7" name="AutoShape 31"/>
          <p:cNvCxnSpPr>
            <a:cxnSpLocks noChangeShapeType="1"/>
            <a:stCxn id="34836" idx="6"/>
            <a:endCxn id="34843" idx="1"/>
          </p:cNvCxnSpPr>
          <p:nvPr/>
        </p:nvCxnSpPr>
        <p:spPr bwMode="auto">
          <a:xfrm>
            <a:off x="10210800" y="26670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8" name="AutoShape 32"/>
          <p:cNvCxnSpPr>
            <a:cxnSpLocks noChangeShapeType="1"/>
            <a:stCxn id="34837" idx="7"/>
            <a:endCxn id="34843" idx="2"/>
          </p:cNvCxnSpPr>
          <p:nvPr/>
        </p:nvCxnSpPr>
        <p:spPr bwMode="auto">
          <a:xfrm flipH="1" flipV="1">
            <a:off x="10287000" y="2819400"/>
            <a:ext cx="130175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9" name="AutoShape 33"/>
          <p:cNvCxnSpPr>
            <a:cxnSpLocks noChangeShapeType="1"/>
            <a:stCxn id="34839" idx="1"/>
            <a:endCxn id="34842" idx="2"/>
          </p:cNvCxnSpPr>
          <p:nvPr/>
        </p:nvCxnSpPr>
        <p:spPr bwMode="auto">
          <a:xfrm flipV="1">
            <a:off x="11299825" y="2819400"/>
            <a:ext cx="130175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50" name="AutoShape 34"/>
          <p:cNvCxnSpPr>
            <a:cxnSpLocks noChangeShapeType="1"/>
            <a:stCxn id="34840" idx="2"/>
            <a:endCxn id="34842" idx="3"/>
          </p:cNvCxnSpPr>
          <p:nvPr/>
        </p:nvCxnSpPr>
        <p:spPr bwMode="auto">
          <a:xfrm>
            <a:off x="11430000" y="2590800"/>
            <a:ext cx="76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851" name="AutoShape 35"/>
          <p:cNvSpPr>
            <a:spLocks noChangeArrowheads="1"/>
          </p:cNvSpPr>
          <p:nvPr/>
        </p:nvSpPr>
        <p:spPr bwMode="auto">
          <a:xfrm rot="16200000">
            <a:off x="8610600" y="2057400"/>
            <a:ext cx="609600" cy="609600"/>
          </a:xfrm>
          <a:prstGeom prst="downArrow">
            <a:avLst>
              <a:gd name="adj1" fmla="val 39583"/>
              <a:gd name="adj2" fmla="val 5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0058" y="4114800"/>
            <a:ext cx="5247542" cy="2328863"/>
          </a:xfrm>
          <a:prstGeom prst="rect">
            <a:avLst/>
          </a:prstGeom>
          <a:noFill/>
        </p:spPr>
      </p:pic>
      <p:sp>
        <p:nvSpPr>
          <p:cNvPr id="40" name="Isosceles Triangle 39"/>
          <p:cNvSpPr/>
          <p:nvPr/>
        </p:nvSpPr>
        <p:spPr>
          <a:xfrm rot="10800000">
            <a:off x="8458200" y="4038600"/>
            <a:ext cx="685800" cy="3810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animBg="1"/>
      <p:bldP spid="63494" grpId="0" animBg="1"/>
      <p:bldP spid="63495" grpId="0" animBg="1"/>
      <p:bldP spid="63496" grpId="0" animBg="1"/>
      <p:bldP spid="63497" grpId="0" animBg="1"/>
      <p:bldP spid="63498" grpId="0" animBg="1"/>
      <p:bldP spid="63499" grpId="0" animBg="1"/>
      <p:bldP spid="63500" grpId="0" animBg="1"/>
      <p:bldP spid="63501" grpId="0" animBg="1"/>
      <p:bldP spid="34836" grpId="0" animBg="1"/>
      <p:bldP spid="34837" grpId="0" animBg="1"/>
      <p:bldP spid="34838" grpId="0" animBg="1"/>
      <p:bldP spid="34839" grpId="0" animBg="1"/>
      <p:bldP spid="34840" grpId="0" animBg="1"/>
      <p:bldP spid="34841" grpId="0" animBg="1"/>
      <p:bldP spid="34842" grpId="0" animBg="1"/>
      <p:bldP spid="34843" grpId="0" animBg="1"/>
      <p:bldP spid="34844" grpId="0" animBg="1"/>
      <p:bldP spid="3485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Initialization</a:t>
            </a:r>
          </a:p>
        </p:txBody>
      </p:sp>
      <p:sp>
        <p:nvSpPr>
          <p:cNvPr id="1408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/>
          <a:lstStyle/>
          <a:p>
            <a:r>
              <a:rPr lang="en-US" sz="2800" dirty="0" smtClean="0"/>
              <a:t>K-means is non-deterministic</a:t>
            </a:r>
          </a:p>
          <a:p>
            <a:pPr lvl="1"/>
            <a:r>
              <a:rPr lang="en-US" sz="2400" dirty="0" smtClean="0"/>
              <a:t>Requires initial means</a:t>
            </a:r>
          </a:p>
          <a:p>
            <a:pPr lvl="1"/>
            <a:r>
              <a:rPr lang="en-US" sz="2400" dirty="0" smtClean="0"/>
              <a:t>It does matter what you pick!</a:t>
            </a:r>
          </a:p>
          <a:p>
            <a:pPr lvl="1"/>
            <a:r>
              <a:rPr lang="en-US" sz="2400" dirty="0" smtClean="0"/>
              <a:t>What can go wrong?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Various schemes for preventing this kind of thing: variance-based split / merge, initialization heuristics</a:t>
            </a:r>
          </a:p>
          <a:p>
            <a:pPr lvl="1"/>
            <a:endParaRPr lang="en-US" sz="2400" dirty="0" smtClean="0"/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6400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66294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73152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76200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7772400" y="2743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69342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7391400" y="27432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6781800" y="27432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7162800" y="19812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3" name="Oval 13"/>
          <p:cNvSpPr>
            <a:spLocks noChangeArrowheads="1"/>
          </p:cNvSpPr>
          <p:nvPr/>
        </p:nvSpPr>
        <p:spPr bwMode="auto">
          <a:xfrm>
            <a:off x="9982200" y="2743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4" name="Oval 14"/>
          <p:cNvSpPr>
            <a:spLocks noChangeArrowheads="1"/>
          </p:cNvSpPr>
          <p:nvPr/>
        </p:nvSpPr>
        <p:spPr bwMode="auto">
          <a:xfrm>
            <a:off x="102108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5" name="Oval 15"/>
          <p:cNvSpPr>
            <a:spLocks noChangeArrowheads="1"/>
          </p:cNvSpPr>
          <p:nvPr/>
        </p:nvSpPr>
        <p:spPr bwMode="auto">
          <a:xfrm>
            <a:off x="10896600" y="160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6" name="Oval 16"/>
          <p:cNvSpPr>
            <a:spLocks noChangeArrowheads="1"/>
          </p:cNvSpPr>
          <p:nvPr/>
        </p:nvSpPr>
        <p:spPr bwMode="auto">
          <a:xfrm>
            <a:off x="112014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7" name="Oval 17"/>
          <p:cNvSpPr>
            <a:spLocks noChangeArrowheads="1"/>
          </p:cNvSpPr>
          <p:nvPr/>
        </p:nvSpPr>
        <p:spPr bwMode="auto">
          <a:xfrm>
            <a:off x="11353800" y="2667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8" name="Oval 18"/>
          <p:cNvSpPr>
            <a:spLocks noChangeArrowheads="1"/>
          </p:cNvSpPr>
          <p:nvPr/>
        </p:nvSpPr>
        <p:spPr bwMode="auto">
          <a:xfrm>
            <a:off x="10515600" y="160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9" name="Rectangle 19"/>
          <p:cNvSpPr>
            <a:spLocks noChangeArrowheads="1"/>
          </p:cNvSpPr>
          <p:nvPr/>
        </p:nvSpPr>
        <p:spPr bwMode="auto">
          <a:xfrm>
            <a:off x="10668000" y="28194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20" name="Rectangle 20"/>
          <p:cNvSpPr>
            <a:spLocks noChangeArrowheads="1"/>
          </p:cNvSpPr>
          <p:nvPr/>
        </p:nvSpPr>
        <p:spPr bwMode="auto">
          <a:xfrm>
            <a:off x="10515600" y="19050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21" name="Rectangle 21"/>
          <p:cNvSpPr>
            <a:spLocks noChangeArrowheads="1"/>
          </p:cNvSpPr>
          <p:nvPr/>
        </p:nvSpPr>
        <p:spPr bwMode="auto">
          <a:xfrm>
            <a:off x="10896600" y="19050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963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6600" y="3963986"/>
            <a:ext cx="3898900" cy="2524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/>
      <p:bldP spid="64517" grpId="0" animBg="1"/>
      <p:bldP spid="64518" grpId="0" animBg="1"/>
      <p:bldP spid="64519" grpId="0" animBg="1"/>
      <p:bldP spid="64520" grpId="0" animBg="1"/>
      <p:bldP spid="64521" grpId="0" animBg="1"/>
      <p:bldP spid="64522" grpId="0" animBg="1"/>
      <p:bldP spid="64523" grpId="0" animBg="1"/>
      <p:bldP spid="64524" grpId="0" animBg="1"/>
      <p:bldP spid="1408013" grpId="0" animBg="1"/>
      <p:bldP spid="1408014" grpId="0" animBg="1"/>
      <p:bldP spid="1408015" grpId="0" animBg="1"/>
      <p:bldP spid="1408016" grpId="0" animBg="1"/>
      <p:bldP spid="1408017" grpId="0" animBg="1"/>
      <p:bldP spid="1408018" grpId="0" animBg="1"/>
      <p:bldP spid="1408019" grpId="0" animBg="1"/>
      <p:bldP spid="1408020" grpId="0" animBg="1"/>
      <p:bldP spid="14080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 Getting Stuck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local optimum:</a:t>
            </a: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4114800" y="3657600"/>
            <a:ext cx="1716088" cy="1419225"/>
            <a:chOff x="1774" y="2683"/>
            <a:chExt cx="1081" cy="894"/>
          </a:xfrm>
        </p:grpSpPr>
        <p:sp>
          <p:nvSpPr>
            <p:cNvPr id="65651" name="Oval 5"/>
            <p:cNvSpPr>
              <a:spLocks noChangeAspect="1" noChangeArrowheads="1"/>
            </p:cNvSpPr>
            <p:nvPr/>
          </p:nvSpPr>
          <p:spPr bwMode="auto">
            <a:xfrm>
              <a:off x="2024" y="319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2" name="Oval 6"/>
            <p:cNvSpPr>
              <a:spLocks noChangeAspect="1" noChangeArrowheads="1"/>
            </p:cNvSpPr>
            <p:nvPr/>
          </p:nvSpPr>
          <p:spPr bwMode="auto">
            <a:xfrm>
              <a:off x="2749" y="303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3" name="Oval 7"/>
            <p:cNvSpPr>
              <a:spLocks noChangeAspect="1" noChangeArrowheads="1"/>
            </p:cNvSpPr>
            <p:nvPr/>
          </p:nvSpPr>
          <p:spPr bwMode="auto">
            <a:xfrm>
              <a:off x="2178" y="310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4" name="Oval 8"/>
            <p:cNvSpPr>
              <a:spLocks noChangeAspect="1" noChangeArrowheads="1"/>
            </p:cNvSpPr>
            <p:nvPr/>
          </p:nvSpPr>
          <p:spPr bwMode="auto">
            <a:xfrm>
              <a:off x="2145" y="341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5" name="Oval 9"/>
            <p:cNvSpPr>
              <a:spLocks noChangeAspect="1" noChangeArrowheads="1"/>
            </p:cNvSpPr>
            <p:nvPr/>
          </p:nvSpPr>
          <p:spPr bwMode="auto">
            <a:xfrm>
              <a:off x="2408" y="332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6" name="Oval 10"/>
            <p:cNvSpPr>
              <a:spLocks noChangeAspect="1" noChangeArrowheads="1"/>
            </p:cNvSpPr>
            <p:nvPr/>
          </p:nvSpPr>
          <p:spPr bwMode="auto">
            <a:xfrm>
              <a:off x="1781" y="310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7" name="Oval 11"/>
            <p:cNvSpPr>
              <a:spLocks noChangeAspect="1" noChangeArrowheads="1"/>
            </p:cNvSpPr>
            <p:nvPr/>
          </p:nvSpPr>
          <p:spPr bwMode="auto">
            <a:xfrm>
              <a:off x="2329" y="280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8" name="Oval 12"/>
            <p:cNvSpPr>
              <a:spLocks noChangeAspect="1" noChangeArrowheads="1"/>
            </p:cNvSpPr>
            <p:nvPr/>
          </p:nvSpPr>
          <p:spPr bwMode="auto">
            <a:xfrm>
              <a:off x="2348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9" name="Oval 13"/>
            <p:cNvSpPr>
              <a:spLocks noChangeAspect="1" noChangeArrowheads="1"/>
            </p:cNvSpPr>
            <p:nvPr/>
          </p:nvSpPr>
          <p:spPr bwMode="auto">
            <a:xfrm>
              <a:off x="2054" y="276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0" name="Oval 14"/>
            <p:cNvSpPr>
              <a:spLocks noChangeAspect="1" noChangeArrowheads="1"/>
            </p:cNvSpPr>
            <p:nvPr/>
          </p:nvSpPr>
          <p:spPr bwMode="auto">
            <a:xfrm>
              <a:off x="1820" y="340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1" name="Oval 15"/>
            <p:cNvSpPr>
              <a:spLocks noChangeAspect="1" noChangeArrowheads="1"/>
            </p:cNvSpPr>
            <p:nvPr/>
          </p:nvSpPr>
          <p:spPr bwMode="auto">
            <a:xfrm>
              <a:off x="1895" y="2926"/>
              <a:ext cx="32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2" name="Oval 16"/>
            <p:cNvSpPr>
              <a:spLocks noChangeAspect="1" noChangeArrowheads="1"/>
            </p:cNvSpPr>
            <p:nvPr/>
          </p:nvSpPr>
          <p:spPr bwMode="auto">
            <a:xfrm>
              <a:off x="2555" y="316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3" name="Oval 17"/>
            <p:cNvSpPr>
              <a:spLocks noChangeAspect="1" noChangeArrowheads="1"/>
            </p:cNvSpPr>
            <p:nvPr/>
          </p:nvSpPr>
          <p:spPr bwMode="auto">
            <a:xfrm>
              <a:off x="2530" y="28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4" name="Oval 18"/>
            <p:cNvSpPr>
              <a:spLocks noChangeAspect="1" noChangeArrowheads="1"/>
            </p:cNvSpPr>
            <p:nvPr/>
          </p:nvSpPr>
          <p:spPr bwMode="auto">
            <a:xfrm rot="-1118274">
              <a:off x="2198" y="3252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5" name="Oval 19"/>
            <p:cNvSpPr>
              <a:spLocks noChangeAspect="1" noChangeArrowheads="1"/>
            </p:cNvSpPr>
            <p:nvPr/>
          </p:nvSpPr>
          <p:spPr bwMode="auto">
            <a:xfrm rot="-1118274">
              <a:off x="2823" y="292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6" name="Oval 20"/>
            <p:cNvSpPr>
              <a:spLocks noChangeAspect="1" noChangeArrowheads="1"/>
            </p:cNvSpPr>
            <p:nvPr/>
          </p:nvSpPr>
          <p:spPr bwMode="auto">
            <a:xfrm rot="-1118274">
              <a:off x="2306" y="3125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7" name="Oval 21"/>
            <p:cNvSpPr>
              <a:spLocks noChangeAspect="1" noChangeArrowheads="1"/>
            </p:cNvSpPr>
            <p:nvPr/>
          </p:nvSpPr>
          <p:spPr bwMode="auto">
            <a:xfrm rot="-1118274">
              <a:off x="2400" y="34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8" name="Oval 22"/>
            <p:cNvSpPr>
              <a:spLocks noChangeAspect="1" noChangeArrowheads="1"/>
            </p:cNvSpPr>
            <p:nvPr/>
          </p:nvSpPr>
          <p:spPr bwMode="auto">
            <a:xfrm rot="-1118274">
              <a:off x="2614" y="32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9" name="Oval 23"/>
            <p:cNvSpPr>
              <a:spLocks noChangeAspect="1" noChangeArrowheads="1"/>
            </p:cNvSpPr>
            <p:nvPr/>
          </p:nvSpPr>
          <p:spPr bwMode="auto">
            <a:xfrm rot="-1118274">
              <a:off x="1933" y="323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0" name="Oval 24"/>
            <p:cNvSpPr>
              <a:spLocks noChangeAspect="1" noChangeArrowheads="1"/>
            </p:cNvSpPr>
            <p:nvPr/>
          </p:nvSpPr>
          <p:spPr bwMode="auto">
            <a:xfrm rot="-1118274">
              <a:off x="2334" y="281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1" name="Oval 25"/>
            <p:cNvSpPr>
              <a:spLocks noChangeAspect="1" noChangeArrowheads="1"/>
            </p:cNvSpPr>
            <p:nvPr/>
          </p:nvSpPr>
          <p:spPr bwMode="auto">
            <a:xfrm rot="-1118274">
              <a:off x="2441" y="301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2" name="Oval 26"/>
            <p:cNvSpPr>
              <a:spLocks noChangeAspect="1" noChangeArrowheads="1"/>
            </p:cNvSpPr>
            <p:nvPr/>
          </p:nvSpPr>
          <p:spPr bwMode="auto">
            <a:xfrm rot="-1118274">
              <a:off x="2057" y="284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3" name="Oval 27"/>
            <p:cNvSpPr>
              <a:spLocks noChangeAspect="1" noChangeArrowheads="1"/>
            </p:cNvSpPr>
            <p:nvPr/>
          </p:nvSpPr>
          <p:spPr bwMode="auto">
            <a:xfrm rot="-1118274">
              <a:off x="2087" y="350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4" name="Oval 28"/>
            <p:cNvSpPr>
              <a:spLocks noChangeAspect="1" noChangeArrowheads="1"/>
            </p:cNvSpPr>
            <p:nvPr/>
          </p:nvSpPr>
          <p:spPr bwMode="auto">
            <a:xfrm rot="-1118274">
              <a:off x="1969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5" name="Oval 29"/>
            <p:cNvSpPr>
              <a:spLocks noChangeAspect="1" noChangeArrowheads="1"/>
            </p:cNvSpPr>
            <p:nvPr/>
          </p:nvSpPr>
          <p:spPr bwMode="auto">
            <a:xfrm rot="-1118274">
              <a:off x="2689" y="3090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6" name="Oval 30"/>
            <p:cNvSpPr>
              <a:spLocks noChangeAspect="1" noChangeArrowheads="1"/>
            </p:cNvSpPr>
            <p:nvPr/>
          </p:nvSpPr>
          <p:spPr bwMode="auto">
            <a:xfrm rot="-1118274">
              <a:off x="2532" y="27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7" name="Oval 31"/>
            <p:cNvSpPr>
              <a:spLocks noChangeAspect="1" noChangeArrowheads="1"/>
            </p:cNvSpPr>
            <p:nvPr/>
          </p:nvSpPr>
          <p:spPr bwMode="auto">
            <a:xfrm rot="5895381">
              <a:off x="2178" y="2874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8" name="Oval 32"/>
            <p:cNvSpPr>
              <a:spLocks noChangeAspect="1" noChangeArrowheads="1"/>
            </p:cNvSpPr>
            <p:nvPr/>
          </p:nvSpPr>
          <p:spPr bwMode="auto">
            <a:xfrm rot="5895381">
              <a:off x="2256" y="34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9" name="Oval 33"/>
            <p:cNvSpPr>
              <a:spLocks noChangeAspect="1" noChangeArrowheads="1"/>
            </p:cNvSpPr>
            <p:nvPr/>
          </p:nvSpPr>
          <p:spPr bwMode="auto">
            <a:xfrm rot="5895381">
              <a:off x="2269" y="30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0" name="Oval 34"/>
            <p:cNvSpPr>
              <a:spLocks noChangeAspect="1" noChangeArrowheads="1"/>
            </p:cNvSpPr>
            <p:nvPr/>
          </p:nvSpPr>
          <p:spPr bwMode="auto">
            <a:xfrm rot="5895381">
              <a:off x="1884" y="2935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1" name="Oval 35"/>
            <p:cNvSpPr>
              <a:spLocks noChangeAspect="1" noChangeArrowheads="1"/>
            </p:cNvSpPr>
            <p:nvPr/>
          </p:nvSpPr>
          <p:spPr bwMode="auto">
            <a:xfrm rot="5895381">
              <a:off x="1955" y="3157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2" name="Oval 36"/>
            <p:cNvSpPr>
              <a:spLocks noChangeAspect="1" noChangeArrowheads="1"/>
            </p:cNvSpPr>
            <p:nvPr/>
          </p:nvSpPr>
          <p:spPr bwMode="auto">
            <a:xfrm rot="5895381">
              <a:off x="2319" y="269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3" name="Oval 37"/>
            <p:cNvSpPr>
              <a:spLocks noChangeAspect="1" noChangeArrowheads="1"/>
            </p:cNvSpPr>
            <p:nvPr/>
          </p:nvSpPr>
          <p:spPr bwMode="auto">
            <a:xfrm rot="5895381">
              <a:off x="2601" y="31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4" name="Oval 38"/>
            <p:cNvSpPr>
              <a:spLocks noChangeAspect="1" noChangeArrowheads="1"/>
            </p:cNvSpPr>
            <p:nvPr/>
          </p:nvSpPr>
          <p:spPr bwMode="auto">
            <a:xfrm rot="5895381">
              <a:off x="2327" y="315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5" name="Oval 39"/>
            <p:cNvSpPr>
              <a:spLocks noChangeAspect="1" noChangeArrowheads="1"/>
            </p:cNvSpPr>
            <p:nvPr/>
          </p:nvSpPr>
          <p:spPr bwMode="auto">
            <a:xfrm rot="5895381">
              <a:off x="2696" y="2958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6" name="Oval 40"/>
            <p:cNvSpPr>
              <a:spLocks noChangeAspect="1" noChangeArrowheads="1"/>
            </p:cNvSpPr>
            <p:nvPr/>
          </p:nvSpPr>
          <p:spPr bwMode="auto">
            <a:xfrm rot="5895381">
              <a:off x="1947" y="2679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7" name="Oval 41"/>
            <p:cNvSpPr>
              <a:spLocks noChangeAspect="1" noChangeArrowheads="1"/>
            </p:cNvSpPr>
            <p:nvPr/>
          </p:nvSpPr>
          <p:spPr bwMode="auto">
            <a:xfrm rot="5895381">
              <a:off x="2523" y="28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8" name="Oval 42"/>
            <p:cNvSpPr>
              <a:spLocks noChangeAspect="1" noChangeArrowheads="1"/>
            </p:cNvSpPr>
            <p:nvPr/>
          </p:nvSpPr>
          <p:spPr bwMode="auto">
            <a:xfrm rot="5895381">
              <a:off x="2136" y="32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9" name="Oval 43"/>
            <p:cNvSpPr>
              <a:spLocks noChangeAspect="1" noChangeArrowheads="1"/>
            </p:cNvSpPr>
            <p:nvPr/>
          </p:nvSpPr>
          <p:spPr bwMode="auto">
            <a:xfrm rot="5895381">
              <a:off x="2547" y="3328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0" name="Oval 44"/>
            <p:cNvSpPr>
              <a:spLocks noChangeAspect="1" noChangeArrowheads="1"/>
            </p:cNvSpPr>
            <p:nvPr/>
          </p:nvSpPr>
          <p:spPr bwMode="auto">
            <a:xfrm rot="4777107">
              <a:off x="2069" y="3006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1" name="Oval 45"/>
            <p:cNvSpPr>
              <a:spLocks noChangeAspect="1" noChangeArrowheads="1"/>
            </p:cNvSpPr>
            <p:nvPr/>
          </p:nvSpPr>
          <p:spPr bwMode="auto">
            <a:xfrm rot="4777107">
              <a:off x="2391" y="355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2" name="Oval 46"/>
            <p:cNvSpPr>
              <a:spLocks noChangeAspect="1" noChangeArrowheads="1"/>
            </p:cNvSpPr>
            <p:nvPr/>
          </p:nvSpPr>
          <p:spPr bwMode="auto">
            <a:xfrm rot="4777107">
              <a:off x="2214" y="311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3" name="Oval 47"/>
            <p:cNvSpPr>
              <a:spLocks noChangeAspect="1" noChangeArrowheads="1"/>
            </p:cNvSpPr>
            <p:nvPr/>
          </p:nvSpPr>
          <p:spPr bwMode="auto">
            <a:xfrm rot="4777107">
              <a:off x="1818" y="3141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4" name="Oval 48"/>
            <p:cNvSpPr>
              <a:spLocks noChangeAspect="1" noChangeArrowheads="1"/>
            </p:cNvSpPr>
            <p:nvPr/>
          </p:nvSpPr>
          <p:spPr bwMode="auto">
            <a:xfrm rot="4777107">
              <a:off x="1976" y="3335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5" name="Oval 49"/>
            <p:cNvSpPr>
              <a:spLocks noChangeAspect="1" noChangeArrowheads="1"/>
            </p:cNvSpPr>
            <p:nvPr/>
          </p:nvSpPr>
          <p:spPr bwMode="auto">
            <a:xfrm rot="4777107">
              <a:off x="2135" y="27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6" name="Oval 50"/>
            <p:cNvSpPr>
              <a:spLocks noChangeAspect="1" noChangeArrowheads="1"/>
            </p:cNvSpPr>
            <p:nvPr/>
          </p:nvSpPr>
          <p:spPr bwMode="auto">
            <a:xfrm rot="4777107">
              <a:off x="2595" y="3176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7" name="Oval 51"/>
            <p:cNvSpPr>
              <a:spLocks noChangeAspect="1" noChangeArrowheads="1"/>
            </p:cNvSpPr>
            <p:nvPr/>
          </p:nvSpPr>
          <p:spPr bwMode="auto">
            <a:xfrm rot="4777107">
              <a:off x="2324" y="3231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8" name="Oval 52"/>
            <p:cNvSpPr>
              <a:spLocks noChangeAspect="1" noChangeArrowheads="1"/>
            </p:cNvSpPr>
            <p:nvPr/>
          </p:nvSpPr>
          <p:spPr bwMode="auto">
            <a:xfrm rot="4777107">
              <a:off x="2596" y="2952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9" name="Oval 53"/>
            <p:cNvSpPr>
              <a:spLocks noChangeAspect="1" noChangeArrowheads="1"/>
            </p:cNvSpPr>
            <p:nvPr/>
          </p:nvSpPr>
          <p:spPr bwMode="auto">
            <a:xfrm rot="4777107">
              <a:off x="1776" y="2882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00" name="Oval 54"/>
            <p:cNvSpPr>
              <a:spLocks noChangeAspect="1" noChangeArrowheads="1"/>
            </p:cNvSpPr>
            <p:nvPr/>
          </p:nvSpPr>
          <p:spPr bwMode="auto">
            <a:xfrm rot="4777107">
              <a:off x="2375" y="2856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01" name="Oval 55"/>
            <p:cNvSpPr>
              <a:spLocks noChangeAspect="1" noChangeArrowheads="1"/>
            </p:cNvSpPr>
            <p:nvPr/>
          </p:nvSpPr>
          <p:spPr bwMode="auto">
            <a:xfrm rot="4777107">
              <a:off x="2199" y="3419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02" name="Oval 56"/>
            <p:cNvSpPr>
              <a:spLocks noChangeAspect="1" noChangeArrowheads="1"/>
            </p:cNvSpPr>
            <p:nvPr/>
          </p:nvSpPr>
          <p:spPr bwMode="auto">
            <a:xfrm rot="4777107">
              <a:off x="2604" y="3338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41" name="Group 57"/>
          <p:cNvGrpSpPr>
            <a:grpSpLocks/>
          </p:cNvGrpSpPr>
          <p:nvPr/>
        </p:nvGrpSpPr>
        <p:grpSpPr bwMode="auto">
          <a:xfrm>
            <a:off x="4724400" y="1828800"/>
            <a:ext cx="1716088" cy="1419225"/>
            <a:chOff x="1774" y="2683"/>
            <a:chExt cx="1081" cy="894"/>
          </a:xfrm>
        </p:grpSpPr>
        <p:sp>
          <p:nvSpPr>
            <p:cNvPr id="65599" name="Oval 58"/>
            <p:cNvSpPr>
              <a:spLocks noChangeAspect="1" noChangeArrowheads="1"/>
            </p:cNvSpPr>
            <p:nvPr/>
          </p:nvSpPr>
          <p:spPr bwMode="auto">
            <a:xfrm>
              <a:off x="2024" y="319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0" name="Oval 59"/>
            <p:cNvSpPr>
              <a:spLocks noChangeAspect="1" noChangeArrowheads="1"/>
            </p:cNvSpPr>
            <p:nvPr/>
          </p:nvSpPr>
          <p:spPr bwMode="auto">
            <a:xfrm>
              <a:off x="2749" y="303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1" name="Oval 60"/>
            <p:cNvSpPr>
              <a:spLocks noChangeAspect="1" noChangeArrowheads="1"/>
            </p:cNvSpPr>
            <p:nvPr/>
          </p:nvSpPr>
          <p:spPr bwMode="auto">
            <a:xfrm>
              <a:off x="2178" y="310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2" name="Oval 61"/>
            <p:cNvSpPr>
              <a:spLocks noChangeAspect="1" noChangeArrowheads="1"/>
            </p:cNvSpPr>
            <p:nvPr/>
          </p:nvSpPr>
          <p:spPr bwMode="auto">
            <a:xfrm>
              <a:off x="2145" y="341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3" name="Oval 62"/>
            <p:cNvSpPr>
              <a:spLocks noChangeAspect="1" noChangeArrowheads="1"/>
            </p:cNvSpPr>
            <p:nvPr/>
          </p:nvSpPr>
          <p:spPr bwMode="auto">
            <a:xfrm>
              <a:off x="2408" y="332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4" name="Oval 63"/>
            <p:cNvSpPr>
              <a:spLocks noChangeAspect="1" noChangeArrowheads="1"/>
            </p:cNvSpPr>
            <p:nvPr/>
          </p:nvSpPr>
          <p:spPr bwMode="auto">
            <a:xfrm>
              <a:off x="1781" y="310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5" name="Oval 64"/>
            <p:cNvSpPr>
              <a:spLocks noChangeAspect="1" noChangeArrowheads="1"/>
            </p:cNvSpPr>
            <p:nvPr/>
          </p:nvSpPr>
          <p:spPr bwMode="auto">
            <a:xfrm>
              <a:off x="2329" y="280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6" name="Oval 65"/>
            <p:cNvSpPr>
              <a:spLocks noChangeAspect="1" noChangeArrowheads="1"/>
            </p:cNvSpPr>
            <p:nvPr/>
          </p:nvSpPr>
          <p:spPr bwMode="auto">
            <a:xfrm>
              <a:off x="2348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7" name="Oval 66"/>
            <p:cNvSpPr>
              <a:spLocks noChangeAspect="1" noChangeArrowheads="1"/>
            </p:cNvSpPr>
            <p:nvPr/>
          </p:nvSpPr>
          <p:spPr bwMode="auto">
            <a:xfrm>
              <a:off x="2054" y="276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8" name="Oval 67"/>
            <p:cNvSpPr>
              <a:spLocks noChangeAspect="1" noChangeArrowheads="1"/>
            </p:cNvSpPr>
            <p:nvPr/>
          </p:nvSpPr>
          <p:spPr bwMode="auto">
            <a:xfrm>
              <a:off x="1820" y="340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9" name="Oval 68"/>
            <p:cNvSpPr>
              <a:spLocks noChangeAspect="1" noChangeArrowheads="1"/>
            </p:cNvSpPr>
            <p:nvPr/>
          </p:nvSpPr>
          <p:spPr bwMode="auto">
            <a:xfrm>
              <a:off x="1895" y="2926"/>
              <a:ext cx="32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0" name="Oval 69"/>
            <p:cNvSpPr>
              <a:spLocks noChangeAspect="1" noChangeArrowheads="1"/>
            </p:cNvSpPr>
            <p:nvPr/>
          </p:nvSpPr>
          <p:spPr bwMode="auto">
            <a:xfrm>
              <a:off x="2555" y="316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1" name="Oval 70"/>
            <p:cNvSpPr>
              <a:spLocks noChangeAspect="1" noChangeArrowheads="1"/>
            </p:cNvSpPr>
            <p:nvPr/>
          </p:nvSpPr>
          <p:spPr bwMode="auto">
            <a:xfrm>
              <a:off x="2530" y="28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2" name="Oval 71"/>
            <p:cNvSpPr>
              <a:spLocks noChangeAspect="1" noChangeArrowheads="1"/>
            </p:cNvSpPr>
            <p:nvPr/>
          </p:nvSpPr>
          <p:spPr bwMode="auto">
            <a:xfrm rot="-1118274">
              <a:off x="2198" y="3252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3" name="Oval 72"/>
            <p:cNvSpPr>
              <a:spLocks noChangeAspect="1" noChangeArrowheads="1"/>
            </p:cNvSpPr>
            <p:nvPr/>
          </p:nvSpPr>
          <p:spPr bwMode="auto">
            <a:xfrm rot="-1118274">
              <a:off x="2823" y="292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4" name="Oval 73"/>
            <p:cNvSpPr>
              <a:spLocks noChangeAspect="1" noChangeArrowheads="1"/>
            </p:cNvSpPr>
            <p:nvPr/>
          </p:nvSpPr>
          <p:spPr bwMode="auto">
            <a:xfrm rot="-1118274">
              <a:off x="2306" y="3125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5" name="Oval 74"/>
            <p:cNvSpPr>
              <a:spLocks noChangeAspect="1" noChangeArrowheads="1"/>
            </p:cNvSpPr>
            <p:nvPr/>
          </p:nvSpPr>
          <p:spPr bwMode="auto">
            <a:xfrm rot="-1118274">
              <a:off x="2400" y="34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6" name="Oval 75"/>
            <p:cNvSpPr>
              <a:spLocks noChangeAspect="1" noChangeArrowheads="1"/>
            </p:cNvSpPr>
            <p:nvPr/>
          </p:nvSpPr>
          <p:spPr bwMode="auto">
            <a:xfrm rot="-1118274">
              <a:off x="2614" y="32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7" name="Oval 76"/>
            <p:cNvSpPr>
              <a:spLocks noChangeAspect="1" noChangeArrowheads="1"/>
            </p:cNvSpPr>
            <p:nvPr/>
          </p:nvSpPr>
          <p:spPr bwMode="auto">
            <a:xfrm rot="-1118274">
              <a:off x="1933" y="323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8" name="Oval 77"/>
            <p:cNvSpPr>
              <a:spLocks noChangeAspect="1" noChangeArrowheads="1"/>
            </p:cNvSpPr>
            <p:nvPr/>
          </p:nvSpPr>
          <p:spPr bwMode="auto">
            <a:xfrm rot="-1118274">
              <a:off x="2334" y="281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9" name="Oval 78"/>
            <p:cNvSpPr>
              <a:spLocks noChangeAspect="1" noChangeArrowheads="1"/>
            </p:cNvSpPr>
            <p:nvPr/>
          </p:nvSpPr>
          <p:spPr bwMode="auto">
            <a:xfrm rot="-1118274">
              <a:off x="2441" y="301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0" name="Oval 79"/>
            <p:cNvSpPr>
              <a:spLocks noChangeAspect="1" noChangeArrowheads="1"/>
            </p:cNvSpPr>
            <p:nvPr/>
          </p:nvSpPr>
          <p:spPr bwMode="auto">
            <a:xfrm rot="-1118274">
              <a:off x="2057" y="284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1" name="Oval 80"/>
            <p:cNvSpPr>
              <a:spLocks noChangeAspect="1" noChangeArrowheads="1"/>
            </p:cNvSpPr>
            <p:nvPr/>
          </p:nvSpPr>
          <p:spPr bwMode="auto">
            <a:xfrm rot="-1118274">
              <a:off x="2087" y="350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2" name="Oval 81"/>
            <p:cNvSpPr>
              <a:spLocks noChangeAspect="1" noChangeArrowheads="1"/>
            </p:cNvSpPr>
            <p:nvPr/>
          </p:nvSpPr>
          <p:spPr bwMode="auto">
            <a:xfrm rot="-1118274">
              <a:off x="1969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3" name="Oval 82"/>
            <p:cNvSpPr>
              <a:spLocks noChangeAspect="1" noChangeArrowheads="1"/>
            </p:cNvSpPr>
            <p:nvPr/>
          </p:nvSpPr>
          <p:spPr bwMode="auto">
            <a:xfrm rot="-1118274">
              <a:off x="2689" y="3090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4" name="Oval 83"/>
            <p:cNvSpPr>
              <a:spLocks noChangeAspect="1" noChangeArrowheads="1"/>
            </p:cNvSpPr>
            <p:nvPr/>
          </p:nvSpPr>
          <p:spPr bwMode="auto">
            <a:xfrm rot="-1118274">
              <a:off x="2532" y="27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5" name="Oval 84"/>
            <p:cNvSpPr>
              <a:spLocks noChangeAspect="1" noChangeArrowheads="1"/>
            </p:cNvSpPr>
            <p:nvPr/>
          </p:nvSpPr>
          <p:spPr bwMode="auto">
            <a:xfrm rot="5895381">
              <a:off x="2178" y="2874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6" name="Oval 85"/>
            <p:cNvSpPr>
              <a:spLocks noChangeAspect="1" noChangeArrowheads="1"/>
            </p:cNvSpPr>
            <p:nvPr/>
          </p:nvSpPr>
          <p:spPr bwMode="auto">
            <a:xfrm rot="5895381">
              <a:off x="2256" y="34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7" name="Oval 86"/>
            <p:cNvSpPr>
              <a:spLocks noChangeAspect="1" noChangeArrowheads="1"/>
            </p:cNvSpPr>
            <p:nvPr/>
          </p:nvSpPr>
          <p:spPr bwMode="auto">
            <a:xfrm rot="5895381">
              <a:off x="2269" y="30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8" name="Oval 87"/>
            <p:cNvSpPr>
              <a:spLocks noChangeAspect="1" noChangeArrowheads="1"/>
            </p:cNvSpPr>
            <p:nvPr/>
          </p:nvSpPr>
          <p:spPr bwMode="auto">
            <a:xfrm rot="5895381">
              <a:off x="1884" y="2935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9" name="Oval 88"/>
            <p:cNvSpPr>
              <a:spLocks noChangeAspect="1" noChangeArrowheads="1"/>
            </p:cNvSpPr>
            <p:nvPr/>
          </p:nvSpPr>
          <p:spPr bwMode="auto">
            <a:xfrm rot="5895381">
              <a:off x="1955" y="3157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0" name="Oval 89"/>
            <p:cNvSpPr>
              <a:spLocks noChangeAspect="1" noChangeArrowheads="1"/>
            </p:cNvSpPr>
            <p:nvPr/>
          </p:nvSpPr>
          <p:spPr bwMode="auto">
            <a:xfrm rot="5895381">
              <a:off x="2319" y="269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1" name="Oval 90"/>
            <p:cNvSpPr>
              <a:spLocks noChangeAspect="1" noChangeArrowheads="1"/>
            </p:cNvSpPr>
            <p:nvPr/>
          </p:nvSpPr>
          <p:spPr bwMode="auto">
            <a:xfrm rot="5895381">
              <a:off x="2601" y="31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2" name="Oval 91"/>
            <p:cNvSpPr>
              <a:spLocks noChangeAspect="1" noChangeArrowheads="1"/>
            </p:cNvSpPr>
            <p:nvPr/>
          </p:nvSpPr>
          <p:spPr bwMode="auto">
            <a:xfrm rot="5895381">
              <a:off x="2327" y="315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3" name="Oval 92"/>
            <p:cNvSpPr>
              <a:spLocks noChangeAspect="1" noChangeArrowheads="1"/>
            </p:cNvSpPr>
            <p:nvPr/>
          </p:nvSpPr>
          <p:spPr bwMode="auto">
            <a:xfrm rot="5895381">
              <a:off x="2696" y="2958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4" name="Oval 93"/>
            <p:cNvSpPr>
              <a:spLocks noChangeAspect="1" noChangeArrowheads="1"/>
            </p:cNvSpPr>
            <p:nvPr/>
          </p:nvSpPr>
          <p:spPr bwMode="auto">
            <a:xfrm rot="5895381">
              <a:off x="1947" y="2679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5" name="Oval 94"/>
            <p:cNvSpPr>
              <a:spLocks noChangeAspect="1" noChangeArrowheads="1"/>
            </p:cNvSpPr>
            <p:nvPr/>
          </p:nvSpPr>
          <p:spPr bwMode="auto">
            <a:xfrm rot="5895381">
              <a:off x="2523" y="28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6" name="Oval 95"/>
            <p:cNvSpPr>
              <a:spLocks noChangeAspect="1" noChangeArrowheads="1"/>
            </p:cNvSpPr>
            <p:nvPr/>
          </p:nvSpPr>
          <p:spPr bwMode="auto">
            <a:xfrm rot="5895381">
              <a:off x="2136" y="32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7" name="Oval 96"/>
            <p:cNvSpPr>
              <a:spLocks noChangeAspect="1" noChangeArrowheads="1"/>
            </p:cNvSpPr>
            <p:nvPr/>
          </p:nvSpPr>
          <p:spPr bwMode="auto">
            <a:xfrm rot="5895381">
              <a:off x="2547" y="3328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8" name="Oval 97"/>
            <p:cNvSpPr>
              <a:spLocks noChangeAspect="1" noChangeArrowheads="1"/>
            </p:cNvSpPr>
            <p:nvPr/>
          </p:nvSpPr>
          <p:spPr bwMode="auto">
            <a:xfrm rot="4777107">
              <a:off x="2069" y="3006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9" name="Oval 98"/>
            <p:cNvSpPr>
              <a:spLocks noChangeAspect="1" noChangeArrowheads="1"/>
            </p:cNvSpPr>
            <p:nvPr/>
          </p:nvSpPr>
          <p:spPr bwMode="auto">
            <a:xfrm rot="4777107">
              <a:off x="2391" y="355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0" name="Oval 99"/>
            <p:cNvSpPr>
              <a:spLocks noChangeAspect="1" noChangeArrowheads="1"/>
            </p:cNvSpPr>
            <p:nvPr/>
          </p:nvSpPr>
          <p:spPr bwMode="auto">
            <a:xfrm rot="4777107">
              <a:off x="2214" y="311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1" name="Oval 100"/>
            <p:cNvSpPr>
              <a:spLocks noChangeAspect="1" noChangeArrowheads="1"/>
            </p:cNvSpPr>
            <p:nvPr/>
          </p:nvSpPr>
          <p:spPr bwMode="auto">
            <a:xfrm rot="4777107">
              <a:off x="1818" y="3141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2" name="Oval 101"/>
            <p:cNvSpPr>
              <a:spLocks noChangeAspect="1" noChangeArrowheads="1"/>
            </p:cNvSpPr>
            <p:nvPr/>
          </p:nvSpPr>
          <p:spPr bwMode="auto">
            <a:xfrm rot="4777107">
              <a:off x="1976" y="3335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3" name="Oval 102"/>
            <p:cNvSpPr>
              <a:spLocks noChangeAspect="1" noChangeArrowheads="1"/>
            </p:cNvSpPr>
            <p:nvPr/>
          </p:nvSpPr>
          <p:spPr bwMode="auto">
            <a:xfrm rot="4777107">
              <a:off x="2135" y="27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4" name="Oval 103"/>
            <p:cNvSpPr>
              <a:spLocks noChangeAspect="1" noChangeArrowheads="1"/>
            </p:cNvSpPr>
            <p:nvPr/>
          </p:nvSpPr>
          <p:spPr bwMode="auto">
            <a:xfrm rot="4777107">
              <a:off x="2595" y="3176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5" name="Oval 104"/>
            <p:cNvSpPr>
              <a:spLocks noChangeAspect="1" noChangeArrowheads="1"/>
            </p:cNvSpPr>
            <p:nvPr/>
          </p:nvSpPr>
          <p:spPr bwMode="auto">
            <a:xfrm rot="4777107">
              <a:off x="2324" y="3231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6" name="Oval 105"/>
            <p:cNvSpPr>
              <a:spLocks noChangeAspect="1" noChangeArrowheads="1"/>
            </p:cNvSpPr>
            <p:nvPr/>
          </p:nvSpPr>
          <p:spPr bwMode="auto">
            <a:xfrm rot="4777107">
              <a:off x="2596" y="2952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7" name="Oval 106"/>
            <p:cNvSpPr>
              <a:spLocks noChangeAspect="1" noChangeArrowheads="1"/>
            </p:cNvSpPr>
            <p:nvPr/>
          </p:nvSpPr>
          <p:spPr bwMode="auto">
            <a:xfrm rot="4777107">
              <a:off x="1776" y="2882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8" name="Oval 107"/>
            <p:cNvSpPr>
              <a:spLocks noChangeAspect="1" noChangeArrowheads="1"/>
            </p:cNvSpPr>
            <p:nvPr/>
          </p:nvSpPr>
          <p:spPr bwMode="auto">
            <a:xfrm rot="4777107">
              <a:off x="2375" y="2856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9" name="Oval 108"/>
            <p:cNvSpPr>
              <a:spLocks noChangeAspect="1" noChangeArrowheads="1"/>
            </p:cNvSpPr>
            <p:nvPr/>
          </p:nvSpPr>
          <p:spPr bwMode="auto">
            <a:xfrm rot="4777107">
              <a:off x="2199" y="3419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0" name="Oval 109"/>
            <p:cNvSpPr>
              <a:spLocks noChangeAspect="1" noChangeArrowheads="1"/>
            </p:cNvSpPr>
            <p:nvPr/>
          </p:nvSpPr>
          <p:spPr bwMode="auto">
            <a:xfrm rot="4777107">
              <a:off x="2604" y="3338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42" name="Oval 110"/>
          <p:cNvSpPr>
            <a:spLocks noChangeAspect="1" noChangeArrowheads="1"/>
          </p:cNvSpPr>
          <p:nvPr/>
        </p:nvSpPr>
        <p:spPr bwMode="auto">
          <a:xfrm>
            <a:off x="933865" y="370363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Oval 111"/>
          <p:cNvSpPr>
            <a:spLocks noChangeAspect="1" noChangeArrowheads="1"/>
          </p:cNvSpPr>
          <p:nvPr/>
        </p:nvSpPr>
        <p:spPr bwMode="auto">
          <a:xfrm>
            <a:off x="2084803" y="3460750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112"/>
          <p:cNvSpPr>
            <a:spLocks noChangeAspect="1" noChangeArrowheads="1"/>
          </p:cNvSpPr>
          <p:nvPr/>
        </p:nvSpPr>
        <p:spPr bwMode="auto">
          <a:xfrm>
            <a:off x="1178340" y="355758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Oval 113"/>
          <p:cNvSpPr>
            <a:spLocks noChangeAspect="1" noChangeArrowheads="1"/>
          </p:cNvSpPr>
          <p:nvPr/>
        </p:nvSpPr>
        <p:spPr bwMode="auto">
          <a:xfrm>
            <a:off x="1125953" y="405606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Oval 114"/>
          <p:cNvSpPr>
            <a:spLocks noChangeAspect="1" noChangeArrowheads="1"/>
          </p:cNvSpPr>
          <p:nvPr/>
        </p:nvSpPr>
        <p:spPr bwMode="auto">
          <a:xfrm>
            <a:off x="1543465" y="3916363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Oval 115"/>
          <p:cNvSpPr>
            <a:spLocks noChangeAspect="1" noChangeArrowheads="1"/>
          </p:cNvSpPr>
          <p:nvPr/>
        </p:nvSpPr>
        <p:spPr bwMode="auto">
          <a:xfrm>
            <a:off x="548103" y="356711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Oval 116"/>
          <p:cNvSpPr>
            <a:spLocks noChangeAspect="1" noChangeArrowheads="1"/>
          </p:cNvSpPr>
          <p:nvPr/>
        </p:nvSpPr>
        <p:spPr bwMode="auto">
          <a:xfrm>
            <a:off x="1418053" y="309562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9" name="Oval 117"/>
          <p:cNvSpPr>
            <a:spLocks noChangeAspect="1" noChangeArrowheads="1"/>
          </p:cNvSpPr>
          <p:nvPr/>
        </p:nvSpPr>
        <p:spPr bwMode="auto">
          <a:xfrm>
            <a:off x="1448215" y="345122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0" name="Oval 118"/>
          <p:cNvSpPr>
            <a:spLocks noChangeAspect="1" noChangeArrowheads="1"/>
          </p:cNvSpPr>
          <p:nvPr/>
        </p:nvSpPr>
        <p:spPr bwMode="auto">
          <a:xfrm>
            <a:off x="981490" y="303053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1" name="Oval 119"/>
          <p:cNvSpPr>
            <a:spLocks noChangeAspect="1" noChangeArrowheads="1"/>
          </p:cNvSpPr>
          <p:nvPr/>
        </p:nvSpPr>
        <p:spPr bwMode="auto">
          <a:xfrm>
            <a:off x="610015" y="4035425"/>
            <a:ext cx="4445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2" name="Oval 120"/>
          <p:cNvSpPr>
            <a:spLocks noChangeAspect="1" noChangeArrowheads="1"/>
          </p:cNvSpPr>
          <p:nvPr/>
        </p:nvSpPr>
        <p:spPr bwMode="auto">
          <a:xfrm>
            <a:off x="729078" y="3281363"/>
            <a:ext cx="508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3" name="Oval 121"/>
          <p:cNvSpPr>
            <a:spLocks noChangeAspect="1" noChangeArrowheads="1"/>
          </p:cNvSpPr>
          <p:nvPr/>
        </p:nvSpPr>
        <p:spPr bwMode="auto">
          <a:xfrm>
            <a:off x="1776828" y="3659188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4" name="Oval 122"/>
          <p:cNvSpPr>
            <a:spLocks noChangeAspect="1" noChangeArrowheads="1"/>
          </p:cNvSpPr>
          <p:nvPr/>
        </p:nvSpPr>
        <p:spPr bwMode="auto">
          <a:xfrm>
            <a:off x="1737140" y="3130550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5" name="Oval 123"/>
          <p:cNvSpPr>
            <a:spLocks noChangeAspect="1" noChangeArrowheads="1"/>
          </p:cNvSpPr>
          <p:nvPr/>
        </p:nvSpPr>
        <p:spPr bwMode="auto">
          <a:xfrm rot="-1118274">
            <a:off x="1210090" y="3798888"/>
            <a:ext cx="4445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6" name="Oval 124"/>
          <p:cNvSpPr>
            <a:spLocks noChangeAspect="1" noChangeArrowheads="1"/>
          </p:cNvSpPr>
          <p:nvPr/>
        </p:nvSpPr>
        <p:spPr bwMode="auto">
          <a:xfrm rot="-1118274">
            <a:off x="2202278" y="327342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7" name="Oval 125"/>
          <p:cNvSpPr>
            <a:spLocks noChangeAspect="1" noChangeArrowheads="1"/>
          </p:cNvSpPr>
          <p:nvPr/>
        </p:nvSpPr>
        <p:spPr bwMode="auto">
          <a:xfrm rot="-1118274">
            <a:off x="1381540" y="359727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8" name="Oval 126"/>
          <p:cNvSpPr>
            <a:spLocks noChangeAspect="1" noChangeArrowheads="1"/>
          </p:cNvSpPr>
          <p:nvPr/>
        </p:nvSpPr>
        <p:spPr bwMode="auto">
          <a:xfrm rot="-1118274">
            <a:off x="1530765" y="4083050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9" name="Oval 127"/>
          <p:cNvSpPr>
            <a:spLocks noChangeAspect="1" noChangeArrowheads="1"/>
          </p:cNvSpPr>
          <p:nvPr/>
        </p:nvSpPr>
        <p:spPr bwMode="auto">
          <a:xfrm rot="-1118274">
            <a:off x="1870490" y="3843338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0" name="Oval 128"/>
          <p:cNvSpPr>
            <a:spLocks noChangeAspect="1" noChangeArrowheads="1"/>
          </p:cNvSpPr>
          <p:nvPr/>
        </p:nvSpPr>
        <p:spPr bwMode="auto">
          <a:xfrm rot="-1118274">
            <a:off x="789403" y="376713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1" name="Oval 129"/>
          <p:cNvSpPr>
            <a:spLocks noChangeAspect="1" noChangeArrowheads="1"/>
          </p:cNvSpPr>
          <p:nvPr/>
        </p:nvSpPr>
        <p:spPr bwMode="auto">
          <a:xfrm rot="-1118274">
            <a:off x="1425990" y="3098800"/>
            <a:ext cx="4445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2" name="Oval 130"/>
          <p:cNvSpPr>
            <a:spLocks noChangeAspect="1" noChangeArrowheads="1"/>
          </p:cNvSpPr>
          <p:nvPr/>
        </p:nvSpPr>
        <p:spPr bwMode="auto">
          <a:xfrm rot="-1118274">
            <a:off x="1595853" y="3427413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3" name="Oval 131"/>
          <p:cNvSpPr>
            <a:spLocks noChangeAspect="1" noChangeArrowheads="1"/>
          </p:cNvSpPr>
          <p:nvPr/>
        </p:nvSpPr>
        <p:spPr bwMode="auto">
          <a:xfrm rot="-1118274">
            <a:off x="986253" y="314801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4" name="Oval 132"/>
          <p:cNvSpPr>
            <a:spLocks noChangeAspect="1" noChangeArrowheads="1"/>
          </p:cNvSpPr>
          <p:nvPr/>
        </p:nvSpPr>
        <p:spPr bwMode="auto">
          <a:xfrm rot="-1118274">
            <a:off x="1033878" y="419576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5" name="Oval 133"/>
          <p:cNvSpPr>
            <a:spLocks noChangeAspect="1" noChangeArrowheads="1"/>
          </p:cNvSpPr>
          <p:nvPr/>
        </p:nvSpPr>
        <p:spPr bwMode="auto">
          <a:xfrm rot="-1118274">
            <a:off x="846553" y="3451225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6" name="Oval 134"/>
          <p:cNvSpPr>
            <a:spLocks noChangeAspect="1" noChangeArrowheads="1"/>
          </p:cNvSpPr>
          <p:nvPr/>
        </p:nvSpPr>
        <p:spPr bwMode="auto">
          <a:xfrm rot="-1118274">
            <a:off x="1989553" y="3541713"/>
            <a:ext cx="4445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7" name="Oval 135"/>
          <p:cNvSpPr>
            <a:spLocks noChangeAspect="1" noChangeArrowheads="1"/>
          </p:cNvSpPr>
          <p:nvPr/>
        </p:nvSpPr>
        <p:spPr bwMode="auto">
          <a:xfrm rot="-1118274">
            <a:off x="1740315" y="3049588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8" name="Oval 136"/>
          <p:cNvSpPr>
            <a:spLocks noChangeAspect="1" noChangeArrowheads="1"/>
          </p:cNvSpPr>
          <p:nvPr/>
        </p:nvSpPr>
        <p:spPr bwMode="auto">
          <a:xfrm rot="5895381">
            <a:off x="1178340" y="3198813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9" name="Oval 137"/>
          <p:cNvSpPr>
            <a:spLocks noChangeAspect="1" noChangeArrowheads="1"/>
          </p:cNvSpPr>
          <p:nvPr/>
        </p:nvSpPr>
        <p:spPr bwMode="auto">
          <a:xfrm rot="5895381">
            <a:off x="1302165" y="4144963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0" name="Oval 138"/>
          <p:cNvSpPr>
            <a:spLocks noChangeAspect="1" noChangeArrowheads="1"/>
          </p:cNvSpPr>
          <p:nvPr/>
        </p:nvSpPr>
        <p:spPr bwMode="auto">
          <a:xfrm rot="5895381">
            <a:off x="1322803" y="341312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1" name="Oval 139"/>
          <p:cNvSpPr>
            <a:spLocks noChangeAspect="1" noChangeArrowheads="1"/>
          </p:cNvSpPr>
          <p:nvPr/>
        </p:nvSpPr>
        <p:spPr bwMode="auto">
          <a:xfrm rot="5895381">
            <a:off x="711615" y="3295650"/>
            <a:ext cx="3810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2" name="Oval 140"/>
          <p:cNvSpPr>
            <a:spLocks noChangeAspect="1" noChangeArrowheads="1"/>
          </p:cNvSpPr>
          <p:nvPr/>
        </p:nvSpPr>
        <p:spPr bwMode="auto">
          <a:xfrm rot="5895381">
            <a:off x="824328" y="3648075"/>
            <a:ext cx="3810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3" name="Oval 141"/>
          <p:cNvSpPr>
            <a:spLocks noChangeAspect="1" noChangeArrowheads="1"/>
          </p:cNvSpPr>
          <p:nvPr/>
        </p:nvSpPr>
        <p:spPr bwMode="auto">
          <a:xfrm rot="5895381">
            <a:off x="1402178" y="291147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4" name="Oval 142"/>
          <p:cNvSpPr>
            <a:spLocks noChangeAspect="1" noChangeArrowheads="1"/>
          </p:cNvSpPr>
          <p:nvPr/>
        </p:nvSpPr>
        <p:spPr bwMode="auto">
          <a:xfrm rot="5895381">
            <a:off x="1849853" y="3668713"/>
            <a:ext cx="4445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5" name="Oval 143"/>
          <p:cNvSpPr>
            <a:spLocks noChangeAspect="1" noChangeArrowheads="1"/>
          </p:cNvSpPr>
          <p:nvPr/>
        </p:nvSpPr>
        <p:spPr bwMode="auto">
          <a:xfrm rot="5895381">
            <a:off x="1414878" y="364172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6" name="Oval 144"/>
          <p:cNvSpPr>
            <a:spLocks noChangeAspect="1" noChangeArrowheads="1"/>
          </p:cNvSpPr>
          <p:nvPr/>
        </p:nvSpPr>
        <p:spPr bwMode="auto">
          <a:xfrm rot="5895381">
            <a:off x="2000665" y="3332163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7" name="Oval 145"/>
          <p:cNvSpPr>
            <a:spLocks noChangeAspect="1" noChangeArrowheads="1"/>
          </p:cNvSpPr>
          <p:nvPr/>
        </p:nvSpPr>
        <p:spPr bwMode="auto">
          <a:xfrm rot="5895381">
            <a:off x="811628" y="2889250"/>
            <a:ext cx="3810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8" name="Oval 146"/>
          <p:cNvSpPr>
            <a:spLocks noChangeAspect="1" noChangeArrowheads="1"/>
          </p:cNvSpPr>
          <p:nvPr/>
        </p:nvSpPr>
        <p:spPr bwMode="auto">
          <a:xfrm rot="5895381">
            <a:off x="1726028" y="309562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9" name="Oval 147"/>
          <p:cNvSpPr>
            <a:spLocks noChangeAspect="1" noChangeArrowheads="1"/>
          </p:cNvSpPr>
          <p:nvPr/>
        </p:nvSpPr>
        <p:spPr bwMode="auto">
          <a:xfrm rot="5895381">
            <a:off x="1111665" y="3873500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0" name="Oval 148"/>
          <p:cNvSpPr>
            <a:spLocks noChangeAspect="1" noChangeArrowheads="1"/>
          </p:cNvSpPr>
          <p:nvPr/>
        </p:nvSpPr>
        <p:spPr bwMode="auto">
          <a:xfrm rot="5895381">
            <a:off x="1764128" y="3919538"/>
            <a:ext cx="4445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1" name="Oval 149"/>
          <p:cNvSpPr>
            <a:spLocks noChangeAspect="1" noChangeArrowheads="1"/>
          </p:cNvSpPr>
          <p:nvPr/>
        </p:nvSpPr>
        <p:spPr bwMode="auto">
          <a:xfrm rot="4777107">
            <a:off x="1005303" y="3408363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2" name="Oval 150"/>
          <p:cNvSpPr>
            <a:spLocks noChangeAspect="1" noChangeArrowheads="1"/>
          </p:cNvSpPr>
          <p:nvPr/>
        </p:nvSpPr>
        <p:spPr bwMode="auto">
          <a:xfrm rot="4777107">
            <a:off x="1516478" y="4273550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3" name="Oval 151"/>
          <p:cNvSpPr>
            <a:spLocks noChangeAspect="1" noChangeArrowheads="1"/>
          </p:cNvSpPr>
          <p:nvPr/>
        </p:nvSpPr>
        <p:spPr bwMode="auto">
          <a:xfrm rot="4777107">
            <a:off x="1235490" y="3575050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4" name="Oval 152"/>
          <p:cNvSpPr>
            <a:spLocks noChangeAspect="1" noChangeArrowheads="1"/>
          </p:cNvSpPr>
          <p:nvPr/>
        </p:nvSpPr>
        <p:spPr bwMode="auto">
          <a:xfrm rot="4777107">
            <a:off x="606840" y="3622675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5" name="Oval 153"/>
          <p:cNvSpPr>
            <a:spLocks noChangeAspect="1" noChangeArrowheads="1"/>
          </p:cNvSpPr>
          <p:nvPr/>
        </p:nvSpPr>
        <p:spPr bwMode="auto">
          <a:xfrm rot="4777107">
            <a:off x="857665" y="3930650"/>
            <a:ext cx="4445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6" name="Oval 154"/>
          <p:cNvSpPr>
            <a:spLocks noChangeAspect="1" noChangeArrowheads="1"/>
          </p:cNvSpPr>
          <p:nvPr/>
        </p:nvSpPr>
        <p:spPr bwMode="auto">
          <a:xfrm rot="4777107">
            <a:off x="1110078" y="3079750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7" name="Oval 155"/>
          <p:cNvSpPr>
            <a:spLocks noChangeAspect="1" noChangeArrowheads="1"/>
          </p:cNvSpPr>
          <p:nvPr/>
        </p:nvSpPr>
        <p:spPr bwMode="auto">
          <a:xfrm rot="4777107">
            <a:off x="1840328" y="3678238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8" name="Oval 156"/>
          <p:cNvSpPr>
            <a:spLocks noChangeAspect="1" noChangeArrowheads="1"/>
          </p:cNvSpPr>
          <p:nvPr/>
        </p:nvSpPr>
        <p:spPr bwMode="auto">
          <a:xfrm rot="4777107">
            <a:off x="1410115" y="3765550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9" name="Oval 157"/>
          <p:cNvSpPr>
            <a:spLocks noChangeAspect="1" noChangeArrowheads="1"/>
          </p:cNvSpPr>
          <p:nvPr/>
        </p:nvSpPr>
        <p:spPr bwMode="auto">
          <a:xfrm rot="4777107">
            <a:off x="1841915" y="3322638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90" name="Oval 158"/>
          <p:cNvSpPr>
            <a:spLocks noChangeAspect="1" noChangeArrowheads="1"/>
          </p:cNvSpPr>
          <p:nvPr/>
        </p:nvSpPr>
        <p:spPr bwMode="auto">
          <a:xfrm rot="4777107">
            <a:off x="540165" y="3211513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91" name="Oval 159"/>
          <p:cNvSpPr>
            <a:spLocks noChangeAspect="1" noChangeArrowheads="1"/>
          </p:cNvSpPr>
          <p:nvPr/>
        </p:nvSpPr>
        <p:spPr bwMode="auto">
          <a:xfrm rot="4777107">
            <a:off x="1491078" y="3170238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92" name="Oval 160"/>
          <p:cNvSpPr>
            <a:spLocks noChangeAspect="1" noChangeArrowheads="1"/>
          </p:cNvSpPr>
          <p:nvPr/>
        </p:nvSpPr>
        <p:spPr bwMode="auto">
          <a:xfrm rot="4777107">
            <a:off x="1211678" y="4064000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93" name="Oval 161"/>
          <p:cNvSpPr>
            <a:spLocks noChangeAspect="1" noChangeArrowheads="1"/>
          </p:cNvSpPr>
          <p:nvPr/>
        </p:nvSpPr>
        <p:spPr bwMode="auto">
          <a:xfrm rot="4777107">
            <a:off x="1854615" y="3935413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94" name="Oval 162"/>
          <p:cNvSpPr>
            <a:spLocks noChangeArrowheads="1"/>
          </p:cNvSpPr>
          <p:nvPr/>
        </p:nvSpPr>
        <p:spPr bwMode="auto">
          <a:xfrm>
            <a:off x="5105400" y="33528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95" name="Oval 163"/>
          <p:cNvSpPr>
            <a:spLocks noChangeArrowheads="1"/>
          </p:cNvSpPr>
          <p:nvPr/>
        </p:nvSpPr>
        <p:spPr bwMode="auto">
          <a:xfrm>
            <a:off x="1603790" y="3505200"/>
            <a:ext cx="152400" cy="152400"/>
          </a:xfrm>
          <a:prstGeom prst="ellipse">
            <a:avLst/>
          </a:prstGeom>
          <a:solidFill>
            <a:srgbClr val="9900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96" name="Oval 164"/>
          <p:cNvSpPr>
            <a:spLocks noChangeArrowheads="1"/>
          </p:cNvSpPr>
          <p:nvPr/>
        </p:nvSpPr>
        <p:spPr bwMode="auto">
          <a:xfrm>
            <a:off x="841790" y="35052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97" name="Text Box 165"/>
          <p:cNvSpPr txBox="1">
            <a:spLocks noChangeArrowheads="1"/>
          </p:cNvSpPr>
          <p:nvPr/>
        </p:nvSpPr>
        <p:spPr bwMode="auto">
          <a:xfrm>
            <a:off x="762000" y="5105400"/>
            <a:ext cx="3505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Why doesn’t this work out like the earlier example, with the purple taking over half the blue?</a:t>
            </a:r>
          </a:p>
        </p:txBody>
      </p:sp>
      <p:pic>
        <p:nvPicPr>
          <p:cNvPr id="6860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0498" y="3903360"/>
            <a:ext cx="5234302" cy="18116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 Questions</a:t>
            </a:r>
          </a:p>
        </p:txBody>
      </p:sp>
      <p:sp>
        <p:nvSpPr>
          <p:cNvPr id="14100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71628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Will K-means converge?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To a global optimum?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Will it always find the true patterns in the data?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If the patterns are very </a:t>
            </a:r>
            <a:r>
              <a:rPr lang="en-US" sz="2000" dirty="0" err="1" smtClean="0"/>
              <a:t>very</a:t>
            </a:r>
            <a:r>
              <a:rPr lang="en-US" sz="2000" dirty="0" smtClean="0"/>
              <a:t> clear?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Will it find something interesting?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Do people ever use it?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How many clusters to pick? 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8086" y="1676400"/>
            <a:ext cx="3612684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Agglomerative Clustering</a:t>
            </a:r>
            <a:endParaRPr lang="en-US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6636" y="1328791"/>
            <a:ext cx="7994928" cy="52244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Agglomerative Clustering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Agglomerative clustering: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First merge very similar instances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Incrementally build larger clusters out of smaller clusters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Algorithm: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Maintain a set of clusters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Initially, each instance in its own cluster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Repeat: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Pick the two </a:t>
            </a:r>
            <a:r>
              <a:rPr lang="en-US" sz="1600" dirty="0" smtClean="0">
                <a:solidFill>
                  <a:srgbClr val="CC0000"/>
                </a:solidFill>
              </a:rPr>
              <a:t>closest </a:t>
            </a:r>
            <a:r>
              <a:rPr lang="en-US" sz="1600" dirty="0" smtClean="0"/>
              <a:t>clusters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Merge them into a new cluster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Stop when there’s only one cluster left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Produces not one clustering, but a family of </a:t>
            </a:r>
            <a:r>
              <a:rPr lang="en-US" sz="2000" dirty="0" err="1" smtClean="0"/>
              <a:t>clusterings</a:t>
            </a:r>
            <a:r>
              <a:rPr lang="en-US" sz="2000" dirty="0" smtClean="0"/>
              <a:t> represented by a </a:t>
            </a:r>
            <a:r>
              <a:rPr lang="en-US" sz="2000" dirty="0" err="1" smtClean="0">
                <a:solidFill>
                  <a:srgbClr val="CC0000"/>
                </a:solidFill>
              </a:rPr>
              <a:t>dendrogram</a:t>
            </a:r>
            <a:endParaRPr lang="en-US" sz="2000" dirty="0" smtClean="0">
              <a:solidFill>
                <a:srgbClr val="CC0000"/>
              </a:solidFill>
            </a:endParaRPr>
          </a:p>
          <a:p>
            <a:pPr lvl="1">
              <a:lnSpc>
                <a:spcPct val="80000"/>
              </a:lnSpc>
            </a:pPr>
            <a:endParaRPr lang="en-US" sz="18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24600" y="5694363"/>
            <a:ext cx="457200" cy="439737"/>
            <a:chOff x="3984" y="3587"/>
            <a:chExt cx="288" cy="277"/>
          </a:xfrm>
        </p:grpSpPr>
        <p:sp>
          <p:nvSpPr>
            <p:cNvPr id="67655" name="Oval 5"/>
            <p:cNvSpPr>
              <a:spLocks noChangeAspect="1" noChangeArrowheads="1"/>
            </p:cNvSpPr>
            <p:nvPr/>
          </p:nvSpPr>
          <p:spPr bwMode="auto">
            <a:xfrm rot="4777107">
              <a:off x="4222" y="3814"/>
              <a:ext cx="47" cy="53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6" name="Oval 6"/>
            <p:cNvSpPr>
              <a:spLocks noChangeAspect="1" noChangeArrowheads="1"/>
            </p:cNvSpPr>
            <p:nvPr/>
          </p:nvSpPr>
          <p:spPr bwMode="auto">
            <a:xfrm rot="4777107">
              <a:off x="3987" y="3803"/>
              <a:ext cx="47" cy="53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7" name="Oval 7"/>
            <p:cNvSpPr>
              <a:spLocks noChangeArrowheads="1"/>
            </p:cNvSpPr>
            <p:nvPr/>
          </p:nvSpPr>
          <p:spPr bwMode="auto">
            <a:xfrm>
              <a:off x="4040" y="3587"/>
              <a:ext cx="215" cy="122"/>
            </a:xfrm>
            <a:prstGeom prst="ellips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8" name="Line 8"/>
            <p:cNvSpPr>
              <a:spLocks noChangeShapeType="1"/>
            </p:cNvSpPr>
            <p:nvPr/>
          </p:nvSpPr>
          <p:spPr bwMode="auto">
            <a:xfrm flipV="1">
              <a:off x="4032" y="3702"/>
              <a:ext cx="62" cy="9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59" name="Line 9"/>
            <p:cNvSpPr>
              <a:spLocks noChangeShapeType="1"/>
            </p:cNvSpPr>
            <p:nvPr/>
          </p:nvSpPr>
          <p:spPr bwMode="auto">
            <a:xfrm>
              <a:off x="4186" y="3717"/>
              <a:ext cx="62" cy="123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258050" y="5715000"/>
            <a:ext cx="457200" cy="439738"/>
            <a:chOff x="4572" y="3600"/>
            <a:chExt cx="288" cy="277"/>
          </a:xfrm>
        </p:grpSpPr>
        <p:sp>
          <p:nvSpPr>
            <p:cNvPr id="67650" name="Oval 11"/>
            <p:cNvSpPr>
              <a:spLocks noChangeAspect="1" noChangeArrowheads="1"/>
            </p:cNvSpPr>
            <p:nvPr/>
          </p:nvSpPr>
          <p:spPr bwMode="auto">
            <a:xfrm rot="4777107">
              <a:off x="4810" y="3827"/>
              <a:ext cx="47" cy="53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1" name="Oval 12"/>
            <p:cNvSpPr>
              <a:spLocks noChangeAspect="1" noChangeArrowheads="1"/>
            </p:cNvSpPr>
            <p:nvPr/>
          </p:nvSpPr>
          <p:spPr bwMode="auto">
            <a:xfrm rot="4777107">
              <a:off x="4575" y="3816"/>
              <a:ext cx="47" cy="53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2" name="Oval 13"/>
            <p:cNvSpPr>
              <a:spLocks noChangeArrowheads="1"/>
            </p:cNvSpPr>
            <p:nvPr/>
          </p:nvSpPr>
          <p:spPr bwMode="auto">
            <a:xfrm>
              <a:off x="4628" y="3600"/>
              <a:ext cx="215" cy="122"/>
            </a:xfrm>
            <a:prstGeom prst="ellips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3" name="Line 14"/>
            <p:cNvSpPr>
              <a:spLocks noChangeShapeType="1"/>
            </p:cNvSpPr>
            <p:nvPr/>
          </p:nvSpPr>
          <p:spPr bwMode="auto">
            <a:xfrm flipV="1">
              <a:off x="4620" y="3715"/>
              <a:ext cx="62" cy="9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54" name="Line 15"/>
            <p:cNvSpPr>
              <a:spLocks noChangeShapeType="1"/>
            </p:cNvSpPr>
            <p:nvPr/>
          </p:nvSpPr>
          <p:spPr bwMode="auto">
            <a:xfrm>
              <a:off x="4774" y="3730"/>
              <a:ext cx="50" cy="9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639050" y="5334000"/>
            <a:ext cx="541338" cy="760413"/>
            <a:chOff x="4812" y="3360"/>
            <a:chExt cx="341" cy="479"/>
          </a:xfrm>
        </p:grpSpPr>
        <p:sp>
          <p:nvSpPr>
            <p:cNvPr id="67646" name="Oval 17"/>
            <p:cNvSpPr>
              <a:spLocks noChangeAspect="1" noChangeArrowheads="1"/>
            </p:cNvSpPr>
            <p:nvPr/>
          </p:nvSpPr>
          <p:spPr bwMode="auto">
            <a:xfrm rot="4777107">
              <a:off x="5103" y="3789"/>
              <a:ext cx="47" cy="5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7" name="Oval 18"/>
            <p:cNvSpPr>
              <a:spLocks noChangeArrowheads="1"/>
            </p:cNvSpPr>
            <p:nvPr/>
          </p:nvSpPr>
          <p:spPr bwMode="auto">
            <a:xfrm>
              <a:off x="4812" y="3360"/>
              <a:ext cx="215" cy="122"/>
            </a:xfrm>
            <a:prstGeom prst="ellips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8" name="Line 19"/>
            <p:cNvSpPr>
              <a:spLocks noChangeShapeType="1"/>
            </p:cNvSpPr>
            <p:nvPr/>
          </p:nvSpPr>
          <p:spPr bwMode="auto">
            <a:xfrm flipV="1">
              <a:off x="4812" y="3504"/>
              <a:ext cx="62" cy="9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49" name="Line 20"/>
            <p:cNvSpPr>
              <a:spLocks noChangeShapeType="1"/>
            </p:cNvSpPr>
            <p:nvPr/>
          </p:nvSpPr>
          <p:spPr bwMode="auto">
            <a:xfrm>
              <a:off x="4956" y="3504"/>
              <a:ext cx="144" cy="28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591" name="Group 21"/>
          <p:cNvGrpSpPr>
            <a:grpSpLocks/>
          </p:cNvGrpSpPr>
          <p:nvPr/>
        </p:nvGrpSpPr>
        <p:grpSpPr bwMode="auto">
          <a:xfrm>
            <a:off x="5867400" y="1752600"/>
            <a:ext cx="2935288" cy="2438400"/>
            <a:chOff x="3696" y="1104"/>
            <a:chExt cx="1849" cy="1536"/>
          </a:xfrm>
        </p:grpSpPr>
        <p:sp>
          <p:nvSpPr>
            <p:cNvPr id="67607" name="Oval 22"/>
            <p:cNvSpPr>
              <a:spLocks noChangeAspect="1" noChangeArrowheads="1"/>
            </p:cNvSpPr>
            <p:nvPr/>
          </p:nvSpPr>
          <p:spPr bwMode="auto">
            <a:xfrm>
              <a:off x="4177" y="1941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8" name="Oval 23"/>
            <p:cNvSpPr>
              <a:spLocks noChangeAspect="1" noChangeArrowheads="1"/>
            </p:cNvSpPr>
            <p:nvPr/>
          </p:nvSpPr>
          <p:spPr bwMode="auto">
            <a:xfrm>
              <a:off x="5345" y="1804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9" name="Oval 24"/>
            <p:cNvSpPr>
              <a:spLocks noChangeAspect="1" noChangeArrowheads="1"/>
            </p:cNvSpPr>
            <p:nvPr/>
          </p:nvSpPr>
          <p:spPr bwMode="auto">
            <a:xfrm>
              <a:off x="4363" y="1833"/>
              <a:ext cx="61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0" name="Oval 25"/>
            <p:cNvSpPr>
              <a:spLocks noChangeAspect="1" noChangeArrowheads="1"/>
            </p:cNvSpPr>
            <p:nvPr/>
          </p:nvSpPr>
          <p:spPr bwMode="auto">
            <a:xfrm>
              <a:off x="4560" y="2592"/>
              <a:ext cx="60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1" name="Oval 26"/>
            <p:cNvSpPr>
              <a:spLocks noChangeAspect="1" noChangeArrowheads="1"/>
            </p:cNvSpPr>
            <p:nvPr/>
          </p:nvSpPr>
          <p:spPr bwMode="auto">
            <a:xfrm>
              <a:off x="4608" y="1872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2" name="Oval 27"/>
            <p:cNvSpPr>
              <a:spLocks noChangeAspect="1" noChangeArrowheads="1"/>
            </p:cNvSpPr>
            <p:nvPr/>
          </p:nvSpPr>
          <p:spPr bwMode="auto">
            <a:xfrm>
              <a:off x="4552" y="1352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3" name="Oval 28"/>
            <p:cNvSpPr>
              <a:spLocks noChangeAspect="1" noChangeArrowheads="1"/>
            </p:cNvSpPr>
            <p:nvPr/>
          </p:nvSpPr>
          <p:spPr bwMode="auto">
            <a:xfrm>
              <a:off x="4033" y="1271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4" name="Oval 29"/>
            <p:cNvSpPr>
              <a:spLocks noChangeAspect="1" noChangeArrowheads="1"/>
            </p:cNvSpPr>
            <p:nvPr/>
          </p:nvSpPr>
          <p:spPr bwMode="auto">
            <a:xfrm>
              <a:off x="3792" y="2352"/>
              <a:ext cx="53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5" name="Oval 30"/>
            <p:cNvSpPr>
              <a:spLocks noChangeAspect="1" noChangeArrowheads="1"/>
            </p:cNvSpPr>
            <p:nvPr/>
          </p:nvSpPr>
          <p:spPr bwMode="auto">
            <a:xfrm>
              <a:off x="4944" y="2016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6" name="Oval 31"/>
            <p:cNvSpPr>
              <a:spLocks noChangeAspect="1" noChangeArrowheads="1"/>
            </p:cNvSpPr>
            <p:nvPr/>
          </p:nvSpPr>
          <p:spPr bwMode="auto">
            <a:xfrm>
              <a:off x="5136" y="1440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7" name="Oval 32"/>
            <p:cNvSpPr>
              <a:spLocks noChangeAspect="1" noChangeArrowheads="1"/>
            </p:cNvSpPr>
            <p:nvPr/>
          </p:nvSpPr>
          <p:spPr bwMode="auto">
            <a:xfrm rot="-1118274">
              <a:off x="5485" y="1572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8" name="Oval 33"/>
            <p:cNvSpPr>
              <a:spLocks noChangeAspect="1" noChangeArrowheads="1"/>
            </p:cNvSpPr>
            <p:nvPr/>
          </p:nvSpPr>
          <p:spPr bwMode="auto">
            <a:xfrm rot="-1118274">
              <a:off x="4752" y="2352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9" name="Oval 34"/>
            <p:cNvSpPr>
              <a:spLocks noChangeAspect="1" noChangeArrowheads="1"/>
            </p:cNvSpPr>
            <p:nvPr/>
          </p:nvSpPr>
          <p:spPr bwMode="auto">
            <a:xfrm rot="-1118274">
              <a:off x="4975" y="2306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0" name="Oval 35"/>
            <p:cNvSpPr>
              <a:spLocks noChangeAspect="1" noChangeArrowheads="1"/>
            </p:cNvSpPr>
            <p:nvPr/>
          </p:nvSpPr>
          <p:spPr bwMode="auto">
            <a:xfrm rot="-1118274">
              <a:off x="4005" y="2020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1" name="Oval 36"/>
            <p:cNvSpPr>
              <a:spLocks noChangeAspect="1" noChangeArrowheads="1"/>
            </p:cNvSpPr>
            <p:nvPr/>
          </p:nvSpPr>
          <p:spPr bwMode="auto">
            <a:xfrm rot="-1118274">
              <a:off x="4561" y="1356"/>
              <a:ext cx="53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2" name="Oval 37"/>
            <p:cNvSpPr>
              <a:spLocks noChangeAspect="1" noChangeArrowheads="1"/>
            </p:cNvSpPr>
            <p:nvPr/>
          </p:nvSpPr>
          <p:spPr bwMode="auto">
            <a:xfrm rot="-1118274">
              <a:off x="4800" y="1344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3" name="Oval 38"/>
            <p:cNvSpPr>
              <a:spLocks noChangeAspect="1" noChangeArrowheads="1"/>
            </p:cNvSpPr>
            <p:nvPr/>
          </p:nvSpPr>
          <p:spPr bwMode="auto">
            <a:xfrm rot="-1118274">
              <a:off x="4038" y="1417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4" name="Oval 39"/>
            <p:cNvSpPr>
              <a:spLocks noChangeAspect="1" noChangeArrowheads="1"/>
            </p:cNvSpPr>
            <p:nvPr/>
          </p:nvSpPr>
          <p:spPr bwMode="auto">
            <a:xfrm rot="-1118274">
              <a:off x="4254" y="2007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5" name="Oval 40"/>
            <p:cNvSpPr>
              <a:spLocks noChangeAspect="1" noChangeArrowheads="1"/>
            </p:cNvSpPr>
            <p:nvPr/>
          </p:nvSpPr>
          <p:spPr bwMode="auto">
            <a:xfrm rot="-1118274">
              <a:off x="5232" y="1904"/>
              <a:ext cx="52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6" name="Oval 41"/>
            <p:cNvSpPr>
              <a:spLocks noChangeAspect="1" noChangeArrowheads="1"/>
            </p:cNvSpPr>
            <p:nvPr/>
          </p:nvSpPr>
          <p:spPr bwMode="auto">
            <a:xfrm rot="-1118274">
              <a:off x="4935" y="1295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7" name="Oval 42"/>
            <p:cNvSpPr>
              <a:spLocks noChangeAspect="1" noChangeArrowheads="1"/>
            </p:cNvSpPr>
            <p:nvPr/>
          </p:nvSpPr>
          <p:spPr bwMode="auto">
            <a:xfrm rot="5895381">
              <a:off x="3699" y="1293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8" name="Oval 43"/>
            <p:cNvSpPr>
              <a:spLocks noChangeAspect="1" noChangeArrowheads="1"/>
            </p:cNvSpPr>
            <p:nvPr/>
          </p:nvSpPr>
          <p:spPr bwMode="auto">
            <a:xfrm rot="5895381">
              <a:off x="4419" y="2061"/>
              <a:ext cx="55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9" name="Oval 44"/>
            <p:cNvSpPr>
              <a:spLocks noChangeAspect="1" noChangeArrowheads="1"/>
            </p:cNvSpPr>
            <p:nvPr/>
          </p:nvSpPr>
          <p:spPr bwMode="auto">
            <a:xfrm rot="5895381">
              <a:off x="4046" y="1873"/>
              <a:ext cx="47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0" name="Oval 45"/>
            <p:cNvSpPr>
              <a:spLocks noChangeAspect="1" noChangeArrowheads="1"/>
            </p:cNvSpPr>
            <p:nvPr/>
          </p:nvSpPr>
          <p:spPr bwMode="auto">
            <a:xfrm rot="5895381">
              <a:off x="4467" y="1389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1" name="Oval 46"/>
            <p:cNvSpPr>
              <a:spLocks noChangeAspect="1" noChangeArrowheads="1"/>
            </p:cNvSpPr>
            <p:nvPr/>
          </p:nvSpPr>
          <p:spPr bwMode="auto">
            <a:xfrm rot="5895381">
              <a:off x="5064" y="2064"/>
              <a:ext cx="55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2" name="Oval 47"/>
            <p:cNvSpPr>
              <a:spLocks noChangeAspect="1" noChangeArrowheads="1"/>
            </p:cNvSpPr>
            <p:nvPr/>
          </p:nvSpPr>
          <p:spPr bwMode="auto">
            <a:xfrm rot="5895381">
              <a:off x="5244" y="1646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3" name="Oval 48"/>
            <p:cNvSpPr>
              <a:spLocks noChangeAspect="1" noChangeArrowheads="1"/>
            </p:cNvSpPr>
            <p:nvPr/>
          </p:nvSpPr>
          <p:spPr bwMode="auto">
            <a:xfrm rot="5895381">
              <a:off x="3830" y="1097"/>
              <a:ext cx="47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4" name="Oval 49"/>
            <p:cNvSpPr>
              <a:spLocks noChangeAspect="1" noChangeArrowheads="1"/>
            </p:cNvSpPr>
            <p:nvPr/>
          </p:nvSpPr>
          <p:spPr bwMode="auto">
            <a:xfrm rot="5895381">
              <a:off x="4917" y="1353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5" name="Oval 50"/>
            <p:cNvSpPr>
              <a:spLocks noChangeAspect="1" noChangeArrowheads="1"/>
            </p:cNvSpPr>
            <p:nvPr/>
          </p:nvSpPr>
          <p:spPr bwMode="auto">
            <a:xfrm rot="5895381">
              <a:off x="4847" y="2401"/>
              <a:ext cx="55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6" name="Oval 51"/>
            <p:cNvSpPr>
              <a:spLocks noChangeAspect="1" noChangeArrowheads="1"/>
            </p:cNvSpPr>
            <p:nvPr/>
          </p:nvSpPr>
          <p:spPr bwMode="auto">
            <a:xfrm rot="4777107">
              <a:off x="4734" y="2589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7" name="Oval 52"/>
            <p:cNvSpPr>
              <a:spLocks noChangeAspect="1" noChangeArrowheads="1"/>
            </p:cNvSpPr>
            <p:nvPr/>
          </p:nvSpPr>
          <p:spPr bwMode="auto">
            <a:xfrm rot="4777107">
              <a:off x="3787" y="1842"/>
              <a:ext cx="55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8" name="Oval 53"/>
            <p:cNvSpPr>
              <a:spLocks noChangeAspect="1" noChangeArrowheads="1"/>
            </p:cNvSpPr>
            <p:nvPr/>
          </p:nvSpPr>
          <p:spPr bwMode="auto">
            <a:xfrm rot="4777107">
              <a:off x="4085" y="2223"/>
              <a:ext cx="55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9" name="Oval 54"/>
            <p:cNvSpPr>
              <a:spLocks noChangeAspect="1" noChangeArrowheads="1"/>
            </p:cNvSpPr>
            <p:nvPr/>
          </p:nvSpPr>
          <p:spPr bwMode="auto">
            <a:xfrm rot="4777107">
              <a:off x="3843" y="1245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0" name="Oval 55"/>
            <p:cNvSpPr>
              <a:spLocks noChangeAspect="1" noChangeArrowheads="1"/>
            </p:cNvSpPr>
            <p:nvPr/>
          </p:nvSpPr>
          <p:spPr bwMode="auto">
            <a:xfrm rot="4777107">
              <a:off x="5142" y="2154"/>
              <a:ext cx="48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1" name="Oval 56"/>
            <p:cNvSpPr>
              <a:spLocks noChangeAspect="1" noChangeArrowheads="1"/>
            </p:cNvSpPr>
            <p:nvPr/>
          </p:nvSpPr>
          <p:spPr bwMode="auto">
            <a:xfrm rot="4777107">
              <a:off x="5055" y="1634"/>
              <a:ext cx="47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2" name="Oval 57"/>
            <p:cNvSpPr>
              <a:spLocks noChangeAspect="1" noChangeArrowheads="1"/>
            </p:cNvSpPr>
            <p:nvPr/>
          </p:nvSpPr>
          <p:spPr bwMode="auto">
            <a:xfrm rot="4777107">
              <a:off x="4638" y="1445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3" name="Oval 58"/>
            <p:cNvSpPr>
              <a:spLocks noChangeAspect="1" noChangeArrowheads="1"/>
            </p:cNvSpPr>
            <p:nvPr/>
          </p:nvSpPr>
          <p:spPr bwMode="auto">
            <a:xfrm rot="4777107">
              <a:off x="4464" y="1845"/>
              <a:ext cx="55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4" name="Oval 59"/>
            <p:cNvSpPr>
              <a:spLocks noChangeAspect="1" noChangeArrowheads="1"/>
            </p:cNvSpPr>
            <p:nvPr/>
          </p:nvSpPr>
          <p:spPr bwMode="auto">
            <a:xfrm rot="4777107">
              <a:off x="4955" y="2422"/>
              <a:ext cx="47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5" name="Line 60"/>
            <p:cNvSpPr>
              <a:spLocks noChangeShapeType="1"/>
            </p:cNvSpPr>
            <p:nvPr/>
          </p:nvSpPr>
          <p:spPr bwMode="auto">
            <a:xfrm>
              <a:off x="4387" y="1859"/>
              <a:ext cx="29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7747000" y="1985963"/>
            <a:ext cx="193675" cy="358775"/>
            <a:chOff x="4880" y="1251"/>
            <a:chExt cx="122" cy="226"/>
          </a:xfrm>
        </p:grpSpPr>
        <p:sp>
          <p:nvSpPr>
            <p:cNvPr id="67603" name="Oval 62"/>
            <p:cNvSpPr>
              <a:spLocks noChangeAspect="1" noChangeArrowheads="1"/>
            </p:cNvSpPr>
            <p:nvPr/>
          </p:nvSpPr>
          <p:spPr bwMode="auto">
            <a:xfrm rot="-1118274">
              <a:off x="4935" y="1295"/>
              <a:ext cx="61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4" name="Oval 63"/>
            <p:cNvSpPr>
              <a:spLocks noChangeAspect="1" noChangeArrowheads="1"/>
            </p:cNvSpPr>
            <p:nvPr/>
          </p:nvSpPr>
          <p:spPr bwMode="auto">
            <a:xfrm rot="5895381">
              <a:off x="4917" y="1353"/>
              <a:ext cx="47" cy="53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5" name="Oval 64"/>
            <p:cNvSpPr>
              <a:spLocks noChangeArrowheads="1"/>
            </p:cNvSpPr>
            <p:nvPr/>
          </p:nvSpPr>
          <p:spPr bwMode="auto">
            <a:xfrm rot="-3656724">
              <a:off x="4828" y="1303"/>
              <a:ext cx="226" cy="122"/>
            </a:xfrm>
            <a:prstGeom prst="ellips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6" name="Line 65"/>
            <p:cNvSpPr>
              <a:spLocks noChangeShapeType="1"/>
            </p:cNvSpPr>
            <p:nvPr/>
          </p:nvSpPr>
          <p:spPr bwMode="auto">
            <a:xfrm flipV="1">
              <a:off x="4940" y="1344"/>
              <a:ext cx="19" cy="3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6877050" y="2879725"/>
            <a:ext cx="358775" cy="193675"/>
            <a:chOff x="4332" y="1814"/>
            <a:chExt cx="226" cy="122"/>
          </a:xfrm>
        </p:grpSpPr>
        <p:sp>
          <p:nvSpPr>
            <p:cNvPr id="67599" name="Oval 67"/>
            <p:cNvSpPr>
              <a:spLocks noChangeAspect="1" noChangeArrowheads="1"/>
            </p:cNvSpPr>
            <p:nvPr/>
          </p:nvSpPr>
          <p:spPr bwMode="auto">
            <a:xfrm>
              <a:off x="4363" y="1833"/>
              <a:ext cx="61" cy="4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0" name="Oval 68"/>
            <p:cNvSpPr>
              <a:spLocks noChangeAspect="1" noChangeArrowheads="1"/>
            </p:cNvSpPr>
            <p:nvPr/>
          </p:nvSpPr>
          <p:spPr bwMode="auto">
            <a:xfrm rot="4777107">
              <a:off x="4464" y="1845"/>
              <a:ext cx="55" cy="6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1" name="Oval 69"/>
            <p:cNvSpPr>
              <a:spLocks noChangeArrowheads="1"/>
            </p:cNvSpPr>
            <p:nvPr/>
          </p:nvSpPr>
          <p:spPr bwMode="auto">
            <a:xfrm rot="499056">
              <a:off x="4332" y="1814"/>
              <a:ext cx="226" cy="122"/>
            </a:xfrm>
            <a:prstGeom prst="ellips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2" name="Line 70"/>
            <p:cNvSpPr>
              <a:spLocks noChangeShapeType="1"/>
            </p:cNvSpPr>
            <p:nvPr/>
          </p:nvSpPr>
          <p:spPr bwMode="auto">
            <a:xfrm>
              <a:off x="4387" y="1859"/>
              <a:ext cx="29" cy="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7570788" y="1890713"/>
            <a:ext cx="536575" cy="522287"/>
            <a:chOff x="4769" y="1191"/>
            <a:chExt cx="338" cy="329"/>
          </a:xfrm>
        </p:grpSpPr>
        <p:sp>
          <p:nvSpPr>
            <p:cNvPr id="67596" name="Oval 72"/>
            <p:cNvSpPr>
              <a:spLocks noChangeAspect="1" noChangeArrowheads="1"/>
            </p:cNvSpPr>
            <p:nvPr/>
          </p:nvSpPr>
          <p:spPr bwMode="auto">
            <a:xfrm rot="-1118274">
              <a:off x="4800" y="1344"/>
              <a:ext cx="61" cy="4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7" name="Oval 73"/>
            <p:cNvSpPr>
              <a:spLocks noChangeArrowheads="1"/>
            </p:cNvSpPr>
            <p:nvPr/>
          </p:nvSpPr>
          <p:spPr bwMode="auto">
            <a:xfrm rot="499056">
              <a:off x="4769" y="1191"/>
              <a:ext cx="338" cy="329"/>
            </a:xfrm>
            <a:prstGeom prst="ellips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8" name="Line 74"/>
            <p:cNvSpPr>
              <a:spLocks noChangeShapeType="1"/>
            </p:cNvSpPr>
            <p:nvPr/>
          </p:nvSpPr>
          <p:spPr bwMode="auto">
            <a:xfrm>
              <a:off x="4836" y="1364"/>
              <a:ext cx="108" cy="2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Agglomerative Clustering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0866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How should we define “closest” for clusters with multiple elements?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Many options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008000"/>
                </a:solidFill>
              </a:rPr>
              <a:t>Closest pair</a:t>
            </a:r>
            <a:r>
              <a:rPr lang="en-US" sz="2000" dirty="0" smtClean="0"/>
              <a:t> (single-link clustering)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CC0000"/>
                </a:solidFill>
              </a:rPr>
              <a:t>Farthest pair</a:t>
            </a:r>
            <a:r>
              <a:rPr lang="en-US" sz="2000" dirty="0" smtClean="0"/>
              <a:t> (complete-link clustering)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Average of all pairs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Ward’s method (min variance, like k-means)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Different choices create different clustering behaviors</a:t>
            </a:r>
          </a:p>
        </p:txBody>
      </p:sp>
      <p:sp>
        <p:nvSpPr>
          <p:cNvPr id="68612" name="Oval 4"/>
          <p:cNvSpPr>
            <a:spLocks noChangeArrowheads="1"/>
          </p:cNvSpPr>
          <p:nvPr/>
        </p:nvSpPr>
        <p:spPr bwMode="auto">
          <a:xfrm>
            <a:off x="9906000" y="16002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8153400" y="16002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86106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Oval 7"/>
          <p:cNvSpPr>
            <a:spLocks noChangeArrowheads="1"/>
          </p:cNvSpPr>
          <p:nvPr/>
        </p:nvSpPr>
        <p:spPr bwMode="auto">
          <a:xfrm>
            <a:off x="85344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Oval 8"/>
          <p:cNvSpPr>
            <a:spLocks noChangeArrowheads="1"/>
          </p:cNvSpPr>
          <p:nvPr/>
        </p:nvSpPr>
        <p:spPr bwMode="auto">
          <a:xfrm>
            <a:off x="10134600" y="2209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Oval 9"/>
          <p:cNvSpPr>
            <a:spLocks noChangeArrowheads="1"/>
          </p:cNvSpPr>
          <p:nvPr/>
        </p:nvSpPr>
        <p:spPr bwMode="auto">
          <a:xfrm>
            <a:off x="105918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Oval 10"/>
          <p:cNvSpPr>
            <a:spLocks noChangeArrowheads="1"/>
          </p:cNvSpPr>
          <p:nvPr/>
        </p:nvSpPr>
        <p:spPr bwMode="auto">
          <a:xfrm>
            <a:off x="10744200" y="182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Oval 11"/>
          <p:cNvSpPr>
            <a:spLocks noChangeArrowheads="1"/>
          </p:cNvSpPr>
          <p:nvPr/>
        </p:nvSpPr>
        <p:spPr bwMode="auto">
          <a:xfrm>
            <a:off x="90678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8620" name="AutoShape 12"/>
          <p:cNvCxnSpPr>
            <a:cxnSpLocks noChangeShapeType="1"/>
            <a:stCxn id="68619" idx="6"/>
            <a:endCxn id="68616" idx="2"/>
          </p:cNvCxnSpPr>
          <p:nvPr/>
        </p:nvCxnSpPr>
        <p:spPr bwMode="auto">
          <a:xfrm>
            <a:off x="9220200" y="2057400"/>
            <a:ext cx="914400" cy="228600"/>
          </a:xfrm>
          <a:prstGeom prst="straightConnector1">
            <a:avLst/>
          </a:prstGeom>
          <a:noFill/>
          <a:ln w="63500">
            <a:solidFill>
              <a:srgbClr val="008000"/>
            </a:solidFill>
            <a:round/>
            <a:headEnd/>
            <a:tailEnd/>
          </a:ln>
        </p:spPr>
      </p:cxnSp>
      <p:cxnSp>
        <p:nvCxnSpPr>
          <p:cNvPr id="68621" name="AutoShape 13"/>
          <p:cNvCxnSpPr>
            <a:cxnSpLocks noChangeShapeType="1"/>
            <a:stCxn id="68615" idx="6"/>
            <a:endCxn id="68618" idx="2"/>
          </p:cNvCxnSpPr>
          <p:nvPr/>
        </p:nvCxnSpPr>
        <p:spPr bwMode="auto">
          <a:xfrm flipV="1">
            <a:off x="8686800" y="1905000"/>
            <a:ext cx="2057400" cy="685800"/>
          </a:xfrm>
          <a:prstGeom prst="straightConnector1">
            <a:avLst/>
          </a:prstGeom>
          <a:noFill/>
          <a:ln w="63500">
            <a:solidFill>
              <a:srgbClr val="CC0000"/>
            </a:solidFill>
            <a:round/>
            <a:headEnd/>
            <a:tailEnd/>
          </a:ln>
        </p:spPr>
      </p:cxnSp>
      <p:sp>
        <p:nvSpPr>
          <p:cNvPr id="68622" name="Oval 14"/>
          <p:cNvSpPr>
            <a:spLocks noChangeArrowheads="1"/>
          </p:cNvSpPr>
          <p:nvPr/>
        </p:nvSpPr>
        <p:spPr bwMode="auto">
          <a:xfrm>
            <a:off x="9906000" y="32766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Oval 15"/>
          <p:cNvSpPr>
            <a:spLocks noChangeArrowheads="1"/>
          </p:cNvSpPr>
          <p:nvPr/>
        </p:nvSpPr>
        <p:spPr bwMode="auto">
          <a:xfrm>
            <a:off x="8153400" y="32766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Oval 16"/>
          <p:cNvSpPr>
            <a:spLocks noChangeArrowheads="1"/>
          </p:cNvSpPr>
          <p:nvPr/>
        </p:nvSpPr>
        <p:spPr bwMode="auto">
          <a:xfrm>
            <a:off x="86106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5" name="Oval 17"/>
          <p:cNvSpPr>
            <a:spLocks noChangeArrowheads="1"/>
          </p:cNvSpPr>
          <p:nvPr/>
        </p:nvSpPr>
        <p:spPr bwMode="auto">
          <a:xfrm>
            <a:off x="85344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Oval 18"/>
          <p:cNvSpPr>
            <a:spLocks noChangeArrowheads="1"/>
          </p:cNvSpPr>
          <p:nvPr/>
        </p:nvSpPr>
        <p:spPr bwMode="auto">
          <a:xfrm>
            <a:off x="10134600" y="3886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Oval 19"/>
          <p:cNvSpPr>
            <a:spLocks noChangeArrowheads="1"/>
          </p:cNvSpPr>
          <p:nvPr/>
        </p:nvSpPr>
        <p:spPr bwMode="auto">
          <a:xfrm>
            <a:off x="10591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8" name="Oval 20"/>
          <p:cNvSpPr>
            <a:spLocks noChangeArrowheads="1"/>
          </p:cNvSpPr>
          <p:nvPr/>
        </p:nvSpPr>
        <p:spPr bwMode="auto">
          <a:xfrm>
            <a:off x="10744200" y="350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9" name="Oval 21"/>
          <p:cNvSpPr>
            <a:spLocks noChangeArrowheads="1"/>
          </p:cNvSpPr>
          <p:nvPr/>
        </p:nvSpPr>
        <p:spPr bwMode="auto">
          <a:xfrm>
            <a:off x="90678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8630" name="AutoShape 22"/>
          <p:cNvCxnSpPr>
            <a:cxnSpLocks noChangeShapeType="1"/>
            <a:stCxn id="68629" idx="6"/>
            <a:endCxn id="68626" idx="2"/>
          </p:cNvCxnSpPr>
          <p:nvPr/>
        </p:nvCxnSpPr>
        <p:spPr bwMode="auto">
          <a:xfrm>
            <a:off x="9220200" y="3733800"/>
            <a:ext cx="914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1" name="AutoShape 23"/>
          <p:cNvCxnSpPr>
            <a:cxnSpLocks noChangeShapeType="1"/>
            <a:stCxn id="68625" idx="6"/>
            <a:endCxn id="68628" idx="2"/>
          </p:cNvCxnSpPr>
          <p:nvPr/>
        </p:nvCxnSpPr>
        <p:spPr bwMode="auto">
          <a:xfrm flipV="1">
            <a:off x="8686800" y="3581400"/>
            <a:ext cx="2057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2" name="AutoShape 24"/>
          <p:cNvCxnSpPr>
            <a:cxnSpLocks noChangeShapeType="1"/>
            <a:stCxn id="68624" idx="6"/>
            <a:endCxn id="68627" idx="2"/>
          </p:cNvCxnSpPr>
          <p:nvPr/>
        </p:nvCxnSpPr>
        <p:spPr bwMode="auto">
          <a:xfrm>
            <a:off x="8763000" y="3733800"/>
            <a:ext cx="1828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3" name="AutoShape 25"/>
          <p:cNvCxnSpPr>
            <a:cxnSpLocks noChangeShapeType="1"/>
            <a:stCxn id="68629" idx="6"/>
            <a:endCxn id="68628" idx="2"/>
          </p:cNvCxnSpPr>
          <p:nvPr/>
        </p:nvCxnSpPr>
        <p:spPr bwMode="auto">
          <a:xfrm flipV="1">
            <a:off x="9220200" y="3581400"/>
            <a:ext cx="15240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4" name="AutoShape 26"/>
          <p:cNvCxnSpPr>
            <a:cxnSpLocks noChangeShapeType="1"/>
            <a:stCxn id="68624" idx="6"/>
            <a:endCxn id="68626" idx="2"/>
          </p:cNvCxnSpPr>
          <p:nvPr/>
        </p:nvCxnSpPr>
        <p:spPr bwMode="auto">
          <a:xfrm>
            <a:off x="8763000" y="3733800"/>
            <a:ext cx="1371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5" name="AutoShape 27"/>
          <p:cNvCxnSpPr>
            <a:cxnSpLocks noChangeShapeType="1"/>
            <a:stCxn id="68625" idx="6"/>
            <a:endCxn id="68627" idx="2"/>
          </p:cNvCxnSpPr>
          <p:nvPr/>
        </p:nvCxnSpPr>
        <p:spPr bwMode="auto">
          <a:xfrm>
            <a:off x="8686800" y="4267200"/>
            <a:ext cx="190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6" name="AutoShape 28"/>
          <p:cNvCxnSpPr>
            <a:cxnSpLocks noChangeShapeType="1"/>
            <a:stCxn id="68629" idx="6"/>
            <a:endCxn id="68627" idx="2"/>
          </p:cNvCxnSpPr>
          <p:nvPr/>
        </p:nvCxnSpPr>
        <p:spPr bwMode="auto">
          <a:xfrm>
            <a:off x="9220200" y="3733800"/>
            <a:ext cx="1371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7" name="AutoShape 29"/>
          <p:cNvCxnSpPr>
            <a:cxnSpLocks noChangeShapeType="1"/>
            <a:stCxn id="68624" idx="6"/>
            <a:endCxn id="68628" idx="2"/>
          </p:cNvCxnSpPr>
          <p:nvPr/>
        </p:nvCxnSpPr>
        <p:spPr bwMode="auto">
          <a:xfrm flipV="1">
            <a:off x="8763000" y="3581400"/>
            <a:ext cx="1981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8" name="AutoShape 30"/>
          <p:cNvCxnSpPr>
            <a:cxnSpLocks noChangeShapeType="1"/>
            <a:stCxn id="68625" idx="6"/>
            <a:endCxn id="68626" idx="2"/>
          </p:cNvCxnSpPr>
          <p:nvPr/>
        </p:nvCxnSpPr>
        <p:spPr bwMode="auto">
          <a:xfrm flipV="1">
            <a:off x="8686800" y="3962400"/>
            <a:ext cx="1447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8639" name="Oval 31"/>
          <p:cNvSpPr>
            <a:spLocks noChangeArrowheads="1"/>
          </p:cNvSpPr>
          <p:nvPr/>
        </p:nvSpPr>
        <p:spPr bwMode="auto">
          <a:xfrm>
            <a:off x="9906000" y="50292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0" name="Oval 32"/>
          <p:cNvSpPr>
            <a:spLocks noChangeArrowheads="1"/>
          </p:cNvSpPr>
          <p:nvPr/>
        </p:nvSpPr>
        <p:spPr bwMode="auto">
          <a:xfrm>
            <a:off x="8153400" y="50292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1" name="Oval 33"/>
          <p:cNvSpPr>
            <a:spLocks noChangeArrowheads="1"/>
          </p:cNvSpPr>
          <p:nvPr/>
        </p:nvSpPr>
        <p:spPr bwMode="auto">
          <a:xfrm>
            <a:off x="8610600" y="541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2" name="Oval 34"/>
          <p:cNvSpPr>
            <a:spLocks noChangeArrowheads="1"/>
          </p:cNvSpPr>
          <p:nvPr/>
        </p:nvSpPr>
        <p:spPr bwMode="auto">
          <a:xfrm>
            <a:off x="85344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3" name="Oval 35"/>
          <p:cNvSpPr>
            <a:spLocks noChangeArrowheads="1"/>
          </p:cNvSpPr>
          <p:nvPr/>
        </p:nvSpPr>
        <p:spPr bwMode="auto">
          <a:xfrm>
            <a:off x="10134600" y="563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4" name="Oval 36"/>
          <p:cNvSpPr>
            <a:spLocks noChangeArrowheads="1"/>
          </p:cNvSpPr>
          <p:nvPr/>
        </p:nvSpPr>
        <p:spPr bwMode="auto">
          <a:xfrm>
            <a:off x="105918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5" name="Oval 37"/>
          <p:cNvSpPr>
            <a:spLocks noChangeArrowheads="1"/>
          </p:cNvSpPr>
          <p:nvPr/>
        </p:nvSpPr>
        <p:spPr bwMode="auto">
          <a:xfrm>
            <a:off x="107442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6" name="Oval 38"/>
          <p:cNvSpPr>
            <a:spLocks noChangeArrowheads="1"/>
          </p:cNvSpPr>
          <p:nvPr/>
        </p:nvSpPr>
        <p:spPr bwMode="auto">
          <a:xfrm>
            <a:off x="9067800" y="541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7" name="Rectangle 39"/>
          <p:cNvSpPr>
            <a:spLocks noChangeArrowheads="1"/>
          </p:cNvSpPr>
          <p:nvPr/>
        </p:nvSpPr>
        <p:spPr bwMode="auto">
          <a:xfrm>
            <a:off x="8763000" y="5638800"/>
            <a:ext cx="228600" cy="2286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8" name="Rectangle 40"/>
          <p:cNvSpPr>
            <a:spLocks noChangeArrowheads="1"/>
          </p:cNvSpPr>
          <p:nvPr/>
        </p:nvSpPr>
        <p:spPr bwMode="auto">
          <a:xfrm>
            <a:off x="10439400" y="55626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9" name="Rectangle 41"/>
          <p:cNvSpPr>
            <a:spLocks noChangeArrowheads="1"/>
          </p:cNvSpPr>
          <p:nvPr/>
        </p:nvSpPr>
        <p:spPr bwMode="auto">
          <a:xfrm>
            <a:off x="9601200" y="5638800"/>
            <a:ext cx="228600" cy="228600"/>
          </a:xfrm>
          <a:prstGeom prst="rect">
            <a:avLst/>
          </a:prstGeom>
          <a:solidFill>
            <a:srgbClr val="CC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Case-Based Reasoning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162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Classification from similarity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Case-based reasoning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Predict an instance’s label using similar instances</a:t>
            </a:r>
          </a:p>
          <a:p>
            <a:pPr lvl="3">
              <a:lnSpc>
                <a:spcPct val="80000"/>
              </a:lnSpc>
            </a:pPr>
            <a:endParaRPr lang="en-US" sz="12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Nearest-neighbor classification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1-NN: copy the label of the most similar data point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K-NN: vote the k nearest neighbors (need a weighting scheme)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Key issue: how to define similarity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Trade-offs: Small k gives relevant neighbors, Large k gives smoother functions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6934200" y="6553200"/>
            <a:ext cx="525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alibri" pitchFamily="34" charset="0"/>
              </a:rPr>
              <a:t>http://www.cs.cmu.edu/~zhuxj/courseproject/knndemo/KNN.html</a:t>
            </a:r>
          </a:p>
        </p:txBody>
      </p:sp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7924800" y="1752600"/>
          <a:ext cx="3962400" cy="3980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Photo Editor Photo" r:id="rId3" imgW="3017782" imgH="3032381" progId="MSPhotoEd.3">
                  <p:embed/>
                </p:oleObj>
              </mc:Choice>
              <mc:Fallback>
                <p:oleObj name="Photo Editor Photo" r:id="rId3" imgW="3017782" imgH="3032381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752600"/>
                        <a:ext cx="3962400" cy="398064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552" y="4724400"/>
            <a:ext cx="7219047" cy="17523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838200"/>
            <a:ext cx="12192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/>
          <a:lstStyle/>
          <a:p>
            <a:r>
              <a:rPr lang="en-US" sz="3600" dirty="0" smtClean="0"/>
              <a:t>Example: Google News</a:t>
            </a: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169025"/>
            <a:ext cx="2133600" cy="476251"/>
          </a:xfrm>
          <a:noFill/>
        </p:spPr>
        <p:txBody>
          <a:bodyPr/>
          <a:lstStyle/>
          <a:p>
            <a:fld id="{18EDCA42-236F-43F6-93D3-BB1D7F3B510B}" type="slidenum">
              <a:rPr lang="en-US" smtClean="0"/>
              <a:pPr/>
              <a:t>40</a:t>
            </a:fld>
            <a:endParaRPr lang="en-US" smtClean="0"/>
          </a:p>
        </p:txBody>
      </p:sp>
      <p:pic>
        <p:nvPicPr>
          <p:cNvPr id="69636" name="Picture 5" descr="google_new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1188" y="762000"/>
            <a:ext cx="8558212" cy="584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3886200"/>
            <a:ext cx="4495800" cy="289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38900" y="4114800"/>
            <a:ext cx="4038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Top-level categories:  supervised classification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477000" y="5418138"/>
            <a:ext cx="4038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Story groupings:</a:t>
            </a:r>
          </a:p>
          <a:p>
            <a:r>
              <a:rPr lang="en-US" sz="2400">
                <a:solidFill>
                  <a:srgbClr val="FF0000"/>
                </a:solidFill>
              </a:rPr>
              <a:t>unsupervised clustering</a:t>
            </a:r>
          </a:p>
        </p:txBody>
      </p:sp>
      <p:sp>
        <p:nvSpPr>
          <p:cNvPr id="9" name="Oval 8"/>
          <p:cNvSpPr/>
          <p:nvPr/>
        </p:nvSpPr>
        <p:spPr>
          <a:xfrm>
            <a:off x="1600200" y="3733800"/>
            <a:ext cx="4800600" cy="6858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00200" y="1143000"/>
            <a:ext cx="4800600" cy="6858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00200" y="5257800"/>
            <a:ext cx="4800600" cy="1371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Parametric / Non-Parametric</a:t>
            </a:r>
          </a:p>
        </p:txBody>
      </p:sp>
      <p:sp>
        <p:nvSpPr>
          <p:cNvPr id="51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41437"/>
            <a:ext cx="81534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Parametric models:</a:t>
            </a:r>
          </a:p>
          <a:p>
            <a:pPr lvl="1" eaLnBrk="1" hangingPunct="1"/>
            <a:r>
              <a:rPr lang="en-US" sz="2000" dirty="0" smtClean="0"/>
              <a:t>Fixed set of parameters</a:t>
            </a:r>
          </a:p>
          <a:p>
            <a:pPr lvl="1" eaLnBrk="1" hangingPunct="1"/>
            <a:r>
              <a:rPr lang="en-US" sz="2000" dirty="0" smtClean="0"/>
              <a:t>More data means better settings</a:t>
            </a:r>
          </a:p>
          <a:p>
            <a:pPr eaLnBrk="1" hangingPunct="1"/>
            <a:r>
              <a:rPr lang="en-US" sz="2400" dirty="0" smtClean="0"/>
              <a:t>Non-parametric models:</a:t>
            </a:r>
          </a:p>
          <a:p>
            <a:pPr lvl="1" eaLnBrk="1" hangingPunct="1"/>
            <a:r>
              <a:rPr lang="en-US" sz="2000" dirty="0" smtClean="0"/>
              <a:t>Complexity of the classifier increases with data</a:t>
            </a:r>
          </a:p>
          <a:p>
            <a:pPr lvl="1" eaLnBrk="1" hangingPunct="1"/>
            <a:r>
              <a:rPr lang="en-US" sz="2000" dirty="0" smtClean="0"/>
              <a:t>Better in the limit, often worse in the non-limit</a:t>
            </a:r>
          </a:p>
          <a:p>
            <a:pPr eaLnBrk="1" hangingPunct="1"/>
            <a:r>
              <a:rPr lang="en-US" sz="2400" dirty="0" smtClean="0"/>
              <a:t>(K)NN is </a:t>
            </a:r>
            <a:r>
              <a:rPr lang="en-US" sz="2400" dirty="0" smtClean="0">
                <a:solidFill>
                  <a:srgbClr val="CC0000"/>
                </a:solidFill>
              </a:rPr>
              <a:t>non-parametric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757363" y="4884737"/>
          <a:ext cx="1511300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name="Photo Editor Photo" r:id="rId3" imgW="3024762" imgH="3032381" progId="MSPhotoEd.3">
                  <p:embed/>
                </p:oleObj>
              </mc:Choice>
              <mc:Fallback>
                <p:oleObj name="Photo Editor Photo" r:id="rId3" imgW="3024762" imgH="3032381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4884737"/>
                        <a:ext cx="1511300" cy="151606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949" name="Object 5"/>
          <p:cNvGraphicFramePr>
            <a:graphicFrameLocks noChangeAspect="1"/>
          </p:cNvGraphicFramePr>
          <p:nvPr/>
        </p:nvGraphicFramePr>
        <p:xfrm>
          <a:off x="3967163" y="4884737"/>
          <a:ext cx="1516062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name="Photo Editor Photo" r:id="rId5" imgW="3032381" imgH="3024762" progId="MSPhotoEd.3">
                  <p:embed/>
                </p:oleObj>
              </mc:Choice>
              <mc:Fallback>
                <p:oleObj name="Photo Editor Photo" r:id="rId5" imgW="3032381" imgH="3024762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4884737"/>
                        <a:ext cx="1516062" cy="15113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950" name="Object 6"/>
          <p:cNvGraphicFramePr>
            <a:graphicFrameLocks noChangeAspect="1"/>
          </p:cNvGraphicFramePr>
          <p:nvPr/>
        </p:nvGraphicFramePr>
        <p:xfrm>
          <a:off x="6100763" y="4892675"/>
          <a:ext cx="15113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Photo Editor Photo" r:id="rId7" imgW="3024762" imgH="3017782" progId="MSPhotoEd.3">
                  <p:embed/>
                </p:oleObj>
              </mc:Choice>
              <mc:Fallback>
                <p:oleObj name="Photo Editor Photo" r:id="rId7" imgW="3024762" imgH="3017782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4892675"/>
                        <a:ext cx="1511300" cy="150812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951" name="Object 7"/>
          <p:cNvGraphicFramePr>
            <a:graphicFrameLocks noChangeAspect="1"/>
          </p:cNvGraphicFramePr>
          <p:nvPr/>
        </p:nvGraphicFramePr>
        <p:xfrm>
          <a:off x="8310563" y="4881562"/>
          <a:ext cx="1519237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Photo Editor Photo" r:id="rId9" imgW="3040644" imgH="3040644" progId="MSPhotoEd.3">
                  <p:embed/>
                </p:oleObj>
              </mc:Choice>
              <mc:Fallback>
                <p:oleObj name="Photo Editor Photo" r:id="rId9" imgW="3040644" imgH="3040644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0563" y="4881562"/>
                        <a:ext cx="1519237" cy="151923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62952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86762" y="1614487"/>
            <a:ext cx="1824038" cy="1828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362953" name="Text Box 9"/>
          <p:cNvSpPr txBox="1">
            <a:spLocks noChangeArrowheads="1"/>
          </p:cNvSpPr>
          <p:nvPr/>
        </p:nvSpPr>
        <p:spPr bwMode="auto">
          <a:xfrm>
            <a:off x="8920162" y="3595687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Truth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1752600" y="4438650"/>
            <a:ext cx="152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2 Examples</a:t>
            </a:r>
          </a:p>
        </p:txBody>
      </p:sp>
      <p:sp>
        <p:nvSpPr>
          <p:cNvPr id="1362955" name="Text Box 11"/>
          <p:cNvSpPr txBox="1">
            <a:spLocks noChangeArrowheads="1"/>
          </p:cNvSpPr>
          <p:nvPr/>
        </p:nvSpPr>
        <p:spPr bwMode="auto">
          <a:xfrm>
            <a:off x="3962400" y="4424362"/>
            <a:ext cx="152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10 Examples</a:t>
            </a:r>
          </a:p>
        </p:txBody>
      </p:sp>
      <p:sp>
        <p:nvSpPr>
          <p:cNvPr id="1362956" name="Text Box 12"/>
          <p:cNvSpPr txBox="1">
            <a:spLocks noChangeArrowheads="1"/>
          </p:cNvSpPr>
          <p:nvPr/>
        </p:nvSpPr>
        <p:spPr bwMode="auto">
          <a:xfrm>
            <a:off x="6019800" y="4424362"/>
            <a:ext cx="1676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100 Examples</a:t>
            </a:r>
          </a:p>
        </p:txBody>
      </p:sp>
      <p:sp>
        <p:nvSpPr>
          <p:cNvPr id="1362957" name="Text Box 13"/>
          <p:cNvSpPr txBox="1">
            <a:spLocks noChangeArrowheads="1"/>
          </p:cNvSpPr>
          <p:nvPr/>
        </p:nvSpPr>
        <p:spPr bwMode="auto">
          <a:xfrm>
            <a:off x="8077200" y="4424362"/>
            <a:ext cx="1981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10000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953" grpId="0"/>
      <p:bldP spid="1362955" grpId="0"/>
      <p:bldP spid="1362956" grpId="0"/>
      <p:bldP spid="13629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Nearest-Neighbor Classification</a:t>
            </a:r>
          </a:p>
        </p:txBody>
      </p:sp>
      <p:sp>
        <p:nvSpPr>
          <p:cNvPr id="13332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Nearest neighbor for digits: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Take new image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Compare to all training images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Assign based on closest example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Encoding: image is vector of intensities: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What’s the similarity function?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Dot product of two images vectors?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Usually normalize vectors so ||x|| =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min = 0 (when?), max = 1 (when?)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58400" y="1600200"/>
            <a:ext cx="508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58400" y="2438400"/>
            <a:ext cx="544512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82200" y="3276600"/>
            <a:ext cx="617537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82200" y="4114800"/>
            <a:ext cx="58102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82200" y="4876800"/>
            <a:ext cx="6556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82200" y="5791200"/>
            <a:ext cx="617537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46" name="Object 10"/>
          <p:cNvGraphicFramePr>
            <a:graphicFrameLocks noChangeAspect="1"/>
          </p:cNvGraphicFramePr>
          <p:nvPr/>
        </p:nvGraphicFramePr>
        <p:xfrm>
          <a:off x="7467600" y="1981200"/>
          <a:ext cx="6064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Photo Editor Photo" r:id="rId11" imgW="457240" imgH="517986" progId="MSPhotoEd.3">
                  <p:embed/>
                </p:oleObj>
              </mc:Choice>
              <mc:Fallback>
                <p:oleObj name="Photo Editor Photo" r:id="rId11" imgW="457240" imgH="517986" progId="MSPhotoEd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981200"/>
                        <a:ext cx="6064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3259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51062" y="3657600"/>
            <a:ext cx="455453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3260" name="Picture 1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17662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33550" y="5073650"/>
            <a:ext cx="45910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74"/>
          <p:cNvSpPr txBox="1">
            <a:spLocks noChangeArrowheads="1"/>
          </p:cNvSpPr>
          <p:nvPr/>
        </p:nvSpPr>
        <p:spPr bwMode="auto">
          <a:xfrm>
            <a:off x="11049000" y="1676399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17" name="TextBox 75"/>
          <p:cNvSpPr txBox="1">
            <a:spLocks noChangeArrowheads="1"/>
          </p:cNvSpPr>
          <p:nvPr/>
        </p:nvSpPr>
        <p:spPr bwMode="auto">
          <a:xfrm>
            <a:off x="11049000" y="2514599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/>
                <a:cs typeface="Calibri"/>
              </a:rPr>
              <a:t>1</a:t>
            </a:r>
          </a:p>
        </p:txBody>
      </p:sp>
      <p:sp>
        <p:nvSpPr>
          <p:cNvPr id="18" name="TextBox 76"/>
          <p:cNvSpPr txBox="1">
            <a:spLocks noChangeArrowheads="1"/>
          </p:cNvSpPr>
          <p:nvPr/>
        </p:nvSpPr>
        <p:spPr bwMode="auto">
          <a:xfrm>
            <a:off x="11049000" y="3428999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/>
                <a:cs typeface="Calibri"/>
              </a:rPr>
              <a:t>2</a:t>
            </a:r>
          </a:p>
        </p:txBody>
      </p:sp>
      <p:sp>
        <p:nvSpPr>
          <p:cNvPr id="21" name="TextBox 74"/>
          <p:cNvSpPr txBox="1">
            <a:spLocks noChangeArrowheads="1"/>
          </p:cNvSpPr>
          <p:nvPr/>
        </p:nvSpPr>
        <p:spPr bwMode="auto">
          <a:xfrm>
            <a:off x="11049000" y="4190999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22" name="TextBox 75"/>
          <p:cNvSpPr txBox="1">
            <a:spLocks noChangeArrowheads="1"/>
          </p:cNvSpPr>
          <p:nvPr/>
        </p:nvSpPr>
        <p:spPr bwMode="auto">
          <a:xfrm>
            <a:off x="11049000" y="5029199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/>
                <a:cs typeface="Calibri"/>
              </a:rPr>
              <a:t>1</a:t>
            </a:r>
          </a:p>
        </p:txBody>
      </p:sp>
      <p:sp>
        <p:nvSpPr>
          <p:cNvPr id="23" name="TextBox 76"/>
          <p:cNvSpPr txBox="1">
            <a:spLocks noChangeArrowheads="1"/>
          </p:cNvSpPr>
          <p:nvPr/>
        </p:nvSpPr>
        <p:spPr bwMode="auto">
          <a:xfrm>
            <a:off x="11049000" y="5943599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/>
                <a:cs typeface="Calibri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663" y="1238680"/>
            <a:ext cx="9952037" cy="53902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Similarity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Many similarities based on </a:t>
            </a:r>
            <a:r>
              <a:rPr lang="en-US" sz="2800" smtClean="0">
                <a:solidFill>
                  <a:srgbClr val="CC0000"/>
                </a:solidFill>
              </a:rPr>
              <a:t>feature dot products</a:t>
            </a:r>
            <a:r>
              <a:rPr lang="en-US" sz="2800" smtClean="0"/>
              <a:t>: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If features are just the pixels: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Note: not all similarities are of this form</a:t>
            </a:r>
          </a:p>
        </p:txBody>
      </p:sp>
      <p:pic>
        <p:nvPicPr>
          <p:cNvPr id="39940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2725" y="2508250"/>
            <a:ext cx="7356475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20937" y="4495800"/>
            <a:ext cx="4957763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Invariant Metrics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Better similarity functions use knowledge about vision</a:t>
            </a:r>
          </a:p>
          <a:p>
            <a:pPr eaLnBrk="1" hangingPunct="1"/>
            <a:r>
              <a:rPr lang="en-US" sz="2800" dirty="0" smtClean="0"/>
              <a:t>Example: invariant metrics:</a:t>
            </a:r>
          </a:p>
          <a:p>
            <a:pPr lvl="1" eaLnBrk="1" hangingPunct="1"/>
            <a:r>
              <a:rPr lang="en-US" sz="2400" dirty="0" smtClean="0"/>
              <a:t>Similarities are invariant under certain transformations</a:t>
            </a:r>
          </a:p>
          <a:p>
            <a:pPr lvl="1" eaLnBrk="1" hangingPunct="1"/>
            <a:r>
              <a:rPr lang="en-US" sz="2400" dirty="0" smtClean="0"/>
              <a:t>Rotation, scaling, translation, stroke-thickness…</a:t>
            </a:r>
          </a:p>
          <a:p>
            <a:pPr lvl="1" eaLnBrk="1" hangingPunct="1"/>
            <a:r>
              <a:rPr lang="en-US" sz="2400" dirty="0" err="1" smtClean="0"/>
              <a:t>E.g</a:t>
            </a:r>
            <a:r>
              <a:rPr lang="en-US" sz="2400" dirty="0" smtClean="0"/>
              <a:t>: 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200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r>
              <a:rPr lang="en-US" dirty="0" smtClean="0"/>
              <a:t>16 x 16 = 256 pixels; a point in 256-dim space</a:t>
            </a:r>
          </a:p>
          <a:p>
            <a:pPr lvl="2" eaLnBrk="1" hangingPunct="1"/>
            <a:r>
              <a:rPr lang="en-US" dirty="0" smtClean="0"/>
              <a:t>These points have small similarity in R</a:t>
            </a:r>
            <a:r>
              <a:rPr lang="en-US" baseline="30000" dirty="0" smtClean="0"/>
              <a:t>256 </a:t>
            </a:r>
            <a:r>
              <a:rPr lang="en-US" dirty="0" smtClean="0"/>
              <a:t>(why?)</a:t>
            </a:r>
          </a:p>
          <a:p>
            <a:pPr lvl="1" eaLnBrk="1" hangingPunct="1"/>
            <a:r>
              <a:rPr lang="en-US" sz="2400" dirty="0" smtClean="0"/>
              <a:t>How can we incorporate such </a:t>
            </a:r>
            <a:r>
              <a:rPr lang="en-US" sz="2400" dirty="0" err="1" smtClean="0"/>
              <a:t>invariances</a:t>
            </a:r>
            <a:r>
              <a:rPr lang="en-US" sz="2400" dirty="0" smtClean="0"/>
              <a:t> into our similarities?</a:t>
            </a:r>
          </a:p>
          <a:p>
            <a:pPr eaLnBrk="1" hangingPunct="1"/>
            <a:endParaRPr lang="en-US" sz="2800" dirty="0" smtClean="0"/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3048000" y="3648075"/>
          <a:ext cx="83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Photo Editor Photo" r:id="rId3" imgW="838095" imgH="838095" progId="MSPhotoEd.3">
                  <p:embed/>
                </p:oleObj>
              </mc:Choice>
              <mc:Fallback>
                <p:oleObj name="Photo Editor Photo" r:id="rId3" imgW="838095" imgH="838095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48075"/>
                        <a:ext cx="83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4724400" y="3648075"/>
          <a:ext cx="8382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Photo Editor Photo" r:id="rId5" imgW="838095" imgH="847843" progId="MSPhotoEd.3">
                  <p:embed/>
                </p:oleObj>
              </mc:Choice>
              <mc:Fallback>
                <p:oleObj name="Photo Editor Photo" r:id="rId5" imgW="838095" imgH="847843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48075"/>
                        <a:ext cx="8382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248400" y="6491288"/>
            <a:ext cx="5867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This and next few slides adapted from Xiao </a:t>
            </a:r>
            <a:r>
              <a:rPr lang="en-US" dirty="0" err="1">
                <a:latin typeface="Calibri" pitchFamily="34" charset="0"/>
              </a:rPr>
              <a:t>Hu</a:t>
            </a:r>
            <a:r>
              <a:rPr lang="en-US" dirty="0">
                <a:latin typeface="Calibri" pitchFamily="34" charset="0"/>
              </a:rPr>
              <a:t>, UIUC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= \left( \textcolor{OliveGreen}{\sum_i \alpha_{i,y} \, f(x_i)} \right) \cdot f(x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7"/>
  <p:tag name="PICTUREFILESIZE" val="3245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= \textcolor{OliveGreen}{\sum_i \alpha_{i,y}} \left( f(x_i)  \cdot f(x) \right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17"/>
  <p:tag name="PICTUREFILESIZE" val="2406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= \textcolor{OliveGreen}{\sum_i \alpha_{i,y}} \,\, K(x_i, x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70"/>
  <p:tag name="PICTUREFILESIZE" val="1966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alpha_{y,n} = \alpha_{y,n} -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5"/>
  <p:tag name="PICTUREFILESIZE" val="601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alpha_{y^*,n} = \alpha_{y^*,n} +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3"/>
  <p:tag name="PICTUREFILESIZE" val="722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\begin{array}{rl}&#10;\mbox{score}(y, x) &amp;= \textcolor{OliveGreen}{w_y} \cdot f(x)&#10;\end{array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6"/>
  <p:tag name="PICTUREFILESIZE" val="1891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= \textcolor{OliveGreen}{\sum_i \alpha_{i,y}} \,\, K(x_i, x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70"/>
  <p:tag name="PICTUREFILESIZE" val="1966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K(x,x') = x' \cdot x' = \sum_i x_i \, x'_i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56"/>
  <p:tag name="PICTUREFILESIZE" val="1429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K(x,x') = (x \cdot x' + 1)^2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2"/>
  <p:tag name="PICTUREFILESIZE" val="1047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K(x,x') = \exp(-|| x - x'||^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65"/>
  <p:tag name="PICTUREFILESIZE" val="125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= \langle 0.0 \,\,\, 0.0 \,\,\, 0.3 \,\,\, 0.8 \,\,\, 0.7 \,\,\, 0.1 \ldots  0.0 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337"/>
  <p:tag name="PICTUREFILESIZE" val="1230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= \sum_{i,j} x_i x_j \, x'_i x'_j + 2 \sum_i x_i \, x'_i +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86"/>
  <p:tag name="PICTUREFILESIZE" val="1725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newcommand{\transpose}{\mbox{${}^{\mbox{T}}$}}&#10;\[&#10;\mbox{dist}(x,y) = (x - y)\transpose (x - y) = \sum_i (x_i - y_i)^2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419"/>
  <p:tag name="PICTUREFILESIZE" val="3804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[&#10;\phi(\{x_i\}, \{a_i\}, \{c_k\}) = \sum_i \textcolor{OliveGreen}{\mbox{dist}(x_i, c_{a_i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334"/>
  <p:tag name="PICTUREFILESIZE" val="3737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[&#10;a_i = \argmin_k \textcolor{OliveGreen}{\mbox{dist}(x_i, c_k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221"/>
  <p:tag name="PICTUREFILESIZE" val="2265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[&#10;\phi(\{x_i\}, \{a_i\}, \{c_k\}) =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193"/>
  <p:tag name="PICTUREFILESIZE" val="1540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[&#10;\sum_i \textcolor{OliveGreen}{\mbox{dist}(x_i, c_{a_i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134"/>
  <p:tag name="PICTUREFILESIZE" val="1770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c_k = \frac{1}{|\{i : a_i = k\}|}\sum_{i: a_i = k} x_i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248"/>
  <p:tag name="PICTUREFILESIZE" val="2885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mbox{sim}(x,x') = x \cdot x' = \sum_i x_i x'_i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147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mbox{sim}(x,x') = f(x) \cdot f(x') = \sum_i f_i(x) f_i(x'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9"/>
  <p:tag name="PICTUREFILESIZE" val="2300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mbox{sim}(x,x') = x \cdot x' = \sum_i x_i x'_i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1470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y = {\bf 0} + f(x_1) - f(x_5) + \ldots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3"/>
  <p:tag name="PICTUREFILESIZE" val="1129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y = \sum_i \alpha_{i,y} \, f(x_i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0"/>
  <p:tag name="PICTUREFILESIZE" val="1147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alpha_{y} = \langle \alpha_{1,y} \,\,\, \alpha_{2,y} \,\,\, \ldots  \,\,\, \alpha_{n,y} \rangle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7"/>
  <p:tag name="PICTUREFILESIZE" val="1103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\begin{array}{rl}&#10;\mbox{score}(y, x) &amp;= \textcolor{OliveGreen}{w_y} \cdot f(x)&#10;\end{array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6"/>
  <p:tag name="PICTUREFILESIZE" val="18919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51504</TotalTime>
  <Words>1487</Words>
  <Application>Microsoft Office PowerPoint</Application>
  <PresentationFormat>Custom</PresentationFormat>
  <Paragraphs>323</Paragraphs>
  <Slides>40</Slides>
  <Notes>3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dan-berkeley-nlp-v1</vt:lpstr>
      <vt:lpstr>Photo Editor Photo</vt:lpstr>
      <vt:lpstr>位图图像</vt:lpstr>
      <vt:lpstr>CS 188: Artificial Intelligence </vt:lpstr>
      <vt:lpstr>Case-Based Learning</vt:lpstr>
      <vt:lpstr>Non-Separable Data</vt:lpstr>
      <vt:lpstr>Case-Based Reasoning</vt:lpstr>
      <vt:lpstr>Parametric / Non-Parametric</vt:lpstr>
      <vt:lpstr>Nearest-Neighbor Classification</vt:lpstr>
      <vt:lpstr>Similarity Functions</vt:lpstr>
      <vt:lpstr>Basic Similarity</vt:lpstr>
      <vt:lpstr>Invariant Metrics</vt:lpstr>
      <vt:lpstr>Rotation Invariant Metrics</vt:lpstr>
      <vt:lpstr>Tangent Families</vt:lpstr>
      <vt:lpstr>Template Deformation</vt:lpstr>
      <vt:lpstr>A Tale of Two Approaches…</vt:lpstr>
      <vt:lpstr>Kernelization</vt:lpstr>
      <vt:lpstr>Perceptron Weights</vt:lpstr>
      <vt:lpstr>Dual Perceptron</vt:lpstr>
      <vt:lpstr>Dual Perceptron</vt:lpstr>
      <vt:lpstr>Kernelized Perceptron</vt:lpstr>
      <vt:lpstr>Kernels: Who Cares?</vt:lpstr>
      <vt:lpstr>Non-Linearity</vt:lpstr>
      <vt:lpstr>Non-Linear Separators</vt:lpstr>
      <vt:lpstr>Non-Linear Separators</vt:lpstr>
      <vt:lpstr>Some Kernels</vt:lpstr>
      <vt:lpstr>Why Kernels?</vt:lpstr>
      <vt:lpstr>Clustering</vt:lpstr>
      <vt:lpstr>Clustering</vt:lpstr>
      <vt:lpstr>Clustering</vt:lpstr>
      <vt:lpstr>K-Means</vt:lpstr>
      <vt:lpstr>K-Means</vt:lpstr>
      <vt:lpstr>K-Means Example</vt:lpstr>
      <vt:lpstr>K-Means as Optimization</vt:lpstr>
      <vt:lpstr>Phase I: Update Assignments</vt:lpstr>
      <vt:lpstr>Phase II: Update Means</vt:lpstr>
      <vt:lpstr>Initialization</vt:lpstr>
      <vt:lpstr>K-Means Getting Stuck</vt:lpstr>
      <vt:lpstr>K-Means Questions</vt:lpstr>
      <vt:lpstr>Agglomerative Clustering</vt:lpstr>
      <vt:lpstr>Agglomerative Clustering</vt:lpstr>
      <vt:lpstr>Agglomerative Clustering</vt:lpstr>
      <vt:lpstr>Example: Google News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Masood Feyzbakhsh</cp:lastModifiedBy>
  <cp:revision>2925</cp:revision>
  <cp:lastPrinted>2014-04-17T18:03:19Z</cp:lastPrinted>
  <dcterms:created xsi:type="dcterms:W3CDTF">2004-08-27T04:16:05Z</dcterms:created>
  <dcterms:modified xsi:type="dcterms:W3CDTF">2018-12-16T16:33:32Z</dcterms:modified>
</cp:coreProperties>
</file>