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6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3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19983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25088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902000" y="176868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9976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25088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902000" y="4058640"/>
            <a:ext cx="34768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99760" y="301320"/>
            <a:ext cx="107982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132960" y="405864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IPA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132960" y="1768680"/>
            <a:ext cx="52693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99760" y="4058640"/>
            <a:ext cx="107982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IPA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IPAGothic"/>
              </a:rPr>
              <a:t>Click to edit the title text format</a:t>
            </a:r>
            <a:endParaRPr b="0" lang="en-US" sz="4400" spc="-1" strike="noStrike">
              <a:latin typeface="IPAGothic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IPAGothic"/>
              </a:rPr>
              <a:t>Click to edit the outline text format</a:t>
            </a:r>
            <a:endParaRPr b="0" lang="en-US" sz="3200" spc="-1" strike="noStrike">
              <a:latin typeface="IPA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IPAGothic"/>
              </a:rPr>
              <a:t>Second Outline Level</a:t>
            </a:r>
            <a:endParaRPr b="0" lang="en-US" sz="2800" spc="-1" strike="noStrike">
              <a:latin typeface="IPA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IPAGothic"/>
              </a:rPr>
              <a:t>Third Outline Level</a:t>
            </a:r>
            <a:endParaRPr b="0" lang="en-US" sz="2400" spc="-1" strike="noStrike">
              <a:latin typeface="IPA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IPAGothic"/>
              </a:rPr>
              <a:t>Fourth Outline Level</a:t>
            </a:r>
            <a:endParaRPr b="0" lang="en-US" sz="2000" spc="-1" strike="noStrike">
              <a:latin typeface="IPA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Fifth Outline Level</a:t>
            </a:r>
            <a:endParaRPr b="0" lang="en-US" sz="2000" spc="-1" strike="noStrike">
              <a:latin typeface="IPA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Sixth Outline Level</a:t>
            </a:r>
            <a:endParaRPr b="0" lang="en-US" sz="2000" spc="-1" strike="noStrike">
              <a:latin typeface="IPA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Seventh Outline Level</a:t>
            </a:r>
            <a:endParaRPr b="0" lang="en-US" sz="2000" spc="-1" strike="noStrike">
              <a:latin typeface="IPA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99760" y="301320"/>
            <a:ext cx="107982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IPAGothic"/>
              </a:rPr>
              <a:t>Click to edit the title text format</a:t>
            </a:r>
            <a:endParaRPr b="0" lang="en-US" sz="4400" spc="-1" strike="noStrike">
              <a:latin typeface="IPAGothic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99760" y="1768680"/>
            <a:ext cx="107982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IPAGothic"/>
              </a:rPr>
              <a:t>Click to edit the outline text format</a:t>
            </a:r>
            <a:endParaRPr b="0" lang="en-US" sz="3200" spc="-1" strike="noStrike">
              <a:latin typeface="IPA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IPAGothic"/>
              </a:rPr>
              <a:t>Second Outline Level</a:t>
            </a:r>
            <a:endParaRPr b="0" lang="en-US" sz="2800" spc="-1" strike="noStrike">
              <a:latin typeface="IPA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IPAGothic"/>
              </a:rPr>
              <a:t>Third Outline Level</a:t>
            </a:r>
            <a:endParaRPr b="0" lang="en-US" sz="2400" spc="-1" strike="noStrike">
              <a:latin typeface="IPA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IPAGothic"/>
              </a:rPr>
              <a:t>Fourth Outline Level</a:t>
            </a:r>
            <a:endParaRPr b="0" lang="en-US" sz="2000" spc="-1" strike="noStrike">
              <a:latin typeface="IPA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Fifth Outline Level</a:t>
            </a:r>
            <a:endParaRPr b="0" lang="en-US" sz="2000" spc="-1" strike="noStrike">
              <a:latin typeface="IPA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Sixth Outline Level</a:t>
            </a:r>
            <a:endParaRPr b="0" lang="en-US" sz="2000" spc="-1" strike="noStrike">
              <a:latin typeface="IPA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IPAGothic"/>
              </a:rPr>
              <a:t>Seventh Outline Level</a:t>
            </a:r>
            <a:endParaRPr b="0" lang="en-US" sz="2000" spc="-1" strike="noStrike">
              <a:latin typeface="IPA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640" y="301320"/>
            <a:ext cx="10795680" cy="44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4617b"/>
                </a:solidFill>
                <a:latin typeface="SF Pro Text"/>
                <a:ea typeface="DejaVu Sans"/>
              </a:rPr>
              <a:t>Text Normalization Challenge</a:t>
            </a:r>
            <a:br/>
            <a:r>
              <a:rPr b="0" lang="en-US" sz="4000" spc="-1" strike="noStrike">
                <a:solidFill>
                  <a:srgbClr val="04617b"/>
                </a:solidFill>
                <a:latin typeface="SF Pro Text"/>
                <a:ea typeface="DejaVu Sans"/>
              </a:rPr>
              <a:t>English Language</a:t>
            </a:r>
            <a:endParaRPr b="0" lang="en-US" sz="4000" spc="-1" strike="noStrike">
              <a:latin typeface="IPAGothic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5851800"/>
            <a:ext cx="10787040" cy="100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dbf5f9"/>
                </a:solidFill>
                <a:latin typeface="SF Pro Text"/>
                <a:ea typeface="DejaVu Sans"/>
              </a:rPr>
              <a:t>Amir Shabani</a:t>
            </a:r>
            <a:endParaRPr b="0" lang="en-US" sz="3600" spc="-1" strike="noStrike">
              <a:latin typeface="IPAGothic"/>
            </a:endParaRPr>
          </a:p>
          <a:p>
            <a:pPr algn="ctr">
              <a:lnSpc>
                <a:spcPct val="100000"/>
              </a:lnSpc>
            </a:pPr>
            <a:r>
              <a:rPr b="1" lang="en-US" sz="3000" spc="-1" strike="noStrike">
                <a:solidFill>
                  <a:srgbClr val="dbf5f9"/>
                </a:solidFill>
                <a:latin typeface="SF Pro Text"/>
                <a:ea typeface="DejaVu Sans"/>
              </a:rPr>
              <a:t>9413088021</a:t>
            </a:r>
            <a:endParaRPr b="0" lang="en-US" sz="3000" spc="-1" strike="noStrike">
              <a:latin typeface="IPA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F Pro Text"/>
                <a:ea typeface="DejaVu Sans"/>
              </a:rPr>
              <a:t>Description</a:t>
            </a:r>
            <a:endParaRPr b="0" lang="en-US" sz="6000" spc="-1" strike="noStrike">
              <a:latin typeface="IPAGothic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99040" y="1920240"/>
            <a:ext cx="10736640" cy="466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F Pro Text"/>
                <a:ea typeface="DejaVu Sans"/>
              </a:rPr>
              <a:t>What is Text Normalization?</a:t>
            </a:r>
            <a:endParaRPr b="0" lang="en-US" sz="2800" spc="-1" strike="noStrike">
              <a:latin typeface="IPAGothic"/>
            </a:endParaRPr>
          </a:p>
          <a:p>
            <a:pPr marL="432000" indent="-321120">
              <a:lnSpc>
                <a:spcPct val="100000"/>
              </a:lnSpc>
              <a:spcAft>
                <a:spcPts val="1409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SF Pro Text"/>
                <a:ea typeface="DejaVu Sans"/>
              </a:rPr>
              <a:t>Where can it be used?</a:t>
            </a:r>
            <a:endParaRPr b="0" lang="en-US" sz="2800" spc="-1" strike="noStrike">
              <a:latin typeface="IPAGothic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2615760" y="4023360"/>
            <a:ext cx="735012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A baby giraffe is </a:t>
            </a:r>
            <a:r>
              <a:rPr b="0" lang="en-US" sz="2500" spc="-1" strike="noStrike">
                <a:solidFill>
                  <a:srgbClr val="c9211e"/>
                </a:solidFill>
                <a:latin typeface="SF Pro Text"/>
                <a:ea typeface="DejaVu Sans"/>
              </a:rPr>
              <a:t>6ft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tall and weighs </a:t>
            </a:r>
            <a:r>
              <a:rPr b="0" lang="en-US" sz="2500" spc="-1" strike="noStrike">
                <a:solidFill>
                  <a:srgbClr val="800080"/>
                </a:solidFill>
                <a:latin typeface="SF Pro Text"/>
                <a:ea typeface="DejaVu Sans"/>
              </a:rPr>
              <a:t>150lb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.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914400" y="5303520"/>
            <a:ext cx="1038132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A baby giraffe is </a:t>
            </a:r>
            <a:r>
              <a:rPr b="0" lang="en-US" sz="2500" spc="-1" strike="noStrike">
                <a:solidFill>
                  <a:srgbClr val="c9211e"/>
                </a:solidFill>
                <a:latin typeface="SF Pro Text"/>
                <a:ea typeface="DejaVu Sans"/>
              </a:rPr>
              <a:t>six feet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tall and weighs</a:t>
            </a:r>
            <a:r>
              <a:rPr b="0" lang="en-US" sz="2500" spc="-1" strike="noStrike">
                <a:solidFill>
                  <a:srgbClr val="c9211e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800080"/>
                </a:solidFill>
                <a:latin typeface="SF Pro Text"/>
                <a:ea typeface="DejaVu Sans"/>
              </a:rPr>
              <a:t>one hundred fifty pounds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.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82" name="Line 5"/>
          <p:cNvSpPr/>
          <p:nvPr/>
        </p:nvSpPr>
        <p:spPr>
          <a:xfrm flipH="1">
            <a:off x="4389120" y="4491720"/>
            <a:ext cx="1005840" cy="90324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6"/>
          <p:cNvSpPr/>
          <p:nvPr/>
        </p:nvSpPr>
        <p:spPr>
          <a:xfrm>
            <a:off x="8503920" y="4491720"/>
            <a:ext cx="0" cy="8118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F Pro Text"/>
                <a:ea typeface="DejaVu Sans"/>
              </a:rPr>
              <a:t>Train Data</a:t>
            </a:r>
            <a:endParaRPr b="0" lang="en-US" sz="6000" spc="-1" strike="noStrike">
              <a:latin typeface="IPAGothic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617760" y="1920240"/>
            <a:ext cx="12816360" cy="50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1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 import </a:t>
            </a:r>
            <a:r>
              <a:rPr b="0" lang="en-US" sz="2500" spc="-1" strike="noStrike">
                <a:solidFill>
                  <a:srgbClr val="2a6099"/>
                </a:solidFill>
                <a:latin typeface="SF Pro Text"/>
                <a:ea typeface="DejaVu Sans"/>
              </a:rPr>
              <a:t>pandas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2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2a6099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train = pandas.read_csv(</a:t>
            </a:r>
            <a:r>
              <a:rPr b="0" lang="en-US" sz="2500" spc="-1" strike="noStrike">
                <a:solidFill>
                  <a:srgbClr val="ff8000"/>
                </a:solidFill>
                <a:latin typeface="SF Pro Text"/>
                <a:ea typeface="DejaVu Sans"/>
              </a:rPr>
              <a:t>'en_train.csv'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3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train.shape                                                                                                               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Out[</a:t>
            </a:r>
            <a:r>
              <a:rPr b="0" lang="en-US" sz="2500" spc="-1" strike="noStrike">
                <a:solidFill>
                  <a:srgbClr val="bf0041"/>
                </a:solidFill>
                <a:latin typeface="SF Pro Text"/>
                <a:ea typeface="DejaVu Sans"/>
              </a:rPr>
              <a:t>3</a:t>
            </a: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(9918441, 5)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4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train.head()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Out[</a:t>
            </a:r>
            <a:r>
              <a:rPr b="0" lang="en-US" sz="2500" spc="-1" strike="noStrike">
                <a:solidFill>
                  <a:srgbClr val="bf0041"/>
                </a:solidFill>
                <a:latin typeface="SF Pro Text"/>
                <a:ea typeface="DejaVu Sans"/>
              </a:rPr>
              <a:t>4</a:t>
            </a: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sentence_id  token_id     class          before             after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0                   0             0   PLAIN  Brillantaisia  Brillantaisia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1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         </a:t>
            </a:r>
            <a:r>
              <a:rPr b="0" lang="en-US" sz="5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    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0             1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PLAIN                  is                   is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2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0 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2   PLAIN                   a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      a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3  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0 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3   PLAIN           genus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genus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4                   0             4   PLAIN    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of                  of</a:t>
            </a:r>
            <a:endParaRPr b="0" lang="en-US" sz="2500" spc="-1" strike="noStrike">
              <a:latin typeface="IPA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99040" y="925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F Pro Text"/>
                <a:ea typeface="DejaVu Sans"/>
              </a:rPr>
              <a:t>Test Data</a:t>
            </a:r>
            <a:endParaRPr b="0" lang="en-US" sz="6000" spc="-1" strike="noStrike">
              <a:latin typeface="IPAGothic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17760" y="1920240"/>
            <a:ext cx="12816360" cy="504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1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 import </a:t>
            </a:r>
            <a:r>
              <a:rPr b="0" lang="en-US" sz="2500" spc="-1" strike="noStrike">
                <a:solidFill>
                  <a:srgbClr val="2a6099"/>
                </a:solidFill>
                <a:latin typeface="SF Pro Text"/>
                <a:ea typeface="DejaVu Sans"/>
              </a:rPr>
              <a:t>pandas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2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2a6099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test = pandas.read_csv(</a:t>
            </a:r>
            <a:r>
              <a:rPr b="0" lang="en-US" sz="2500" spc="-1" strike="noStrike">
                <a:solidFill>
                  <a:srgbClr val="ff8000"/>
                </a:solidFill>
                <a:latin typeface="SF Pro Text"/>
                <a:ea typeface="DejaVu Sans"/>
              </a:rPr>
              <a:t>'en_test.csv'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3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test.shape                                                                                                               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Out[</a:t>
            </a:r>
            <a:r>
              <a:rPr b="0" lang="en-US" sz="2500" spc="-1" strike="noStrike">
                <a:solidFill>
                  <a:srgbClr val="bf0041"/>
                </a:solidFill>
                <a:latin typeface="SF Pro Text"/>
                <a:ea typeface="DejaVu Sans"/>
              </a:rPr>
              <a:t>3</a:t>
            </a: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]: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(1088564, 3)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4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test.head()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Out[</a:t>
            </a:r>
            <a:r>
              <a:rPr b="0" lang="en-US" sz="2500" spc="-1" strike="noStrike">
                <a:solidFill>
                  <a:srgbClr val="bf0041"/>
                </a:solidFill>
                <a:latin typeface="SF Pro Text"/>
                <a:ea typeface="DejaVu Sans"/>
              </a:rPr>
              <a:t>4</a:t>
            </a:r>
            <a:r>
              <a:rPr b="0" lang="en-US" sz="2500" spc="-1" strike="noStrike">
                <a:solidFill>
                  <a:srgbClr val="ff0000"/>
                </a:solidFill>
                <a:latin typeface="SF Pro Text"/>
                <a:ea typeface="DejaVu Sans"/>
              </a:rPr>
              <a:t>]: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sentence_id  token_id        before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0                   0             0      Another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1      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0          </a:t>
            </a:r>
            <a:r>
              <a:rPr b="0" lang="en-US" sz="1000" spc="-1" strike="noStrike">
                <a:solidFill>
                  <a:srgbClr val="000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  1     religious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2                   0             2         family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3                   0             3                is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4                   0             4               of</a:t>
            </a:r>
            <a:endParaRPr b="0" lang="en-US" sz="2500" spc="-1" strike="noStrike">
              <a:latin typeface="IPA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99040" y="925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F Pro Text"/>
                <a:ea typeface="DejaVu Sans"/>
              </a:rPr>
              <a:t>Evaluation</a:t>
            </a:r>
            <a:endParaRPr b="0" lang="en-US" sz="6000" spc="-1" strike="noStrike">
              <a:latin typeface="IPAGothic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31520" y="3017520"/>
            <a:ext cx="128163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Thus, during the years </a:t>
            </a:r>
            <a:r>
              <a:rPr b="0" lang="en-US" sz="2500" spc="-1" strike="noStrike">
                <a:solidFill>
                  <a:srgbClr val="800080"/>
                </a:solidFill>
                <a:latin typeface="SF Pro Text"/>
                <a:ea typeface="DejaVu Sans"/>
              </a:rPr>
              <a:t>1573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-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1595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 they rebuilt the old castle.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90" name="Line 3"/>
          <p:cNvSpPr/>
          <p:nvPr/>
        </p:nvSpPr>
        <p:spPr>
          <a:xfrm flipH="1">
            <a:off x="3710160" y="3557880"/>
            <a:ext cx="731520" cy="432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4"/>
          <p:cNvSpPr/>
          <p:nvPr/>
        </p:nvSpPr>
        <p:spPr>
          <a:xfrm>
            <a:off x="5721840" y="3557880"/>
            <a:ext cx="640080" cy="4431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1740240" y="3989880"/>
            <a:ext cx="32738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800080"/>
                </a:solidFill>
                <a:latin typeface="SF Pro Text"/>
                <a:ea typeface="DejaVu Sans"/>
              </a:rPr>
              <a:t>fifteen seventy three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5356080" y="4001040"/>
            <a:ext cx="278136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fifteen ninety five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731520" y="4865400"/>
            <a:ext cx="5851440" cy="237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id,after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…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IPAGothic"/>
              </a:rPr>
              <a:t>44_5, “fifteen seventy three”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IPAGothic"/>
              </a:rPr>
              <a:t>44_6, “to”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IPAGothic"/>
              </a:rPr>
              <a:t>44_7, “fifteen ninety five”</a:t>
            </a:r>
            <a:endParaRPr b="0" lang="en-US" sz="2500" spc="-1" strike="noStrike">
              <a:latin typeface="IPAGothic"/>
            </a:endParaRPr>
          </a:p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IPAGothic"/>
              </a:rPr>
              <a:t>...</a:t>
            </a:r>
            <a:endParaRPr b="0" lang="en-US" sz="2500" spc="-1" strike="noStrike">
              <a:latin typeface="IPAGothic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786960" y="2011680"/>
            <a:ext cx="689400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In [</a:t>
            </a:r>
            <a:r>
              <a:rPr b="0" lang="en-US" sz="2500" spc="-1" strike="noStrike">
                <a:solidFill>
                  <a:srgbClr val="81d41a"/>
                </a:solidFill>
                <a:latin typeface="SF Pro Text"/>
                <a:ea typeface="DejaVu Sans"/>
              </a:rPr>
              <a:t>3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]: 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train.loc[train[</a:t>
            </a:r>
            <a:r>
              <a:rPr b="0" lang="en-US" sz="2500" spc="-1" strike="noStrike">
                <a:solidFill>
                  <a:srgbClr val="ff8000"/>
                </a:solidFill>
                <a:latin typeface="SF Pro Text"/>
                <a:ea typeface="DejaVu Sans"/>
              </a:rPr>
              <a:t>'sentence_id'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] ==</a:t>
            </a:r>
            <a:r>
              <a:rPr b="0" lang="en-US" sz="2500" spc="-1" strike="noStrike">
                <a:solidFill>
                  <a:srgbClr val="ff8000"/>
                </a:solidFill>
                <a:latin typeface="SF Pro Text"/>
                <a:ea typeface="DejaVu Sans"/>
              </a:rPr>
              <a:t> </a:t>
            </a:r>
            <a:r>
              <a:rPr b="0" lang="en-US" sz="2500" spc="-1" strike="noStrike">
                <a:solidFill>
                  <a:srgbClr val="00a933"/>
                </a:solidFill>
                <a:latin typeface="SF Pro Text"/>
                <a:ea typeface="DejaVu Sans"/>
              </a:rPr>
              <a:t>44</a:t>
            </a:r>
            <a:r>
              <a:rPr b="0" lang="en-US" sz="2500" spc="-1" strike="noStrike">
                <a:solidFill>
                  <a:srgbClr val="000000"/>
                </a:solidFill>
                <a:latin typeface="SF Pro Text"/>
                <a:ea typeface="DejaVu Sans"/>
              </a:rPr>
              <a:t>]</a:t>
            </a:r>
            <a:endParaRPr b="0" lang="en-US" sz="2500" spc="-1" strike="noStrike">
              <a:latin typeface="IPA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99040" y="92520"/>
            <a:ext cx="10795680" cy="12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ffffff"/>
                </a:solidFill>
                <a:latin typeface="SF Pro Text"/>
                <a:ea typeface="DejaVu Sans"/>
              </a:rPr>
              <a:t>Prizes</a:t>
            </a:r>
            <a:endParaRPr b="0" lang="en-US" sz="6000" spc="-1" strike="noStrike">
              <a:latin typeface="IPAGothic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16320" y="3102840"/>
            <a:ext cx="9442080" cy="2383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000" spc="-1" strike="noStrike">
                <a:latin typeface="SF Pro Text"/>
              </a:rPr>
              <a:t>Three cash prizes will be awarded to the top teams:</a:t>
            </a:r>
            <a:endParaRPr b="0" lang="en-US" sz="3000" spc="-1" strike="noStrike">
              <a:latin typeface="SF Pro Text"/>
            </a:endParaRPr>
          </a:p>
          <a:p>
            <a:endParaRPr b="0" lang="en-US" sz="3000" spc="-1" strike="noStrike">
              <a:latin typeface="SF Pro Tex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SF Pro Text"/>
              </a:rPr>
              <a:t>1</a:t>
            </a:r>
            <a:r>
              <a:rPr b="0" lang="en-US" sz="3000" spc="-1" strike="noStrike" baseline="14000000">
                <a:latin typeface="SF Pro Text"/>
              </a:rPr>
              <a:t>st</a:t>
            </a:r>
            <a:r>
              <a:rPr b="0" lang="en-US" sz="3000" spc="-1" strike="noStrike">
                <a:latin typeface="SF Pro Text"/>
              </a:rPr>
              <a:t> place - $12,000</a:t>
            </a:r>
            <a:endParaRPr b="0" lang="en-US" sz="3000" spc="-1" strike="noStrike">
              <a:latin typeface="SF Pro Tex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SF Pro Text"/>
              </a:rPr>
              <a:t>2</a:t>
            </a:r>
            <a:r>
              <a:rPr b="0" lang="en-US" sz="3000" spc="-1" strike="noStrike" baseline="14000000">
                <a:latin typeface="SF Pro Text"/>
              </a:rPr>
              <a:t>nd</a:t>
            </a:r>
            <a:r>
              <a:rPr b="0" lang="en-US" sz="3000" spc="-1" strike="noStrike">
                <a:latin typeface="SF Pro Text"/>
              </a:rPr>
              <a:t> place - $8,000</a:t>
            </a:r>
            <a:endParaRPr b="0" lang="en-US" sz="3000" spc="-1" strike="noStrike">
              <a:latin typeface="SF Pro Text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latin typeface="SF Pro Text"/>
              </a:rPr>
              <a:t>3</a:t>
            </a:r>
            <a:r>
              <a:rPr b="0" lang="en-US" sz="3000" spc="-1" strike="noStrike" baseline="14000000">
                <a:latin typeface="SF Pro Text"/>
              </a:rPr>
              <a:t>rd</a:t>
            </a:r>
            <a:r>
              <a:rPr b="0" lang="en-US" sz="3000" spc="-1" strike="noStrike">
                <a:latin typeface="SF Pro Text"/>
              </a:rPr>
              <a:t> place - $5,000</a:t>
            </a:r>
            <a:endParaRPr b="0" lang="en-US" sz="3000" spc="-1" strike="noStrike">
              <a:latin typeface="SF Pro Tex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LibreOffice/6.3.1.2$Linux_X86_64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2019-10-04T10:03:18Z</dcterms:created>
  <dc:creator/>
  <dc:description/>
  <dc:language>en-US</dc:language>
  <cp:lastModifiedBy/>
  <dcterms:modified xsi:type="dcterms:W3CDTF">2019-10-06T16:04:57Z</dcterms:modified>
  <cp:revision>32</cp:revision>
  <dc:subject/>
  <dc:title>Vivid</dc:title>
</cp:coreProperties>
</file>