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0" autoAdjust="0"/>
    <p:restoredTop sz="94660"/>
  </p:normalViewPr>
  <p:slideViewPr>
    <p:cSldViewPr snapToGrid="0">
      <p:cViewPr varScale="1">
        <p:scale>
          <a:sx n="58" d="100"/>
          <a:sy n="58" d="100"/>
        </p:scale>
        <p:origin x="77"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771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9570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0395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2055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6966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0991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7063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1375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5540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56748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56677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08920937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578C5-B364-4AED-97D6-7A7ABD1D9007}"/>
              </a:ext>
            </a:extLst>
          </p:cNvPr>
          <p:cNvSpPr>
            <a:spLocks noGrp="1"/>
          </p:cNvSpPr>
          <p:nvPr>
            <p:ph type="ctrTitle"/>
          </p:nvPr>
        </p:nvSpPr>
        <p:spPr>
          <a:xfrm>
            <a:off x="612648" y="600074"/>
            <a:ext cx="6035040" cy="1529932"/>
          </a:xfrm>
        </p:spPr>
        <p:txBody>
          <a:bodyPr vert="horz" lIns="91440" tIns="45720" rIns="91440" bIns="45720" rtlCol="0" anchor="b">
            <a:normAutofit/>
          </a:bodyPr>
          <a:lstStyle/>
          <a:p>
            <a:pPr algn="l"/>
            <a:r>
              <a:rPr lang="en-US" sz="3600" b="1" kern="1200" dirty="0">
                <a:solidFill>
                  <a:schemeClr val="tx1"/>
                </a:solidFill>
                <a:latin typeface="+mj-lt"/>
                <a:ea typeface="+mj-ea"/>
                <a:cs typeface="+mj-cs"/>
              </a:rPr>
              <a:t>Car Price Prediction</a:t>
            </a:r>
          </a:p>
        </p:txBody>
      </p:sp>
      <p:sp>
        <p:nvSpPr>
          <p:cNvPr id="3" name="Subtitle 2">
            <a:extLst>
              <a:ext uri="{FF2B5EF4-FFF2-40B4-BE49-F238E27FC236}">
                <a16:creationId xmlns:a16="http://schemas.microsoft.com/office/drawing/2014/main" id="{B7ED4594-72C4-48BA-9293-E7255CB5FB24}"/>
              </a:ext>
            </a:extLst>
          </p:cNvPr>
          <p:cNvSpPr>
            <a:spLocks noGrp="1"/>
          </p:cNvSpPr>
          <p:nvPr>
            <p:ph type="subTitle" idx="1"/>
          </p:nvPr>
        </p:nvSpPr>
        <p:spPr>
          <a:xfrm>
            <a:off x="612647" y="2212848"/>
            <a:ext cx="6035041" cy="4096512"/>
          </a:xfrm>
        </p:spPr>
        <p:txBody>
          <a:bodyPr vert="horz" lIns="91440" tIns="45720" rIns="91440" bIns="45720" rtlCol="0">
            <a:normAutofit/>
          </a:bodyPr>
          <a:lstStyle/>
          <a:p>
            <a:pPr indent="-228600" algn="l">
              <a:buFont typeface="Arial" panose="020B0604020202020204" pitchFamily="34" charset="0"/>
              <a:buChar char="•"/>
            </a:pPr>
            <a:r>
              <a:rPr lang="en-US" dirty="0"/>
              <a:t>Submitted to: Eng. Abdallah </a:t>
            </a:r>
            <a:r>
              <a:rPr lang="en-US" dirty="0" err="1"/>
              <a:t>Wagih</a:t>
            </a:r>
            <a:r>
              <a:rPr lang="en-US" dirty="0"/>
              <a:t> Ibrahim</a:t>
            </a:r>
          </a:p>
          <a:p>
            <a:pPr marL="285750" indent="-285750">
              <a:buFont typeface="Arial" panose="020B0604020202020204" pitchFamily="34" charset="0"/>
              <a:buChar char="•"/>
            </a:pPr>
            <a:r>
              <a:rPr lang="en-US" dirty="0"/>
              <a:t> </a:t>
            </a:r>
            <a:r>
              <a:rPr lang="en-US" dirty="0" err="1"/>
              <a:t>Sumbitted</a:t>
            </a:r>
            <a:r>
              <a:rPr lang="en-US" dirty="0"/>
              <a:t> by   :</a:t>
            </a:r>
          </a:p>
          <a:p>
            <a:r>
              <a:rPr lang="en-US" dirty="0"/>
              <a:t>1- Amir Ashraf</a:t>
            </a:r>
          </a:p>
          <a:p>
            <a:r>
              <a:rPr lang="en-US" dirty="0"/>
              <a:t>2-Jana Hisham</a:t>
            </a:r>
          </a:p>
          <a:p>
            <a:pPr algn="l"/>
            <a:r>
              <a:rPr lang="en-US" dirty="0"/>
              <a:t>                                   3-John </a:t>
            </a:r>
            <a:r>
              <a:rPr lang="en-US" dirty="0" err="1"/>
              <a:t>Nageh</a:t>
            </a:r>
            <a:endParaRPr lang="en-US" dirty="0"/>
          </a:p>
          <a:p>
            <a:pPr algn="l"/>
            <a:r>
              <a:rPr lang="en-US" dirty="0"/>
              <a:t>                                   4-Peter Hossam</a:t>
            </a:r>
          </a:p>
          <a:p>
            <a:endParaRPr lang="en-US" dirty="0"/>
          </a:p>
        </p:txBody>
      </p:sp>
      <p:pic>
        <p:nvPicPr>
          <p:cNvPr id="4" name="Picture 3" descr="Toy cars lined up in a row on floor">
            <a:extLst>
              <a:ext uri="{FF2B5EF4-FFF2-40B4-BE49-F238E27FC236}">
                <a16:creationId xmlns:a16="http://schemas.microsoft.com/office/drawing/2014/main" id="{BEE857EF-2796-705C-919D-9543072128C4}"/>
              </a:ext>
            </a:extLst>
          </p:cNvPr>
          <p:cNvPicPr>
            <a:picLocks noChangeAspect="1"/>
          </p:cNvPicPr>
          <p:nvPr/>
        </p:nvPicPr>
        <p:blipFill>
          <a:blip r:embed="rId2"/>
          <a:srcRect l="27995" r="25012"/>
          <a:stretch>
            <a:fillRect/>
          </a:stretch>
        </p:blipFill>
        <p:spPr>
          <a:xfrm>
            <a:off x="7345680" y="10"/>
            <a:ext cx="4846320" cy="6857990"/>
          </a:xfrm>
          <a:prstGeom prst="rect">
            <a:avLst/>
          </a:prstGeom>
        </p:spPr>
      </p:pic>
    </p:spTree>
    <p:extLst>
      <p:ext uri="{BB962C8B-B14F-4D97-AF65-F5344CB8AC3E}">
        <p14:creationId xmlns:p14="http://schemas.microsoft.com/office/powerpoint/2010/main" val="185062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4641-0B1A-47BC-AC3F-6DFCA0A773A6}"/>
              </a:ext>
            </a:extLst>
          </p:cNvPr>
          <p:cNvSpPr>
            <a:spLocks noGrp="1"/>
          </p:cNvSpPr>
          <p:nvPr>
            <p:ph type="title"/>
          </p:nvPr>
        </p:nvSpPr>
        <p:spPr/>
        <p:txBody>
          <a:bodyPr>
            <a:noAutofit/>
          </a:bodyPr>
          <a:lstStyle/>
          <a:p>
            <a:r>
              <a:rPr lang="en-GB" sz="2800" b="0" dirty="0"/>
              <a:t>Most vehicles run on petrol (84.6%) and lack spare keys (73.1%), while nearly all are uninsured (100%).</a:t>
            </a:r>
            <a:br>
              <a:rPr lang="en-GB" sz="2800" b="0" dirty="0"/>
            </a:br>
            <a:r>
              <a:rPr lang="en-GB" sz="2800" b="0" dirty="0"/>
              <a:t>Very few use diesel, CNG, or electric, and none have exactly one spare key.</a:t>
            </a:r>
            <a:endParaRPr lang="en-US" sz="2800" b="0" dirty="0"/>
          </a:p>
        </p:txBody>
      </p:sp>
      <p:pic>
        <p:nvPicPr>
          <p:cNvPr id="5" name="Content Placeholder 4">
            <a:extLst>
              <a:ext uri="{FF2B5EF4-FFF2-40B4-BE49-F238E27FC236}">
                <a16:creationId xmlns:a16="http://schemas.microsoft.com/office/drawing/2014/main" id="{FAA9C137-6A81-4B6A-8BDF-079A3887A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7" y="2265363"/>
            <a:ext cx="9735671" cy="4592637"/>
          </a:xfrm>
        </p:spPr>
      </p:pic>
    </p:spTree>
    <p:extLst>
      <p:ext uri="{BB962C8B-B14F-4D97-AF65-F5344CB8AC3E}">
        <p14:creationId xmlns:p14="http://schemas.microsoft.com/office/powerpoint/2010/main" val="380849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1587-F099-455A-BF3B-EA8ED67AA126}"/>
              </a:ext>
            </a:extLst>
          </p:cNvPr>
          <p:cNvSpPr>
            <a:spLocks noGrp="1"/>
          </p:cNvSpPr>
          <p:nvPr>
            <p:ph type="title"/>
          </p:nvPr>
        </p:nvSpPr>
        <p:spPr/>
        <p:txBody>
          <a:bodyPr>
            <a:noAutofit/>
          </a:bodyPr>
          <a:lstStyle/>
          <a:p>
            <a:r>
              <a:rPr lang="en-GB" sz="2800" b="0" dirty="0"/>
              <a:t>The histogram shows that most vehicles have engine capacities between 1000 CC and 1500 CC, with around 1200 CC being the most common. Engine capacities above 2000 CC are much less frequent</a:t>
            </a:r>
            <a:endParaRPr lang="en-US" sz="2800" b="0" dirty="0"/>
          </a:p>
        </p:txBody>
      </p:sp>
      <p:pic>
        <p:nvPicPr>
          <p:cNvPr id="5" name="Content Placeholder 4">
            <a:extLst>
              <a:ext uri="{FF2B5EF4-FFF2-40B4-BE49-F238E27FC236}">
                <a16:creationId xmlns:a16="http://schemas.microsoft.com/office/drawing/2014/main" id="{307D3162-DB8B-47AE-AA05-BB5CC7A34B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7" y="2064775"/>
            <a:ext cx="8226553" cy="4793226"/>
          </a:xfrm>
        </p:spPr>
      </p:pic>
    </p:spTree>
    <p:extLst>
      <p:ext uri="{BB962C8B-B14F-4D97-AF65-F5344CB8AC3E}">
        <p14:creationId xmlns:p14="http://schemas.microsoft.com/office/powerpoint/2010/main" val="662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96441-638A-48A2-8803-0F34D3262556}"/>
              </a:ext>
            </a:extLst>
          </p:cNvPr>
          <p:cNvSpPr>
            <a:spLocks noGrp="1"/>
          </p:cNvSpPr>
          <p:nvPr>
            <p:ph type="title"/>
          </p:nvPr>
        </p:nvSpPr>
        <p:spPr/>
        <p:txBody>
          <a:bodyPr>
            <a:noAutofit/>
          </a:bodyPr>
          <a:lstStyle/>
          <a:p>
            <a:r>
              <a:rPr lang="en-GB" sz="2800" b="0" dirty="0"/>
              <a:t>Most vehicles have been driven between 20,000 and 80,000 </a:t>
            </a:r>
            <a:r>
              <a:rPr lang="en-GB" sz="2800" b="0" dirty="0" err="1"/>
              <a:t>kilometers</a:t>
            </a:r>
            <a:r>
              <a:rPr lang="en-GB" sz="2800" b="0" dirty="0"/>
              <a:t>, with the highest frequency around 40,000 km, and fewer vehicles at very low or very high mileage.</a:t>
            </a:r>
            <a:endParaRPr lang="en-US" sz="2800" b="0" dirty="0"/>
          </a:p>
        </p:txBody>
      </p:sp>
      <p:pic>
        <p:nvPicPr>
          <p:cNvPr id="5" name="Content Placeholder 4">
            <a:extLst>
              <a:ext uri="{FF2B5EF4-FFF2-40B4-BE49-F238E27FC236}">
                <a16:creationId xmlns:a16="http://schemas.microsoft.com/office/drawing/2014/main" id="{AD98DE5D-87A4-4733-AF21-7A07E8A999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 y="1716723"/>
            <a:ext cx="7115916" cy="4592637"/>
          </a:xfrm>
        </p:spPr>
      </p:pic>
    </p:spTree>
    <p:extLst>
      <p:ext uri="{BB962C8B-B14F-4D97-AF65-F5344CB8AC3E}">
        <p14:creationId xmlns:p14="http://schemas.microsoft.com/office/powerpoint/2010/main" val="374680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CED155B-F2D1-46CE-8DC7-988589538F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368" y="1252352"/>
            <a:ext cx="9734395" cy="5263179"/>
          </a:xfrm>
        </p:spPr>
      </p:pic>
      <p:sp>
        <p:nvSpPr>
          <p:cNvPr id="4" name="Rectangle 1">
            <a:extLst>
              <a:ext uri="{FF2B5EF4-FFF2-40B4-BE49-F238E27FC236}">
                <a16:creationId xmlns:a16="http://schemas.microsoft.com/office/drawing/2014/main" id="{019C54B2-E0EB-4047-BCC5-F8732B04260F}"/>
              </a:ext>
            </a:extLst>
          </p:cNvPr>
          <p:cNvSpPr>
            <a:spLocks noGrp="1" noChangeArrowheads="1"/>
          </p:cNvSpPr>
          <p:nvPr>
            <p:ph type="title"/>
          </p:nvPr>
        </p:nvSpPr>
        <p:spPr bwMode="auto">
          <a:xfrm>
            <a:off x="0" y="329022"/>
            <a:ext cx="973439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majority of cars have been driven between </a:t>
            </a:r>
            <a:r>
              <a:rPr kumimoji="0" lang="en-US" altLang="en-US" sz="1800" b="1" i="0" u="none" strike="noStrike" cap="none" normalizeH="0" baseline="0" dirty="0">
                <a:ln>
                  <a:noFill/>
                </a:ln>
                <a:solidFill>
                  <a:schemeClr val="tx1"/>
                </a:solidFill>
                <a:effectLst/>
                <a:latin typeface="Arial" panose="020B0604020202020204" pitchFamily="34" charset="0"/>
              </a:rPr>
              <a:t>30,000 and 90,000 km</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with a </a:t>
            </a:r>
            <a:r>
              <a:rPr kumimoji="0" lang="en-US" altLang="en-US" sz="1800" b="1" i="0" u="none" strike="noStrike" cap="none" normalizeH="0" baseline="0" dirty="0">
                <a:ln>
                  <a:noFill/>
                </a:ln>
                <a:solidFill>
                  <a:schemeClr val="tx1"/>
                </a:solidFill>
                <a:effectLst/>
                <a:latin typeface="Arial" panose="020B0604020202020204" pitchFamily="34" charset="0"/>
              </a:rPr>
              <a:t>median around 55,000 km</a:t>
            </a:r>
            <a:r>
              <a:rPr kumimoji="0" lang="en-US" altLang="en-US" sz="1800" b="0" i="0" u="none" strike="noStrike" cap="none" normalizeH="0" baseline="0" dirty="0">
                <a:ln>
                  <a:noFill/>
                </a:ln>
                <a:solidFill>
                  <a:schemeClr val="tx1"/>
                </a:solidFill>
                <a:effectLst/>
                <a:latin typeface="Arial" panose="020B0604020202020204" pitchFamily="34" charset="0"/>
              </a:rPr>
              <a:t>. There are </a:t>
            </a:r>
            <a:r>
              <a:rPr kumimoji="0" lang="en-US" altLang="en-US" sz="1800" b="1" i="0" u="none" strike="noStrike" cap="none" normalizeH="0" baseline="0" dirty="0">
                <a:ln>
                  <a:noFill/>
                </a:ln>
                <a:solidFill>
                  <a:schemeClr val="tx1"/>
                </a:solidFill>
                <a:effectLst/>
                <a:latin typeface="Arial" panose="020B0604020202020204" pitchFamily="34" charset="0"/>
              </a:rPr>
              <a:t>a few outliers</a:t>
            </a:r>
            <a:r>
              <a:rPr kumimoji="0" lang="en-US" altLang="en-US" sz="1800" b="0" i="0" u="none" strike="noStrike" cap="none" normalizeH="0" baseline="0" dirty="0">
                <a:ln>
                  <a:noFill/>
                </a:ln>
                <a:solidFill>
                  <a:schemeClr val="tx1"/>
                </a:solidFill>
                <a:effectLst/>
                <a:latin typeface="Arial" panose="020B0604020202020204" pitchFamily="34" charset="0"/>
              </a:rPr>
              <a:t> with mileage above </a:t>
            </a:r>
            <a:r>
              <a:rPr kumimoji="0" lang="en-US" altLang="en-US" sz="1800" b="1" i="0" u="none" strike="noStrike" cap="none" normalizeH="0" baseline="0" dirty="0">
                <a:ln>
                  <a:noFill/>
                </a:ln>
                <a:solidFill>
                  <a:schemeClr val="tx1"/>
                </a:solidFill>
                <a:effectLst/>
                <a:latin typeface="Arial" panose="020B0604020202020204" pitchFamily="34" charset="0"/>
              </a:rPr>
              <a:t>130,000 km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351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866D-E41B-486A-8C3E-7F7A9A40B5F6}"/>
              </a:ext>
            </a:extLst>
          </p:cNvPr>
          <p:cNvSpPr>
            <a:spLocks noGrp="1"/>
          </p:cNvSpPr>
          <p:nvPr>
            <p:ph type="title"/>
          </p:nvPr>
        </p:nvSpPr>
        <p:spPr/>
        <p:txBody>
          <a:bodyPr/>
          <a:lstStyle/>
          <a:p>
            <a:r>
              <a:rPr lang="en-US" dirty="0"/>
              <a:t>Bivariate Analysis</a:t>
            </a:r>
          </a:p>
        </p:txBody>
      </p:sp>
      <p:sp>
        <p:nvSpPr>
          <p:cNvPr id="3" name="Content Placeholder 2">
            <a:extLst>
              <a:ext uri="{FF2B5EF4-FFF2-40B4-BE49-F238E27FC236}">
                <a16:creationId xmlns:a16="http://schemas.microsoft.com/office/drawing/2014/main" id="{67CD1559-AB41-44DC-B201-DF7B64409788}"/>
              </a:ext>
            </a:extLst>
          </p:cNvPr>
          <p:cNvSpPr>
            <a:spLocks noGrp="1"/>
          </p:cNvSpPr>
          <p:nvPr>
            <p:ph idx="1"/>
          </p:nvPr>
        </p:nvSpPr>
        <p:spPr>
          <a:xfrm>
            <a:off x="397495" y="1114769"/>
            <a:ext cx="10653579" cy="1431080"/>
          </a:xfrm>
        </p:spPr>
        <p:txBody>
          <a:bodyPr/>
          <a:lstStyle/>
          <a:p>
            <a:r>
              <a:rPr lang="en-GB" dirty="0"/>
              <a:t>As the </a:t>
            </a:r>
            <a:r>
              <a:rPr lang="en-GB" b="1" dirty="0" err="1"/>
              <a:t>kilometers</a:t>
            </a:r>
            <a:r>
              <a:rPr lang="en-GB" b="1" dirty="0"/>
              <a:t> driven increases</a:t>
            </a:r>
            <a:r>
              <a:rPr lang="en-GB" dirty="0"/>
              <a:t>, the </a:t>
            </a:r>
            <a:r>
              <a:rPr lang="en-GB" b="1" dirty="0"/>
              <a:t>price generally decreases</a:t>
            </a:r>
            <a:r>
              <a:rPr lang="en-GB" dirty="0"/>
              <a:t>, indicating a </a:t>
            </a:r>
            <a:r>
              <a:rPr lang="en-GB" b="1" dirty="0"/>
              <a:t>negative correlation</a:t>
            </a:r>
            <a:r>
              <a:rPr lang="en-GB" dirty="0"/>
              <a:t>. However, there’s </a:t>
            </a:r>
            <a:r>
              <a:rPr lang="en-GB" b="1" dirty="0"/>
              <a:t>high variability</a:t>
            </a:r>
            <a:r>
              <a:rPr lang="en-GB" dirty="0"/>
              <a:t>, especially among lower-mileage cars, where prices range widely.</a:t>
            </a:r>
            <a:endParaRPr lang="en-US" dirty="0"/>
          </a:p>
        </p:txBody>
      </p:sp>
      <p:pic>
        <p:nvPicPr>
          <p:cNvPr id="5" name="Picture 4">
            <a:extLst>
              <a:ext uri="{FF2B5EF4-FFF2-40B4-BE49-F238E27FC236}">
                <a16:creationId xmlns:a16="http://schemas.microsoft.com/office/drawing/2014/main" id="{B71EC1C0-0E7E-499A-988C-23AD07C3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43" y="2247027"/>
            <a:ext cx="8576286" cy="4425688"/>
          </a:xfrm>
          <a:prstGeom prst="rect">
            <a:avLst/>
          </a:prstGeom>
        </p:spPr>
      </p:pic>
    </p:spTree>
    <p:extLst>
      <p:ext uri="{BB962C8B-B14F-4D97-AF65-F5344CB8AC3E}">
        <p14:creationId xmlns:p14="http://schemas.microsoft.com/office/powerpoint/2010/main" val="113970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B7EA-7B97-4CA9-9AC2-9B6F1A4E24FD}"/>
              </a:ext>
            </a:extLst>
          </p:cNvPr>
          <p:cNvSpPr>
            <a:spLocks noGrp="1"/>
          </p:cNvSpPr>
          <p:nvPr>
            <p:ph type="title"/>
          </p:nvPr>
        </p:nvSpPr>
        <p:spPr/>
        <p:txBody>
          <a:bodyPr>
            <a:noAutofit/>
          </a:bodyPr>
          <a:lstStyle/>
          <a:p>
            <a:r>
              <a:rPr lang="en-GB" sz="2800" b="0" dirty="0"/>
              <a:t>There is a positive correlation between engine capacity and price—cars with higher engine capacities generally have higher prices. However, prices vary significantly within each engine capacity group, indicating other influencing factors besides engine size.</a:t>
            </a:r>
            <a:endParaRPr lang="en-US" sz="2800" b="0" dirty="0"/>
          </a:p>
        </p:txBody>
      </p:sp>
      <p:pic>
        <p:nvPicPr>
          <p:cNvPr id="5" name="Content Placeholder 4">
            <a:extLst>
              <a:ext uri="{FF2B5EF4-FFF2-40B4-BE49-F238E27FC236}">
                <a16:creationId xmlns:a16="http://schemas.microsoft.com/office/drawing/2014/main" id="{1B18499A-852D-4B33-9D43-6233EF12D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8352" y="2265363"/>
            <a:ext cx="7390769" cy="4592637"/>
          </a:xfrm>
        </p:spPr>
      </p:pic>
    </p:spTree>
    <p:extLst>
      <p:ext uri="{BB962C8B-B14F-4D97-AF65-F5344CB8AC3E}">
        <p14:creationId xmlns:p14="http://schemas.microsoft.com/office/powerpoint/2010/main" val="321325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4079-B74E-4AC2-9832-647C8A6F810B}"/>
              </a:ext>
            </a:extLst>
          </p:cNvPr>
          <p:cNvSpPr>
            <a:spLocks noGrp="1"/>
          </p:cNvSpPr>
          <p:nvPr>
            <p:ph type="title"/>
          </p:nvPr>
        </p:nvSpPr>
        <p:spPr/>
        <p:txBody>
          <a:bodyPr>
            <a:noAutofit/>
          </a:bodyPr>
          <a:lstStyle/>
          <a:p>
            <a:r>
              <a:rPr lang="en-GB" sz="2800" b="0" dirty="0"/>
              <a:t>Automatic cars generally have higher prices and more variability than manual cars.</a:t>
            </a:r>
            <a:br>
              <a:rPr lang="en-GB" sz="2800" b="0" dirty="0"/>
            </a:br>
            <a:r>
              <a:rPr lang="en-GB" sz="2800" b="0" dirty="0"/>
              <a:t>The median and upper price range for automatics are both greater, with more high-end outliers.</a:t>
            </a:r>
            <a:endParaRPr lang="en-US" sz="2800" b="0" dirty="0"/>
          </a:p>
        </p:txBody>
      </p:sp>
      <p:pic>
        <p:nvPicPr>
          <p:cNvPr id="5" name="Content Placeholder 4">
            <a:extLst>
              <a:ext uri="{FF2B5EF4-FFF2-40B4-BE49-F238E27FC236}">
                <a16:creationId xmlns:a16="http://schemas.microsoft.com/office/drawing/2014/main" id="{369148DF-9F8C-4F98-A491-AB3F0CE02D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703" y="2265363"/>
            <a:ext cx="6903862" cy="4592637"/>
          </a:xfrm>
        </p:spPr>
      </p:pic>
    </p:spTree>
    <p:extLst>
      <p:ext uri="{BB962C8B-B14F-4D97-AF65-F5344CB8AC3E}">
        <p14:creationId xmlns:p14="http://schemas.microsoft.com/office/powerpoint/2010/main" val="625288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648080-D125-44B8-88C0-F93FAB922C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5" y="1371600"/>
            <a:ext cx="8966080" cy="4937125"/>
          </a:xfrm>
        </p:spPr>
      </p:pic>
      <p:sp>
        <p:nvSpPr>
          <p:cNvPr id="4" name="Rectangle 1">
            <a:extLst>
              <a:ext uri="{FF2B5EF4-FFF2-40B4-BE49-F238E27FC236}">
                <a16:creationId xmlns:a16="http://schemas.microsoft.com/office/drawing/2014/main" id="{163137C6-AE97-4DBE-B1D6-49DC59CD87FE}"/>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MG, Kia, and Mahindra cars have the highest median prices among the brands.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Datsun has the lowest price range, while Tata and Maruti show many lower-priced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4166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AD227-EEE3-480E-8952-1D676B550010}"/>
              </a:ext>
            </a:extLst>
          </p:cNvPr>
          <p:cNvSpPr>
            <a:spLocks noGrp="1"/>
          </p:cNvSpPr>
          <p:nvPr>
            <p:ph type="title"/>
          </p:nvPr>
        </p:nvSpPr>
        <p:spPr/>
        <p:txBody>
          <a:bodyPr>
            <a:noAutofit/>
          </a:bodyPr>
          <a:lstStyle/>
          <a:p>
            <a:r>
              <a:rPr lang="en-GB" sz="2800" b="0" dirty="0"/>
              <a:t>Petrol cars dominate both manual and automatic transmissions, especially manual.</a:t>
            </a:r>
            <a:br>
              <a:rPr lang="en-GB" sz="2800" b="0" dirty="0"/>
            </a:br>
            <a:r>
              <a:rPr lang="en-GB" sz="2800" b="0" dirty="0"/>
              <a:t>CNG and Electric vehicles are rarely automatic, indicating limited availability or preference.</a:t>
            </a:r>
            <a:endParaRPr lang="en-US" sz="2800" b="0" dirty="0"/>
          </a:p>
        </p:txBody>
      </p:sp>
      <p:pic>
        <p:nvPicPr>
          <p:cNvPr id="5" name="Content Placeholder 4">
            <a:extLst>
              <a:ext uri="{FF2B5EF4-FFF2-40B4-BE49-F238E27FC236}">
                <a16:creationId xmlns:a16="http://schemas.microsoft.com/office/drawing/2014/main" id="{A7EF1BE4-FCA1-4CBE-B176-362D7E76E8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 y="2265363"/>
            <a:ext cx="7186646" cy="4592637"/>
          </a:xfrm>
        </p:spPr>
      </p:pic>
    </p:spTree>
    <p:extLst>
      <p:ext uri="{BB962C8B-B14F-4D97-AF65-F5344CB8AC3E}">
        <p14:creationId xmlns:p14="http://schemas.microsoft.com/office/powerpoint/2010/main" val="108346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162E-E5BD-4BAE-9456-FF1796BDA345}"/>
              </a:ext>
            </a:extLst>
          </p:cNvPr>
          <p:cNvSpPr>
            <a:spLocks noGrp="1"/>
          </p:cNvSpPr>
          <p:nvPr>
            <p:ph type="title"/>
          </p:nvPr>
        </p:nvSpPr>
        <p:spPr/>
        <p:txBody>
          <a:bodyPr>
            <a:noAutofit/>
          </a:bodyPr>
          <a:lstStyle/>
          <a:p>
            <a:r>
              <a:rPr lang="en-GB" sz="2800" b="0" dirty="0"/>
              <a:t>Electric vehicles have the highest median prices, followed by diesel cars.</a:t>
            </a:r>
            <a:br>
              <a:rPr lang="en-GB" sz="2800" b="0" dirty="0"/>
            </a:br>
            <a:r>
              <a:rPr lang="en-GB" sz="2800" b="0" dirty="0"/>
              <a:t>CNG and petrol cars are generally more affordable, with petrol showing a wider price range.</a:t>
            </a:r>
            <a:endParaRPr lang="en-US" sz="2800" b="0" dirty="0"/>
          </a:p>
        </p:txBody>
      </p:sp>
      <p:pic>
        <p:nvPicPr>
          <p:cNvPr id="5" name="Content Placeholder 4">
            <a:extLst>
              <a:ext uri="{FF2B5EF4-FFF2-40B4-BE49-F238E27FC236}">
                <a16:creationId xmlns:a16="http://schemas.microsoft.com/office/drawing/2014/main" id="{E6760B76-FEA3-4FCF-86AB-CEFDAA503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980" y="2265363"/>
            <a:ext cx="9291114" cy="4592637"/>
          </a:xfrm>
        </p:spPr>
      </p:pic>
    </p:spTree>
    <p:extLst>
      <p:ext uri="{BB962C8B-B14F-4D97-AF65-F5344CB8AC3E}">
        <p14:creationId xmlns:p14="http://schemas.microsoft.com/office/powerpoint/2010/main" val="115697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5EDF-8929-4604-95C2-474F12C9814E}"/>
              </a:ext>
            </a:extLst>
          </p:cNvPr>
          <p:cNvSpPr>
            <a:spLocks noGrp="1"/>
          </p:cNvSpPr>
          <p:nvPr>
            <p:ph type="title"/>
          </p:nvPr>
        </p:nvSpPr>
        <p:spPr>
          <a:xfrm>
            <a:off x="91538" y="160487"/>
            <a:ext cx="10653578" cy="1132258"/>
          </a:xfrm>
        </p:spPr>
        <p:txBody>
          <a:bodyPr/>
          <a:lstStyle/>
          <a:p>
            <a:r>
              <a:rPr lang="en-US" dirty="0"/>
              <a:t>Univariate Analysis</a:t>
            </a:r>
          </a:p>
        </p:txBody>
      </p:sp>
      <p:sp>
        <p:nvSpPr>
          <p:cNvPr id="3" name="Content Placeholder 2">
            <a:extLst>
              <a:ext uri="{FF2B5EF4-FFF2-40B4-BE49-F238E27FC236}">
                <a16:creationId xmlns:a16="http://schemas.microsoft.com/office/drawing/2014/main" id="{724C08E4-6250-4E93-986D-E5473631417D}"/>
              </a:ext>
            </a:extLst>
          </p:cNvPr>
          <p:cNvSpPr>
            <a:spLocks noGrp="1"/>
          </p:cNvSpPr>
          <p:nvPr>
            <p:ph idx="1"/>
          </p:nvPr>
        </p:nvSpPr>
        <p:spPr>
          <a:xfrm>
            <a:off x="-68826" y="726616"/>
            <a:ext cx="10653579" cy="2040390"/>
          </a:xfrm>
        </p:spPr>
        <p:txBody>
          <a:bodyPr/>
          <a:lstStyle/>
          <a:p>
            <a:r>
              <a:rPr lang="en-GB" dirty="0"/>
              <a:t>This is a </a:t>
            </a:r>
            <a:r>
              <a:rPr lang="en-GB" b="1" dirty="0"/>
              <a:t>univariate analysis</a:t>
            </a:r>
            <a:r>
              <a:rPr lang="en-GB" dirty="0"/>
              <a:t> of the </a:t>
            </a:r>
            <a:r>
              <a:rPr lang="en-GB" b="1" dirty="0"/>
              <a:t>'Brand'</a:t>
            </a:r>
            <a:r>
              <a:rPr lang="en-GB" dirty="0"/>
              <a:t> variable, represented through a bar plot. It shows the frequency of each car brand in the dataset.</a:t>
            </a:r>
          </a:p>
          <a:p>
            <a:r>
              <a:rPr lang="en-GB" dirty="0"/>
              <a:t>The dataset is heavily dominated by </a:t>
            </a:r>
            <a:r>
              <a:rPr lang="en-GB" b="1" dirty="0"/>
              <a:t>Maruti</a:t>
            </a:r>
            <a:r>
              <a:rPr lang="en-GB" dirty="0"/>
              <a:t> and </a:t>
            </a:r>
            <a:r>
              <a:rPr lang="en-GB" b="1" dirty="0"/>
              <a:t>Hyundai</a:t>
            </a:r>
            <a:r>
              <a:rPr lang="en-GB" dirty="0"/>
              <a:t>, indicating a strong preference or higher availability of these brands compared to others like </a:t>
            </a:r>
            <a:r>
              <a:rPr lang="en-GB" b="1" dirty="0"/>
              <a:t>Jeep</a:t>
            </a:r>
            <a:r>
              <a:rPr lang="en-GB" dirty="0"/>
              <a:t>, </a:t>
            </a:r>
            <a:r>
              <a:rPr lang="en-GB" b="1" dirty="0"/>
              <a:t>Skoda</a:t>
            </a:r>
            <a:r>
              <a:rPr lang="en-GB" dirty="0"/>
              <a:t>, and </a:t>
            </a:r>
            <a:r>
              <a:rPr lang="en-GB" b="1" dirty="0"/>
              <a:t>Datsun</a:t>
            </a:r>
            <a:r>
              <a:rPr lang="en-GB" dirty="0"/>
              <a:t>, which have minimal presence</a:t>
            </a:r>
            <a:endParaRPr lang="en-US" dirty="0"/>
          </a:p>
        </p:txBody>
      </p:sp>
      <p:pic>
        <p:nvPicPr>
          <p:cNvPr id="5" name="Picture 4">
            <a:extLst>
              <a:ext uri="{FF2B5EF4-FFF2-40B4-BE49-F238E27FC236}">
                <a16:creationId xmlns:a16="http://schemas.microsoft.com/office/drawing/2014/main" id="{0D4372E0-4E82-472C-AA74-3FB1D0571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538" y="2767006"/>
            <a:ext cx="11972642" cy="4090994"/>
          </a:xfrm>
          <a:prstGeom prst="rect">
            <a:avLst/>
          </a:prstGeom>
        </p:spPr>
      </p:pic>
    </p:spTree>
    <p:extLst>
      <p:ext uri="{BB962C8B-B14F-4D97-AF65-F5344CB8AC3E}">
        <p14:creationId xmlns:p14="http://schemas.microsoft.com/office/powerpoint/2010/main" val="232619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90922-4D2E-47A8-90CC-0B4CB3335339}"/>
              </a:ext>
            </a:extLst>
          </p:cNvPr>
          <p:cNvSpPr>
            <a:spLocks noGrp="1"/>
          </p:cNvSpPr>
          <p:nvPr>
            <p:ph type="title"/>
          </p:nvPr>
        </p:nvSpPr>
        <p:spPr/>
        <p:txBody>
          <a:bodyPr>
            <a:noAutofit/>
          </a:bodyPr>
          <a:lstStyle/>
          <a:p>
            <a:r>
              <a:rPr lang="en-GB" sz="2800" b="0" dirty="0"/>
              <a:t>Selling price increases with newer make years, showing a strong positive correlation between car price and manufacturing year.</a:t>
            </a:r>
            <a:br>
              <a:rPr lang="en-GB" sz="2800" b="0" dirty="0"/>
            </a:br>
            <a:r>
              <a:rPr lang="en-GB" sz="2800" b="0" dirty="0"/>
              <a:t>Cars made after 2020 generally have higher prices and greater variability.</a:t>
            </a:r>
            <a:endParaRPr lang="en-US" sz="2800" b="0" dirty="0"/>
          </a:p>
        </p:txBody>
      </p:sp>
      <p:pic>
        <p:nvPicPr>
          <p:cNvPr id="5" name="Content Placeholder 4">
            <a:extLst>
              <a:ext uri="{FF2B5EF4-FFF2-40B4-BE49-F238E27FC236}">
                <a16:creationId xmlns:a16="http://schemas.microsoft.com/office/drawing/2014/main" id="{F88548DD-26EB-4338-B00E-99241D5EC3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514" y="2265363"/>
            <a:ext cx="6555846" cy="4592637"/>
          </a:xfrm>
        </p:spPr>
      </p:pic>
    </p:spTree>
    <p:extLst>
      <p:ext uri="{BB962C8B-B14F-4D97-AF65-F5344CB8AC3E}">
        <p14:creationId xmlns:p14="http://schemas.microsoft.com/office/powerpoint/2010/main" val="47328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32A7-33A0-442C-9FB3-8F93A6375262}"/>
              </a:ext>
            </a:extLst>
          </p:cNvPr>
          <p:cNvSpPr>
            <a:spLocks noGrp="1"/>
          </p:cNvSpPr>
          <p:nvPr>
            <p:ph type="title"/>
          </p:nvPr>
        </p:nvSpPr>
        <p:spPr/>
        <p:txBody>
          <a:bodyPr/>
          <a:lstStyle/>
          <a:p>
            <a:r>
              <a:rPr lang="en-US" dirty="0"/>
              <a:t>Multivariate analysis </a:t>
            </a:r>
          </a:p>
        </p:txBody>
      </p:sp>
      <p:sp>
        <p:nvSpPr>
          <p:cNvPr id="4" name="Rectangle 1">
            <a:extLst>
              <a:ext uri="{FF2B5EF4-FFF2-40B4-BE49-F238E27FC236}">
                <a16:creationId xmlns:a16="http://schemas.microsoft.com/office/drawing/2014/main" id="{FA9B41DD-439A-4CD8-AEFC-9BCF8E2B397C}"/>
              </a:ext>
            </a:extLst>
          </p:cNvPr>
          <p:cNvSpPr>
            <a:spLocks noGrp="1" noChangeArrowheads="1"/>
          </p:cNvSpPr>
          <p:nvPr>
            <p:ph idx="1"/>
          </p:nvPr>
        </p:nvSpPr>
        <p:spPr bwMode="auto">
          <a:xfrm>
            <a:off x="209236" y="-355315"/>
            <a:ext cx="10653579" cy="4593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Mahindra and Jeep cars have the biggest engines, while Maruti and Datsun have smaller ones.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 most brands, engine size doesn't change much between first, second, or third owners.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Some brands like MG and Volkswagen have bigger engines in cars with more owners.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Cars with bigger engines are often sold and owned by more people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CF4E6FD-8C04-45F6-8B15-E5E3303F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0688"/>
            <a:ext cx="12192000" cy="3740820"/>
          </a:xfrm>
          <a:prstGeom prst="rect">
            <a:avLst/>
          </a:prstGeom>
        </p:spPr>
      </p:pic>
    </p:spTree>
    <p:extLst>
      <p:ext uri="{BB962C8B-B14F-4D97-AF65-F5344CB8AC3E}">
        <p14:creationId xmlns:p14="http://schemas.microsoft.com/office/powerpoint/2010/main" val="63829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995C-52D5-4F46-B810-E0121B3D6619}"/>
              </a:ext>
            </a:extLst>
          </p:cNvPr>
          <p:cNvSpPr>
            <a:spLocks noGrp="1"/>
          </p:cNvSpPr>
          <p:nvPr>
            <p:ph type="title"/>
          </p:nvPr>
        </p:nvSpPr>
        <p:spPr/>
        <p:txBody>
          <a:bodyPr>
            <a:noAutofit/>
          </a:bodyPr>
          <a:lstStyle/>
          <a:p>
            <a:r>
              <a:rPr lang="en-GB" sz="2800" b="0" dirty="0"/>
              <a:t>MG and Jeep have the highest average car prices, while Datsun has the lowest. Cars with transmission type "0" are generally more expensive than types "1" and "2". Most brands show clear price differences based on transmission type. This suggests both brand and transmission strongly affect car prices</a:t>
            </a:r>
            <a:endParaRPr lang="en-US" sz="2800" b="0" dirty="0"/>
          </a:p>
        </p:txBody>
      </p:sp>
      <p:pic>
        <p:nvPicPr>
          <p:cNvPr id="5" name="Content Placeholder 4">
            <a:extLst>
              <a:ext uri="{FF2B5EF4-FFF2-40B4-BE49-F238E27FC236}">
                <a16:creationId xmlns:a16="http://schemas.microsoft.com/office/drawing/2014/main" id="{BE7C596B-9A9A-45FA-8C0C-5C50D66BB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837" y="3131524"/>
            <a:ext cx="10653713" cy="3419883"/>
          </a:xfrm>
        </p:spPr>
      </p:pic>
    </p:spTree>
    <p:extLst>
      <p:ext uri="{BB962C8B-B14F-4D97-AF65-F5344CB8AC3E}">
        <p14:creationId xmlns:p14="http://schemas.microsoft.com/office/powerpoint/2010/main" val="2944729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1F17-A4D2-4C1E-9068-93C576207DA9}"/>
              </a:ext>
            </a:extLst>
          </p:cNvPr>
          <p:cNvSpPr>
            <a:spLocks noGrp="1"/>
          </p:cNvSpPr>
          <p:nvPr>
            <p:ph type="title"/>
          </p:nvPr>
        </p:nvSpPr>
        <p:spPr>
          <a:xfrm>
            <a:off x="258687" y="224175"/>
            <a:ext cx="10653578" cy="1132258"/>
          </a:xfrm>
        </p:spPr>
        <p:txBody>
          <a:bodyPr>
            <a:noAutofit/>
          </a:bodyPr>
          <a:lstStyle/>
          <a:p>
            <a:r>
              <a:rPr lang="en-GB" sz="2800" b="0" dirty="0"/>
              <a:t>Mahindra, MG, and Jeep have high-priced diesel and petrol cars, while Maruti and Datsun offer cheaper options. CNG and electric cars are less common and usually priced mid-range. Petrol cars are widely used across all brands with varying prices. Diesel cars often have higher price ranges and more outliers</a:t>
            </a:r>
            <a:endParaRPr lang="en-US" sz="2800" b="0" dirty="0"/>
          </a:p>
        </p:txBody>
      </p:sp>
      <p:pic>
        <p:nvPicPr>
          <p:cNvPr id="5" name="Content Placeholder 4">
            <a:extLst>
              <a:ext uri="{FF2B5EF4-FFF2-40B4-BE49-F238E27FC236}">
                <a16:creationId xmlns:a16="http://schemas.microsoft.com/office/drawing/2014/main" id="{182347A8-8ACE-402F-8186-2FD6A1314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201" y="2263775"/>
            <a:ext cx="8686800" cy="4594225"/>
          </a:xfrm>
        </p:spPr>
      </p:pic>
    </p:spTree>
    <p:extLst>
      <p:ext uri="{BB962C8B-B14F-4D97-AF65-F5344CB8AC3E}">
        <p14:creationId xmlns:p14="http://schemas.microsoft.com/office/powerpoint/2010/main" val="368136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7779-2EC2-42C1-A0B6-77DE93D38C1E}"/>
              </a:ext>
            </a:extLst>
          </p:cNvPr>
          <p:cNvSpPr>
            <a:spLocks noGrp="1"/>
          </p:cNvSpPr>
          <p:nvPr>
            <p:ph type="title"/>
          </p:nvPr>
        </p:nvSpPr>
        <p:spPr>
          <a:xfrm>
            <a:off x="184731" y="261756"/>
            <a:ext cx="10653578" cy="1333948"/>
          </a:xfrm>
        </p:spPr>
        <p:txBody>
          <a:bodyPr>
            <a:noAutofit/>
          </a:bodyPr>
          <a:lstStyle/>
          <a:p>
            <a:pPr lvl="0" eaLnBrk="0" fontAlgn="base" hangingPunct="0">
              <a:lnSpc>
                <a:spcPct val="100000"/>
              </a:lnSpc>
              <a:spcAft>
                <a:spcPct val="0"/>
              </a:spcAft>
            </a:pPr>
            <a:r>
              <a:rPr lang="en-GB" sz="2800" b="0" dirty="0"/>
              <a:t>Most cars have engine capacities between 1000–1600 CC and are driven up to 1,00,000 km. </a:t>
            </a:r>
            <a:r>
              <a:rPr lang="en-US" altLang="en-US" sz="2800" b="0" dirty="0">
                <a:latin typeface="Arial" panose="020B0604020202020204" pitchFamily="34" charset="0"/>
              </a:rPr>
              <a:t>There is no clear pattern between engine size, kilometers driven, and price.</a:t>
            </a:r>
            <a:br>
              <a:rPr lang="en-US" altLang="en-US" sz="2800" b="0" dirty="0">
                <a:latin typeface="Arial" panose="020B0604020202020204" pitchFamily="34" charset="0"/>
              </a:rPr>
            </a:br>
            <a:br>
              <a:rPr lang="en-US" altLang="en-US" sz="2800" b="0" dirty="0">
                <a:latin typeface="Arial" panose="020B0604020202020204" pitchFamily="34" charset="0"/>
              </a:rPr>
            </a:br>
            <a:endParaRPr lang="en-US" sz="2800" b="0" dirty="0"/>
          </a:p>
        </p:txBody>
      </p:sp>
      <p:pic>
        <p:nvPicPr>
          <p:cNvPr id="5" name="Content Placeholder 4">
            <a:extLst>
              <a:ext uri="{FF2B5EF4-FFF2-40B4-BE49-F238E27FC236}">
                <a16:creationId xmlns:a16="http://schemas.microsoft.com/office/drawing/2014/main" id="{3EDBB9AF-3704-4D02-A71E-9C893F45AB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2648" y="1882588"/>
            <a:ext cx="9469121" cy="4975412"/>
          </a:xfrm>
        </p:spPr>
      </p:pic>
    </p:spTree>
    <p:extLst>
      <p:ext uri="{BB962C8B-B14F-4D97-AF65-F5344CB8AC3E}">
        <p14:creationId xmlns:p14="http://schemas.microsoft.com/office/powerpoint/2010/main" val="4287185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DD9B-9FA4-44F6-AB73-4806BCB00621}"/>
              </a:ext>
            </a:extLst>
          </p:cNvPr>
          <p:cNvSpPr>
            <a:spLocks noGrp="1"/>
          </p:cNvSpPr>
          <p:nvPr>
            <p:ph type="title"/>
          </p:nvPr>
        </p:nvSpPr>
        <p:spPr/>
        <p:txBody>
          <a:bodyPr>
            <a:noAutofit/>
          </a:bodyPr>
          <a:lstStyle/>
          <a:p>
            <a:r>
              <a:rPr lang="en-GB" sz="2800" b="0" dirty="0"/>
              <a:t>Automatic cars generally have higher prices than manual ones, especially for first owners.</a:t>
            </a:r>
            <a:br>
              <a:rPr lang="en-GB" sz="2800" b="0" dirty="0"/>
            </a:br>
            <a:r>
              <a:rPr lang="en-GB" sz="2800" b="0" dirty="0"/>
              <a:t>Prices drop for second and third owners in both transmission types</a:t>
            </a:r>
            <a:endParaRPr lang="en-US" sz="2800" b="0" dirty="0"/>
          </a:p>
        </p:txBody>
      </p:sp>
      <p:pic>
        <p:nvPicPr>
          <p:cNvPr id="5" name="Content Placeholder 4">
            <a:extLst>
              <a:ext uri="{FF2B5EF4-FFF2-40B4-BE49-F238E27FC236}">
                <a16:creationId xmlns:a16="http://schemas.microsoft.com/office/drawing/2014/main" id="{B303A1E2-600E-4DB7-9F8D-98B41B7AB2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011" y="1931241"/>
            <a:ext cx="7759024" cy="4926759"/>
          </a:xfrm>
        </p:spPr>
      </p:pic>
    </p:spTree>
    <p:extLst>
      <p:ext uri="{BB962C8B-B14F-4D97-AF65-F5344CB8AC3E}">
        <p14:creationId xmlns:p14="http://schemas.microsoft.com/office/powerpoint/2010/main" val="4069763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00E2-9896-4817-956C-A31D7D03E070}"/>
              </a:ext>
            </a:extLst>
          </p:cNvPr>
          <p:cNvSpPr>
            <a:spLocks noGrp="1"/>
          </p:cNvSpPr>
          <p:nvPr>
            <p:ph type="title"/>
          </p:nvPr>
        </p:nvSpPr>
        <p:spPr>
          <a:xfrm>
            <a:off x="0" y="215154"/>
            <a:ext cx="10653578" cy="1963270"/>
          </a:xfrm>
        </p:spPr>
        <p:txBody>
          <a:bodyPr>
            <a:normAutofit fontScale="90000"/>
          </a:bodyPr>
          <a:lstStyle/>
          <a:p>
            <a:r>
              <a:rPr lang="en-GB" sz="3100" b="0" dirty="0"/>
              <a:t>Cars with insurance and a spare key tend to have higher prices.</a:t>
            </a:r>
            <a:br>
              <a:rPr lang="en-GB" sz="3100" b="0" dirty="0"/>
            </a:br>
            <a:r>
              <a:rPr lang="en-GB" sz="3100" b="0" dirty="0"/>
              <a:t>Having both features adds value and increases buyer confidence.</a:t>
            </a:r>
            <a:br>
              <a:rPr lang="en-GB" dirty="0"/>
            </a:br>
            <a:endParaRPr lang="en-US" dirty="0"/>
          </a:p>
        </p:txBody>
      </p:sp>
      <p:pic>
        <p:nvPicPr>
          <p:cNvPr id="5" name="Content Placeholder 4">
            <a:extLst>
              <a:ext uri="{FF2B5EF4-FFF2-40B4-BE49-F238E27FC236}">
                <a16:creationId xmlns:a16="http://schemas.microsoft.com/office/drawing/2014/main" id="{402E24BF-E734-4390-941F-9CA946058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094" y="1532965"/>
            <a:ext cx="8417859" cy="5109881"/>
          </a:xfrm>
        </p:spPr>
      </p:pic>
    </p:spTree>
    <p:extLst>
      <p:ext uri="{BB962C8B-B14F-4D97-AF65-F5344CB8AC3E}">
        <p14:creationId xmlns:p14="http://schemas.microsoft.com/office/powerpoint/2010/main" val="266229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E65F-87A7-48FC-836A-6EA436F0C810}"/>
              </a:ext>
            </a:extLst>
          </p:cNvPr>
          <p:cNvSpPr>
            <a:spLocks noGrp="1"/>
          </p:cNvSpPr>
          <p:nvPr>
            <p:ph type="title"/>
          </p:nvPr>
        </p:nvSpPr>
        <p:spPr>
          <a:xfrm>
            <a:off x="0" y="349624"/>
            <a:ext cx="10324932" cy="1680898"/>
          </a:xfrm>
        </p:spPr>
        <p:txBody>
          <a:bodyPr>
            <a:normAutofit/>
          </a:bodyPr>
          <a:lstStyle/>
          <a:p>
            <a:r>
              <a:rPr lang="en-GB" sz="2800" b="0" dirty="0"/>
              <a:t>Car price increases with engine capacity but drops with age and </a:t>
            </a:r>
            <a:r>
              <a:rPr lang="en-GB" sz="2800" b="0" dirty="0" err="1"/>
              <a:t>kilometers</a:t>
            </a:r>
            <a:r>
              <a:rPr lang="en-GB" sz="2800" b="0" dirty="0"/>
              <a:t> driven.</a:t>
            </a:r>
            <a:br>
              <a:rPr lang="en-GB" sz="2800" b="0" dirty="0"/>
            </a:br>
            <a:r>
              <a:rPr lang="en-GB" sz="2800" b="0" dirty="0"/>
              <a:t>So, newer cars with bigger engines usually cost more.</a:t>
            </a:r>
            <a:endParaRPr lang="en-US" sz="2800" b="0" dirty="0"/>
          </a:p>
        </p:txBody>
      </p:sp>
      <p:pic>
        <p:nvPicPr>
          <p:cNvPr id="5" name="Content Placeholder 4">
            <a:extLst>
              <a:ext uri="{FF2B5EF4-FFF2-40B4-BE49-F238E27FC236}">
                <a16:creationId xmlns:a16="http://schemas.microsoft.com/office/drawing/2014/main" id="{7C862736-25BE-4B89-8DE1-C16E25C34B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1" y="1721225"/>
            <a:ext cx="7772400" cy="5136775"/>
          </a:xfrm>
        </p:spPr>
      </p:pic>
    </p:spTree>
    <p:extLst>
      <p:ext uri="{BB962C8B-B14F-4D97-AF65-F5344CB8AC3E}">
        <p14:creationId xmlns:p14="http://schemas.microsoft.com/office/powerpoint/2010/main" val="2152481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057-1EF5-4C38-864B-D03B2671A2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A9EC7D-3FA8-42D1-9906-512C83A141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2254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F4FC-45CB-42B3-A039-DC9171261C2A}"/>
              </a:ext>
            </a:extLst>
          </p:cNvPr>
          <p:cNvSpPr>
            <a:spLocks noGrp="1"/>
          </p:cNvSpPr>
          <p:nvPr>
            <p:ph type="title"/>
          </p:nvPr>
        </p:nvSpPr>
        <p:spPr>
          <a:xfrm>
            <a:off x="81705" y="96356"/>
            <a:ext cx="10653578" cy="1132258"/>
          </a:xfrm>
        </p:spPr>
        <p:txBody>
          <a:bodyPr>
            <a:noAutofit/>
          </a:bodyPr>
          <a:lstStyle/>
          <a:p>
            <a:r>
              <a:rPr lang="en-GB" sz="2800" b="0" dirty="0"/>
              <a:t>The top 3 car models—</a:t>
            </a:r>
            <a:r>
              <a:rPr lang="en-GB" sz="2800" b="0" dirty="0" err="1"/>
              <a:t>Baleno</a:t>
            </a:r>
            <a:r>
              <a:rPr lang="en-GB" sz="2800" b="0" dirty="0"/>
              <a:t> DELTA, Swift VXI, and Grand i10 SPORTZ—dominate the list, together making up over 40% of the top 10.</a:t>
            </a:r>
            <a:endParaRPr lang="en-US" sz="2800" b="0" dirty="0"/>
          </a:p>
        </p:txBody>
      </p:sp>
      <p:pic>
        <p:nvPicPr>
          <p:cNvPr id="5" name="Content Placeholder 4">
            <a:extLst>
              <a:ext uri="{FF2B5EF4-FFF2-40B4-BE49-F238E27FC236}">
                <a16:creationId xmlns:a16="http://schemas.microsoft.com/office/drawing/2014/main" id="{4E65C497-FD09-4672-9979-54BD101E4C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465" y="1897626"/>
            <a:ext cx="9448799" cy="4960374"/>
          </a:xfrm>
        </p:spPr>
      </p:pic>
    </p:spTree>
    <p:extLst>
      <p:ext uri="{BB962C8B-B14F-4D97-AF65-F5344CB8AC3E}">
        <p14:creationId xmlns:p14="http://schemas.microsoft.com/office/powerpoint/2010/main" val="319608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F404-0976-4173-A949-D7E8575FEA17}"/>
              </a:ext>
            </a:extLst>
          </p:cNvPr>
          <p:cNvSpPr>
            <a:spLocks noGrp="1"/>
          </p:cNvSpPr>
          <p:nvPr>
            <p:ph type="title"/>
          </p:nvPr>
        </p:nvSpPr>
        <p:spPr>
          <a:xfrm>
            <a:off x="170197" y="175014"/>
            <a:ext cx="10653578" cy="1132258"/>
          </a:xfrm>
        </p:spPr>
        <p:txBody>
          <a:bodyPr>
            <a:noAutofit/>
          </a:bodyPr>
          <a:lstStyle/>
          <a:p>
            <a:r>
              <a:rPr lang="en-GB" sz="2800" b="0" dirty="0"/>
              <a:t>This univariate analysis shows that manual transmission cars are more than twice as common as automatic ones in the dataset, indicating a strong market preference or availability for manual vehicles</a:t>
            </a:r>
            <a:r>
              <a:rPr lang="en-GB" sz="2800" dirty="0"/>
              <a:t>.</a:t>
            </a:r>
            <a:endParaRPr lang="en-US" sz="2800" dirty="0"/>
          </a:p>
        </p:txBody>
      </p:sp>
      <p:pic>
        <p:nvPicPr>
          <p:cNvPr id="5" name="Content Placeholder 4">
            <a:extLst>
              <a:ext uri="{FF2B5EF4-FFF2-40B4-BE49-F238E27FC236}">
                <a16:creationId xmlns:a16="http://schemas.microsoft.com/office/drawing/2014/main" id="{A1063540-D37A-431D-A703-6021F822DE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36" y="2079625"/>
            <a:ext cx="10981090" cy="4778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528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041EC2-E55B-4083-804F-CC5A4BEED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177" y="1612849"/>
            <a:ext cx="9091792" cy="5245151"/>
          </a:xfrm>
        </p:spPr>
      </p:pic>
      <p:sp>
        <p:nvSpPr>
          <p:cNvPr id="4" name="Rectangle 1">
            <a:extLst>
              <a:ext uri="{FF2B5EF4-FFF2-40B4-BE49-F238E27FC236}">
                <a16:creationId xmlns:a16="http://schemas.microsoft.com/office/drawing/2014/main" id="{88CB143B-2D3B-44C1-AB37-16C16DD0E017}"/>
              </a:ext>
            </a:extLst>
          </p:cNvPr>
          <p:cNvSpPr>
            <a:spLocks noGrp="1" noChangeArrowheads="1"/>
          </p:cNvSpPr>
          <p:nvPr>
            <p:ph type="title"/>
          </p:nvPr>
        </p:nvSpPr>
        <p:spPr bwMode="auto">
          <a:xfrm>
            <a:off x="81705" y="106792"/>
            <a:ext cx="1143774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pie chart shows that 68.6% of the cars have manual transmission,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while 31.4% are </a:t>
            </a:r>
            <a:r>
              <a:rPr kumimoji="0" lang="en-US" altLang="en-US" sz="2800" b="0" i="0" u="none" strike="noStrike" cap="none" normalizeH="0" baseline="0" dirty="0" err="1">
                <a:ln>
                  <a:noFill/>
                </a:ln>
                <a:solidFill>
                  <a:schemeClr val="tx1"/>
                </a:solidFill>
                <a:effectLst/>
                <a:latin typeface="Arial" panose="020B0604020202020204" pitchFamily="34" charset="0"/>
              </a:rPr>
              <a:t>automatic,reinforcing</a:t>
            </a:r>
            <a:r>
              <a:rPr kumimoji="0" lang="en-US" altLang="en-US" sz="2800" b="0" i="0" u="none" strike="noStrike" cap="none" normalizeH="0" baseline="0" dirty="0">
                <a:ln>
                  <a:noFill/>
                </a:ln>
                <a:solidFill>
                  <a:schemeClr val="tx1"/>
                </a:solidFill>
                <a:effectLst/>
                <a:latin typeface="Arial" panose="020B0604020202020204" pitchFamily="34" charset="0"/>
              </a:rPr>
              <a:t> that manual cars are more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than twice as common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9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56BF-BB30-4BD3-8492-A16C860FFDEA}"/>
              </a:ext>
            </a:extLst>
          </p:cNvPr>
          <p:cNvSpPr>
            <a:spLocks noGrp="1"/>
          </p:cNvSpPr>
          <p:nvPr>
            <p:ph type="title"/>
          </p:nvPr>
        </p:nvSpPr>
        <p:spPr>
          <a:xfrm>
            <a:off x="81706" y="103239"/>
            <a:ext cx="10653578" cy="1132258"/>
          </a:xfrm>
        </p:spPr>
        <p:txBody>
          <a:bodyPr>
            <a:noAutofit/>
          </a:bodyPr>
          <a:lstStyle/>
          <a:p>
            <a:r>
              <a:rPr lang="en-GB" sz="2800" b="0" dirty="0"/>
              <a:t>The graph shows that most cars were manufactured between 2016 and 2022, with a steady decline in older cars, indicating a preference for newer models.</a:t>
            </a:r>
            <a:endParaRPr lang="en-US" sz="2800" b="0" dirty="0"/>
          </a:p>
        </p:txBody>
      </p:sp>
      <p:pic>
        <p:nvPicPr>
          <p:cNvPr id="5" name="Content Placeholder 4">
            <a:extLst>
              <a:ext uri="{FF2B5EF4-FFF2-40B4-BE49-F238E27FC236}">
                <a16:creationId xmlns:a16="http://schemas.microsoft.com/office/drawing/2014/main" id="{1A33D0FF-3B4C-4706-8A89-B6D8032F8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465" y="1789471"/>
            <a:ext cx="9423993" cy="4965290"/>
          </a:xfrm>
        </p:spPr>
      </p:pic>
    </p:spTree>
    <p:extLst>
      <p:ext uri="{BB962C8B-B14F-4D97-AF65-F5344CB8AC3E}">
        <p14:creationId xmlns:p14="http://schemas.microsoft.com/office/powerpoint/2010/main" val="418131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125E179-7633-468D-8189-C7F6CF2A2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87" y="1452282"/>
            <a:ext cx="10775577" cy="5405718"/>
          </a:xfrm>
        </p:spPr>
      </p:pic>
      <p:sp>
        <p:nvSpPr>
          <p:cNvPr id="4" name="Rectangle 1">
            <a:extLst>
              <a:ext uri="{FF2B5EF4-FFF2-40B4-BE49-F238E27FC236}">
                <a16:creationId xmlns:a16="http://schemas.microsoft.com/office/drawing/2014/main" id="{EC8E3E25-96E6-41F1-BD0A-EE34A07D3D93}"/>
              </a:ext>
            </a:extLst>
          </p:cNvPr>
          <p:cNvSpPr>
            <a:spLocks noGrp="1" noChangeArrowheads="1"/>
          </p:cNvSpPr>
          <p:nvPr>
            <p:ph type="title"/>
          </p:nvPr>
        </p:nvSpPr>
        <p:spPr bwMode="auto">
          <a:xfrm>
            <a:off x="612648" y="422271"/>
            <a:ext cx="1122076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Petrol is the most used fuel type, while electric cars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are extremely rare in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95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8A28D74-252B-4EAA-93FB-B29B4588A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716088"/>
            <a:ext cx="9735671" cy="5141912"/>
          </a:xfrm>
        </p:spPr>
      </p:pic>
      <p:sp>
        <p:nvSpPr>
          <p:cNvPr id="4" name="Rectangle 1">
            <a:extLst>
              <a:ext uri="{FF2B5EF4-FFF2-40B4-BE49-F238E27FC236}">
                <a16:creationId xmlns:a16="http://schemas.microsoft.com/office/drawing/2014/main" id="{F9E8E462-9571-43F8-8324-1FA71C34D028}"/>
              </a:ext>
            </a:extLst>
          </p:cNvPr>
          <p:cNvSpPr>
            <a:spLocks noGrp="1" noChangeArrowheads="1"/>
          </p:cNvSpPr>
          <p:nvPr>
            <p:ph type="title"/>
          </p:nvPr>
        </p:nvSpPr>
        <p:spPr bwMode="auto">
          <a:xfrm>
            <a:off x="612648" y="-8614"/>
            <a:ext cx="1179842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data is heavily skewed towards one fuel type (label 3), with very few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entries for other types. If label 3 corresponds to</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"Petrol" as in previous charts, this confirms petrol vehicles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dominate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727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FBAD9-B644-4B6F-B9A5-73528FF571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154" y="1716088"/>
            <a:ext cx="9331944" cy="5141912"/>
          </a:xfrm>
        </p:spPr>
      </p:pic>
      <p:sp>
        <p:nvSpPr>
          <p:cNvPr id="4" name="Rectangle 1">
            <a:extLst>
              <a:ext uri="{FF2B5EF4-FFF2-40B4-BE49-F238E27FC236}">
                <a16:creationId xmlns:a16="http://schemas.microsoft.com/office/drawing/2014/main" id="{C6DA5681-DD5C-4FBF-B482-02CC8003B44E}"/>
              </a:ext>
            </a:extLst>
          </p:cNvPr>
          <p:cNvSpPr>
            <a:spLocks noGrp="1" noChangeArrowheads="1"/>
          </p:cNvSpPr>
          <p:nvPr>
            <p:ph type="title"/>
          </p:nvPr>
        </p:nvSpPr>
        <p:spPr bwMode="auto">
          <a:xfrm>
            <a:off x="612648" y="422272"/>
            <a:ext cx="1017939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This pie chart shows that </a:t>
            </a:r>
            <a:r>
              <a:rPr kumimoji="0" lang="en-US" altLang="en-US" sz="2800" b="1" i="0" u="none" strike="noStrike" cap="none" normalizeH="0" baseline="0" dirty="0">
                <a:ln>
                  <a:noFill/>
                </a:ln>
                <a:solidFill>
                  <a:schemeClr val="tx1"/>
                </a:solidFill>
                <a:effectLst/>
                <a:latin typeface="Arial" panose="020B0604020202020204" pitchFamily="34" charset="0"/>
              </a:rPr>
              <a:t>100% </a:t>
            </a:r>
            <a:br>
              <a:rPr kumimoji="0" lang="en-US" altLang="en-US" sz="2800" b="1"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of the vehicles do not have insurance (</a:t>
            </a:r>
            <a:r>
              <a:rPr kumimoji="0" lang="en-US" altLang="en-US" sz="2800" b="1" i="0" u="none" strike="noStrike" cap="none" normalizeH="0" baseline="0" dirty="0" err="1">
                <a:ln>
                  <a:noFill/>
                </a:ln>
                <a:solidFill>
                  <a:schemeClr val="tx1"/>
                </a:solidFill>
                <a:effectLst/>
                <a:latin typeface="Arial Unicode MS"/>
              </a:rPr>
              <a:t>has_insurance</a:t>
            </a:r>
            <a:r>
              <a:rPr kumimoji="0" lang="en-US" altLang="en-US" sz="2800" b="1" i="0" u="none" strike="noStrike" cap="none" normalizeH="0" baseline="0" dirty="0">
                <a:ln>
                  <a:noFill/>
                </a:ln>
                <a:solidFill>
                  <a:schemeClr val="tx1"/>
                </a:solidFill>
                <a:effectLst/>
                <a:latin typeface="Arial Unicode MS"/>
              </a:rPr>
              <a:t> = 0</a:t>
            </a:r>
            <a:r>
              <a:rPr kumimoji="0" lang="en-US" altLang="en-US" sz="2800" b="1" i="0" u="none" strike="noStrike" cap="none" normalizeH="0" baseline="0" dirty="0">
                <a:ln>
                  <a:noFill/>
                </a:ln>
                <a:solidFill>
                  <a:schemeClr val="tx1"/>
                </a:solidFill>
                <a:effectLst/>
              </a:rPr>
              <a:t>)</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0% have insurance (</a:t>
            </a:r>
            <a:r>
              <a:rPr kumimoji="0" lang="en-US" altLang="en-US" sz="2800" b="1" i="0" u="none" strike="noStrike" cap="none" normalizeH="0" baseline="0" dirty="0" err="1">
                <a:ln>
                  <a:noFill/>
                </a:ln>
                <a:solidFill>
                  <a:schemeClr val="tx1"/>
                </a:solidFill>
                <a:effectLst/>
                <a:latin typeface="Arial Unicode MS"/>
              </a:rPr>
              <a:t>has_insurance</a:t>
            </a:r>
            <a:r>
              <a:rPr kumimoji="0" lang="en-US" altLang="en-US" sz="2800" b="1" i="0" u="none" strike="noStrike" cap="none" normalizeH="0" baseline="0" dirty="0">
                <a:ln>
                  <a:noFill/>
                </a:ln>
                <a:solidFill>
                  <a:schemeClr val="tx1"/>
                </a:solidFill>
                <a:effectLst/>
                <a:latin typeface="Arial Unicode MS"/>
              </a:rPr>
              <a:t> = 1</a:t>
            </a:r>
            <a:r>
              <a:rPr kumimoji="0" lang="en-US" altLang="en-US" sz="2800" b="1" i="0" u="none" strike="noStrike" cap="none" normalizeH="0" baseline="0" dirty="0">
                <a:ln>
                  <a:noFill/>
                </a:ln>
                <a:solidFill>
                  <a:schemeClr val="tx1"/>
                </a:solidFill>
                <a:effectLst/>
              </a:rPr>
              <a:t>)</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504399317"/>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597</TotalTime>
  <Words>982</Words>
  <Application>Microsoft Office PowerPoint</Application>
  <PresentationFormat>Widescreen</PresentationFormat>
  <Paragraphs>37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Unicode MS</vt:lpstr>
      <vt:lpstr>Neue Haas Grotesk Text Pro</vt:lpstr>
      <vt:lpstr>VanillaVTI</vt:lpstr>
      <vt:lpstr>Car Price Prediction</vt:lpstr>
      <vt:lpstr>Univariate Analysis</vt:lpstr>
      <vt:lpstr>The top 3 car models—Baleno DELTA, Swift VXI, and Grand i10 SPORTZ—dominate the list, together making up over 40% of the top 10.</vt:lpstr>
      <vt:lpstr>This univariate analysis shows that manual transmission cars are more than twice as common as automatic ones in the dataset, indicating a strong market preference or availability for manual vehicles.</vt:lpstr>
      <vt:lpstr>This pie chart shows that 68.6% of the cars have manual transmission,  while 31.4% are automatic,reinforcing that manual cars are more  than twice as common in the dataset. </vt:lpstr>
      <vt:lpstr>The graph shows that most cars were manufactured between 2016 and 2022, with a steady decline in older cars, indicating a preference for newer models.</vt:lpstr>
      <vt:lpstr>Petrol is the most used fuel type, while electric cars  are extremely rare in the dataset. </vt:lpstr>
      <vt:lpstr>The data is heavily skewed towards one fuel type (label 3), with very few  entries for other types. If label 3 corresponds to  "Petrol" as in previous charts, this confirms petrol vehicles  dominate the dataset. </vt:lpstr>
      <vt:lpstr>This pie chart shows that 100%  of the vehicles do not have insurance (has_insurance = 0),  and 0% have insurance (has_insurance = 1). </vt:lpstr>
      <vt:lpstr>Most vehicles run on petrol (84.6%) and lack spare keys (73.1%), while nearly all are uninsured (100%). Very few use diesel, CNG, or electric, and none have exactly one spare key.</vt:lpstr>
      <vt:lpstr>The histogram shows that most vehicles have engine capacities between 1000 CC and 1500 CC, with around 1200 CC being the most common. Engine capacities above 2000 CC are much less frequent</vt:lpstr>
      <vt:lpstr>Most vehicles have been driven between 20,000 and 80,000 kilometers, with the highest frequency around 40,000 km, and fewer vehicles at very low or very high mileage.</vt:lpstr>
      <vt:lpstr>The majority of cars have been driven between 30,000 and 90,000 km,  with a median around 55,000 km. There are a few outliers with mileage above 130,000 km. </vt:lpstr>
      <vt:lpstr>Bivariate Analysis</vt:lpstr>
      <vt:lpstr>There is a positive correlation between engine capacity and price—cars with higher engine capacities generally have higher prices. However, prices vary significantly within each engine capacity group, indicating other influencing factors besides engine size.</vt:lpstr>
      <vt:lpstr>Automatic cars generally have higher prices and more variability than manual cars. The median and upper price range for automatics are both greater, with more high-end outliers.</vt:lpstr>
      <vt:lpstr>MG, Kia, and Mahindra cars have the highest median prices among the brands. Datsun has the lowest price range, while Tata and Maruti show many lower-priced outliers. </vt:lpstr>
      <vt:lpstr>Petrol cars dominate both manual and automatic transmissions, especially manual. CNG and Electric vehicles are rarely automatic, indicating limited availability or preference.</vt:lpstr>
      <vt:lpstr>Electric vehicles have the highest median prices, followed by diesel cars. CNG and petrol cars are generally more affordable, with petrol showing a wider price range.</vt:lpstr>
      <vt:lpstr>Selling price increases with newer make years, showing a strong positive correlation between car price and manufacturing year. Cars made after 2020 generally have higher prices and greater variability.</vt:lpstr>
      <vt:lpstr>Multivariate analysis </vt:lpstr>
      <vt:lpstr>MG and Jeep have the highest average car prices, while Datsun has the lowest. Cars with transmission type "0" are generally more expensive than types "1" and "2". Most brands show clear price differences based on transmission type. This suggests both brand and transmission strongly affect car prices</vt:lpstr>
      <vt:lpstr>Mahindra, MG, and Jeep have high-priced diesel and petrol cars, while Maruti and Datsun offer cheaper options. CNG and electric cars are less common and usually priced mid-range. Petrol cars are widely used across all brands with varying prices. Diesel cars often have higher price ranges and more outliers</vt:lpstr>
      <vt:lpstr>Most cars have engine capacities between 1000–1600 CC and are driven up to 1,00,000 km. There is no clear pattern between engine size, kilometers driven, and price.  </vt:lpstr>
      <vt:lpstr>Automatic cars generally have higher prices than manual ones, especially for first owners. Prices drop for second and third owners in both transmission types</vt:lpstr>
      <vt:lpstr>Cars with insurance and a spare key tend to have higher prices. Having both features adds value and increases buyer confidence. </vt:lpstr>
      <vt:lpstr>Car price increases with engine capacity but drops with age and kilometers driven. So, newer cars with bigger engines usually cost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Jana.hisham756@gmail.com</dc:creator>
  <cp:lastModifiedBy>Jana.hisham756@gmail.com</cp:lastModifiedBy>
  <cp:revision>9</cp:revision>
  <dcterms:created xsi:type="dcterms:W3CDTF">2025-07-02T21:26:34Z</dcterms:created>
  <dcterms:modified xsi:type="dcterms:W3CDTF">2025-07-03T07:23:36Z</dcterms:modified>
</cp:coreProperties>
</file>