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9" r:id="rId8"/>
    <p:sldId id="262" r:id="rId9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726" y="7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84446576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398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[Division Name] - [Engagement Manager], [Senior Consultant], [Junior Consultant]</a:t>
            </a:r>
          </a:p>
        </p:txBody>
      </p:sp>
      <p:sp>
        <p:nvSpPr>
          <p:cNvPr id="11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708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Interpretation</a:t>
            </a:r>
          </a:p>
        </p:txBody>
      </p:sp>
      <p:sp>
        <p:nvSpPr>
          <p:cNvPr id="11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205025" y="1083299"/>
            <a:ext cx="8565600" cy="5101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 smtClean="0">
                <a:latin typeface="Comic Sans MS" pitchFamily="66" charset="0"/>
                <a:cs typeface="Times New Roman" panose="02020603050405020304" pitchFamily="18" charset="0"/>
              </a:rPr>
              <a:t>customers analysis</a:t>
            </a:r>
            <a:endParaRPr lang="en-US" dirty="0">
              <a:latin typeface="Comic Sans MS" pitchFamily="66" charset="0"/>
              <a:cs typeface="Times New Roman" panose="02020603050405020304" pitchFamily="18" charset="0"/>
            </a:endParaRPr>
          </a:p>
        </p:txBody>
      </p:sp>
      <p:sp>
        <p:nvSpPr>
          <p:cNvPr id="124" name="Shape 73"/>
          <p:cNvSpPr/>
          <p:nvPr/>
        </p:nvSpPr>
        <p:spPr>
          <a:xfrm>
            <a:off x="205025" y="2164724"/>
            <a:ext cx="4134600" cy="1651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 smtClean="0">
                <a:latin typeface="Comic Sans MS" pitchFamily="66" charset="0"/>
                <a:cs typeface="Times New Roman" panose="02020603050405020304" pitchFamily="18" charset="0"/>
              </a:rPr>
              <a:t>Age distributions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 smtClean="0">
                <a:latin typeface="Comic Sans MS" pitchFamily="66" charset="0"/>
                <a:cs typeface="Times New Roman" panose="02020603050405020304" pitchFamily="18" charset="0"/>
              </a:rPr>
              <a:t>Number of bike purchases in 3 years / percentages purchases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 smtClean="0">
                <a:latin typeface="Comic Sans MS" pitchFamily="66" charset="0"/>
                <a:cs typeface="Times New Roman" panose="02020603050405020304" pitchFamily="18" charset="0"/>
              </a:rPr>
              <a:t>Job industry category.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 smtClean="0">
                <a:latin typeface="Comic Sans MS" pitchFamily="66" charset="0"/>
                <a:cs typeface="Times New Roman" panose="02020603050405020304" pitchFamily="18" charset="0"/>
              </a:rPr>
              <a:t>Wealth segments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 smtClean="0">
                <a:latin typeface="Comic Sans MS" pitchFamily="66" charset="0"/>
                <a:cs typeface="Times New Roman" panose="02020603050405020304" pitchFamily="18" charset="0"/>
              </a:rPr>
              <a:t>Number of cars own on each states</a:t>
            </a:r>
            <a:endParaRPr>
              <a:latin typeface="Comic Sans MS" pitchFamily="66" charset="0"/>
            </a:endParaRPr>
          </a:p>
        </p:txBody>
      </p:sp>
      <p:sp>
        <p:nvSpPr>
          <p:cNvPr id="128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804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2400" dirty="0" smtClean="0">
                <a:latin typeface="Comic Sans MS" pitchFamily="66" charset="0"/>
                <a:cs typeface="Times New Roman" panose="02020603050405020304" pitchFamily="18" charset="0"/>
              </a:rPr>
              <a:t>Customers’ age distribution</a:t>
            </a:r>
            <a:endParaRPr lang="en-US" sz="2400" dirty="0">
              <a:latin typeface="Comic Sans MS" pitchFamily="66" charset="0"/>
              <a:cs typeface="Times New Roman" panose="02020603050405020304" pitchFamily="18" charset="0"/>
            </a:endParaRPr>
          </a:p>
        </p:txBody>
      </p:sp>
      <p:sp>
        <p:nvSpPr>
          <p:cNvPr id="133" name="Shape 82"/>
          <p:cNvSpPr/>
          <p:nvPr/>
        </p:nvSpPr>
        <p:spPr>
          <a:xfrm>
            <a:off x="152400" y="1834934"/>
            <a:ext cx="4134600" cy="27699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1400" dirty="0" smtClean="0">
                <a:latin typeface="Comic Sans MS" pitchFamily="66" charset="0"/>
                <a:sym typeface="Arial"/>
              </a:rPr>
              <a:t>As we can see, mostly our new customers are between 25 to 48 years old.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endParaRPr lang="en-US" sz="1400" dirty="0" smtClean="0">
              <a:latin typeface="Comic Sans MS" pitchFamily="66" charset="0"/>
            </a:endParaRP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1400" dirty="0" smtClean="0">
                <a:latin typeface="Comic Sans MS" pitchFamily="66" charset="0"/>
              </a:rPr>
              <a:t>Number of customers from 48 to 59 years old has big drops on percentages.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endParaRPr lang="en-US" sz="1400" dirty="0" smtClean="0">
              <a:latin typeface="Comic Sans MS" pitchFamily="66" charset="0"/>
              <a:sym typeface="Arial"/>
            </a:endParaRP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1400" dirty="0" smtClean="0">
                <a:latin typeface="Comic Sans MS" pitchFamily="66" charset="0"/>
                <a:sym typeface="Arial"/>
              </a:rPr>
              <a:t>There is a slightly increase in number of customers over 59 years old in term of percentages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endParaRPr lang="en-US" sz="1400" dirty="0" smtClean="0">
              <a:latin typeface="Comic Sans MS" pitchFamily="66" charset="0"/>
              <a:sym typeface="Arial"/>
            </a:endParaRP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1400" dirty="0" smtClean="0">
                <a:latin typeface="Comic Sans MS" pitchFamily="66" charset="0"/>
              </a:rPr>
              <a:t>It looks like the percentages of under 25 years old not really change.</a:t>
            </a:r>
            <a:endParaRPr lang="en-US" sz="1400" dirty="0">
              <a:latin typeface="Comic Sans MS" pitchFamily="66" charset="0"/>
              <a:sym typeface="Arial"/>
            </a:endParaRPr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10" name="Picture 9" descr="A picture containing screenshot&#10;&#10;Description automatically generated">
            <a:extLst>
              <a:ext uri="{FF2B5EF4-FFF2-40B4-BE49-F238E27FC236}">
                <a16:creationId xmlns="" xmlns:a16="http://schemas.microsoft.com/office/drawing/2014/main" id="{6DC955DA-0C22-4DE5-8A28-07DFBCE52A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742951"/>
            <a:ext cx="3317167" cy="2132464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="" xmlns:a16="http://schemas.microsoft.com/office/drawing/2014/main" id="{B9C957DE-BAE7-4C42-A872-86556EA6C3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2800350"/>
            <a:ext cx="3318932" cy="21336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696200" y="895350"/>
            <a:ext cx="420947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new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696200" y="2952750"/>
            <a:ext cx="331179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old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101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 smtClean="0">
                <a:latin typeface="Comic Sans MS" pitchFamily="66" charset="0"/>
                <a:cs typeface="Times New Roman" panose="02020603050405020304" pitchFamily="18" charset="0"/>
              </a:rPr>
              <a:t>Bike purchases last 3 years</a:t>
            </a:r>
            <a:endParaRPr lang="en-US" dirty="0">
              <a:latin typeface="Comic Sans MS" pitchFamily="66" charset="0"/>
              <a:cs typeface="Times New Roman" panose="02020603050405020304" pitchFamily="18" charset="0"/>
            </a:endParaRPr>
          </a:p>
        </p:txBody>
      </p:sp>
      <p:sp>
        <p:nvSpPr>
          <p:cNvPr id="142" name="Shape 91"/>
          <p:cNvSpPr/>
          <p:nvPr/>
        </p:nvSpPr>
        <p:spPr>
          <a:xfrm>
            <a:off x="205025" y="2164724"/>
            <a:ext cx="4134600" cy="19189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 smtClean="0">
                <a:latin typeface="Comic Sans MS" pitchFamily="66" charset="0"/>
                <a:cs typeface="Times New Roman" panose="02020603050405020304" pitchFamily="18" charset="0"/>
              </a:rPr>
              <a:t>As we can see, our new customers mostly Female with 50.6% purchases with total of 25,212 bikes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 smtClean="0">
                <a:latin typeface="Comic Sans MS" pitchFamily="66" charset="0"/>
                <a:cs typeface="Times New Roman" panose="02020603050405020304" pitchFamily="18" charset="0"/>
              </a:rPr>
              <a:t>Male contributed to 47.7% purchases with 23,765 bikes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 smtClean="0">
                <a:latin typeface="Comic Sans MS" pitchFamily="66" charset="0"/>
                <a:cs typeface="Times New Roman" panose="02020603050405020304" pitchFamily="18" charset="0"/>
              </a:rPr>
              <a:t>So we should focus on advertises on Female customers than Male customers</a:t>
            </a:r>
            <a:endParaRPr lang="en-US" sz="1400" dirty="0">
              <a:latin typeface="Comic Sans MS" pitchFamily="66" charset="0"/>
              <a:cs typeface="Times New Roman" panose="02020603050405020304" pitchFamily="18" charset="0"/>
            </a:endParaRPr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="" xmlns:a16="http://schemas.microsoft.com/office/drawing/2014/main" id="{A0201C0D-751C-44AB-918B-8607D97176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742950"/>
            <a:ext cx="3321812" cy="2151919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="" xmlns:a16="http://schemas.microsoft.com/office/drawing/2014/main" id="{2A7EC77E-E5A4-498C-B1C4-2B12685BCB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2800351"/>
            <a:ext cx="3461366" cy="2153738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28600" y="895350"/>
            <a:ext cx="8565600" cy="5101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 smtClean="0">
                <a:latin typeface="Comic Sans MS" pitchFamily="66" charset="0"/>
                <a:cs typeface="Times New Roman" panose="02020603050405020304" pitchFamily="18" charset="0"/>
              </a:rPr>
              <a:t>Job industry category</a:t>
            </a:r>
            <a:endParaRPr lang="en-US" dirty="0">
              <a:latin typeface="Comic Sans MS" pitchFamily="66" charset="0"/>
              <a:cs typeface="Times New Roman" panose="02020603050405020304" pitchFamily="18" charset="0"/>
            </a:endParaRPr>
          </a:p>
        </p:txBody>
      </p:sp>
      <p:sp>
        <p:nvSpPr>
          <p:cNvPr id="151" name="Shape 100"/>
          <p:cNvSpPr/>
          <p:nvPr/>
        </p:nvSpPr>
        <p:spPr>
          <a:xfrm>
            <a:off x="228600" y="1428750"/>
            <a:ext cx="2895600" cy="1654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 smtClean="0">
                <a:latin typeface="Comic Sans MS" pitchFamily="66" charset="0"/>
                <a:cs typeface="Times New Roman" panose="02020603050405020304" pitchFamily="18" charset="0"/>
              </a:rPr>
              <a:t>Mostly our new customers are on Finance industry and our Manufacturing customers are still on top 2.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 smtClean="0">
                <a:latin typeface="Comic Sans MS" pitchFamily="66" charset="0"/>
                <a:cs typeface="Times New Roman" panose="02020603050405020304" pitchFamily="18" charset="0"/>
              </a:rPr>
              <a:t>The rest industries is still same </a:t>
            </a:r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="" xmlns:a16="http://schemas.microsoft.com/office/drawing/2014/main" id="{3ED76EBA-4DB6-4C18-89E2-D014D5DF63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742950"/>
            <a:ext cx="2773703" cy="1758249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="" xmlns:a16="http://schemas.microsoft.com/office/drawing/2014/main" id="{41CF6DBE-E0C6-4178-976B-E1BBD60305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9297" y="742950"/>
            <a:ext cx="3154703" cy="1806122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304800" y="2952750"/>
            <a:ext cx="231024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latin typeface="Comic Sans MS" pitchFamily="66" charset="0"/>
                <a:cs typeface="Times New Roman" panose="02020603050405020304" pitchFamily="18" charset="0"/>
              </a:rPr>
              <a:t>Wealth segments</a:t>
            </a:r>
            <a:endParaRPr lang="en-US" sz="2000" b="1" dirty="0">
              <a:latin typeface="Comic Sans MS" pitchFamily="66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52400" y="3333750"/>
            <a:ext cx="3581400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 smtClean="0">
                <a:latin typeface="Comic Sans MS" pitchFamily="66" charset="0"/>
                <a:cs typeface="Times New Roman" panose="02020603050405020304" pitchFamily="18" charset="0"/>
              </a:rPr>
              <a:t>In all ages, the number of Mass Customers is the highest so we should focus on this social class.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 smtClean="0">
                <a:latin typeface="Comic Sans MS" pitchFamily="66" charset="0"/>
                <a:cs typeface="Times New Roman" panose="02020603050405020304" pitchFamily="18" charset="0"/>
              </a:rPr>
              <a:t>After that, we should focus on High Net Customer.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 smtClean="0">
                <a:latin typeface="Comic Sans MS" pitchFamily="66" charset="0"/>
                <a:cs typeface="Times New Roman" panose="02020603050405020304" pitchFamily="18" charset="0"/>
              </a:rPr>
              <a:t>Then Affluent Customers but mostly second and third quadrant</a:t>
            </a:r>
            <a:endParaRPr lang="en-US" dirty="0">
              <a:latin typeface="Comic Sans MS" pitchFamily="66" charset="0"/>
            </a:endParaRPr>
          </a:p>
        </p:txBody>
      </p:sp>
      <p:pic>
        <p:nvPicPr>
          <p:cNvPr id="14" name="Picture 13" descr="A picture containing screenshot&#10;&#10;Description automatically generated">
            <a:extLst>
              <a:ext uri="{FF2B5EF4-FFF2-40B4-BE49-F238E27FC236}">
                <a16:creationId xmlns="" xmlns:a16="http://schemas.microsoft.com/office/drawing/2014/main" id="{2041B338-B964-4BED-9008-676AEE14D2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2783352"/>
            <a:ext cx="2667000" cy="1630967"/>
          </a:xfrm>
          <a:prstGeom prst="rect">
            <a:avLst/>
          </a:prstGeom>
        </p:spPr>
      </p:pic>
      <p:pic>
        <p:nvPicPr>
          <p:cNvPr id="15" name="Picture 14" descr="A picture containing screenshot&#10;&#10;Description automatically generated">
            <a:extLst>
              <a:ext uri="{FF2B5EF4-FFF2-40B4-BE49-F238E27FC236}">
                <a16:creationId xmlns="" xmlns:a16="http://schemas.microsoft.com/office/drawing/2014/main" id="{0685577D-2781-412F-B673-09E7DD5F76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2647950"/>
            <a:ext cx="2652761" cy="175962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64626"/>
            <a:ext cx="8565600" cy="5144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>
                <a:latin typeface="Comic Sans MS" pitchFamily="66" charset="0"/>
                <a:cs typeface="Times New Roman" panose="02020603050405020304" pitchFamily="18" charset="0"/>
              </a:rPr>
              <a:t>Numbers of cars owned</a:t>
            </a:r>
          </a:p>
        </p:txBody>
      </p:sp>
      <p:sp>
        <p:nvSpPr>
          <p:cNvPr id="151" name="Shape 100"/>
          <p:cNvSpPr/>
          <p:nvPr/>
        </p:nvSpPr>
        <p:spPr>
          <a:xfrm>
            <a:off x="173080" y="1843120"/>
            <a:ext cx="4134600" cy="2149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  <a:cs typeface="Times New Roman" panose="02020603050405020304" pitchFamily="18" charset="0"/>
              </a:rPr>
              <a:t>NSW should be considered the most since numbers of customers don’t own cars is significantly larger than that own</a:t>
            </a:r>
            <a:r>
              <a:rPr lang="en-US" sz="1400" dirty="0" smtClean="0">
                <a:latin typeface="Comic Sans MS" pitchFamily="66" charset="0"/>
                <a:cs typeface="Times New Roman" panose="02020603050405020304" pitchFamily="18" charset="0"/>
              </a:rPr>
              <a:t>.</a:t>
            </a:r>
            <a:endParaRPr lang="en-US" sz="1400" dirty="0">
              <a:latin typeface="Comic Sans MS" pitchFamily="66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  <a:cs typeface="Times New Roman" panose="02020603050405020304" pitchFamily="18" charset="0"/>
              </a:rPr>
              <a:t>VIC and QLD has more customers that own car that who don’t but we can try to have something so that those owns car will buy bikes.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1400" dirty="0">
              <a:latin typeface="Comic Sans MS" pitchFamily="66" charset="0"/>
              <a:cs typeface="Times New Roman" panose="02020603050405020304" pitchFamily="18" charset="0"/>
            </a:endParaRPr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Picture 2" descr="A picture containing screenshot&#10;&#10;Description automatically generated">
            <a:extLst>
              <a:ext uri="{FF2B5EF4-FFF2-40B4-BE49-F238E27FC236}">
                <a16:creationId xmlns="" xmlns:a16="http://schemas.microsoft.com/office/drawing/2014/main" id="{6E3907F4-7A59-4497-8050-05FEBCB0A3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1581150"/>
            <a:ext cx="4170929" cy="2827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178896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06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58" name="Shape 107"/>
          <p:cNvSpPr/>
          <p:nvPr/>
        </p:nvSpPr>
        <p:spPr>
          <a:xfrm>
            <a:off x="537899" y="1895175"/>
            <a:ext cx="3953102" cy="779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Appendix</a:t>
            </a:r>
          </a:p>
        </p:txBody>
      </p:sp>
      <p:sp>
        <p:nvSpPr>
          <p:cNvPr id="15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558</Words>
  <Application>Microsoft Office PowerPoint</Application>
  <PresentationFormat>On-screen Show (16:9)</PresentationFormat>
  <Paragraphs>52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Calibri</vt:lpstr>
      <vt:lpstr>Comic Sans MS</vt:lpstr>
      <vt:lpstr>Open Sans</vt:lpstr>
      <vt:lpstr>Open Sans Extrabold</vt:lpstr>
      <vt:lpstr>Open Sans Light</vt:lpstr>
      <vt:lpstr>Times New Roman</vt:lpstr>
      <vt:lpstr>Wingdings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amira tantawy</cp:lastModifiedBy>
  <cp:revision>6</cp:revision>
  <dcterms:modified xsi:type="dcterms:W3CDTF">2020-06-14T19:54:47Z</dcterms:modified>
</cp:coreProperties>
</file>