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Nunito Sans Bold" charset="1" panose="00000000000000000000"/>
      <p:regular r:id="rId21"/>
    </p:embeddedFont>
    <p:embeddedFont>
      <p:font typeface="Amiko" charset="1" panose="00000500000000000000"/>
      <p:regular r:id="rId22"/>
    </p:embeddedFont>
    <p:embeddedFont>
      <p:font typeface="Amiko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80843" y="2494029"/>
            <a:ext cx="14559743" cy="564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b="true" sz="11000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SALES FORECASTING AND OPTIMIZATION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658417" y="908036"/>
            <a:ext cx="3941598" cy="2913091"/>
          </a:xfrm>
          <a:custGeom>
            <a:avLst/>
            <a:gdLst/>
            <a:ahLst/>
            <a:cxnLst/>
            <a:rect r="r" b="b" t="t" l="l"/>
            <a:pathLst>
              <a:path h="2913091" w="3941598">
                <a:moveTo>
                  <a:pt x="0" y="0"/>
                </a:moveTo>
                <a:lnTo>
                  <a:pt x="3941598" y="0"/>
                </a:lnTo>
                <a:lnTo>
                  <a:pt x="3941598" y="2913091"/>
                </a:lnTo>
                <a:lnTo>
                  <a:pt x="0" y="29130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44738" y="2784280"/>
            <a:ext cx="10998524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</a:t>
            </a:r>
            <a:r>
              <a:rPr lang="en-US" sz="10292" b="true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Use </a:t>
            </a: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CASES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71151" y="4483447"/>
            <a:ext cx="13745699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Short-Term Forecasting: Daily/weekly stock planning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Branch-Level Planning: Customize strategy per location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Marketing Alignment: Run promotions based on predicted spikes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4034" y="2877840"/>
            <a:ext cx="17593966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FUTUR</a:t>
            </a:r>
            <a:r>
              <a:rPr lang="en-US" sz="10292" b="true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e Improv</a:t>
            </a: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EMENTS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71151" y="4400445"/>
            <a:ext cx="13745699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Model Enhancements: Add seasonal and holiday effects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Live Data Integration: Connect to supermarket POS systems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Retraining Pipeline: Auto-refresh model with new data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Mobile-Friendly Dashboard: For on-the-go managers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94034" y="2877840"/>
            <a:ext cx="17593966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MODEL DEPLOYMENT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71151" y="4400445"/>
            <a:ext cx="13745699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Saved the model for any future use.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Tested the API with Postman Application and had the appropriate predicted result output.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23523" y="4359852"/>
            <a:ext cx="9702438" cy="5675926"/>
          </a:xfrm>
          <a:custGeom>
            <a:avLst/>
            <a:gdLst/>
            <a:ahLst/>
            <a:cxnLst/>
            <a:rect r="r" b="b" t="t" l="l"/>
            <a:pathLst>
              <a:path h="5675926" w="9702438">
                <a:moveTo>
                  <a:pt x="0" y="0"/>
                </a:moveTo>
                <a:lnTo>
                  <a:pt x="9702438" y="0"/>
                </a:lnTo>
                <a:lnTo>
                  <a:pt x="9702438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4034" y="2877840"/>
            <a:ext cx="17593966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MODEL DEPLOYMENT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15856" y="3332480"/>
            <a:ext cx="9656288" cy="391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b="true" sz="15099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Q&amp;A</a:t>
            </a:r>
          </a:p>
          <a:p>
            <a:pPr algn="ctr">
              <a:lnSpc>
                <a:spcPts val="15099"/>
              </a:lnSpc>
            </a:pPr>
            <a:r>
              <a:rPr lang="en-US" sz="15099" b="true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Session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15856" y="3332480"/>
            <a:ext cx="9656288" cy="391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b="true" sz="15099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THANK</a:t>
            </a:r>
          </a:p>
          <a:p>
            <a:pPr algn="ctr">
              <a:lnSpc>
                <a:spcPts val="15099"/>
              </a:lnSpc>
            </a:pPr>
            <a:r>
              <a:rPr lang="en-US" b="true" sz="15099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59121" y="0"/>
            <a:ext cx="3369758" cy="3146512"/>
          </a:xfrm>
          <a:custGeom>
            <a:avLst/>
            <a:gdLst/>
            <a:ahLst/>
            <a:cxnLst/>
            <a:rect r="r" b="b" t="t" l="l"/>
            <a:pathLst>
              <a:path h="3146512" w="3369758">
                <a:moveTo>
                  <a:pt x="0" y="0"/>
                </a:moveTo>
                <a:lnTo>
                  <a:pt x="3369758" y="0"/>
                </a:lnTo>
                <a:lnTo>
                  <a:pt x="3369758" y="3146512"/>
                </a:lnTo>
                <a:lnTo>
                  <a:pt x="0" y="31465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90144" y="3321348"/>
            <a:ext cx="8307712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OUR TEAM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64432" y="4872276"/>
            <a:ext cx="6959136" cy="379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9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Amira Tantawy</a:t>
            </a:r>
          </a:p>
          <a:p>
            <a:pPr algn="ctr">
              <a:lnSpc>
                <a:spcPts val="5049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Hussam Eldin Ahmed</a:t>
            </a:r>
          </a:p>
          <a:p>
            <a:pPr algn="ctr">
              <a:lnSpc>
                <a:spcPts val="5049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Mohammed Samy</a:t>
            </a:r>
          </a:p>
          <a:p>
            <a:pPr algn="ctr">
              <a:lnSpc>
                <a:spcPts val="5049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Salma Ahmed </a:t>
            </a:r>
          </a:p>
          <a:p>
            <a:pPr algn="ctr">
              <a:lnSpc>
                <a:spcPts val="5049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Seif Eldin Ahmed</a:t>
            </a:r>
          </a:p>
          <a:p>
            <a:pPr algn="ctr">
              <a:lnSpc>
                <a:spcPts val="5049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Youmna Mohammed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44738" y="2428746"/>
            <a:ext cx="10998524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ABSTRACT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71151" y="3776019"/>
            <a:ext cx="13745699" cy="521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This project presents a comprehensive approach to sales forecasting for a supermarket using data science and machine learning. Historical transactional data was analyzed to uncover trends, optimize inventory, and improve decision-making. The final deliverables included an accurate predictive model (XGBoost), interactive visualizations, and a web-based deployment system. The project demonstrates how data-driven strategies can enhance operational efficiency and customer satisfaction in retail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44738" y="2428746"/>
            <a:ext cx="10998524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0843" y="3902422"/>
            <a:ext cx="14669094" cy="405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Accurate sales forecasting is essential for retail businesses. It facilitates efficient inventory management, reliable demand prediction, and improved customer satisfaction. This project was conducted to develop a robust forecasting model using historical sales data from a supermarket. The initiative spanned data preprocessing, analysis, model development, and deployment, with a focus on deriving actionable business insights and boosting profitability.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83853" y="1745035"/>
            <a:ext cx="11831962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PROJECT GOALS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83853" y="3295015"/>
            <a:ext cx="12962744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Goals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Develop an accurate sales forecasting model.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Discover insights from historical sales data.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Enhance inventory optimization and customer service.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41402" y="3235184"/>
            <a:ext cx="921801" cy="87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b="true" sz="6653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46023" y="5787140"/>
            <a:ext cx="13245563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Objectives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Analyz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e historical data to identify key trends.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Build predictive models for sales forecasting.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Create an interactive dashboard for real-time monitoring.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Improve business decisions through analytics.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Optimize inventory and promotions for better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      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customer satisfaction.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041402" y="5735320"/>
            <a:ext cx="921801" cy="87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b="true" sz="6653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2.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98106" y="2375237"/>
            <a:ext cx="11831962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PROJECT SCOPE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0561" y="3918807"/>
            <a:ext cx="13245563" cy="4050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Collect and preprocess transactio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nal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 sales data.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Conduct exploratory data analysis (EDA).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Eng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ineer features for forecasting.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T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rain and optimize machine learning models.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De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ploy the forecasting system via a web app (Flask).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Crea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te dashboards and visualizations for stakeholder use.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521218" y="7530215"/>
            <a:ext cx="13245563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3275A"/>
                </a:solidFill>
                <a:latin typeface="Amiko Bold"/>
                <a:ea typeface="Amiko Bold"/>
                <a:cs typeface="Amiko Bold"/>
                <a:sym typeface="Amiko Bold"/>
              </a:rPr>
              <a:t>Too</a:t>
            </a:r>
            <a:r>
              <a:rPr lang="en-US" sz="3300" b="true">
                <a:solidFill>
                  <a:srgbClr val="03275A"/>
                </a:solidFill>
                <a:latin typeface="Amiko Bold"/>
                <a:ea typeface="Amiko Bold"/>
                <a:cs typeface="Amiko Bold"/>
                <a:sym typeface="Amiko Bold"/>
              </a:rPr>
              <a:t>l</a:t>
            </a:r>
            <a:r>
              <a:rPr lang="en-US" sz="3300" b="true">
                <a:solidFill>
                  <a:srgbClr val="03275A"/>
                </a:solidFill>
                <a:latin typeface="Amiko Bold"/>
                <a:ea typeface="Amiko Bold"/>
                <a:cs typeface="Amiko Bold"/>
                <a:sym typeface="Amiko Bold"/>
              </a:rPr>
              <a:t>s: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 Python, XGBoost, Flask, Plotly, Pandas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84103" y="1055633"/>
            <a:ext cx="10998524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METHODOLOGY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6929" y="2456378"/>
            <a:ext cx="13745699" cy="753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3275A"/>
                </a:solidFill>
                <a:latin typeface="Amiko Bold"/>
                <a:ea typeface="Amiko Bold"/>
                <a:cs typeface="Amiko Bold"/>
                <a:sym typeface="Amiko Bold"/>
              </a:rPr>
              <a:t>1. Data Collection &amp; Preprocessing:</a:t>
            </a:r>
          </a:p>
          <a:p>
            <a:pPr algn="l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Kaggle dataset</a:t>
            </a:r>
          </a:p>
          <a:p>
            <a:pPr algn="l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Cleaned missing values, encoded categoricals, scaled numerics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3275A"/>
                </a:solidFill>
                <a:latin typeface="Amiko Bold"/>
                <a:ea typeface="Amiko Bold"/>
                <a:cs typeface="Amiko Bold"/>
                <a:sym typeface="Amiko Bold"/>
              </a:rPr>
              <a:t>2. EDA:</a:t>
            </a:r>
          </a:p>
          <a:p>
            <a:pPr algn="l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Visualized trends by branch, product, and payment method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3275A"/>
                </a:solidFill>
                <a:latin typeface="Amiko Bold"/>
                <a:ea typeface="Amiko Bold"/>
                <a:cs typeface="Amiko Bold"/>
                <a:sym typeface="Amiko Bold"/>
              </a:rPr>
              <a:t>3. Modeling:</a:t>
            </a:r>
          </a:p>
          <a:p>
            <a:pPr algn="l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Compared Linear Regression, Decision Tree, Random Forest, XGBoost</a:t>
            </a:r>
          </a:p>
          <a:p>
            <a:pPr algn="l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XGBoost selected (lowest RMSE)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b="true" sz="3300">
                <a:solidFill>
                  <a:srgbClr val="03275A"/>
                </a:solidFill>
                <a:latin typeface="Amiko Bold"/>
                <a:ea typeface="Amiko Bold"/>
                <a:cs typeface="Amiko Bold"/>
                <a:sym typeface="Amiko Bold"/>
              </a:rPr>
              <a:t>4. Deployment:</a:t>
            </a:r>
          </a:p>
          <a:p>
            <a:pPr algn="l" marL="1424940" indent="-474980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Flask API with front-end form for inputs and forecasts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9640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8"/>
                </a:moveTo>
                <a:lnTo>
                  <a:pt x="0" y="6000988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28019" y="2246038"/>
            <a:ext cx="11831962" cy="135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KEY INSIGHTS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985325" y="3339457"/>
            <a:ext cx="7176482" cy="5176197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8700" y="3870822"/>
            <a:ext cx="8801170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03275A"/>
                </a:solidFill>
                <a:latin typeface="Amiko Bold"/>
                <a:ea typeface="Amiko Bold"/>
                <a:cs typeface="Amiko Bold"/>
                <a:sym typeface="Amiko Bold"/>
              </a:rPr>
              <a:t> Key Insights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Top Revenue Source: Food &amp; Beverages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Popular Payment Method: Ewallet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S</a:t>
            </a: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ales Trend: End-of-month spikes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3275A"/>
                </a:solidFill>
                <a:latin typeface="Amiko"/>
                <a:ea typeface="Amiko"/>
                <a:cs typeface="Amiko"/>
                <a:sym typeface="Amiko"/>
              </a:rPr>
              <a:t>Effective Features: Quantity, Unit Price, Tax</a:t>
            </a:r>
          </a:p>
          <a:p>
            <a:pPr algn="l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4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3365" y="6257806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0" y="0"/>
                </a:moveTo>
                <a:lnTo>
                  <a:pt x="10093406" y="0"/>
                </a:lnTo>
                <a:lnTo>
                  <a:pt x="10093406" y="6000988"/>
                </a:lnTo>
                <a:lnTo>
                  <a:pt x="0" y="600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265860" y="-1023938"/>
            <a:ext cx="10093406" cy="6000989"/>
          </a:xfrm>
          <a:custGeom>
            <a:avLst/>
            <a:gdLst/>
            <a:ahLst/>
            <a:cxnLst/>
            <a:rect r="r" b="b" t="t" l="l"/>
            <a:pathLst>
              <a:path h="6000989" w="10093406">
                <a:moveTo>
                  <a:pt x="10093406" y="6000989"/>
                </a:moveTo>
                <a:lnTo>
                  <a:pt x="0" y="6000989"/>
                </a:lnTo>
                <a:lnTo>
                  <a:pt x="0" y="0"/>
                </a:lnTo>
                <a:lnTo>
                  <a:pt x="10093406" y="0"/>
                </a:lnTo>
                <a:lnTo>
                  <a:pt x="10093406" y="600098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749240">
            <a:off x="14107833" y="8613248"/>
            <a:ext cx="2252125" cy="1126062"/>
          </a:xfrm>
          <a:custGeom>
            <a:avLst/>
            <a:gdLst/>
            <a:ahLst/>
            <a:cxnLst/>
            <a:rect r="r" b="b" t="t" l="l"/>
            <a:pathLst>
              <a:path h="1126062" w="2252125">
                <a:moveTo>
                  <a:pt x="0" y="0"/>
                </a:moveTo>
                <a:lnTo>
                  <a:pt x="2252124" y="0"/>
                </a:lnTo>
                <a:lnTo>
                  <a:pt x="2252124" y="1126062"/>
                </a:lnTo>
                <a:lnTo>
                  <a:pt x="0" y="1126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49240">
            <a:off x="1905275" y="650043"/>
            <a:ext cx="2128989" cy="1064495"/>
          </a:xfrm>
          <a:custGeom>
            <a:avLst/>
            <a:gdLst/>
            <a:ahLst/>
            <a:cxnLst/>
            <a:rect r="r" b="b" t="t" l="l"/>
            <a:pathLst>
              <a:path h="1064495" w="2128989">
                <a:moveTo>
                  <a:pt x="0" y="1064495"/>
                </a:moveTo>
                <a:lnTo>
                  <a:pt x="2128989" y="1064495"/>
                </a:lnTo>
                <a:lnTo>
                  <a:pt x="2128989" y="0"/>
                </a:lnTo>
                <a:lnTo>
                  <a:pt x="0" y="0"/>
                </a:lnTo>
                <a:lnTo>
                  <a:pt x="0" y="106449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91586" y="8853488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1"/>
                </a:lnTo>
                <a:lnTo>
                  <a:pt x="0" y="23645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69488" y="-983397"/>
            <a:ext cx="2364581" cy="2364581"/>
          </a:xfrm>
          <a:custGeom>
            <a:avLst/>
            <a:gdLst/>
            <a:ahLst/>
            <a:cxnLst/>
            <a:rect r="r" b="b" t="t" l="l"/>
            <a:pathLst>
              <a:path h="2364581" w="2364581">
                <a:moveTo>
                  <a:pt x="0" y="0"/>
                </a:moveTo>
                <a:lnTo>
                  <a:pt x="2364581" y="0"/>
                </a:lnTo>
                <a:lnTo>
                  <a:pt x="2364581" y="2364582"/>
                </a:lnTo>
                <a:lnTo>
                  <a:pt x="0" y="2364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45348" y="3750965"/>
            <a:ext cx="12597303" cy="266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2"/>
              </a:lnSpc>
              <a:spcBef>
                <a:spcPct val="0"/>
              </a:spcBef>
            </a:pPr>
            <a:r>
              <a:rPr lang="en-US" b="true" sz="10292">
                <a:solidFill>
                  <a:srgbClr val="03275A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 MODEL DEMONSTRATION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DAGkDvWkrgM</dc:identifier>
  <dcterms:modified xsi:type="dcterms:W3CDTF">2011-08-01T06:04:30Z</dcterms:modified>
  <cp:revision>1</cp:revision>
  <dc:title>Sales Forecasting and Optimization Project Overview</dc:title>
</cp:coreProperties>
</file>