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304" r:id="rId3"/>
    <p:sldId id="258" r:id="rId4"/>
    <p:sldId id="314" r:id="rId5"/>
    <p:sldId id="306" r:id="rId6"/>
    <p:sldId id="310" r:id="rId7"/>
    <p:sldId id="309" r:id="rId8"/>
    <p:sldId id="311" r:id="rId9"/>
    <p:sldId id="312" r:id="rId10"/>
    <p:sldId id="308" r:id="rId11"/>
    <p:sldId id="273" r:id="rId12"/>
    <p:sldId id="307" r:id="rId13"/>
    <p:sldId id="313" r:id="rId14"/>
    <p:sldId id="317" r:id="rId15"/>
    <p:sldId id="319" r:id="rId16"/>
    <p:sldId id="318" r:id="rId17"/>
    <p:sldId id="320" r:id="rId18"/>
    <p:sldId id="321" r:id="rId19"/>
    <p:sldId id="316" r:id="rId20"/>
    <p:sldId id="322" r:id="rId21"/>
    <p:sldId id="315" r:id="rId22"/>
    <p:sldId id="323" r:id="rId23"/>
  </p:sldIdLst>
  <p:sldSz cx="9144000" cy="5143500" type="screen16x9"/>
  <p:notesSz cx="6858000" cy="9144000"/>
  <p:embeddedFontLst>
    <p:embeddedFont>
      <p:font typeface="Fjalla One" panose="020B0604020202020204" charset="0"/>
      <p:regular r:id="rId25"/>
    </p:embeddedFont>
    <p:embeddedFont>
      <p:font typeface="Barlow Semi Condensed" panose="020B0604020202020204" charset="0"/>
      <p:regular r:id="rId26"/>
      <p:bold r:id="rId27"/>
      <p:italic r:id="rId28"/>
      <p:boldItalic r:id="rId29"/>
    </p:embeddedFont>
    <p:embeddedFont>
      <p:font typeface="Barlow Semi Condensed Medium"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53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AE940-6837-4B62-8034-5A00F4F3A24C}">
  <a:tblStyle styleId="{995AE940-6837-4B62-8034-5A00F4F3A2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5" d="100"/>
          <a:sy n="75" d="100"/>
        </p:scale>
        <p:origin x="1594" y="586"/>
      </p:cViewPr>
      <p:guideLst>
        <p:guide orient="horz" pos="1620"/>
        <p:guide pos="53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37968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01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7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155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73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1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1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7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85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45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32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9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3" r:id="rId7"/>
    <p:sldLayoutId id="2147483664"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whatis/definition/fourth-industrial-revolution" TargetMode="External"/><Relationship Id="rId2" Type="http://schemas.openxmlformats.org/officeDocument/2006/relationships/hyperlink" Target="https://www.techtarget.com/whatis/definition/digital-divide" TargetMode="Externa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hyperlink" Target="https://www.techtarget.com/searchcio/definition/Information-Ag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lvl="0"/>
            <a:r>
              <a:rPr lang="fr-FR" sz="3200" dirty="0"/>
              <a:t>TIC (Information and Communication Technologies)</a:t>
            </a:r>
            <a:endParaRPr sz="32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pic>
        <p:nvPicPr>
          <p:cNvPr id="1026" name="Picture 2" descr="Photo de classe Logo de l'établissement 'U.s.t.h.b' de 2014, U.s.t.h.b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86" y="65602"/>
            <a:ext cx="1148688" cy="1148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DZ" sz="800" dirty="0"/>
              <a:t>,</a:t>
            </a:r>
            <a:endParaRPr sz="800" dirty="0"/>
          </a:p>
        </p:txBody>
      </p:sp>
      <p:sp>
        <p:nvSpPr>
          <p:cNvPr id="2139" name="Google Shape;2139;p37"/>
          <p:cNvSpPr txBox="1">
            <a:spLocks noGrp="1"/>
          </p:cNvSpPr>
          <p:nvPr>
            <p:ph type="subTitle" idx="2"/>
          </p:nvPr>
        </p:nvSpPr>
        <p:spPr>
          <a:xfrm>
            <a:off x="5189492" y="14997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817095" y="68186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err="1" smtClean="0">
                <a:solidFill>
                  <a:schemeClr val="bg1">
                    <a:lumMod val="95000"/>
                  </a:schemeClr>
                </a:solidFill>
              </a:rPr>
              <a:t>intoduction</a:t>
            </a:r>
            <a:endParaRPr dirty="0">
              <a:solidFill>
                <a:schemeClr val="bg1">
                  <a:lumMod val="95000"/>
                </a:schemeClr>
              </a:solidFill>
            </a:endParaRPr>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solidFill>
                  <a:schemeClr val="bg1">
                    <a:lumMod val="95000"/>
                  </a:schemeClr>
                </a:solidFill>
              </a:rPr>
              <a:t>technologies are included in ICT</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59197" y="467794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smtClean="0"/>
              <a:t>the components of ICT</a:t>
            </a:r>
            <a:endParaRPr lang="fr-FR" dirty="0"/>
          </a:p>
        </p:txBody>
      </p:sp>
      <p:sp>
        <p:nvSpPr>
          <p:cNvPr id="2144" name="Google Shape;2144;p37"/>
          <p:cNvSpPr txBox="1">
            <a:spLocks noGrp="1"/>
          </p:cNvSpPr>
          <p:nvPr>
            <p:ph type="subTitle" idx="6"/>
          </p:nvPr>
        </p:nvSpPr>
        <p:spPr>
          <a:xfrm>
            <a:off x="-4156249" y="114416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5" name="Google Shape;2145;p37"/>
          <p:cNvSpPr txBox="1">
            <a:spLocks noGrp="1"/>
          </p:cNvSpPr>
          <p:nvPr>
            <p:ph type="subTitle" idx="7"/>
          </p:nvPr>
        </p:nvSpPr>
        <p:spPr>
          <a:xfrm>
            <a:off x="1573676" y="3740040"/>
            <a:ext cx="2615100" cy="384000"/>
          </a:xfrm>
          <a:prstGeom prst="rect">
            <a:avLst/>
          </a:prstGeom>
        </p:spPr>
        <p:txBody>
          <a:bodyPr spcFirstLastPara="1" wrap="square" lIns="91425" tIns="91425" rIns="91425" bIns="91425" anchor="t" anchorCtr="0">
            <a:noAutofit/>
          </a:bodyPr>
          <a:lstStyle/>
          <a:p>
            <a:pPr>
              <a:lnSpc>
                <a:spcPct val="115000"/>
              </a:lnSpc>
            </a:pPr>
            <a:r>
              <a:rPr lang="en-US" b="1" dirty="0">
                <a:solidFill>
                  <a:schemeClr val="bg1">
                    <a:lumMod val="95000"/>
                  </a:schemeClr>
                </a:solidFill>
              </a:rPr>
              <a:t> </a:t>
            </a:r>
            <a:r>
              <a:rPr lang="en-US" dirty="0" smtClean="0">
                <a:solidFill>
                  <a:schemeClr val="bg1">
                    <a:lumMod val="95000"/>
                  </a:schemeClr>
                </a:solidFill>
              </a:rPr>
              <a:t>the </a:t>
            </a:r>
            <a:r>
              <a:rPr lang="en-US" dirty="0" err="1" smtClean="0">
                <a:solidFill>
                  <a:schemeClr val="bg1">
                    <a:lumMod val="95000"/>
                  </a:schemeClr>
                </a:solidFill>
              </a:rPr>
              <a:t>importantance</a:t>
            </a:r>
            <a:r>
              <a:rPr lang="en-US" dirty="0" smtClean="0">
                <a:solidFill>
                  <a:schemeClr val="bg1">
                    <a:lumMod val="95000"/>
                  </a:schemeClr>
                </a:solidFill>
              </a:rPr>
              <a:t> of </a:t>
            </a:r>
            <a:r>
              <a:rPr lang="en-US" dirty="0" err="1" smtClean="0">
                <a:solidFill>
                  <a:schemeClr val="bg1">
                    <a:lumMod val="95000"/>
                  </a:schemeClr>
                </a:solidFill>
              </a:rPr>
              <a:t>tci</a:t>
            </a:r>
            <a:r>
              <a:rPr lang="en-US" dirty="0" smtClean="0">
                <a:solidFill>
                  <a:schemeClr val="bg1">
                    <a:lumMod val="95000"/>
                  </a:schemeClr>
                </a:solidFill>
              </a:rPr>
              <a:t> in  </a:t>
            </a:r>
            <a:r>
              <a:rPr lang="en-US" dirty="0">
                <a:solidFill>
                  <a:schemeClr val="bg1">
                    <a:lumMod val="95000"/>
                  </a:schemeClr>
                </a:solidFill>
              </a:rPr>
              <a:t>businesses</a:t>
            </a:r>
          </a:p>
          <a:p>
            <a:pPr marL="0" lvl="0" indent="0" algn="l" rtl="0">
              <a:lnSpc>
                <a:spcPct val="115000"/>
              </a:lnSpc>
              <a:spcBef>
                <a:spcPts val="0"/>
              </a:spcBef>
              <a:spcAft>
                <a:spcPts val="0"/>
              </a:spcAft>
              <a:buNone/>
            </a:pPr>
            <a:endParaRPr dirty="0"/>
          </a:p>
        </p:txBody>
      </p:sp>
      <p:sp>
        <p:nvSpPr>
          <p:cNvPr id="2146" name="Google Shape;2146;p37"/>
          <p:cNvSpPr txBox="1">
            <a:spLocks noGrp="1"/>
          </p:cNvSpPr>
          <p:nvPr>
            <p:ph type="subTitle" idx="8"/>
          </p:nvPr>
        </p:nvSpPr>
        <p:spPr>
          <a:xfrm>
            <a:off x="3944268" y="10643"/>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391705059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7379100" y="4532867"/>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DZ"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976" name="Google Shape;2976;p52"/>
          <p:cNvSpPr txBox="1">
            <a:spLocks noGrp="1"/>
          </p:cNvSpPr>
          <p:nvPr>
            <p:ph type="subTitle" idx="1"/>
          </p:nvPr>
        </p:nvSpPr>
        <p:spPr>
          <a:xfrm>
            <a:off x="348945" y="1646374"/>
            <a:ext cx="1764900" cy="457200"/>
          </a:xfrm>
          <a:prstGeom prst="rect">
            <a:avLst/>
          </a:prstGeom>
        </p:spPr>
        <p:txBody>
          <a:bodyPr spcFirstLastPara="1" wrap="square" lIns="91425" tIns="91425" rIns="91425" bIns="91425" anchor="t" anchorCtr="0">
            <a:noAutofit/>
          </a:bodyPr>
          <a:lstStyle/>
          <a:p>
            <a:r>
              <a:rPr lang="fr-FR" dirty="0" err="1">
                <a:solidFill>
                  <a:schemeClr val="accent2">
                    <a:lumMod val="75000"/>
                  </a:schemeClr>
                </a:solidFill>
              </a:rPr>
              <a:t>Devices</a:t>
            </a:r>
            <a:r>
              <a:rPr lang="fr-FR" dirty="0">
                <a:solidFill>
                  <a:schemeClr val="accent2">
                    <a:lumMod val="75000"/>
                  </a:schemeClr>
                </a:solidFill>
              </a:rPr>
              <a:t> (hardware).</a:t>
            </a:r>
          </a:p>
          <a:p>
            <a:pPr marL="0" lvl="0" indent="0" algn="ctr" rtl="0">
              <a:spcBef>
                <a:spcPts val="0"/>
              </a:spcBef>
              <a:spcAft>
                <a:spcPts val="0"/>
              </a:spcAft>
              <a:buNone/>
            </a:pPr>
            <a:endParaRPr dirty="0"/>
          </a:p>
        </p:txBody>
      </p:sp>
      <p:sp>
        <p:nvSpPr>
          <p:cNvPr id="2977" name="Google Shape;2977;p52"/>
          <p:cNvSpPr txBox="1">
            <a:spLocks noGrp="1"/>
          </p:cNvSpPr>
          <p:nvPr>
            <p:ph type="subTitle" idx="3"/>
          </p:nvPr>
        </p:nvSpPr>
        <p:spPr>
          <a:xfrm>
            <a:off x="2398957" y="1668128"/>
            <a:ext cx="1764900" cy="457200"/>
          </a:xfrm>
          <a:prstGeom prst="rect">
            <a:avLst/>
          </a:prstGeom>
        </p:spPr>
        <p:txBody>
          <a:bodyPr spcFirstLastPara="1" wrap="square" lIns="91425" tIns="91425" rIns="91425" bIns="91425" anchor="t" anchorCtr="0">
            <a:noAutofit/>
          </a:bodyPr>
          <a:lstStyle/>
          <a:p>
            <a:r>
              <a:rPr lang="fr-FR" dirty="0">
                <a:solidFill>
                  <a:schemeClr val="accent2">
                    <a:lumMod val="75000"/>
                  </a:schemeClr>
                </a:solidFill>
              </a:rPr>
              <a:t>Software.</a:t>
            </a:r>
          </a:p>
          <a:p>
            <a:r>
              <a:rPr lang="fr-FR" dirty="0"/>
              <a:t/>
            </a:r>
            <a:br>
              <a:rPr lang="fr-FR" dirty="0"/>
            </a:br>
            <a:endParaRPr dirty="0"/>
          </a:p>
        </p:txBody>
      </p:sp>
      <p:sp>
        <p:nvSpPr>
          <p:cNvPr id="2978" name="Google Shape;2978;p52"/>
          <p:cNvSpPr txBox="1">
            <a:spLocks noGrp="1"/>
          </p:cNvSpPr>
          <p:nvPr>
            <p:ph type="subTitle" idx="6"/>
          </p:nvPr>
        </p:nvSpPr>
        <p:spPr>
          <a:xfrm>
            <a:off x="6036472" y="1673716"/>
            <a:ext cx="1764900" cy="612600"/>
          </a:xfrm>
          <a:prstGeom prst="rect">
            <a:avLst/>
          </a:prstGeom>
        </p:spPr>
        <p:txBody>
          <a:bodyPr spcFirstLastPara="1" wrap="square" lIns="91425" tIns="91425" rIns="91425" bIns="91425" anchor="t" anchorCtr="0">
            <a:noAutofit/>
          </a:bodyPr>
          <a:lstStyle/>
          <a:p>
            <a:r>
              <a:rPr lang="fr-FR" sz="1600" dirty="0">
                <a:solidFill>
                  <a:schemeClr val="accent2">
                    <a:lumMod val="75000"/>
                  </a:schemeClr>
                </a:solidFill>
              </a:rPr>
              <a:t>Data.</a:t>
            </a:r>
          </a:p>
          <a:p>
            <a:r>
              <a:rPr lang="fr-FR" dirty="0"/>
              <a:t/>
            </a:r>
            <a:br>
              <a:rPr lang="fr-FR" dirty="0"/>
            </a:b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7872825" y="3773874"/>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DZ"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980" name="Google Shape;2980;p52"/>
          <p:cNvSpPr txBox="1">
            <a:spLocks noGrp="1"/>
          </p:cNvSpPr>
          <p:nvPr>
            <p:ph type="title"/>
          </p:nvPr>
        </p:nvSpPr>
        <p:spPr>
          <a:xfrm>
            <a:off x="4847700" y="4567500"/>
            <a:ext cx="2962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DZ" sz="800" dirty="0" smtClean="0"/>
              <a:t>,</a:t>
            </a:r>
            <a:endParaRPr sz="800" dirty="0"/>
          </a:p>
        </p:txBody>
      </p:sp>
      <p:sp>
        <p:nvSpPr>
          <p:cNvPr id="2994" name="Google Shape;2994;p52"/>
          <p:cNvSpPr txBox="1">
            <a:spLocks noGrp="1"/>
          </p:cNvSpPr>
          <p:nvPr>
            <p:ph type="subTitle" idx="7"/>
          </p:nvPr>
        </p:nvSpPr>
        <p:spPr>
          <a:xfrm>
            <a:off x="464665" y="3454066"/>
            <a:ext cx="1764900" cy="457200"/>
          </a:xfrm>
          <a:prstGeom prst="rect">
            <a:avLst/>
          </a:prstGeom>
        </p:spPr>
        <p:txBody>
          <a:bodyPr spcFirstLastPara="1" wrap="square" lIns="91425" tIns="91425" rIns="91425" bIns="91425" anchor="t" anchorCtr="0">
            <a:noAutofit/>
          </a:bodyPr>
          <a:lstStyle/>
          <a:p>
            <a:pPr lvl="0"/>
            <a:r>
              <a:rPr lang="fr-FR" dirty="0" err="1">
                <a:solidFill>
                  <a:schemeClr val="accent2">
                    <a:lumMod val="75000"/>
                  </a:schemeClr>
                </a:solidFill>
              </a:rPr>
              <a:t>Wired</a:t>
            </a:r>
            <a:r>
              <a:rPr lang="fr-FR" dirty="0">
                <a:solidFill>
                  <a:schemeClr val="accent2">
                    <a:lumMod val="75000"/>
                  </a:schemeClr>
                </a:solidFill>
              </a:rPr>
              <a:t> networks</a:t>
            </a:r>
            <a:endParaRPr dirty="0">
              <a:solidFill>
                <a:schemeClr val="accent2">
                  <a:lumMod val="75000"/>
                </a:schemeClr>
              </a:solidFill>
            </a:endParaRPr>
          </a:p>
        </p:txBody>
      </p:sp>
      <p:sp>
        <p:nvSpPr>
          <p:cNvPr id="2995" name="Google Shape;2995;p52"/>
          <p:cNvSpPr txBox="1">
            <a:spLocks noGrp="1"/>
          </p:cNvSpPr>
          <p:nvPr>
            <p:ph type="subTitle" idx="8"/>
          </p:nvPr>
        </p:nvSpPr>
        <p:spPr>
          <a:xfrm>
            <a:off x="8178808" y="2286316"/>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DZ"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996" name="Google Shape;2996;p52"/>
          <p:cNvSpPr txBox="1">
            <a:spLocks noGrp="1"/>
          </p:cNvSpPr>
          <p:nvPr>
            <p:ph type="subTitle" idx="9"/>
          </p:nvPr>
        </p:nvSpPr>
        <p:spPr>
          <a:xfrm>
            <a:off x="2413362" y="3522258"/>
            <a:ext cx="1949100" cy="457200"/>
          </a:xfrm>
          <a:prstGeom prst="rect">
            <a:avLst/>
          </a:prstGeom>
        </p:spPr>
        <p:txBody>
          <a:bodyPr spcFirstLastPara="1" wrap="square" lIns="91425" tIns="91425" rIns="91425" bIns="91425" anchor="t" anchorCtr="0">
            <a:noAutofit/>
          </a:bodyPr>
          <a:lstStyle/>
          <a:p>
            <a:pPr lvl="0"/>
            <a:r>
              <a:rPr lang="fr-FR" dirty="0">
                <a:solidFill>
                  <a:schemeClr val="accent2">
                    <a:lumMod val="75000"/>
                  </a:schemeClr>
                </a:solidFill>
              </a:rPr>
              <a:t>Wireless</a:t>
            </a:r>
            <a:r>
              <a:rPr lang="fr-FR" dirty="0"/>
              <a:t> </a:t>
            </a:r>
            <a:r>
              <a:rPr lang="fr-FR" dirty="0">
                <a:solidFill>
                  <a:schemeClr val="accent2">
                    <a:lumMod val="75000"/>
                  </a:schemeClr>
                </a:solidFill>
              </a:rPr>
              <a:t>networks</a:t>
            </a:r>
            <a:endParaRPr dirty="0">
              <a:solidFill>
                <a:schemeClr val="accent2">
                  <a:lumMod val="75000"/>
                </a:schemeClr>
              </a:solidFill>
            </a:endParaRPr>
          </a:p>
        </p:txBody>
      </p:sp>
      <p:sp>
        <p:nvSpPr>
          <p:cNvPr id="2997" name="Google Shape;2997;p52"/>
          <p:cNvSpPr txBox="1">
            <a:spLocks noGrp="1"/>
          </p:cNvSpPr>
          <p:nvPr>
            <p:ph type="subTitle" idx="13"/>
          </p:nvPr>
        </p:nvSpPr>
        <p:spPr>
          <a:xfrm>
            <a:off x="8169450" y="2666309"/>
            <a:ext cx="19491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DZ"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3003" name="Google Shape;3003;p52"/>
          <p:cNvSpPr txBox="1">
            <a:spLocks noGrp="1"/>
          </p:cNvSpPr>
          <p:nvPr>
            <p:ph type="subTitle" idx="14"/>
          </p:nvPr>
        </p:nvSpPr>
        <p:spPr>
          <a:xfrm>
            <a:off x="4423571" y="3522258"/>
            <a:ext cx="1764900" cy="457200"/>
          </a:xfrm>
          <a:prstGeom prst="rect">
            <a:avLst/>
          </a:prstGeom>
        </p:spPr>
        <p:txBody>
          <a:bodyPr spcFirstLastPara="1" wrap="square" lIns="91425" tIns="91425" rIns="91425" bIns="91425" anchor="t" anchorCtr="0">
            <a:noAutofit/>
          </a:bodyPr>
          <a:lstStyle/>
          <a:p>
            <a:pPr lvl="0"/>
            <a:r>
              <a:rPr lang="fr-FR" dirty="0">
                <a:solidFill>
                  <a:schemeClr val="accent2">
                    <a:lumMod val="75000"/>
                  </a:schemeClr>
                </a:solidFill>
              </a:rPr>
              <a:t>Communication technologies</a:t>
            </a:r>
            <a:endParaRPr dirty="0">
              <a:solidFill>
                <a:schemeClr val="accent2">
                  <a:lumMod val="75000"/>
                </a:schemeClr>
              </a:solidFill>
            </a:endParaRPr>
          </a:p>
        </p:txBody>
      </p:sp>
      <p:sp>
        <p:nvSpPr>
          <p:cNvPr id="3004" name="Google Shape;3004;p52"/>
          <p:cNvSpPr txBox="1">
            <a:spLocks noGrp="1"/>
          </p:cNvSpPr>
          <p:nvPr>
            <p:ph type="subTitle" idx="15"/>
          </p:nvPr>
        </p:nvSpPr>
        <p:spPr>
          <a:xfrm>
            <a:off x="8035280" y="3770856"/>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DZ"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33" y="948372"/>
            <a:ext cx="609524" cy="60952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153" y="863574"/>
            <a:ext cx="736508" cy="736508"/>
          </a:xfrm>
          <a:prstGeom prst="rect">
            <a:avLst/>
          </a:prstGeom>
        </p:spPr>
      </p:pic>
      <p:sp>
        <p:nvSpPr>
          <p:cNvPr id="6" name="ZoneTexte 5"/>
          <p:cNvSpPr txBox="1"/>
          <p:nvPr/>
        </p:nvSpPr>
        <p:spPr>
          <a:xfrm>
            <a:off x="6614160" y="3522258"/>
            <a:ext cx="1196340" cy="553998"/>
          </a:xfrm>
          <a:prstGeom prst="rect">
            <a:avLst/>
          </a:prstGeom>
          <a:noFill/>
        </p:spPr>
        <p:txBody>
          <a:bodyPr wrap="square" rtlCol="0">
            <a:spAutoFit/>
          </a:bodyPr>
          <a:lstStyle/>
          <a:p>
            <a:r>
              <a:rPr lang="fr-FR" sz="1600" dirty="0">
                <a:solidFill>
                  <a:schemeClr val="accent2">
                    <a:lumMod val="75000"/>
                  </a:schemeClr>
                </a:solidFill>
              </a:rPr>
              <a:t>The </a:t>
            </a:r>
            <a:r>
              <a:rPr lang="fr-FR" sz="1600" dirty="0" err="1">
                <a:solidFill>
                  <a:schemeClr val="accent2">
                    <a:lumMod val="75000"/>
                  </a:schemeClr>
                </a:solidFill>
              </a:rPr>
              <a:t>cloud</a:t>
            </a:r>
            <a:r>
              <a:rPr lang="fr-FR" sz="1600" dirty="0">
                <a:solidFill>
                  <a:schemeClr val="accent2">
                    <a:lumMod val="75000"/>
                  </a:schemeClr>
                </a:solidFill>
              </a:rPr>
              <a:t>.</a:t>
            </a:r>
          </a:p>
          <a:p>
            <a:endParaRPr lang="fr-FR" dirty="0"/>
          </a:p>
        </p:txBody>
      </p:sp>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4160" y="986710"/>
            <a:ext cx="609524" cy="609524"/>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046" y="2464411"/>
            <a:ext cx="812698" cy="812698"/>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5058" y="2565360"/>
            <a:ext cx="812698" cy="812698"/>
          </a:xfrm>
          <a:prstGeom prst="rect">
            <a:avLst/>
          </a:prstGeom>
        </p:spPr>
      </p:pic>
      <p:pic>
        <p:nvPicPr>
          <p:cNvPr id="10" name="Imag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070" y="2515204"/>
            <a:ext cx="761905" cy="761905"/>
          </a:xfrm>
          <a:prstGeom prst="rect">
            <a:avLst/>
          </a:prstGeom>
        </p:spPr>
      </p:pic>
      <p:pic>
        <p:nvPicPr>
          <p:cNvPr id="11" name="Imag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6312" y="2487429"/>
            <a:ext cx="634921" cy="634921"/>
          </a:xfrm>
          <a:prstGeom prst="rect">
            <a:avLst/>
          </a:prstGeom>
        </p:spPr>
      </p:pic>
      <p:sp>
        <p:nvSpPr>
          <p:cNvPr id="13" name="Sous-titre 12"/>
          <p:cNvSpPr>
            <a:spLocks noGrp="1"/>
          </p:cNvSpPr>
          <p:nvPr>
            <p:ph type="subTitle" idx="5"/>
          </p:nvPr>
        </p:nvSpPr>
        <p:spPr>
          <a:xfrm>
            <a:off x="3387912" y="4783500"/>
            <a:ext cx="2879335" cy="720000"/>
          </a:xfrm>
        </p:spPr>
        <p:txBody>
          <a:bodyPr/>
          <a:lstStyle/>
          <a:p>
            <a:r>
              <a:rPr lang="ar-DZ" dirty="0" smtClean="0"/>
              <a:t>,</a:t>
            </a:r>
            <a:endParaRPr lang="fr-FR" dirty="0"/>
          </a:p>
        </p:txBody>
      </p:sp>
      <p:pic>
        <p:nvPicPr>
          <p:cNvPr id="6148" name="Picture 4" descr="Middleware - Delightful illustration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0232" y="986710"/>
            <a:ext cx="911580" cy="720000"/>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4714785" y="1875044"/>
            <a:ext cx="1182473" cy="307777"/>
          </a:xfrm>
          <a:prstGeom prst="rect">
            <a:avLst/>
          </a:prstGeom>
          <a:noFill/>
        </p:spPr>
        <p:txBody>
          <a:bodyPr wrap="square" rtlCol="0">
            <a:spAutoFit/>
          </a:bodyPr>
          <a:lstStyle/>
          <a:p>
            <a:r>
              <a:rPr lang="fr-FR" dirty="0" smtClean="0">
                <a:solidFill>
                  <a:schemeClr val="accent2">
                    <a:lumMod val="75000"/>
                  </a:schemeClr>
                </a:solidFill>
              </a:rPr>
              <a:t>middleware</a:t>
            </a:r>
            <a:endParaRPr lang="fr-FR" dirty="0">
              <a:solidFill>
                <a:schemeClr val="accent2">
                  <a:lumMod val="75000"/>
                </a:schemeClr>
              </a:solidFill>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DZ" sz="900" dirty="0" smtClean="0"/>
              <a:t>,</a:t>
            </a:r>
            <a:endParaRPr sz="9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err="1" smtClean="0">
                <a:solidFill>
                  <a:schemeClr val="bg1">
                    <a:lumMod val="95000"/>
                  </a:schemeClr>
                </a:solidFill>
              </a:rPr>
              <a:t>intoduction</a:t>
            </a:r>
            <a:endParaRPr dirty="0">
              <a:solidFill>
                <a:schemeClr val="bg1">
                  <a:lumMod val="95000"/>
                </a:schemeClr>
              </a:solidFill>
            </a:endParaRPr>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solidFill>
                  <a:schemeClr val="bg1">
                    <a:lumMod val="95000"/>
                  </a:schemeClr>
                </a:solidFill>
              </a:rPr>
              <a:t>technologies are included in ICT</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266126" y="473729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smtClean="0">
                <a:solidFill>
                  <a:schemeClr val="bg1">
                    <a:lumMod val="95000"/>
                  </a:schemeClr>
                </a:solidFill>
              </a:rPr>
              <a:t>the components of ICT</a:t>
            </a:r>
            <a:endParaRPr lang="fr-FR" dirty="0">
              <a:solidFill>
                <a:schemeClr val="bg1">
                  <a:lumMod val="95000"/>
                </a:schemeClr>
              </a:solidFill>
            </a:endParaRPr>
          </a:p>
        </p:txBody>
      </p:sp>
      <p:sp>
        <p:nvSpPr>
          <p:cNvPr id="2144" name="Google Shape;2144;p37"/>
          <p:cNvSpPr txBox="1">
            <a:spLocks noGrp="1"/>
          </p:cNvSpPr>
          <p:nvPr>
            <p:ph type="subTitle" idx="6"/>
          </p:nvPr>
        </p:nvSpPr>
        <p:spPr>
          <a:xfrm>
            <a:off x="7629" y="2093420"/>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5" name="Google Shape;2145;p37"/>
          <p:cNvSpPr txBox="1">
            <a:spLocks noGrp="1"/>
          </p:cNvSpPr>
          <p:nvPr>
            <p:ph type="subTitle" idx="7"/>
          </p:nvPr>
        </p:nvSpPr>
        <p:spPr>
          <a:xfrm>
            <a:off x="1573676" y="3740040"/>
            <a:ext cx="2615100" cy="384000"/>
          </a:xfrm>
          <a:prstGeom prst="rect">
            <a:avLst/>
          </a:prstGeom>
        </p:spPr>
        <p:txBody>
          <a:bodyPr spcFirstLastPara="1" wrap="square" lIns="91425" tIns="91425" rIns="91425" bIns="91425" anchor="t" anchorCtr="0">
            <a:noAutofit/>
          </a:bodyPr>
          <a:lstStyle/>
          <a:p>
            <a:pPr>
              <a:lnSpc>
                <a:spcPct val="115000"/>
              </a:lnSpc>
            </a:pPr>
            <a:r>
              <a:rPr lang="en-US" b="1" dirty="0"/>
              <a:t> </a:t>
            </a:r>
            <a:r>
              <a:rPr lang="en-US" dirty="0" smtClean="0"/>
              <a:t>the </a:t>
            </a:r>
            <a:r>
              <a:rPr lang="en-US" dirty="0" err="1" smtClean="0"/>
              <a:t>importantance</a:t>
            </a:r>
            <a:r>
              <a:rPr lang="en-US" dirty="0" smtClean="0"/>
              <a:t> of </a:t>
            </a:r>
            <a:r>
              <a:rPr lang="en-US" dirty="0" err="1" smtClean="0"/>
              <a:t>tci</a:t>
            </a:r>
            <a:r>
              <a:rPr lang="en-US" dirty="0" smtClean="0"/>
              <a:t> in  </a:t>
            </a:r>
            <a:r>
              <a:rPr lang="en-US" dirty="0"/>
              <a:t>businesses</a:t>
            </a:r>
          </a:p>
          <a:p>
            <a:pPr marL="0" lvl="0" indent="0" algn="l" rtl="0">
              <a:lnSpc>
                <a:spcPct val="115000"/>
              </a:lnSpc>
              <a:spcBef>
                <a:spcPts val="0"/>
              </a:spcBef>
              <a:spcAft>
                <a:spcPts val="0"/>
              </a:spcAft>
              <a:buNone/>
            </a:pPr>
            <a:endParaRPr dirty="0"/>
          </a:p>
        </p:txBody>
      </p:sp>
      <p:sp>
        <p:nvSpPr>
          <p:cNvPr id="2146" name="Google Shape;2146;p37"/>
          <p:cNvSpPr txBox="1">
            <a:spLocks noGrp="1"/>
          </p:cNvSpPr>
          <p:nvPr>
            <p:ph type="subTitle" idx="8"/>
          </p:nvPr>
        </p:nvSpPr>
        <p:spPr>
          <a:xfrm>
            <a:off x="100135" y="14228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65779420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156188" y="3567905"/>
            <a:ext cx="4809600" cy="1134000"/>
          </a:xfrm>
        </p:spPr>
        <p:txBody>
          <a:bodyPr/>
          <a:lstStyle/>
          <a:p>
            <a:r>
              <a:rPr lang="fr-FR" dirty="0" smtClean="0"/>
              <a:t>.</a:t>
            </a:r>
            <a:endParaRPr lang="fr-FR" dirty="0"/>
          </a:p>
        </p:txBody>
      </p:sp>
      <p:sp>
        <p:nvSpPr>
          <p:cNvPr id="3" name="Titre 2"/>
          <p:cNvSpPr>
            <a:spLocks noGrp="1"/>
          </p:cNvSpPr>
          <p:nvPr>
            <p:ph type="title"/>
          </p:nvPr>
        </p:nvSpPr>
        <p:spPr>
          <a:xfrm>
            <a:off x="878315" y="3262065"/>
            <a:ext cx="4809600" cy="576000"/>
          </a:xfrm>
        </p:spPr>
        <p:txBody>
          <a:bodyPr/>
          <a:lstStyle/>
          <a:p>
            <a:r>
              <a:rPr lang="fr-FR" sz="800" dirty="0" smtClean="0"/>
              <a:t>.</a:t>
            </a:r>
            <a:endParaRPr lang="fr-FR" sz="800" dirty="0"/>
          </a:p>
        </p:txBody>
      </p:sp>
      <p:sp>
        <p:nvSpPr>
          <p:cNvPr id="4" name="ZoneTexte 3"/>
          <p:cNvSpPr txBox="1"/>
          <p:nvPr/>
        </p:nvSpPr>
        <p:spPr>
          <a:xfrm>
            <a:off x="1226820" y="495300"/>
            <a:ext cx="6431280" cy="2677656"/>
          </a:xfrm>
          <a:prstGeom prst="rect">
            <a:avLst/>
          </a:prstGeom>
          <a:noFill/>
        </p:spPr>
        <p:txBody>
          <a:bodyPr wrap="square" rtlCol="0">
            <a:spAutoFit/>
          </a:bodyPr>
          <a:lstStyle/>
          <a:p>
            <a:r>
              <a:rPr lang="en-US" dirty="0"/>
              <a:t>For businesses, advances within ICT have brought a slew of cost savings, opportunities and conveniences. They include the following</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Highly automated </a:t>
            </a:r>
            <a:r>
              <a:rPr lang="en-US" dirty="0">
                <a:solidFill>
                  <a:schemeClr val="tx1"/>
                </a:solidFill>
              </a:rPr>
              <a:t>businesses</a:t>
            </a:r>
            <a:r>
              <a:rPr lang="en-US" u="sng" dirty="0"/>
              <a:t> </a:t>
            </a:r>
            <a:r>
              <a:rPr lang="en-US" dirty="0"/>
              <a:t>processes that have cut </a:t>
            </a:r>
            <a:r>
              <a:rPr lang="en-US" dirty="0" smtClean="0"/>
              <a:t>costs.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The big</a:t>
            </a:r>
            <a:r>
              <a:rPr lang="en-US" u="sng" dirty="0"/>
              <a:t> </a:t>
            </a:r>
            <a:r>
              <a:rPr lang="en-US" dirty="0" smtClean="0">
                <a:solidFill>
                  <a:schemeClr val="tx1"/>
                </a:solidFill>
              </a:rPr>
              <a:t>data</a:t>
            </a:r>
            <a:r>
              <a:rPr lang="en-US" dirty="0"/>
              <a:t> </a:t>
            </a:r>
            <a:r>
              <a:rPr lang="en-US" dirty="0" smtClean="0"/>
              <a:t>revolution</a:t>
            </a:r>
            <a:r>
              <a:rPr lang="en-US" dirty="0"/>
              <a:t>, where organizations are turning the vast trove of data generated by ICT into insights that drive new products and services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ICT-enabled transactions such as internet shopping and </a:t>
            </a:r>
            <a:r>
              <a:rPr lang="en-US" dirty="0">
                <a:solidFill>
                  <a:schemeClr val="tx1"/>
                </a:solidFill>
              </a:rPr>
              <a:t>telemedicine</a:t>
            </a:r>
            <a:r>
              <a:rPr lang="en-US" dirty="0"/>
              <a:t> and social media that give customers more choices in how they shop, communicate and interact.</a:t>
            </a:r>
          </a:p>
          <a:p>
            <a:pPr marL="285750" indent="-285750">
              <a:buFont typeface="Arial" panose="020B0604020202020204" pitchFamily="34" charset="0"/>
              <a:buChar char="•"/>
            </a:pPr>
            <a:endParaRPr lang="fr-FR" dirty="0"/>
          </a:p>
        </p:txBody>
      </p:sp>
      <p:grpSp>
        <p:nvGrpSpPr>
          <p:cNvPr id="5" name="Google Shape;3215;p57"/>
          <p:cNvGrpSpPr/>
          <p:nvPr/>
        </p:nvGrpSpPr>
        <p:grpSpPr>
          <a:xfrm>
            <a:off x="5570219" y="2571750"/>
            <a:ext cx="2796541" cy="2435928"/>
            <a:chOff x="845850" y="467825"/>
            <a:chExt cx="5996575" cy="4908600"/>
          </a:xfrm>
        </p:grpSpPr>
        <p:sp>
          <p:nvSpPr>
            <p:cNvPr id="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84138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a:lnSpc>
                <a:spcPct val="115000"/>
              </a:lnSpc>
            </a:pPr>
            <a:r>
              <a:rPr lang="fr-FR" dirty="0"/>
              <a:t>Challenges ICT </a:t>
            </a:r>
            <a:r>
              <a:rPr lang="fr-FR" dirty="0" err="1"/>
              <a:t>creates</a:t>
            </a:r>
            <a:endParaRPr lang="fr-FR" dirty="0"/>
          </a:p>
          <a:p>
            <a:pPr marL="0" lvl="0" indent="0" algn="l" rtl="0">
              <a:lnSpc>
                <a:spcPct val="115000"/>
              </a:lnSpc>
              <a:spcBef>
                <a:spcPts val="0"/>
              </a:spcBef>
              <a:spcAft>
                <a:spcPts val="0"/>
              </a:spcAft>
              <a:buNone/>
            </a:pPr>
            <a:endParaRPr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solidFill>
                  <a:schemeClr val="bg1">
                    <a:lumMod val="95000"/>
                  </a:schemeClr>
                </a:solidFill>
              </a:rPr>
              <a:t>ICT, the digital age and digital divide</a:t>
            </a:r>
          </a:p>
          <a:p>
            <a:pPr>
              <a:lnSpc>
                <a:spcPct val="115000"/>
              </a:lnSpc>
            </a:pPr>
            <a:endParaRPr lang="en-US" dirty="0"/>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4393768" y="4796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err="1" smtClean="0">
                <a:solidFill>
                  <a:schemeClr val="bg1">
                    <a:lumMod val="95000"/>
                  </a:schemeClr>
                </a:solidFill>
              </a:rPr>
              <a:t>Thecnological</a:t>
            </a:r>
            <a:r>
              <a:rPr lang="fr-FR" dirty="0" smtClean="0">
                <a:solidFill>
                  <a:schemeClr val="bg1">
                    <a:lumMod val="95000"/>
                  </a:schemeClr>
                </a:solidFill>
              </a:rPr>
              <a:t> </a:t>
            </a:r>
            <a:r>
              <a:rPr lang="fr-FR" dirty="0" err="1" smtClean="0">
                <a:solidFill>
                  <a:schemeClr val="bg1">
                    <a:lumMod val="95000"/>
                  </a:schemeClr>
                </a:solidFill>
              </a:rPr>
              <a:t>advancement</a:t>
            </a:r>
            <a:r>
              <a:rPr lang="fr-FR" dirty="0" smtClean="0">
                <a:solidFill>
                  <a:schemeClr val="bg1">
                    <a:lumMod val="95000"/>
                  </a:schemeClr>
                </a:solidFill>
              </a:rPr>
              <a:t> of ICT</a:t>
            </a:r>
            <a:endParaRPr lang="fr-FR" dirty="0">
              <a:solidFill>
                <a:schemeClr val="bg1">
                  <a:lumMod val="95000"/>
                </a:schemeClr>
              </a:solidFill>
            </a:endParaRPr>
          </a:p>
        </p:txBody>
      </p:sp>
      <p:sp>
        <p:nvSpPr>
          <p:cNvPr id="2144" name="Google Shape;2144;p37"/>
          <p:cNvSpPr txBox="1">
            <a:spLocks noGrp="1"/>
          </p:cNvSpPr>
          <p:nvPr>
            <p:ph type="subTitle" idx="6"/>
          </p:nvPr>
        </p:nvSpPr>
        <p:spPr>
          <a:xfrm>
            <a:off x="4886532" y="168847"/>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5" name="Google Shape;2145;p37"/>
          <p:cNvSpPr txBox="1">
            <a:spLocks noGrp="1"/>
          </p:cNvSpPr>
          <p:nvPr>
            <p:ph type="subTitle" idx="7"/>
          </p:nvPr>
        </p:nvSpPr>
        <p:spPr>
          <a:xfrm>
            <a:off x="1551325" y="396918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smtClean="0">
                <a:solidFill>
                  <a:schemeClr val="bg1">
                    <a:lumMod val="95000"/>
                  </a:schemeClr>
                </a:solidFill>
              </a:rPr>
              <a:t>conclusion</a:t>
            </a:r>
            <a:endParaRPr dirty="0">
              <a:solidFill>
                <a:schemeClr val="bg1">
                  <a:lumMod val="95000"/>
                </a:schemeClr>
              </a:solidFill>
            </a:endParaRPr>
          </a:p>
        </p:txBody>
      </p:sp>
      <p:sp>
        <p:nvSpPr>
          <p:cNvPr id="2146" name="Google Shape;2146;p37"/>
          <p:cNvSpPr txBox="1">
            <a:spLocks noGrp="1"/>
          </p:cNvSpPr>
          <p:nvPr>
            <p:ph type="subTitle" idx="8"/>
          </p:nvPr>
        </p:nvSpPr>
        <p:spPr>
          <a:xfrm>
            <a:off x="4781036" y="23377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800" dirty="0" smtClean="0"/>
              <a:t>.</a:t>
            </a:r>
            <a:endParaRPr sz="800"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spTree>
    <p:extLst>
      <p:ext uri="{BB962C8B-B14F-4D97-AF65-F5344CB8AC3E}">
        <p14:creationId xmlns:p14="http://schemas.microsoft.com/office/powerpoint/2010/main" val="105955461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57930" y="3833490"/>
            <a:ext cx="3566100" cy="1362600"/>
          </a:xfrm>
        </p:spPr>
        <p:txBody>
          <a:bodyPr/>
          <a:lstStyle/>
          <a:p>
            <a:r>
              <a:rPr lang="fr-FR" sz="800" dirty="0" smtClean="0"/>
              <a:t>.</a:t>
            </a:r>
            <a:endParaRPr lang="fr-FR" sz="800" dirty="0"/>
          </a:p>
        </p:txBody>
      </p:sp>
      <p:sp>
        <p:nvSpPr>
          <p:cNvPr id="3" name="Espace réservé du texte 2"/>
          <p:cNvSpPr>
            <a:spLocks noGrp="1"/>
          </p:cNvSpPr>
          <p:nvPr>
            <p:ph type="body" idx="1"/>
          </p:nvPr>
        </p:nvSpPr>
        <p:spPr>
          <a:xfrm>
            <a:off x="6876863" y="294060"/>
            <a:ext cx="3096000" cy="3478800"/>
          </a:xfrm>
        </p:spPr>
        <p:txBody>
          <a:bodyPr/>
          <a:lstStyle/>
          <a:p>
            <a:pPr lvl="1"/>
            <a:r>
              <a:rPr lang="fr-FR" dirty="0" smtClean="0"/>
              <a:t>.</a:t>
            </a:r>
            <a:endParaRPr lang="fr-FR" dirty="0"/>
          </a:p>
        </p:txBody>
      </p:sp>
      <p:sp>
        <p:nvSpPr>
          <p:cNvPr id="4" name="ZoneTexte 3"/>
          <p:cNvSpPr txBox="1"/>
          <p:nvPr/>
        </p:nvSpPr>
        <p:spPr>
          <a:xfrm>
            <a:off x="1379220" y="975360"/>
            <a:ext cx="6461760" cy="3539430"/>
          </a:xfrm>
          <a:prstGeom prst="rect">
            <a:avLst/>
          </a:prstGeom>
          <a:noFill/>
        </p:spPr>
        <p:txBody>
          <a:bodyPr wrap="square" rtlCol="0">
            <a:spAutoFit/>
          </a:bodyPr>
          <a:lstStyle/>
          <a:p>
            <a:r>
              <a:rPr lang="en-US" dirty="0"/>
              <a:t>Its many benefits notwithstanding, ICT has also created problems and challenges for organizations, individuals and society. The </a:t>
            </a:r>
            <a:r>
              <a:rPr lang="en-US" dirty="0">
                <a:solidFill>
                  <a:schemeClr val="tx1"/>
                </a:solidFill>
              </a:rPr>
              <a:t>digitization</a:t>
            </a:r>
            <a:r>
              <a:rPr lang="en-US" dirty="0"/>
              <a:t> of data, the expanding use of the high-speed internet and the growing global network together have created new opportunities for crime. Increasingly, </a:t>
            </a:r>
            <a:r>
              <a:rPr lang="en-US" u="sng" dirty="0"/>
              <a:t>bad </a:t>
            </a:r>
            <a:r>
              <a:rPr lang="en-US" dirty="0">
                <a:solidFill>
                  <a:schemeClr val="tx1"/>
                </a:solidFill>
              </a:rPr>
              <a:t>actors</a:t>
            </a:r>
            <a:r>
              <a:rPr lang="en-US" dirty="0"/>
              <a:t> leverage these opportunities to hatch new schemes to gain unauthorized access to enterprise or government systems. They do so to steal money, intellectual</a:t>
            </a:r>
            <a:r>
              <a:rPr lang="en-US" u="sng" dirty="0"/>
              <a:t> </a:t>
            </a:r>
            <a:r>
              <a:rPr lang="en-US" dirty="0"/>
              <a:t>property or private information. Many </a:t>
            </a:r>
            <a:r>
              <a:rPr lang="en-US" dirty="0" smtClean="0">
                <a:solidFill>
                  <a:schemeClr val="tx1"/>
                </a:solidFill>
              </a:rPr>
              <a:t>cybercrimes</a:t>
            </a:r>
            <a:r>
              <a:rPr lang="en-US" dirty="0"/>
              <a:t> </a:t>
            </a:r>
            <a:r>
              <a:rPr lang="en-US" dirty="0" smtClean="0"/>
              <a:t>are </a:t>
            </a:r>
            <a:r>
              <a:rPr lang="en-US" dirty="0"/>
              <a:t>also aimed at disrupting systems that control </a:t>
            </a:r>
            <a:r>
              <a:rPr lang="en-US" dirty="0">
                <a:solidFill>
                  <a:schemeClr val="tx1"/>
                </a:solidFill>
              </a:rPr>
              <a:t>critical</a:t>
            </a:r>
            <a:r>
              <a:rPr lang="en-US" u="sng" dirty="0"/>
              <a:t> </a:t>
            </a:r>
            <a:r>
              <a:rPr lang="en-US" dirty="0">
                <a:solidFill>
                  <a:schemeClr val="tx1"/>
                </a:solidFill>
              </a:rPr>
              <a:t>infrastructure</a:t>
            </a:r>
            <a:r>
              <a:rPr lang="en-US" dirty="0"/>
              <a:t> and, ultimately, creating widespread chaos and panic</a:t>
            </a:r>
            <a:r>
              <a:rPr lang="en-US" dirty="0" smtClean="0"/>
              <a:t>.</a:t>
            </a:r>
          </a:p>
          <a:p>
            <a:endParaRPr lang="en-US" dirty="0"/>
          </a:p>
          <a:p>
            <a:r>
              <a:rPr lang="en-US" dirty="0"/>
              <a:t>Developments in ICT have also brought new </a:t>
            </a:r>
            <a:r>
              <a:rPr lang="en-US" dirty="0">
                <a:solidFill>
                  <a:schemeClr val="tx1"/>
                </a:solidFill>
              </a:rPr>
              <a:t>automation</a:t>
            </a:r>
            <a:r>
              <a:rPr lang="en-US" dirty="0"/>
              <a:t> technologies and robots that sometimes displace workers, especially workers involved in repetitive, low-value tasks. In some cases, ICT has let more people limit their face-to-face interactions with others, creating or exacerbating social issues such as </a:t>
            </a:r>
            <a:r>
              <a:rPr lang="en-US" dirty="0">
                <a:solidFill>
                  <a:schemeClr val="tx1"/>
                </a:solidFill>
              </a:rPr>
              <a:t>trolling</a:t>
            </a:r>
            <a:r>
              <a:rPr lang="en-US" dirty="0"/>
              <a:t>, </a:t>
            </a:r>
            <a:r>
              <a:rPr lang="en-US" dirty="0">
                <a:solidFill>
                  <a:schemeClr val="tx1"/>
                </a:solidFill>
              </a:rPr>
              <a:t>cyberbullying</a:t>
            </a:r>
            <a:r>
              <a:rPr lang="en-US" dirty="0"/>
              <a:t>, isolation, loneliness and depression.</a:t>
            </a:r>
          </a:p>
          <a:p>
            <a:endParaRPr lang="fr-FR" dirty="0"/>
          </a:p>
        </p:txBody>
      </p:sp>
    </p:spTree>
    <p:extLst>
      <p:ext uri="{BB962C8B-B14F-4D97-AF65-F5344CB8AC3E}">
        <p14:creationId xmlns:p14="http://schemas.microsoft.com/office/powerpoint/2010/main" val="88619720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a:lnSpc>
                <a:spcPct val="115000"/>
              </a:lnSpc>
            </a:pPr>
            <a:r>
              <a:rPr lang="fr-FR" dirty="0">
                <a:solidFill>
                  <a:schemeClr val="bg1">
                    <a:lumMod val="95000"/>
                  </a:schemeClr>
                </a:solidFill>
              </a:rPr>
              <a:t>Challenges ICT </a:t>
            </a:r>
            <a:r>
              <a:rPr lang="fr-FR" dirty="0" err="1">
                <a:solidFill>
                  <a:schemeClr val="bg1">
                    <a:lumMod val="95000"/>
                  </a:schemeClr>
                </a:solidFill>
              </a:rPr>
              <a:t>creates</a:t>
            </a:r>
            <a:endParaRPr lang="fr-FR" dirty="0">
              <a:solidFill>
                <a:schemeClr val="bg1">
                  <a:lumMod val="95000"/>
                </a:schemeClr>
              </a:solidFill>
            </a:endParaRPr>
          </a:p>
          <a:p>
            <a:pPr marL="0" lvl="0" indent="0" algn="l" rtl="0">
              <a:lnSpc>
                <a:spcPct val="115000"/>
              </a:lnSpc>
              <a:spcBef>
                <a:spcPts val="0"/>
              </a:spcBef>
              <a:spcAft>
                <a:spcPts val="0"/>
              </a:spcAft>
              <a:buNone/>
            </a:pPr>
            <a:endParaRPr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t>ICT, the digital age and digital divide</a:t>
            </a:r>
          </a:p>
          <a:p>
            <a:pPr>
              <a:lnSpc>
                <a:spcPct val="115000"/>
              </a:lnSpc>
            </a:pPr>
            <a:endParaRPr lang="en-US" dirty="0"/>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3308629" y="-3630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3" name="Google Shape;2143;p37"/>
          <p:cNvSpPr txBox="1">
            <a:spLocks noGrp="1"/>
          </p:cNvSpPr>
          <p:nvPr>
            <p:ph type="subTitle" idx="5"/>
          </p:nvPr>
        </p:nvSpPr>
        <p:spPr>
          <a:xfrm>
            <a:off x="1601977" y="2711737"/>
            <a:ext cx="2615100" cy="384000"/>
          </a:xfrm>
          <a:prstGeom prst="rect">
            <a:avLst/>
          </a:prstGeom>
        </p:spPr>
        <p:txBody>
          <a:bodyPr spcFirstLastPara="1" wrap="square" lIns="91425" tIns="91425" rIns="91425" bIns="91425" anchor="t" anchorCtr="0">
            <a:noAutofit/>
          </a:bodyPr>
          <a:lstStyle/>
          <a:p>
            <a:r>
              <a:rPr lang="fr-FR" dirty="0" err="1" smtClean="0">
                <a:solidFill>
                  <a:schemeClr val="bg1">
                    <a:lumMod val="95000"/>
                  </a:schemeClr>
                </a:solidFill>
              </a:rPr>
              <a:t>Thecnological</a:t>
            </a:r>
            <a:r>
              <a:rPr lang="fr-FR" dirty="0" smtClean="0">
                <a:solidFill>
                  <a:schemeClr val="bg1">
                    <a:lumMod val="95000"/>
                  </a:schemeClr>
                </a:solidFill>
              </a:rPr>
              <a:t> </a:t>
            </a:r>
            <a:r>
              <a:rPr lang="fr-FR" dirty="0" err="1" smtClean="0">
                <a:solidFill>
                  <a:schemeClr val="bg1">
                    <a:lumMod val="95000"/>
                  </a:schemeClr>
                </a:solidFill>
              </a:rPr>
              <a:t>advancement</a:t>
            </a:r>
            <a:r>
              <a:rPr lang="fr-FR" dirty="0" smtClean="0">
                <a:solidFill>
                  <a:schemeClr val="bg1">
                    <a:lumMod val="95000"/>
                  </a:schemeClr>
                </a:solidFill>
              </a:rPr>
              <a:t> of ICT</a:t>
            </a:r>
            <a:endParaRPr lang="fr-FR" dirty="0">
              <a:solidFill>
                <a:schemeClr val="bg1">
                  <a:lumMod val="95000"/>
                </a:schemeClr>
              </a:solidFill>
            </a:endParaRPr>
          </a:p>
        </p:txBody>
      </p:sp>
      <p:sp>
        <p:nvSpPr>
          <p:cNvPr id="2144" name="Google Shape;2144;p37"/>
          <p:cNvSpPr txBox="1">
            <a:spLocks noGrp="1"/>
          </p:cNvSpPr>
          <p:nvPr>
            <p:ph type="subTitle" idx="6"/>
          </p:nvPr>
        </p:nvSpPr>
        <p:spPr>
          <a:xfrm>
            <a:off x="4580586" y="3340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5" name="Google Shape;2145;p37"/>
          <p:cNvSpPr txBox="1">
            <a:spLocks noGrp="1"/>
          </p:cNvSpPr>
          <p:nvPr>
            <p:ph type="subTitle" idx="7"/>
          </p:nvPr>
        </p:nvSpPr>
        <p:spPr>
          <a:xfrm>
            <a:off x="1551325" y="396918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smtClean="0">
                <a:solidFill>
                  <a:schemeClr val="bg1">
                    <a:lumMod val="95000"/>
                  </a:schemeClr>
                </a:solidFill>
              </a:rPr>
              <a:t>conclusion</a:t>
            </a:r>
            <a:endParaRPr dirty="0">
              <a:solidFill>
                <a:schemeClr val="bg1">
                  <a:lumMod val="95000"/>
                </a:schemeClr>
              </a:solidFill>
            </a:endParaRPr>
          </a:p>
        </p:txBody>
      </p:sp>
      <p:sp>
        <p:nvSpPr>
          <p:cNvPr id="2146" name="Google Shape;2146;p37"/>
          <p:cNvSpPr txBox="1">
            <a:spLocks noGrp="1"/>
          </p:cNvSpPr>
          <p:nvPr>
            <p:ph type="subTitle" idx="8"/>
          </p:nvPr>
        </p:nvSpPr>
        <p:spPr>
          <a:xfrm>
            <a:off x="4760122" y="13375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spTree>
    <p:extLst>
      <p:ext uri="{BB962C8B-B14F-4D97-AF65-F5344CB8AC3E}">
        <p14:creationId xmlns:p14="http://schemas.microsoft.com/office/powerpoint/2010/main" val="166286649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3661651" y="5143500"/>
            <a:ext cx="1801356" cy="338328"/>
          </a:xfrm>
        </p:spPr>
        <p:txBody>
          <a:bodyPr/>
          <a:lstStyle/>
          <a:p>
            <a:r>
              <a:rPr lang="fr-FR" dirty="0" smtClean="0"/>
              <a:t>.</a:t>
            </a:r>
            <a:endParaRPr lang="fr-FR" dirty="0"/>
          </a:p>
        </p:txBody>
      </p:sp>
      <p:sp>
        <p:nvSpPr>
          <p:cNvPr id="3" name="Sous-titre 2"/>
          <p:cNvSpPr>
            <a:spLocks noGrp="1"/>
          </p:cNvSpPr>
          <p:nvPr>
            <p:ph type="subTitle" idx="1"/>
          </p:nvPr>
        </p:nvSpPr>
        <p:spPr>
          <a:xfrm>
            <a:off x="4472940" y="169164"/>
            <a:ext cx="3557100" cy="2656200"/>
          </a:xfrm>
        </p:spPr>
        <p:txBody>
          <a:bodyPr/>
          <a:lstStyle/>
          <a:p>
            <a:r>
              <a:rPr lang="en-US" dirty="0">
                <a:latin typeface="+mj-lt"/>
              </a:rPr>
              <a:t>For all its revolutionary aspects, ICT capabilities aren't evenly distributed, with richer countries and richer individuals getting to enjoy more access to ICT technologies. These entities are better able to seize the advantages offered by and the opportunities powered by ICT. This discrepancy in access to ICT has created what is now known as the </a:t>
            </a:r>
            <a:r>
              <a:rPr lang="en-US" u="sng" dirty="0">
                <a:latin typeface="+mj-lt"/>
                <a:hlinkClick r:id="rId2"/>
              </a:rPr>
              <a:t>digital divide</a:t>
            </a:r>
            <a:r>
              <a:rPr lang="en-US" dirty="0">
                <a:latin typeface="+mj-lt"/>
              </a:rPr>
              <a:t>.</a:t>
            </a:r>
          </a:p>
          <a:p>
            <a:r>
              <a:rPr lang="en-US" dirty="0">
                <a:latin typeface="+mj-lt"/>
              </a:rPr>
              <a:t>Numerous governmental authorities and non-government organizations advocate policies and programs that aim to bridge the digital divide by providing greater access to ICT among those individuals and populations struggling to afford it.</a:t>
            </a:r>
          </a:p>
          <a:p>
            <a:endParaRPr lang="fr-FR" dirty="0"/>
          </a:p>
        </p:txBody>
      </p:sp>
      <p:sp>
        <p:nvSpPr>
          <p:cNvPr id="4" name="ZoneTexte 3"/>
          <p:cNvSpPr txBox="1"/>
          <p:nvPr/>
        </p:nvSpPr>
        <p:spPr>
          <a:xfrm>
            <a:off x="152400" y="878197"/>
            <a:ext cx="4320540" cy="3108543"/>
          </a:xfrm>
          <a:prstGeom prst="rect">
            <a:avLst/>
          </a:prstGeom>
          <a:noFill/>
        </p:spPr>
        <p:txBody>
          <a:bodyPr wrap="square" rtlCol="0">
            <a:spAutoFit/>
          </a:bodyPr>
          <a:lstStyle/>
          <a:p>
            <a:r>
              <a:rPr lang="en-US" dirty="0"/>
              <a:t>ICT has changed drastically how people work, communicate, learn and live. It continues to revolutionize all parts of the human experience as first computers and now robots do many tasks humans once handled.</a:t>
            </a:r>
          </a:p>
          <a:p>
            <a:r>
              <a:rPr lang="en-US" dirty="0"/>
              <a:t>ICT's importance to economic development and business growth has been so monumental that it's often credited with ushering in the </a:t>
            </a:r>
            <a:r>
              <a:rPr lang="en-US" u="sng" dirty="0">
                <a:hlinkClick r:id="rId3"/>
              </a:rPr>
              <a:t>Fourth Industrial Revolution</a:t>
            </a:r>
            <a:r>
              <a:rPr lang="en-US" dirty="0"/>
              <a:t>. ICT also underpins broad shifts in society, as individuals en masse are moving from personal, face-to-face interactions to ones in the digital space. This new era is frequently termed the </a:t>
            </a:r>
            <a:r>
              <a:rPr lang="en-US" u="sng" dirty="0">
                <a:hlinkClick r:id="rId4"/>
              </a:rPr>
              <a:t>digital age</a:t>
            </a:r>
            <a:r>
              <a:rPr lang="en-US" dirty="0"/>
              <a:t>.</a:t>
            </a:r>
          </a:p>
          <a:p>
            <a:endParaRPr lang="fr-FR" dirty="0"/>
          </a:p>
        </p:txBody>
      </p:sp>
      <p:pic>
        <p:nvPicPr>
          <p:cNvPr id="2052" name="Picture 4" descr="Ict Education Photos and Images &amp; Pictures | Shutterstock"/>
          <p:cNvPicPr>
            <a:picLocks noChangeAspect="1" noChangeArrowheads="1"/>
          </p:cNvPicPr>
          <p:nvPr/>
        </p:nvPicPr>
        <p:blipFill rotWithShape="1">
          <a:blip r:embed="rId5">
            <a:extLst>
              <a:ext uri="{28A0092B-C50C-407E-A947-70E740481C1C}">
                <a14:useLocalDpi xmlns:a14="http://schemas.microsoft.com/office/drawing/2010/main" val="0"/>
              </a:ext>
            </a:extLst>
          </a:blip>
          <a:srcRect t="1" b="9482"/>
          <a:stretch/>
        </p:blipFill>
        <p:spPr bwMode="auto">
          <a:xfrm>
            <a:off x="1691640" y="3534397"/>
            <a:ext cx="2781300" cy="145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0188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7438072" y="1985963"/>
            <a:ext cx="1801356" cy="338328"/>
          </a:xfrm>
        </p:spPr>
        <p:txBody>
          <a:bodyPr/>
          <a:lstStyle/>
          <a:p>
            <a:r>
              <a:rPr lang="fr-FR" sz="800" dirty="0" smtClean="0"/>
              <a:t>.</a:t>
            </a:r>
            <a:endParaRPr lang="fr-FR" sz="800" dirty="0"/>
          </a:p>
        </p:txBody>
      </p:sp>
      <p:sp>
        <p:nvSpPr>
          <p:cNvPr id="3" name="Sous-titre 2"/>
          <p:cNvSpPr>
            <a:spLocks noGrp="1"/>
          </p:cNvSpPr>
          <p:nvPr>
            <p:ph type="subTitle" idx="1"/>
          </p:nvPr>
        </p:nvSpPr>
        <p:spPr>
          <a:xfrm>
            <a:off x="1960169" y="174650"/>
            <a:ext cx="3557100" cy="2656200"/>
          </a:xfrm>
        </p:spPr>
        <p:txBody>
          <a:bodyPr/>
          <a:lstStyle/>
          <a:p>
            <a:r>
              <a:rPr lang="fr-FR" dirty="0" smtClean="0"/>
              <a:t>.</a:t>
            </a:r>
            <a:endParaRPr lang="fr-FR" dirty="0"/>
          </a:p>
        </p:txBody>
      </p:sp>
      <p:pic>
        <p:nvPicPr>
          <p:cNvPr id="4098" name="Picture 2" descr="https://cdn.ttgtmedia.com/rms/onlineImages/erp-industrial_revolutions_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 y="974808"/>
            <a:ext cx="6914516" cy="333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8064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a:lnSpc>
                <a:spcPct val="115000"/>
              </a:lnSpc>
            </a:pPr>
            <a:r>
              <a:rPr lang="fr-FR" dirty="0">
                <a:solidFill>
                  <a:schemeClr val="bg1">
                    <a:lumMod val="95000"/>
                  </a:schemeClr>
                </a:solidFill>
              </a:rPr>
              <a:t>Challenges ICT </a:t>
            </a:r>
            <a:r>
              <a:rPr lang="fr-FR" dirty="0" err="1">
                <a:solidFill>
                  <a:schemeClr val="bg1">
                    <a:lumMod val="95000"/>
                  </a:schemeClr>
                </a:solidFill>
              </a:rPr>
              <a:t>creates</a:t>
            </a:r>
            <a:endParaRPr lang="fr-FR" dirty="0">
              <a:solidFill>
                <a:schemeClr val="bg1">
                  <a:lumMod val="95000"/>
                </a:schemeClr>
              </a:solidFill>
            </a:endParaRPr>
          </a:p>
          <a:p>
            <a:pPr marL="0" lvl="0" indent="0" algn="l" rtl="0">
              <a:lnSpc>
                <a:spcPct val="115000"/>
              </a:lnSpc>
              <a:spcBef>
                <a:spcPts val="0"/>
              </a:spcBef>
              <a:spcAft>
                <a:spcPts val="0"/>
              </a:spcAft>
              <a:buNone/>
            </a:pPr>
            <a:endParaRPr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solidFill>
                  <a:schemeClr val="bg1">
                    <a:lumMod val="95000"/>
                  </a:schemeClr>
                </a:solidFill>
              </a:rPr>
              <a:t>ICT, the digital age and digital divide</a:t>
            </a:r>
          </a:p>
          <a:p>
            <a:pPr>
              <a:lnSpc>
                <a:spcPct val="115000"/>
              </a:lnSpc>
            </a:pPr>
            <a:endParaRPr lang="en-US" dirty="0"/>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4383406" y="2568651"/>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err="1" smtClean="0"/>
              <a:t>Thecnological</a:t>
            </a:r>
            <a:r>
              <a:rPr lang="fr-FR" dirty="0" smtClean="0"/>
              <a:t> </a:t>
            </a:r>
            <a:r>
              <a:rPr lang="fr-FR" dirty="0" err="1" smtClean="0"/>
              <a:t>advancement</a:t>
            </a:r>
            <a:r>
              <a:rPr lang="fr-FR" dirty="0" smtClean="0"/>
              <a:t> of ICT</a:t>
            </a:r>
            <a:endParaRPr lang="fr-FR" dirty="0"/>
          </a:p>
        </p:txBody>
      </p:sp>
      <p:sp>
        <p:nvSpPr>
          <p:cNvPr id="2144" name="Google Shape;2144;p37"/>
          <p:cNvSpPr txBox="1">
            <a:spLocks noGrp="1"/>
          </p:cNvSpPr>
          <p:nvPr>
            <p:ph type="subTitle" idx="6"/>
          </p:nvPr>
        </p:nvSpPr>
        <p:spPr>
          <a:xfrm>
            <a:off x="6625058" y="11846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a:t>
            </a:r>
            <a:endParaRPr dirty="0"/>
          </a:p>
        </p:txBody>
      </p:sp>
      <p:sp>
        <p:nvSpPr>
          <p:cNvPr id="2145" name="Google Shape;2145;p37"/>
          <p:cNvSpPr txBox="1">
            <a:spLocks noGrp="1"/>
          </p:cNvSpPr>
          <p:nvPr>
            <p:ph type="subTitle" idx="7"/>
          </p:nvPr>
        </p:nvSpPr>
        <p:spPr>
          <a:xfrm>
            <a:off x="1551325" y="396918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smtClean="0">
                <a:solidFill>
                  <a:schemeClr val="bg1">
                    <a:lumMod val="95000"/>
                  </a:schemeClr>
                </a:solidFill>
              </a:rPr>
              <a:t>conclusion</a:t>
            </a:r>
            <a:endParaRPr dirty="0">
              <a:solidFill>
                <a:schemeClr val="bg1">
                  <a:lumMod val="95000"/>
                </a:schemeClr>
              </a:solidFill>
            </a:endParaRPr>
          </a:p>
        </p:txBody>
      </p:sp>
      <p:sp>
        <p:nvSpPr>
          <p:cNvPr id="2146" name="Google Shape;2146;p37"/>
          <p:cNvSpPr txBox="1">
            <a:spLocks noGrp="1"/>
          </p:cNvSpPr>
          <p:nvPr>
            <p:ph type="subTitle" idx="8"/>
          </p:nvPr>
        </p:nvSpPr>
        <p:spPr>
          <a:xfrm>
            <a:off x="3136170" y="131301"/>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spTree>
    <p:extLst>
      <p:ext uri="{BB962C8B-B14F-4D97-AF65-F5344CB8AC3E}">
        <p14:creationId xmlns:p14="http://schemas.microsoft.com/office/powerpoint/2010/main" val="345553779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75725" y="3845357"/>
            <a:ext cx="3904500" cy="1902000"/>
          </a:xfrm>
        </p:spPr>
        <p:txBody>
          <a:bodyPr/>
          <a:lstStyle/>
          <a:p>
            <a:r>
              <a:rPr lang="ar-DZ" sz="800" dirty="0" smtClean="0"/>
              <a:t>,</a:t>
            </a:r>
            <a:endParaRPr lang="fr-FR" sz="800" dirty="0"/>
          </a:p>
        </p:txBody>
      </p:sp>
      <p:sp>
        <p:nvSpPr>
          <p:cNvPr id="4" name="ZoneTexte 3"/>
          <p:cNvSpPr txBox="1"/>
          <p:nvPr/>
        </p:nvSpPr>
        <p:spPr>
          <a:xfrm>
            <a:off x="2706910" y="1448365"/>
            <a:ext cx="4793456" cy="2246769"/>
          </a:xfrm>
          <a:prstGeom prst="rect">
            <a:avLst/>
          </a:prstGeom>
          <a:noFill/>
        </p:spPr>
        <p:txBody>
          <a:bodyPr wrap="square" rtlCol="0">
            <a:spAutoFit/>
          </a:bodyPr>
          <a:lstStyle/>
          <a:p>
            <a:pPr marL="457200" indent="-457200">
              <a:buFont typeface="Arial" panose="020B0604020202020204" pitchFamily="34" charset="0"/>
              <a:buChar char="•"/>
            </a:pPr>
            <a:r>
              <a:rPr lang="fr-FR" sz="2800" dirty="0"/>
              <a:t>Fatima </a:t>
            </a:r>
            <a:r>
              <a:rPr lang="fr-FR" sz="2800" dirty="0" err="1" smtClean="0"/>
              <a:t>zohra</a:t>
            </a:r>
            <a:r>
              <a:rPr lang="fr-FR" sz="2800" dirty="0"/>
              <a:t> </a:t>
            </a:r>
            <a:r>
              <a:rPr lang="fr-FR" sz="2800" dirty="0" err="1"/>
              <a:t>attigui</a:t>
            </a:r>
            <a:endParaRPr lang="fr-FR" sz="2800" dirty="0" smtClean="0"/>
          </a:p>
          <a:p>
            <a:pPr marL="457200" indent="-457200">
              <a:buFont typeface="Arial" panose="020B0604020202020204" pitchFamily="34" charset="0"/>
              <a:buChar char="•"/>
            </a:pPr>
            <a:r>
              <a:rPr lang="fr-FR" sz="2800" dirty="0" err="1" smtClean="0"/>
              <a:t>Messabis</a:t>
            </a:r>
            <a:r>
              <a:rPr lang="fr-FR" sz="2800" dirty="0" smtClean="0"/>
              <a:t> </a:t>
            </a:r>
            <a:r>
              <a:rPr lang="fr-FR" sz="2800" dirty="0"/>
              <a:t>Sarah </a:t>
            </a:r>
            <a:r>
              <a:rPr lang="fr-FR" sz="2800" dirty="0" err="1" smtClean="0"/>
              <a:t>nesrine</a:t>
            </a:r>
            <a:endParaRPr lang="fr-FR" sz="2800" dirty="0" smtClean="0"/>
          </a:p>
          <a:p>
            <a:pPr marL="457200" indent="-457200">
              <a:buFont typeface="Arial" panose="020B0604020202020204" pitchFamily="34" charset="0"/>
              <a:buChar char="•"/>
            </a:pPr>
            <a:r>
              <a:rPr lang="fr-FR" sz="2800" dirty="0" err="1" smtClean="0"/>
              <a:t>Chamma</a:t>
            </a:r>
            <a:r>
              <a:rPr lang="fr-FR" sz="2800" dirty="0" smtClean="0"/>
              <a:t> </a:t>
            </a:r>
            <a:r>
              <a:rPr lang="fr-FR" sz="2800" dirty="0" err="1" smtClean="0"/>
              <a:t>malak</a:t>
            </a:r>
            <a:endParaRPr lang="fr-FR" sz="2800" dirty="0" smtClean="0"/>
          </a:p>
          <a:p>
            <a:pPr marL="457200" indent="-457200">
              <a:buFont typeface="Arial" panose="020B0604020202020204" pitchFamily="34" charset="0"/>
              <a:buChar char="•"/>
            </a:pPr>
            <a:r>
              <a:rPr lang="fr-FR" sz="2800" dirty="0" err="1" smtClean="0"/>
              <a:t>Amira</a:t>
            </a:r>
            <a:r>
              <a:rPr lang="fr-FR" sz="2800" dirty="0" smtClean="0"/>
              <a:t> </a:t>
            </a:r>
            <a:r>
              <a:rPr lang="fr-FR" sz="2800" dirty="0" err="1"/>
              <a:t>kemli</a:t>
            </a:r>
            <a:r>
              <a:rPr lang="fr-FR" sz="2800" dirty="0"/>
              <a:t> </a:t>
            </a:r>
            <a:endParaRPr lang="fr-FR" sz="2800" dirty="0" smtClean="0"/>
          </a:p>
          <a:p>
            <a:pPr marL="457200" indent="-457200">
              <a:buFont typeface="Arial" panose="020B0604020202020204" pitchFamily="34" charset="0"/>
              <a:buChar char="•"/>
            </a:pPr>
            <a:r>
              <a:rPr lang="fr-FR" sz="2800" dirty="0" err="1" smtClean="0"/>
              <a:t>Manal</a:t>
            </a:r>
            <a:r>
              <a:rPr lang="fr-FR" sz="2800" dirty="0" smtClean="0"/>
              <a:t> Mansour</a:t>
            </a:r>
            <a:endParaRPr lang="fr-FR" sz="2800" dirty="0"/>
          </a:p>
        </p:txBody>
      </p:sp>
      <p:sp>
        <p:nvSpPr>
          <p:cNvPr id="5" name="ZoneTexte 4"/>
          <p:cNvSpPr txBox="1"/>
          <p:nvPr/>
        </p:nvSpPr>
        <p:spPr>
          <a:xfrm>
            <a:off x="6378854" y="3500588"/>
            <a:ext cx="2377440" cy="584775"/>
          </a:xfrm>
          <a:prstGeom prst="rect">
            <a:avLst/>
          </a:prstGeom>
          <a:noFill/>
        </p:spPr>
        <p:txBody>
          <a:bodyPr wrap="square" rtlCol="0">
            <a:spAutoFit/>
          </a:bodyPr>
          <a:lstStyle/>
          <a:p>
            <a:r>
              <a:rPr lang="fr-FR" sz="1600" dirty="0" smtClean="0"/>
              <a:t>Section : B</a:t>
            </a:r>
          </a:p>
          <a:p>
            <a:r>
              <a:rPr lang="fr-FR" sz="1600" dirty="0" err="1" smtClean="0"/>
              <a:t>grp</a:t>
            </a:r>
            <a:r>
              <a:rPr lang="fr-FR" sz="1600" dirty="0" smtClean="0"/>
              <a:t> 37</a:t>
            </a:r>
            <a:endParaRPr lang="fr-FR" sz="1600" dirty="0"/>
          </a:p>
        </p:txBody>
      </p:sp>
    </p:spTree>
    <p:extLst>
      <p:ext uri="{BB962C8B-B14F-4D97-AF65-F5344CB8AC3E}">
        <p14:creationId xmlns:p14="http://schemas.microsoft.com/office/powerpoint/2010/main" val="367407221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781300" y="4716780"/>
            <a:ext cx="4809600" cy="1134000"/>
          </a:xfrm>
        </p:spPr>
        <p:txBody>
          <a:bodyPr/>
          <a:lstStyle/>
          <a:p>
            <a:r>
              <a:rPr lang="fr-FR" dirty="0" smtClean="0"/>
              <a:t>.</a:t>
            </a:r>
            <a:endParaRPr lang="fr-FR" dirty="0"/>
          </a:p>
        </p:txBody>
      </p:sp>
      <p:sp>
        <p:nvSpPr>
          <p:cNvPr id="3" name="Titre 2"/>
          <p:cNvSpPr>
            <a:spLocks noGrp="1"/>
          </p:cNvSpPr>
          <p:nvPr>
            <p:ph type="title"/>
          </p:nvPr>
        </p:nvSpPr>
        <p:spPr>
          <a:xfrm>
            <a:off x="3230190" y="108240"/>
            <a:ext cx="4809600" cy="576000"/>
          </a:xfrm>
        </p:spPr>
        <p:txBody>
          <a:bodyPr/>
          <a:lstStyle/>
          <a:p>
            <a:r>
              <a:rPr lang="fr-FR" dirty="0" smtClean="0"/>
              <a:t>.</a:t>
            </a:r>
            <a:endParaRPr lang="fr-FR" dirty="0"/>
          </a:p>
        </p:txBody>
      </p:sp>
      <p:sp>
        <p:nvSpPr>
          <p:cNvPr id="4" name="ZoneTexte 3"/>
          <p:cNvSpPr txBox="1"/>
          <p:nvPr/>
        </p:nvSpPr>
        <p:spPr>
          <a:xfrm>
            <a:off x="1280160" y="396240"/>
            <a:ext cx="1143000" cy="1135380"/>
          </a:xfrm>
          <a:prstGeom prst="rect">
            <a:avLst/>
          </a:prstGeom>
          <a:noFill/>
        </p:spPr>
        <p:txBody>
          <a:bodyPr wrap="square" rtlCol="0">
            <a:spAutoFit/>
          </a:bodyPr>
          <a:lstStyle/>
          <a:p>
            <a:endParaRPr lang="fr-FR" dirty="0"/>
          </a:p>
        </p:txBody>
      </p:sp>
      <p:sp>
        <p:nvSpPr>
          <p:cNvPr id="6" name="ZoneTexte 5"/>
          <p:cNvSpPr txBox="1"/>
          <p:nvPr/>
        </p:nvSpPr>
        <p:spPr>
          <a:xfrm>
            <a:off x="998220" y="396240"/>
            <a:ext cx="3566160" cy="4320540"/>
          </a:xfrm>
          <a:prstGeom prst="rect">
            <a:avLst/>
          </a:prstGeom>
          <a:noFill/>
        </p:spPr>
        <p:txBody>
          <a:bodyPr wrap="square" rtlCol="0">
            <a:spAutoFit/>
          </a:bodyPr>
          <a:lstStyle/>
          <a:p>
            <a:endParaRPr lang="fr-FR" dirty="0"/>
          </a:p>
        </p:txBody>
      </p:sp>
      <p:graphicFrame>
        <p:nvGraphicFramePr>
          <p:cNvPr id="10" name="Tableau 9"/>
          <p:cNvGraphicFramePr>
            <a:graphicFrameLocks noGrp="1"/>
          </p:cNvGraphicFramePr>
          <p:nvPr>
            <p:extLst>
              <p:ext uri="{D42A27DB-BD31-4B8C-83A1-F6EECF244321}">
                <p14:modId xmlns:p14="http://schemas.microsoft.com/office/powerpoint/2010/main" val="3702804071"/>
              </p:ext>
            </p:extLst>
          </p:nvPr>
        </p:nvGraphicFramePr>
        <p:xfrm>
          <a:off x="1075502" y="112771"/>
          <a:ext cx="3313618" cy="4922525"/>
        </p:xfrm>
        <a:graphic>
          <a:graphicData uri="http://schemas.openxmlformats.org/drawingml/2006/table">
            <a:tbl>
              <a:tblPr/>
              <a:tblGrid>
                <a:gridCol w="1080958"/>
                <a:gridCol w="2232660"/>
              </a:tblGrid>
              <a:tr h="570350">
                <a:tc>
                  <a:txBody>
                    <a:bodyPr/>
                    <a:lstStyle/>
                    <a:p>
                      <a:pPr marL="285750" indent="-285750">
                        <a:buFont typeface="Arial" panose="020B0604020202020204" pitchFamily="34" charset="0"/>
                        <a:buChar char="•"/>
                      </a:pPr>
                      <a:r>
                        <a:rPr lang="fr-FR" sz="1200" b="0" dirty="0">
                          <a:solidFill>
                            <a:srgbClr val="1C2642"/>
                          </a:solidFill>
                          <a:effectLst/>
                          <a:latin typeface="helveticaregular"/>
                        </a:rPr>
                        <a:t>1837</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a:solidFill>
                            <a:srgbClr val="1C2642"/>
                          </a:solidFill>
                          <a:effectLst/>
                          <a:latin typeface="helveticaregular"/>
                        </a:rPr>
                        <a:t>Morse code and </a:t>
                      </a:r>
                      <a:r>
                        <a:rPr lang="fr-FR" sz="1200" b="0" dirty="0" err="1">
                          <a:solidFill>
                            <a:srgbClr val="1C2642"/>
                          </a:solidFill>
                          <a:effectLst/>
                          <a:latin typeface="helveticaregular"/>
                        </a:rPr>
                        <a:t>telegraph</a:t>
                      </a:r>
                      <a:endParaRPr lang="fr-FR" sz="1200" b="0" dirty="0">
                        <a:solidFill>
                          <a:srgbClr val="1C2642"/>
                        </a:solidFill>
                        <a:effectLst/>
                        <a:latin typeface="helveticaregular"/>
                      </a:endParaRPr>
                    </a:p>
                  </a:txBody>
                  <a:tcPr marL="113275" marR="75516" marT="75516" marB="75516" anchor="ctr">
                    <a:lnL>
                      <a:noFill/>
                    </a:lnL>
                    <a:lnR>
                      <a:noFill/>
                    </a:lnR>
                    <a:lnT>
                      <a:noFill/>
                    </a:lnT>
                    <a:lnB>
                      <a:noFill/>
                    </a:lnB>
                    <a:solidFill>
                      <a:srgbClr val="FFFFFF"/>
                    </a:solidFill>
                  </a:tcPr>
                </a:tc>
              </a:tr>
              <a:tr h="359724">
                <a:tc>
                  <a:txBody>
                    <a:bodyPr/>
                    <a:lstStyle/>
                    <a:p>
                      <a:pPr marL="285750" indent="-285750">
                        <a:buFont typeface="Arial" panose="020B0604020202020204" pitchFamily="34" charset="0"/>
                        <a:buChar char="•"/>
                      </a:pPr>
                      <a:r>
                        <a:rPr lang="fr-FR" sz="1200" b="0">
                          <a:solidFill>
                            <a:srgbClr val="1C2642"/>
                          </a:solidFill>
                          <a:effectLst/>
                          <a:latin typeface="helveticaregular"/>
                        </a:rPr>
                        <a:t>1876</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err="1">
                          <a:solidFill>
                            <a:srgbClr val="1C2642"/>
                          </a:solidFill>
                          <a:effectLst/>
                          <a:latin typeface="helveticaregular"/>
                        </a:rPr>
                        <a:t>Telephone</a:t>
                      </a:r>
                      <a:endParaRPr lang="fr-FR" sz="1200" b="0" dirty="0">
                        <a:solidFill>
                          <a:srgbClr val="1C2642"/>
                        </a:solidFill>
                        <a:effectLst/>
                        <a:latin typeface="helveticaregular"/>
                      </a:endParaRPr>
                    </a:p>
                  </a:txBody>
                  <a:tcPr marL="113275" marR="75516" marT="75516" marB="75516" anchor="ctr">
                    <a:lnL>
                      <a:noFill/>
                    </a:lnL>
                    <a:lnR>
                      <a:noFill/>
                    </a:lnR>
                    <a:lnT>
                      <a:noFill/>
                    </a:lnT>
                    <a:lnB>
                      <a:noFill/>
                    </a:lnB>
                    <a:solidFill>
                      <a:srgbClr val="FFFFFF"/>
                    </a:solidFill>
                  </a:tcPr>
                </a:tc>
              </a:tr>
              <a:tr h="570350">
                <a:tc>
                  <a:txBody>
                    <a:bodyPr/>
                    <a:lstStyle/>
                    <a:p>
                      <a:pPr marL="285750" indent="-285750">
                        <a:buFont typeface="Arial" panose="020B0604020202020204" pitchFamily="34" charset="0"/>
                        <a:buChar char="•"/>
                      </a:pPr>
                      <a:r>
                        <a:rPr lang="fr-FR" sz="1200" b="0">
                          <a:solidFill>
                            <a:srgbClr val="1C2642"/>
                          </a:solidFill>
                          <a:effectLst/>
                          <a:latin typeface="helveticaregular"/>
                        </a:rPr>
                        <a:t>1895</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a:solidFill>
                            <a:srgbClr val="1C2642"/>
                          </a:solidFill>
                          <a:effectLst/>
                          <a:latin typeface="helveticaregular"/>
                        </a:rPr>
                        <a:t>Wireless </a:t>
                      </a:r>
                      <a:r>
                        <a:rPr lang="fr-FR" sz="1200" b="0" dirty="0" err="1">
                          <a:solidFill>
                            <a:srgbClr val="1C2642"/>
                          </a:solidFill>
                          <a:effectLst/>
                          <a:latin typeface="helveticaregular"/>
                        </a:rPr>
                        <a:t>telegraphy</a:t>
                      </a:r>
                      <a:endParaRPr lang="fr-FR" sz="1200" b="0" dirty="0">
                        <a:solidFill>
                          <a:srgbClr val="1C2642"/>
                        </a:solidFill>
                        <a:effectLst/>
                        <a:latin typeface="helveticaregular"/>
                      </a:endParaRPr>
                    </a:p>
                  </a:txBody>
                  <a:tcPr marL="113275" marR="75516" marT="75516" marB="75516" anchor="ctr">
                    <a:lnL>
                      <a:noFill/>
                    </a:lnL>
                    <a:lnR>
                      <a:noFill/>
                    </a:lnR>
                    <a:lnT>
                      <a:noFill/>
                    </a:lnT>
                    <a:lnB>
                      <a:noFill/>
                    </a:lnB>
                    <a:solidFill>
                      <a:srgbClr val="FFFFFF"/>
                    </a:solidFill>
                  </a:tcPr>
                </a:tc>
              </a:tr>
              <a:tr h="359724">
                <a:tc>
                  <a:txBody>
                    <a:bodyPr/>
                    <a:lstStyle/>
                    <a:p>
                      <a:pPr marL="285750" indent="-285750">
                        <a:buFont typeface="Arial" panose="020B0604020202020204" pitchFamily="34" charset="0"/>
                        <a:buChar char="•"/>
                      </a:pPr>
                      <a:r>
                        <a:rPr lang="fr-FR" sz="1200" b="0">
                          <a:solidFill>
                            <a:srgbClr val="1C2642"/>
                          </a:solidFill>
                          <a:effectLst/>
                          <a:latin typeface="helveticaregular"/>
                        </a:rPr>
                        <a:t>1927</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err="1">
                          <a:solidFill>
                            <a:srgbClr val="1C2642"/>
                          </a:solidFill>
                          <a:effectLst/>
                          <a:latin typeface="helveticaregular"/>
                        </a:rPr>
                        <a:t>Television</a:t>
                      </a:r>
                      <a:endParaRPr lang="fr-FR" sz="1200" b="0" dirty="0">
                        <a:solidFill>
                          <a:srgbClr val="1C2642"/>
                        </a:solidFill>
                        <a:effectLst/>
                        <a:latin typeface="helveticaregular"/>
                      </a:endParaRPr>
                    </a:p>
                  </a:txBody>
                  <a:tcPr marL="113275" marR="75516" marT="75516" marB="75516" anchor="ctr">
                    <a:lnL>
                      <a:noFill/>
                    </a:lnL>
                    <a:lnR>
                      <a:noFill/>
                    </a:lnR>
                    <a:lnT>
                      <a:noFill/>
                    </a:lnT>
                    <a:lnB>
                      <a:noFill/>
                    </a:lnB>
                    <a:solidFill>
                      <a:srgbClr val="FFFFFF"/>
                    </a:solidFill>
                  </a:tcPr>
                </a:tc>
              </a:tr>
              <a:tr h="359724">
                <a:tc>
                  <a:txBody>
                    <a:bodyPr/>
                    <a:lstStyle/>
                    <a:p>
                      <a:pPr marL="285750" indent="-285750">
                        <a:buFont typeface="Arial" panose="020B0604020202020204" pitchFamily="34" charset="0"/>
                        <a:buChar char="•"/>
                      </a:pPr>
                      <a:r>
                        <a:rPr lang="fr-FR" sz="1200" b="0">
                          <a:solidFill>
                            <a:srgbClr val="1C2642"/>
                          </a:solidFill>
                          <a:effectLst/>
                          <a:latin typeface="helveticaregular"/>
                        </a:rPr>
                        <a:t>1947</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a:solidFill>
                            <a:srgbClr val="1C2642"/>
                          </a:solidFill>
                          <a:effectLst/>
                          <a:latin typeface="helveticaregular"/>
                        </a:rPr>
                        <a:t>Transistor</a:t>
                      </a:r>
                    </a:p>
                  </a:txBody>
                  <a:tcPr marL="113275" marR="75516" marT="75516" marB="75516" anchor="ctr">
                    <a:lnL>
                      <a:noFill/>
                    </a:lnL>
                    <a:lnR>
                      <a:noFill/>
                    </a:lnR>
                    <a:lnT>
                      <a:noFill/>
                    </a:lnT>
                    <a:lnB>
                      <a:noFill/>
                    </a:lnB>
                    <a:solidFill>
                      <a:srgbClr val="FFFFFF"/>
                    </a:solidFill>
                  </a:tcPr>
                </a:tc>
              </a:tr>
              <a:tr h="991603">
                <a:tc>
                  <a:txBody>
                    <a:bodyPr/>
                    <a:lstStyle/>
                    <a:p>
                      <a:pPr marL="285750" indent="-285750">
                        <a:buFont typeface="Arial" panose="020B0604020202020204" pitchFamily="34" charset="0"/>
                        <a:buChar char="•"/>
                      </a:pPr>
                      <a:r>
                        <a:rPr lang="fr-FR" sz="1200" b="0" dirty="0">
                          <a:solidFill>
                            <a:srgbClr val="1C2642"/>
                          </a:solidFill>
                          <a:effectLst/>
                          <a:latin typeface="helveticaregular"/>
                        </a:rPr>
                        <a:t>1951</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a:solidFill>
                            <a:srgbClr val="1C2642"/>
                          </a:solidFill>
                          <a:effectLst/>
                          <a:latin typeface="helveticaregular"/>
                        </a:rPr>
                        <a:t>UNIVAC I (First commercial computer)</a:t>
                      </a:r>
                    </a:p>
                  </a:txBody>
                  <a:tcPr marL="113275" marR="75516" marT="75516" marB="75516" anchor="ctr">
                    <a:lnL>
                      <a:noFill/>
                    </a:lnL>
                    <a:lnR>
                      <a:noFill/>
                    </a:lnR>
                    <a:lnT>
                      <a:noFill/>
                    </a:lnT>
                    <a:lnB>
                      <a:noFill/>
                    </a:lnB>
                    <a:solidFill>
                      <a:srgbClr val="FFFFFF"/>
                    </a:solidFill>
                  </a:tcPr>
                </a:tc>
              </a:tr>
              <a:tr h="780976">
                <a:tc>
                  <a:txBody>
                    <a:bodyPr/>
                    <a:lstStyle/>
                    <a:p>
                      <a:pPr marL="285750" indent="-285750">
                        <a:buFont typeface="Arial" panose="020B0604020202020204" pitchFamily="34" charset="0"/>
                        <a:buChar char="•"/>
                      </a:pPr>
                      <a:r>
                        <a:rPr lang="fr-FR" sz="1200" b="0" dirty="0">
                          <a:solidFill>
                            <a:srgbClr val="1C2642"/>
                          </a:solidFill>
                          <a:effectLst/>
                          <a:latin typeface="helveticaregular"/>
                        </a:rPr>
                        <a:t>1969</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en-US" sz="1200" b="0" dirty="0">
                          <a:solidFill>
                            <a:srgbClr val="1C2642"/>
                          </a:solidFill>
                          <a:effectLst/>
                          <a:latin typeface="helveticaregular"/>
                        </a:rPr>
                        <a:t>ARPANET (Foundation of the Internet)</a:t>
                      </a:r>
                    </a:p>
                  </a:txBody>
                  <a:tcPr marL="113275" marR="75516" marT="75516" marB="75516" anchor="ctr">
                    <a:lnL>
                      <a:noFill/>
                    </a:lnL>
                    <a:lnR>
                      <a:noFill/>
                    </a:lnR>
                    <a:lnT>
                      <a:noFill/>
                    </a:lnT>
                    <a:lnB>
                      <a:noFill/>
                    </a:lnB>
                    <a:solidFill>
                      <a:srgbClr val="FFFFFF"/>
                    </a:solidFill>
                  </a:tcPr>
                </a:tc>
              </a:tr>
              <a:tr h="359724">
                <a:tc>
                  <a:txBody>
                    <a:bodyPr/>
                    <a:lstStyle/>
                    <a:p>
                      <a:pPr marL="285750" indent="-285750">
                        <a:buFont typeface="Arial" panose="020B0604020202020204" pitchFamily="34" charset="0"/>
                        <a:buChar char="•"/>
                      </a:pPr>
                      <a:r>
                        <a:rPr lang="fr-FR" sz="1200" b="0">
                          <a:solidFill>
                            <a:srgbClr val="1C2642"/>
                          </a:solidFill>
                          <a:effectLst/>
                          <a:latin typeface="helveticaregular"/>
                        </a:rPr>
                        <a:t>1971</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a:solidFill>
                            <a:srgbClr val="1C2642"/>
                          </a:solidFill>
                          <a:effectLst/>
                          <a:latin typeface="helveticaregular"/>
                        </a:rPr>
                        <a:t>First email</a:t>
                      </a:r>
                    </a:p>
                  </a:txBody>
                  <a:tcPr marL="113275" marR="75516" marT="75516" marB="75516" anchor="ctr">
                    <a:lnL>
                      <a:noFill/>
                    </a:lnL>
                    <a:lnR>
                      <a:noFill/>
                    </a:lnR>
                    <a:lnT>
                      <a:noFill/>
                    </a:lnT>
                    <a:lnB>
                      <a:noFill/>
                    </a:lnB>
                    <a:solidFill>
                      <a:srgbClr val="FFFFFF"/>
                    </a:solidFill>
                  </a:tcPr>
                </a:tc>
              </a:tr>
              <a:tr h="570350">
                <a:tc>
                  <a:txBody>
                    <a:bodyPr/>
                    <a:lstStyle/>
                    <a:p>
                      <a:pPr marL="285750" indent="-285750">
                        <a:buFont typeface="Arial" panose="020B0604020202020204" pitchFamily="34" charset="0"/>
                        <a:buChar char="•"/>
                      </a:pPr>
                      <a:r>
                        <a:rPr lang="fr-FR" sz="1200" b="0">
                          <a:solidFill>
                            <a:srgbClr val="1C2642"/>
                          </a:solidFill>
                          <a:effectLst/>
                          <a:latin typeface="helveticaregular"/>
                        </a:rPr>
                        <a:t>1990</a:t>
                      </a:r>
                    </a:p>
                  </a:txBody>
                  <a:tcPr marL="113275" marR="75516" marT="75516" marB="75516" anchor="ctr">
                    <a:lnL>
                      <a:noFill/>
                    </a:lnL>
                    <a:lnR>
                      <a:noFill/>
                    </a:lnR>
                    <a:lnT>
                      <a:noFill/>
                    </a:lnT>
                    <a:lnB>
                      <a:noFill/>
                    </a:lnB>
                    <a:solidFill>
                      <a:srgbClr val="FFFFFF"/>
                    </a:solidFill>
                  </a:tcPr>
                </a:tc>
                <a:tc>
                  <a:txBody>
                    <a:bodyPr/>
                    <a:lstStyle/>
                    <a:p>
                      <a:pPr marL="0" indent="0">
                        <a:buFont typeface="Arial" panose="020B0604020202020204" pitchFamily="34" charset="0"/>
                        <a:buNone/>
                      </a:pPr>
                      <a:r>
                        <a:rPr lang="fr-FR" sz="1200" b="0" dirty="0">
                          <a:solidFill>
                            <a:srgbClr val="1C2642"/>
                          </a:solidFill>
                          <a:effectLst/>
                          <a:latin typeface="helveticaregular"/>
                        </a:rPr>
                        <a:t>World Wide Web</a:t>
                      </a:r>
                    </a:p>
                  </a:txBody>
                  <a:tcPr marL="113275" marR="75516" marT="75516" marB="75516" anchor="ctr">
                    <a:lnL>
                      <a:noFill/>
                    </a:lnL>
                    <a:lnR>
                      <a:noFill/>
                    </a:lnR>
                    <a:lnT>
                      <a:noFill/>
                    </a:lnT>
                    <a:lnB>
                      <a:noFill/>
                    </a:lnB>
                    <a:solidFill>
                      <a:srgbClr val="FFFFFF"/>
                    </a:solidFill>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208488461"/>
              </p:ext>
            </p:extLst>
          </p:nvPr>
        </p:nvGraphicFramePr>
        <p:xfrm>
          <a:off x="4709159" y="266698"/>
          <a:ext cx="3307214" cy="4602486"/>
        </p:xfrm>
        <a:graphic>
          <a:graphicData uri="http://schemas.openxmlformats.org/drawingml/2006/table">
            <a:tbl>
              <a:tblPr/>
              <a:tblGrid>
                <a:gridCol w="1104901"/>
                <a:gridCol w="2202313"/>
              </a:tblGrid>
              <a:tr h="530418">
                <a:tc>
                  <a:txBody>
                    <a:bodyPr/>
                    <a:lstStyle/>
                    <a:p>
                      <a:pPr marL="171450" indent="-171450">
                        <a:buFont typeface="Arial" panose="020B0604020202020204" pitchFamily="34" charset="0"/>
                        <a:buChar char="•"/>
                      </a:pPr>
                      <a:r>
                        <a:rPr lang="fr-FR" sz="1200" b="0" dirty="0">
                          <a:solidFill>
                            <a:srgbClr val="1C2642"/>
                          </a:solidFill>
                          <a:effectLst/>
                          <a:latin typeface="helveticaregular"/>
                        </a:rPr>
                        <a:t>1991</a:t>
                      </a:r>
                    </a:p>
                  </a:txBody>
                  <a:tcPr marL="79959" marR="53306" marT="53306" marB="53306" anchor="ctr">
                    <a:lnL>
                      <a:noFill/>
                    </a:lnL>
                    <a:lnR>
                      <a:noFill/>
                    </a:lnR>
                    <a:lnT>
                      <a:noFill/>
                    </a:lnT>
                    <a:lnB>
                      <a:noFill/>
                    </a:lnB>
                    <a:solidFill>
                      <a:srgbClr val="FFFFFF"/>
                    </a:solidFill>
                  </a:tcPr>
                </a:tc>
                <a:tc>
                  <a:txBody>
                    <a:bodyPr/>
                    <a:lstStyle/>
                    <a:p>
                      <a:r>
                        <a:rPr lang="fr-FR" sz="1200" b="0">
                          <a:solidFill>
                            <a:srgbClr val="1C2642"/>
                          </a:solidFill>
                          <a:effectLst/>
                          <a:latin typeface="helveticaregular"/>
                        </a:rPr>
                        <a:t>GSM (Global System for Mobile communication)</a:t>
                      </a:r>
                    </a:p>
                  </a:txBody>
                  <a:tcPr marL="79959" marR="53306" marT="53306" marB="53306" anchor="ctr">
                    <a:lnL>
                      <a:noFill/>
                    </a:lnL>
                    <a:lnR>
                      <a:noFill/>
                    </a:lnR>
                    <a:lnT>
                      <a:noFill/>
                    </a:lnT>
                    <a:lnB>
                      <a:noFill/>
                    </a:lnB>
                    <a:solidFill>
                      <a:srgbClr val="FFFFFF"/>
                    </a:solidFill>
                  </a:tcPr>
                </a:tc>
              </a:tr>
              <a:tr h="530418">
                <a:tc>
                  <a:txBody>
                    <a:bodyPr/>
                    <a:lstStyle/>
                    <a:p>
                      <a:pPr marL="171450" indent="-171450">
                        <a:buFont typeface="Arial" panose="020B0604020202020204" pitchFamily="34" charset="0"/>
                        <a:buChar char="•"/>
                      </a:pPr>
                      <a:r>
                        <a:rPr lang="fr-FR" sz="1200" b="0" dirty="0">
                          <a:solidFill>
                            <a:srgbClr val="1C2642"/>
                          </a:solidFill>
                          <a:effectLst/>
                          <a:latin typeface="helveticaregular"/>
                        </a:rPr>
                        <a:t>1994</a:t>
                      </a:r>
                    </a:p>
                  </a:txBody>
                  <a:tcPr marL="79959" marR="53306" marT="53306" marB="53306" anchor="ctr">
                    <a:lnL>
                      <a:noFill/>
                    </a:lnL>
                    <a:lnR>
                      <a:noFill/>
                    </a:lnR>
                    <a:lnT>
                      <a:noFill/>
                    </a:lnT>
                    <a:lnB>
                      <a:noFill/>
                    </a:lnB>
                    <a:solidFill>
                      <a:srgbClr val="FFFFFF"/>
                    </a:solidFill>
                  </a:tcPr>
                </a:tc>
                <a:tc>
                  <a:txBody>
                    <a:bodyPr/>
                    <a:lstStyle/>
                    <a:p>
                      <a:r>
                        <a:rPr lang="en-US" sz="1200" b="0">
                          <a:solidFill>
                            <a:srgbClr val="1C2642"/>
                          </a:solidFill>
                          <a:effectLst/>
                          <a:latin typeface="helveticaregular"/>
                        </a:rPr>
                        <a:t>Netscape Navigator (Widely-used web browser)</a:t>
                      </a:r>
                    </a:p>
                  </a:txBody>
                  <a:tcPr marL="79959" marR="53306" marT="53306" marB="53306" anchor="ctr">
                    <a:lnL>
                      <a:noFill/>
                    </a:lnL>
                    <a:lnR>
                      <a:noFill/>
                    </a:lnR>
                    <a:lnT>
                      <a:noFill/>
                    </a:lnT>
                    <a:lnB>
                      <a:noFill/>
                    </a:lnB>
                    <a:solidFill>
                      <a:srgbClr val="FFFFFF"/>
                    </a:solidFill>
                  </a:tcPr>
                </a:tc>
              </a:tr>
              <a:tr h="325066">
                <a:tc>
                  <a:txBody>
                    <a:bodyPr/>
                    <a:lstStyle/>
                    <a:p>
                      <a:pPr marL="171450" indent="-171450">
                        <a:buFont typeface="Arial" panose="020B0604020202020204" pitchFamily="34" charset="0"/>
                        <a:buChar char="•"/>
                      </a:pPr>
                      <a:r>
                        <a:rPr lang="fr-FR" sz="1200" b="0" dirty="0">
                          <a:solidFill>
                            <a:srgbClr val="1C2642"/>
                          </a:solidFill>
                          <a:effectLst/>
                          <a:latin typeface="helveticaregular"/>
                        </a:rPr>
                        <a:t>1998</a:t>
                      </a:r>
                    </a:p>
                  </a:txBody>
                  <a:tcPr marL="79959" marR="53306" marT="53306" marB="53306" anchor="ctr">
                    <a:lnL>
                      <a:noFill/>
                    </a:lnL>
                    <a:lnR>
                      <a:noFill/>
                    </a:lnR>
                    <a:lnT>
                      <a:noFill/>
                    </a:lnT>
                    <a:lnB>
                      <a:noFill/>
                    </a:lnB>
                    <a:solidFill>
                      <a:srgbClr val="FFFFFF"/>
                    </a:solidFill>
                  </a:tcPr>
                </a:tc>
                <a:tc>
                  <a:txBody>
                    <a:bodyPr/>
                    <a:lstStyle/>
                    <a:p>
                      <a:r>
                        <a:rPr lang="fr-FR" sz="1200" b="0">
                          <a:solidFill>
                            <a:srgbClr val="1C2642"/>
                          </a:solidFill>
                          <a:effectLst/>
                          <a:latin typeface="helveticaregular"/>
                        </a:rPr>
                        <a:t>Google</a:t>
                      </a:r>
                    </a:p>
                  </a:txBody>
                  <a:tcPr marL="79959" marR="53306" marT="53306" marB="53306" anchor="ctr">
                    <a:lnL>
                      <a:noFill/>
                    </a:lnL>
                    <a:lnR>
                      <a:noFill/>
                    </a:lnR>
                    <a:lnT>
                      <a:noFill/>
                    </a:lnT>
                    <a:lnB>
                      <a:noFill/>
                    </a:lnB>
                    <a:solidFill>
                      <a:srgbClr val="FFFFFF"/>
                    </a:solidFill>
                  </a:tcPr>
                </a:tc>
              </a:tr>
              <a:tr h="325066">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2001</a:t>
                      </a:r>
                    </a:p>
                  </a:txBody>
                  <a:tcPr marL="79959" marR="53306" marT="53306" marB="53306" anchor="ctr">
                    <a:lnL>
                      <a:noFill/>
                    </a:lnL>
                    <a:lnR>
                      <a:noFill/>
                    </a:lnR>
                    <a:lnT>
                      <a:noFill/>
                    </a:lnT>
                    <a:lnB>
                      <a:noFill/>
                    </a:lnB>
                    <a:solidFill>
                      <a:srgbClr val="FFFFFF"/>
                    </a:solidFill>
                  </a:tcPr>
                </a:tc>
                <a:tc>
                  <a:txBody>
                    <a:bodyPr/>
                    <a:lstStyle/>
                    <a:p>
                      <a:r>
                        <a:rPr lang="fr-FR" sz="1200" b="0" dirty="0">
                          <a:solidFill>
                            <a:srgbClr val="1C2642"/>
                          </a:solidFill>
                          <a:effectLst/>
                          <a:latin typeface="helveticaregular"/>
                        </a:rPr>
                        <a:t>Commercial 3G networks</a:t>
                      </a:r>
                    </a:p>
                  </a:txBody>
                  <a:tcPr marL="79959" marR="53306" marT="53306" marB="53306" anchor="ctr">
                    <a:lnL>
                      <a:noFill/>
                    </a:lnL>
                    <a:lnR>
                      <a:noFill/>
                    </a:lnR>
                    <a:lnT>
                      <a:noFill/>
                    </a:lnT>
                    <a:lnB>
                      <a:noFill/>
                    </a:lnB>
                    <a:solidFill>
                      <a:srgbClr val="FFFFFF"/>
                    </a:solidFill>
                  </a:tcPr>
                </a:tc>
              </a:tr>
              <a:tr h="325066">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2004</a:t>
                      </a:r>
                    </a:p>
                  </a:txBody>
                  <a:tcPr marL="79959" marR="53306" marT="53306" marB="53306" anchor="ctr">
                    <a:lnL>
                      <a:noFill/>
                    </a:lnL>
                    <a:lnR>
                      <a:noFill/>
                    </a:lnR>
                    <a:lnT>
                      <a:noFill/>
                    </a:lnT>
                    <a:lnB>
                      <a:noFill/>
                    </a:lnB>
                    <a:solidFill>
                      <a:srgbClr val="FFFFFF"/>
                    </a:solidFill>
                  </a:tcPr>
                </a:tc>
                <a:tc>
                  <a:txBody>
                    <a:bodyPr/>
                    <a:lstStyle/>
                    <a:p>
                      <a:r>
                        <a:rPr lang="fr-FR" sz="1200" b="0">
                          <a:solidFill>
                            <a:srgbClr val="1C2642"/>
                          </a:solidFill>
                          <a:effectLst/>
                          <a:latin typeface="helveticaregular"/>
                        </a:rPr>
                        <a:t>Facebook</a:t>
                      </a:r>
                    </a:p>
                  </a:txBody>
                  <a:tcPr marL="79959" marR="53306" marT="53306" marB="53306" anchor="ctr">
                    <a:lnL>
                      <a:noFill/>
                    </a:lnL>
                    <a:lnR>
                      <a:noFill/>
                    </a:lnR>
                    <a:lnT>
                      <a:noFill/>
                    </a:lnT>
                    <a:lnB>
                      <a:noFill/>
                    </a:lnB>
                    <a:solidFill>
                      <a:srgbClr val="FFFFFF"/>
                    </a:solidFill>
                  </a:tcPr>
                </a:tc>
              </a:tr>
              <a:tr h="325066">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2007</a:t>
                      </a:r>
                    </a:p>
                  </a:txBody>
                  <a:tcPr marL="79959" marR="53306" marT="53306" marB="53306" anchor="ctr">
                    <a:lnL>
                      <a:noFill/>
                    </a:lnL>
                    <a:lnR>
                      <a:noFill/>
                    </a:lnR>
                    <a:lnT>
                      <a:noFill/>
                    </a:lnT>
                    <a:lnB>
                      <a:noFill/>
                    </a:lnB>
                    <a:solidFill>
                      <a:srgbClr val="FFFFFF"/>
                    </a:solidFill>
                  </a:tcPr>
                </a:tc>
                <a:tc>
                  <a:txBody>
                    <a:bodyPr/>
                    <a:lstStyle/>
                    <a:p>
                      <a:r>
                        <a:rPr lang="fr-FR" sz="1200" b="0" dirty="0">
                          <a:solidFill>
                            <a:srgbClr val="1C2642"/>
                          </a:solidFill>
                          <a:effectLst/>
                          <a:latin typeface="helveticaregular"/>
                        </a:rPr>
                        <a:t>iPhone</a:t>
                      </a:r>
                    </a:p>
                  </a:txBody>
                  <a:tcPr marL="79959" marR="53306" marT="53306" marB="53306" anchor="ctr">
                    <a:lnL>
                      <a:noFill/>
                    </a:lnL>
                    <a:lnR>
                      <a:noFill/>
                    </a:lnR>
                    <a:lnT>
                      <a:noFill/>
                    </a:lnT>
                    <a:lnB>
                      <a:noFill/>
                    </a:lnB>
                    <a:solidFill>
                      <a:srgbClr val="FFFFFF"/>
                    </a:solidFill>
                  </a:tcPr>
                </a:tc>
              </a:tr>
              <a:tr h="530418">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2008</a:t>
                      </a:r>
                    </a:p>
                  </a:txBody>
                  <a:tcPr marL="79959" marR="53306" marT="53306" marB="53306" anchor="ctr">
                    <a:lnL>
                      <a:noFill/>
                    </a:lnL>
                    <a:lnR>
                      <a:noFill/>
                    </a:lnR>
                    <a:lnT>
                      <a:noFill/>
                    </a:lnT>
                    <a:lnB>
                      <a:noFill/>
                    </a:lnB>
                    <a:solidFill>
                      <a:srgbClr val="FFFFFF"/>
                    </a:solidFill>
                  </a:tcPr>
                </a:tc>
                <a:tc>
                  <a:txBody>
                    <a:bodyPr/>
                    <a:lstStyle/>
                    <a:p>
                      <a:r>
                        <a:rPr lang="fr-FR" sz="1200" b="0" dirty="0" err="1">
                          <a:solidFill>
                            <a:srgbClr val="1C2642"/>
                          </a:solidFill>
                          <a:effectLst/>
                          <a:latin typeface="helveticaregular"/>
                        </a:rPr>
                        <a:t>Bitcoin</a:t>
                      </a:r>
                      <a:r>
                        <a:rPr lang="fr-FR" sz="1200" b="0" dirty="0">
                          <a:solidFill>
                            <a:srgbClr val="1C2642"/>
                          </a:solidFill>
                          <a:effectLst/>
                          <a:latin typeface="helveticaregular"/>
                        </a:rPr>
                        <a:t> (First </a:t>
                      </a:r>
                      <a:r>
                        <a:rPr lang="fr-FR" sz="1200" b="0" dirty="0" err="1">
                          <a:solidFill>
                            <a:srgbClr val="1C2642"/>
                          </a:solidFill>
                          <a:effectLst/>
                          <a:latin typeface="helveticaregular"/>
                        </a:rPr>
                        <a:t>blockchain-based</a:t>
                      </a:r>
                      <a:r>
                        <a:rPr lang="fr-FR" sz="1200" b="0" dirty="0">
                          <a:solidFill>
                            <a:srgbClr val="1C2642"/>
                          </a:solidFill>
                          <a:effectLst/>
                          <a:latin typeface="helveticaregular"/>
                        </a:rPr>
                        <a:t> </a:t>
                      </a:r>
                      <a:r>
                        <a:rPr lang="fr-FR" sz="1200" b="0" dirty="0" err="1">
                          <a:solidFill>
                            <a:srgbClr val="1C2642"/>
                          </a:solidFill>
                          <a:effectLst/>
                          <a:latin typeface="helveticaregular"/>
                        </a:rPr>
                        <a:t>cryptocurrency</a:t>
                      </a:r>
                      <a:r>
                        <a:rPr lang="fr-FR" sz="1200" b="0" dirty="0">
                          <a:solidFill>
                            <a:srgbClr val="1C2642"/>
                          </a:solidFill>
                          <a:effectLst/>
                          <a:latin typeface="helveticaregular"/>
                        </a:rPr>
                        <a:t>)</a:t>
                      </a:r>
                    </a:p>
                  </a:txBody>
                  <a:tcPr marL="79959" marR="53306" marT="53306" marB="53306" anchor="ctr">
                    <a:lnL>
                      <a:noFill/>
                    </a:lnL>
                    <a:lnR>
                      <a:noFill/>
                    </a:lnR>
                    <a:lnT>
                      <a:noFill/>
                    </a:lnT>
                    <a:lnB>
                      <a:noFill/>
                    </a:lnB>
                    <a:solidFill>
                      <a:srgbClr val="FFFFFF"/>
                    </a:solidFill>
                  </a:tcPr>
                </a:tc>
              </a:tr>
              <a:tr h="325066">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2010</a:t>
                      </a:r>
                    </a:p>
                  </a:txBody>
                  <a:tcPr marL="79959" marR="53306" marT="53306" marB="53306" anchor="ctr">
                    <a:lnL>
                      <a:noFill/>
                    </a:lnL>
                    <a:lnR>
                      <a:noFill/>
                    </a:lnR>
                    <a:lnT>
                      <a:noFill/>
                    </a:lnT>
                    <a:lnB>
                      <a:noFill/>
                    </a:lnB>
                    <a:solidFill>
                      <a:srgbClr val="FFFFFF"/>
                    </a:solidFill>
                  </a:tcPr>
                </a:tc>
                <a:tc>
                  <a:txBody>
                    <a:bodyPr/>
                    <a:lstStyle/>
                    <a:p>
                      <a:r>
                        <a:rPr lang="fr-FR" sz="1200" b="0">
                          <a:solidFill>
                            <a:srgbClr val="1C2642"/>
                          </a:solidFill>
                          <a:effectLst/>
                          <a:latin typeface="helveticaregular"/>
                        </a:rPr>
                        <a:t>4G networks</a:t>
                      </a:r>
                    </a:p>
                  </a:txBody>
                  <a:tcPr marL="79959" marR="53306" marT="53306" marB="53306" anchor="ctr">
                    <a:lnL>
                      <a:noFill/>
                    </a:lnL>
                    <a:lnR>
                      <a:noFill/>
                    </a:lnR>
                    <a:lnT>
                      <a:noFill/>
                    </a:lnT>
                    <a:lnB>
                      <a:noFill/>
                    </a:lnB>
                    <a:solidFill>
                      <a:srgbClr val="FFFFFF"/>
                    </a:solidFill>
                  </a:tcPr>
                </a:tc>
              </a:tr>
              <a:tr h="530418">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2016</a:t>
                      </a:r>
                    </a:p>
                  </a:txBody>
                  <a:tcPr marL="79959" marR="53306" marT="53306" marB="53306" anchor="ctr">
                    <a:lnL>
                      <a:noFill/>
                    </a:lnL>
                    <a:lnR>
                      <a:noFill/>
                    </a:lnR>
                    <a:lnT>
                      <a:noFill/>
                    </a:lnT>
                    <a:lnB>
                      <a:noFill/>
                    </a:lnB>
                    <a:solidFill>
                      <a:srgbClr val="FFFFFF"/>
                    </a:solidFill>
                  </a:tcPr>
                </a:tc>
                <a:tc>
                  <a:txBody>
                    <a:bodyPr/>
                    <a:lstStyle/>
                    <a:p>
                      <a:r>
                        <a:rPr lang="en-US" sz="1200" b="0" dirty="0" err="1">
                          <a:solidFill>
                            <a:srgbClr val="1C2642"/>
                          </a:solidFill>
                          <a:effectLst/>
                          <a:latin typeface="helveticaregular"/>
                        </a:rPr>
                        <a:t>AlphaGo</a:t>
                      </a:r>
                      <a:r>
                        <a:rPr lang="en-US" sz="1200" b="0" dirty="0">
                          <a:solidFill>
                            <a:srgbClr val="1C2642"/>
                          </a:solidFill>
                          <a:effectLst/>
                          <a:latin typeface="helveticaregular"/>
                        </a:rPr>
                        <a:t> (AI system defeating world champion Go player)</a:t>
                      </a:r>
                    </a:p>
                  </a:txBody>
                  <a:tcPr marL="79959" marR="53306" marT="53306" marB="53306" anchor="ctr">
                    <a:lnL>
                      <a:noFill/>
                    </a:lnL>
                    <a:lnR>
                      <a:noFill/>
                    </a:lnR>
                    <a:lnT>
                      <a:noFill/>
                    </a:lnT>
                    <a:lnB>
                      <a:noFill/>
                    </a:lnB>
                    <a:solidFill>
                      <a:srgbClr val="FFFFFF"/>
                    </a:solidFill>
                  </a:tcPr>
                </a:tc>
              </a:tr>
              <a:tr h="325066">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2020</a:t>
                      </a:r>
                    </a:p>
                  </a:txBody>
                  <a:tcPr marL="79959" marR="53306" marT="53306" marB="53306" anchor="ctr">
                    <a:lnL>
                      <a:noFill/>
                    </a:lnL>
                    <a:lnR>
                      <a:noFill/>
                    </a:lnR>
                    <a:lnT>
                      <a:noFill/>
                    </a:lnT>
                    <a:lnB>
                      <a:noFill/>
                    </a:lnB>
                    <a:solidFill>
                      <a:srgbClr val="FFFFFF"/>
                    </a:solidFill>
                  </a:tcPr>
                </a:tc>
                <a:tc>
                  <a:txBody>
                    <a:bodyPr/>
                    <a:lstStyle/>
                    <a:p>
                      <a:r>
                        <a:rPr lang="fr-FR" sz="1200" b="0">
                          <a:solidFill>
                            <a:srgbClr val="1C2642"/>
                          </a:solidFill>
                          <a:effectLst/>
                          <a:latin typeface="helveticaregular"/>
                        </a:rPr>
                        <a:t>5G networks</a:t>
                      </a:r>
                    </a:p>
                  </a:txBody>
                  <a:tcPr marL="79959" marR="53306" marT="53306" marB="53306" anchor="ctr">
                    <a:lnL>
                      <a:noFill/>
                    </a:lnL>
                    <a:lnR>
                      <a:noFill/>
                    </a:lnR>
                    <a:lnT>
                      <a:noFill/>
                    </a:lnT>
                    <a:lnB>
                      <a:noFill/>
                    </a:lnB>
                    <a:solidFill>
                      <a:srgbClr val="FFFFFF"/>
                    </a:solidFill>
                  </a:tcPr>
                </a:tc>
              </a:tr>
              <a:tr h="530418">
                <a:tc>
                  <a:txBody>
                    <a:bodyPr/>
                    <a:lstStyle/>
                    <a:p>
                      <a:pPr marL="171450" indent="-171450">
                        <a:buFont typeface="Arial" panose="020B0604020202020204" pitchFamily="34" charset="0"/>
                        <a:buChar char="•"/>
                      </a:pPr>
                      <a:r>
                        <a:rPr lang="fr-FR" sz="1200" b="0" dirty="0">
                          <a:solidFill>
                            <a:srgbClr val="1C2642"/>
                          </a:solidFill>
                          <a:effectLst/>
                          <a:latin typeface="helveticaregular"/>
                        </a:rPr>
                        <a:t>2023</a:t>
                      </a:r>
                    </a:p>
                  </a:txBody>
                  <a:tcPr marL="79959" marR="53306" marT="53306" marB="53306" anchor="ctr">
                    <a:lnL>
                      <a:noFill/>
                    </a:lnL>
                    <a:lnR>
                      <a:noFill/>
                    </a:lnR>
                    <a:lnT>
                      <a:noFill/>
                    </a:lnT>
                    <a:lnB>
                      <a:noFill/>
                    </a:lnB>
                    <a:solidFill>
                      <a:srgbClr val="FFFFFF"/>
                    </a:solidFill>
                  </a:tcPr>
                </a:tc>
                <a:tc>
                  <a:txBody>
                    <a:bodyPr/>
                    <a:lstStyle/>
                    <a:p>
                      <a:r>
                        <a:rPr lang="en-US" sz="1200" b="0" dirty="0">
                          <a:solidFill>
                            <a:srgbClr val="1C2642"/>
                          </a:solidFill>
                          <a:effectLst/>
                          <a:latin typeface="helveticaregular"/>
                        </a:rPr>
                        <a:t>Zoom (350 million daily meeting attendees)</a:t>
                      </a:r>
                    </a:p>
                  </a:txBody>
                  <a:tcPr marL="79959" marR="53306" marT="53306" marB="53306"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97358776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a:lnSpc>
                <a:spcPct val="115000"/>
              </a:lnSpc>
            </a:pPr>
            <a:r>
              <a:rPr lang="fr-FR" sz="800" dirty="0">
                <a:solidFill>
                  <a:schemeClr val="bg1">
                    <a:lumMod val="95000"/>
                  </a:schemeClr>
                </a:solidFill>
              </a:rPr>
              <a:t>Challenges ICT </a:t>
            </a:r>
            <a:r>
              <a:rPr lang="fr-FR" sz="800" dirty="0" err="1">
                <a:solidFill>
                  <a:schemeClr val="bg1">
                    <a:lumMod val="95000"/>
                  </a:schemeClr>
                </a:solidFill>
              </a:rPr>
              <a:t>creates</a:t>
            </a:r>
            <a:endParaRPr lang="fr-FR" sz="800" dirty="0">
              <a:solidFill>
                <a:schemeClr val="bg1">
                  <a:lumMod val="95000"/>
                </a:schemeClr>
              </a:solidFill>
            </a:endParaRPr>
          </a:p>
          <a:p>
            <a:pPr marL="0" lvl="0" indent="0" algn="l" rtl="0">
              <a:lnSpc>
                <a:spcPct val="115000"/>
              </a:lnSpc>
              <a:spcBef>
                <a:spcPts val="0"/>
              </a:spcBef>
              <a:spcAft>
                <a:spcPts val="0"/>
              </a:spcAft>
              <a:buNone/>
            </a:pPr>
            <a:endParaRPr sz="800"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solidFill>
                  <a:schemeClr val="bg1">
                    <a:lumMod val="95000"/>
                  </a:schemeClr>
                </a:solidFill>
              </a:rPr>
              <a:t>ICT, the digital age and digital divide</a:t>
            </a:r>
          </a:p>
          <a:p>
            <a:pPr>
              <a:lnSpc>
                <a:spcPct val="115000"/>
              </a:lnSpc>
            </a:pPr>
            <a:endParaRPr lang="en-US" dirty="0"/>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6692107" y="23377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err="1" smtClean="0">
                <a:solidFill>
                  <a:schemeClr val="bg1">
                    <a:lumMod val="95000"/>
                  </a:schemeClr>
                </a:solidFill>
              </a:rPr>
              <a:t>Thecnological</a:t>
            </a:r>
            <a:r>
              <a:rPr lang="fr-FR" dirty="0" smtClean="0">
                <a:solidFill>
                  <a:schemeClr val="bg1">
                    <a:lumMod val="95000"/>
                  </a:schemeClr>
                </a:solidFill>
              </a:rPr>
              <a:t> </a:t>
            </a:r>
            <a:r>
              <a:rPr lang="fr-FR" dirty="0" err="1" smtClean="0">
                <a:solidFill>
                  <a:schemeClr val="bg1">
                    <a:lumMod val="95000"/>
                  </a:schemeClr>
                </a:solidFill>
              </a:rPr>
              <a:t>advancement</a:t>
            </a:r>
            <a:r>
              <a:rPr lang="fr-FR" dirty="0" smtClean="0">
                <a:solidFill>
                  <a:schemeClr val="bg1">
                    <a:lumMod val="95000"/>
                  </a:schemeClr>
                </a:solidFill>
              </a:rPr>
              <a:t> of ICT</a:t>
            </a:r>
            <a:endParaRPr lang="fr-FR" dirty="0">
              <a:solidFill>
                <a:schemeClr val="bg1">
                  <a:lumMod val="95000"/>
                </a:schemeClr>
              </a:solidFill>
            </a:endParaRPr>
          </a:p>
        </p:txBody>
      </p:sp>
      <p:sp>
        <p:nvSpPr>
          <p:cNvPr id="2144" name="Google Shape;2144;p37"/>
          <p:cNvSpPr txBox="1">
            <a:spLocks noGrp="1"/>
          </p:cNvSpPr>
          <p:nvPr>
            <p:ph type="subTitle" idx="6"/>
          </p:nvPr>
        </p:nvSpPr>
        <p:spPr>
          <a:xfrm>
            <a:off x="7330504" y="14900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a:t>
            </a:r>
            <a:endParaRPr dirty="0"/>
          </a:p>
        </p:txBody>
      </p:sp>
      <p:sp>
        <p:nvSpPr>
          <p:cNvPr id="2145" name="Google Shape;2145;p37"/>
          <p:cNvSpPr txBox="1">
            <a:spLocks noGrp="1"/>
          </p:cNvSpPr>
          <p:nvPr>
            <p:ph type="subTitle" idx="7"/>
          </p:nvPr>
        </p:nvSpPr>
        <p:spPr>
          <a:xfrm>
            <a:off x="1551325" y="396918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smtClean="0"/>
              <a:t>conclusion</a:t>
            </a:r>
            <a:endParaRPr dirty="0"/>
          </a:p>
        </p:txBody>
      </p:sp>
      <p:sp>
        <p:nvSpPr>
          <p:cNvPr id="2146" name="Google Shape;2146;p37"/>
          <p:cNvSpPr txBox="1">
            <a:spLocks noGrp="1"/>
          </p:cNvSpPr>
          <p:nvPr>
            <p:ph type="subTitle" idx="8"/>
          </p:nvPr>
        </p:nvSpPr>
        <p:spPr>
          <a:xfrm>
            <a:off x="3344318" y="44013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spTree>
    <p:extLst>
      <p:ext uri="{BB962C8B-B14F-4D97-AF65-F5344CB8AC3E}">
        <p14:creationId xmlns:p14="http://schemas.microsoft.com/office/powerpoint/2010/main" val="178345225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4164" y="1402915"/>
            <a:ext cx="5376433" cy="2696035"/>
          </a:xfrm>
        </p:spPr>
        <p:txBody>
          <a:bodyPr/>
          <a:lstStyle/>
          <a:p>
            <a:r>
              <a:rPr lang="fr-FR" sz="2400" dirty="0" smtClean="0"/>
              <a:t>In </a:t>
            </a:r>
            <a:r>
              <a:rPr lang="fr-FR" sz="2400" dirty="0" err="1" smtClean="0"/>
              <a:t>summary,ICT</a:t>
            </a:r>
            <a:r>
              <a:rPr lang="fr-FR" sz="2400" dirty="0" smtClean="0"/>
              <a:t> </a:t>
            </a:r>
            <a:r>
              <a:rPr lang="fr-FR" sz="2400" dirty="0" err="1" smtClean="0"/>
              <a:t>is</a:t>
            </a:r>
            <a:r>
              <a:rPr lang="fr-FR" sz="2400" dirty="0" smtClean="0"/>
              <a:t> an </a:t>
            </a:r>
            <a:r>
              <a:rPr lang="fr-FR" sz="2400" dirty="0" err="1" smtClean="0"/>
              <a:t>integral</a:t>
            </a:r>
            <a:r>
              <a:rPr lang="fr-FR" sz="2400" dirty="0" smtClean="0"/>
              <a:t> part of the modern world ,</a:t>
            </a:r>
            <a:r>
              <a:rPr lang="fr-FR" sz="2400" dirty="0" err="1" smtClean="0"/>
              <a:t>influencing</a:t>
            </a:r>
            <a:r>
              <a:rPr lang="fr-FR" sz="2400" dirty="0" smtClean="0"/>
              <a:t> how information </a:t>
            </a:r>
            <a:r>
              <a:rPr lang="fr-FR" sz="2400" dirty="0" err="1" smtClean="0"/>
              <a:t>is</a:t>
            </a:r>
            <a:r>
              <a:rPr lang="fr-FR" sz="2400" dirty="0" smtClean="0"/>
              <a:t> </a:t>
            </a:r>
            <a:r>
              <a:rPr lang="fr-FR" sz="2400" dirty="0" err="1" smtClean="0"/>
              <a:t>created,shared,and</a:t>
            </a:r>
            <a:r>
              <a:rPr lang="fr-FR" sz="2400" dirty="0" smtClean="0"/>
              <a:t> </a:t>
            </a:r>
            <a:r>
              <a:rPr lang="fr-FR" sz="2400" dirty="0" err="1" smtClean="0"/>
              <a:t>accessed.Its</a:t>
            </a:r>
            <a:r>
              <a:rPr lang="fr-FR" sz="2400" dirty="0" smtClean="0"/>
              <a:t> impact </a:t>
            </a:r>
            <a:r>
              <a:rPr lang="fr-FR" sz="2400" dirty="0" err="1" smtClean="0"/>
              <a:t>extends</a:t>
            </a:r>
            <a:r>
              <a:rPr lang="fr-FR" sz="2400" dirty="0" smtClean="0"/>
              <a:t> </a:t>
            </a:r>
            <a:r>
              <a:rPr lang="fr-FR" sz="2400" dirty="0" err="1" smtClean="0"/>
              <a:t>across</a:t>
            </a:r>
            <a:r>
              <a:rPr lang="fr-FR" sz="2400" dirty="0" smtClean="0"/>
              <a:t> </a:t>
            </a:r>
            <a:r>
              <a:rPr lang="fr-FR" sz="2400" dirty="0" err="1" smtClean="0"/>
              <a:t>various</a:t>
            </a:r>
            <a:r>
              <a:rPr lang="fr-FR" sz="2400" dirty="0" smtClean="0"/>
              <a:t> </a:t>
            </a:r>
            <a:r>
              <a:rPr lang="fr-FR" sz="2400" dirty="0" err="1" smtClean="0"/>
              <a:t>sectors,contributing</a:t>
            </a:r>
            <a:r>
              <a:rPr lang="fr-FR" sz="2400" dirty="0" smtClean="0"/>
              <a:t> to </a:t>
            </a:r>
            <a:r>
              <a:rPr lang="fr-FR" sz="2400" dirty="0" err="1" smtClean="0"/>
              <a:t>economic</a:t>
            </a:r>
            <a:r>
              <a:rPr lang="fr-FR" sz="2400" dirty="0" smtClean="0"/>
              <a:t> </a:t>
            </a:r>
            <a:r>
              <a:rPr lang="fr-FR" sz="2400" dirty="0" err="1" smtClean="0"/>
              <a:t>development</a:t>
            </a:r>
            <a:r>
              <a:rPr lang="fr-FR" sz="2400" dirty="0" smtClean="0"/>
              <a:t> ,innovation ,an </a:t>
            </a:r>
            <a:r>
              <a:rPr lang="fr-FR" sz="2400" dirty="0" err="1" smtClean="0"/>
              <a:t>improved</a:t>
            </a:r>
            <a:r>
              <a:rPr lang="fr-FR" sz="2400" dirty="0" smtClean="0"/>
              <a:t> communication on a globale </a:t>
            </a:r>
            <a:r>
              <a:rPr lang="fr-FR" sz="2400" dirty="0" err="1" smtClean="0"/>
              <a:t>scale</a:t>
            </a:r>
            <a:r>
              <a:rPr lang="fr-FR" sz="2400" dirty="0"/>
              <a:t>.</a:t>
            </a:r>
          </a:p>
        </p:txBody>
      </p:sp>
    </p:spTree>
    <p:extLst>
      <p:ext uri="{BB962C8B-B14F-4D97-AF65-F5344CB8AC3E}">
        <p14:creationId xmlns:p14="http://schemas.microsoft.com/office/powerpoint/2010/main" val="3458211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DZ"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err="1" smtClean="0"/>
              <a:t>intoduction</a:t>
            </a:r>
            <a:endParaRPr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t>technologies are included in ICT</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8881181" y="4733117"/>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smtClean="0"/>
              <a:t>the components of ICT</a:t>
            </a:r>
            <a:endParaRPr lang="fr-FR" dirty="0"/>
          </a:p>
        </p:txBody>
      </p:sp>
      <p:sp>
        <p:nvSpPr>
          <p:cNvPr id="2144" name="Google Shape;2144;p37"/>
          <p:cNvSpPr txBox="1">
            <a:spLocks noGrp="1"/>
          </p:cNvSpPr>
          <p:nvPr>
            <p:ph type="subTitle" idx="6"/>
          </p:nvPr>
        </p:nvSpPr>
        <p:spPr>
          <a:xfrm>
            <a:off x="8825413" y="-16674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5" name="Google Shape;2145;p37"/>
          <p:cNvSpPr txBox="1">
            <a:spLocks noGrp="1"/>
          </p:cNvSpPr>
          <p:nvPr>
            <p:ph type="subTitle" idx="7"/>
          </p:nvPr>
        </p:nvSpPr>
        <p:spPr>
          <a:xfrm>
            <a:off x="1573676" y="3740040"/>
            <a:ext cx="2615100" cy="384000"/>
          </a:xfrm>
          <a:prstGeom prst="rect">
            <a:avLst/>
          </a:prstGeom>
        </p:spPr>
        <p:txBody>
          <a:bodyPr spcFirstLastPara="1" wrap="square" lIns="91425" tIns="91425" rIns="91425" bIns="91425" anchor="t" anchorCtr="0">
            <a:noAutofit/>
          </a:bodyPr>
          <a:lstStyle/>
          <a:p>
            <a:pPr>
              <a:lnSpc>
                <a:spcPct val="115000"/>
              </a:lnSpc>
            </a:pPr>
            <a:r>
              <a:rPr lang="en-US" b="1" dirty="0"/>
              <a:t> </a:t>
            </a:r>
            <a:r>
              <a:rPr lang="en-US" dirty="0" smtClean="0"/>
              <a:t>the </a:t>
            </a:r>
            <a:r>
              <a:rPr lang="en-US" dirty="0" err="1" smtClean="0"/>
              <a:t>importantance</a:t>
            </a:r>
            <a:r>
              <a:rPr lang="en-US" dirty="0" smtClean="0"/>
              <a:t> of </a:t>
            </a:r>
            <a:r>
              <a:rPr lang="en-US" dirty="0" err="1" smtClean="0"/>
              <a:t>tci</a:t>
            </a:r>
            <a:r>
              <a:rPr lang="en-US" dirty="0" smtClean="0"/>
              <a:t> in  </a:t>
            </a:r>
            <a:r>
              <a:rPr lang="en-US" dirty="0"/>
              <a:t>businesses</a:t>
            </a:r>
          </a:p>
          <a:p>
            <a:pPr marL="0" lvl="0" indent="0" algn="l" rtl="0">
              <a:lnSpc>
                <a:spcPct val="115000"/>
              </a:lnSpc>
              <a:spcBef>
                <a:spcPts val="0"/>
              </a:spcBef>
              <a:spcAft>
                <a:spcPts val="0"/>
              </a:spcAft>
              <a:buNone/>
            </a:pPr>
            <a:endParaRPr dirty="0"/>
          </a:p>
        </p:txBody>
      </p:sp>
      <p:sp>
        <p:nvSpPr>
          <p:cNvPr id="2146" name="Google Shape;2146;p37"/>
          <p:cNvSpPr txBox="1">
            <a:spLocks noGrp="1"/>
          </p:cNvSpPr>
          <p:nvPr>
            <p:ph type="subTitle" idx="8"/>
          </p:nvPr>
        </p:nvSpPr>
        <p:spPr>
          <a:xfrm>
            <a:off x="-36534" y="-157625"/>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DZ" sz="800" dirty="0" smtClean="0"/>
              <a:t>,</a:t>
            </a:r>
            <a:endParaRPr sz="800" dirty="0"/>
          </a:p>
        </p:txBody>
      </p:sp>
      <p:sp>
        <p:nvSpPr>
          <p:cNvPr id="2139" name="Google Shape;2139;p37"/>
          <p:cNvSpPr txBox="1">
            <a:spLocks noGrp="1"/>
          </p:cNvSpPr>
          <p:nvPr>
            <p:ph type="subTitle" idx="2"/>
          </p:nvPr>
        </p:nvSpPr>
        <p:spPr>
          <a:xfrm>
            <a:off x="1883097" y="4740495"/>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a:lnSpc>
                <a:spcPct val="115000"/>
              </a:lnSpc>
            </a:pPr>
            <a:r>
              <a:rPr lang="fr-FR" dirty="0"/>
              <a:t>Challenges ICT </a:t>
            </a:r>
            <a:r>
              <a:rPr lang="fr-FR" dirty="0" err="1"/>
              <a:t>creates</a:t>
            </a:r>
            <a:endParaRPr lang="fr-FR" dirty="0"/>
          </a:p>
          <a:p>
            <a:pPr marL="0" lvl="0" indent="0" algn="l" rtl="0">
              <a:lnSpc>
                <a:spcPct val="115000"/>
              </a:lnSpc>
              <a:spcBef>
                <a:spcPts val="0"/>
              </a:spcBef>
              <a:spcAft>
                <a:spcPts val="0"/>
              </a:spcAft>
              <a:buNone/>
            </a:pPr>
            <a:endParaRPr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t>ICT, the digital age and digital divide</a:t>
            </a:r>
          </a:p>
          <a:p>
            <a:pPr>
              <a:lnSpc>
                <a:spcPct val="115000"/>
              </a:lnSpc>
            </a:pPr>
            <a:endParaRPr lang="en-US" dirty="0"/>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303024" y="476319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err="1" smtClean="0"/>
              <a:t>Thecnological</a:t>
            </a:r>
            <a:r>
              <a:rPr lang="fr-FR" dirty="0" smtClean="0"/>
              <a:t> </a:t>
            </a:r>
            <a:r>
              <a:rPr lang="fr-FR" dirty="0" err="1" smtClean="0"/>
              <a:t>advancement</a:t>
            </a:r>
            <a:r>
              <a:rPr lang="fr-FR" dirty="0" smtClean="0"/>
              <a:t> of ICT</a:t>
            </a:r>
            <a:endParaRPr lang="fr-FR" dirty="0"/>
          </a:p>
        </p:txBody>
      </p:sp>
      <p:sp>
        <p:nvSpPr>
          <p:cNvPr id="2144" name="Google Shape;2144;p37"/>
          <p:cNvSpPr txBox="1">
            <a:spLocks noGrp="1"/>
          </p:cNvSpPr>
          <p:nvPr>
            <p:ph type="subTitle" idx="6"/>
          </p:nvPr>
        </p:nvSpPr>
        <p:spPr>
          <a:xfrm>
            <a:off x="303024" y="-9419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5" name="Google Shape;2145;p37"/>
          <p:cNvSpPr txBox="1">
            <a:spLocks noGrp="1"/>
          </p:cNvSpPr>
          <p:nvPr>
            <p:ph type="subTitle" idx="7"/>
          </p:nvPr>
        </p:nvSpPr>
        <p:spPr>
          <a:xfrm>
            <a:off x="1551325" y="396918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smtClean="0"/>
              <a:t>conclusion</a:t>
            </a:r>
            <a:endParaRPr dirty="0"/>
          </a:p>
        </p:txBody>
      </p:sp>
      <p:sp>
        <p:nvSpPr>
          <p:cNvPr id="2146" name="Google Shape;2146;p37"/>
          <p:cNvSpPr txBox="1">
            <a:spLocks noGrp="1"/>
          </p:cNvSpPr>
          <p:nvPr>
            <p:ph type="subTitle" idx="8"/>
          </p:nvPr>
        </p:nvSpPr>
        <p:spPr>
          <a:xfrm>
            <a:off x="115218" y="15758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08</a:t>
            </a:r>
            <a:endParaRPr dirty="0"/>
          </a:p>
        </p:txBody>
      </p:sp>
    </p:spTree>
    <p:extLst>
      <p:ext uri="{BB962C8B-B14F-4D97-AF65-F5344CB8AC3E}">
        <p14:creationId xmlns:p14="http://schemas.microsoft.com/office/powerpoint/2010/main" val="338899301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DZ"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err="1" smtClean="0"/>
              <a:t>intoduction</a:t>
            </a:r>
            <a:endParaRPr dirty="0"/>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solidFill>
                  <a:schemeClr val="bg1">
                    <a:lumMod val="95000"/>
                  </a:schemeClr>
                </a:solidFill>
              </a:rPr>
              <a:t>technologies are included in ICT</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183148" y="467794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smtClean="0">
                <a:solidFill>
                  <a:schemeClr val="bg1">
                    <a:lumMod val="95000"/>
                  </a:schemeClr>
                </a:solidFill>
              </a:rPr>
              <a:t>the components of ICT</a:t>
            </a:r>
            <a:endParaRPr lang="fr-FR" dirty="0">
              <a:solidFill>
                <a:schemeClr val="bg1">
                  <a:lumMod val="95000"/>
                </a:schemeClr>
              </a:solidFill>
            </a:endParaRPr>
          </a:p>
        </p:txBody>
      </p:sp>
      <p:sp>
        <p:nvSpPr>
          <p:cNvPr id="2144" name="Google Shape;2144;p37"/>
          <p:cNvSpPr txBox="1">
            <a:spLocks noGrp="1"/>
          </p:cNvSpPr>
          <p:nvPr>
            <p:ph type="subTitle" idx="6"/>
          </p:nvPr>
        </p:nvSpPr>
        <p:spPr>
          <a:xfrm>
            <a:off x="851646" y="1254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5" name="Google Shape;2145;p37"/>
          <p:cNvSpPr txBox="1">
            <a:spLocks noGrp="1"/>
          </p:cNvSpPr>
          <p:nvPr>
            <p:ph type="subTitle" idx="7"/>
          </p:nvPr>
        </p:nvSpPr>
        <p:spPr>
          <a:xfrm>
            <a:off x="1573676" y="3740040"/>
            <a:ext cx="2615100" cy="384000"/>
          </a:xfrm>
          <a:prstGeom prst="rect">
            <a:avLst/>
          </a:prstGeom>
        </p:spPr>
        <p:txBody>
          <a:bodyPr spcFirstLastPara="1" wrap="square" lIns="91425" tIns="91425" rIns="91425" bIns="91425" anchor="t" anchorCtr="0">
            <a:noAutofit/>
          </a:bodyPr>
          <a:lstStyle/>
          <a:p>
            <a:pPr>
              <a:lnSpc>
                <a:spcPct val="115000"/>
              </a:lnSpc>
            </a:pPr>
            <a:r>
              <a:rPr lang="en-US" b="1" dirty="0"/>
              <a:t> </a:t>
            </a:r>
            <a:r>
              <a:rPr lang="en-US" dirty="0" smtClean="0">
                <a:solidFill>
                  <a:schemeClr val="bg1">
                    <a:lumMod val="95000"/>
                  </a:schemeClr>
                </a:solidFill>
              </a:rPr>
              <a:t>the </a:t>
            </a:r>
            <a:r>
              <a:rPr lang="en-US" dirty="0" err="1" smtClean="0">
                <a:solidFill>
                  <a:schemeClr val="bg1">
                    <a:lumMod val="95000"/>
                  </a:schemeClr>
                </a:solidFill>
              </a:rPr>
              <a:t>importantance</a:t>
            </a:r>
            <a:r>
              <a:rPr lang="en-US" dirty="0" smtClean="0">
                <a:solidFill>
                  <a:schemeClr val="bg1">
                    <a:lumMod val="95000"/>
                  </a:schemeClr>
                </a:solidFill>
              </a:rPr>
              <a:t> of </a:t>
            </a:r>
            <a:r>
              <a:rPr lang="en-US" dirty="0" err="1" smtClean="0">
                <a:solidFill>
                  <a:schemeClr val="bg1">
                    <a:lumMod val="95000"/>
                  </a:schemeClr>
                </a:solidFill>
              </a:rPr>
              <a:t>tci</a:t>
            </a:r>
            <a:r>
              <a:rPr lang="en-US" dirty="0" smtClean="0">
                <a:solidFill>
                  <a:schemeClr val="bg1">
                    <a:lumMod val="95000"/>
                  </a:schemeClr>
                </a:solidFill>
              </a:rPr>
              <a:t> in  </a:t>
            </a:r>
            <a:r>
              <a:rPr lang="en-US" dirty="0">
                <a:solidFill>
                  <a:schemeClr val="bg1">
                    <a:lumMod val="95000"/>
                  </a:schemeClr>
                </a:solidFill>
              </a:rPr>
              <a:t>businesses</a:t>
            </a:r>
          </a:p>
          <a:p>
            <a:pPr marL="0" lvl="0" indent="0" algn="l" rtl="0">
              <a:lnSpc>
                <a:spcPct val="115000"/>
              </a:lnSpc>
              <a:spcBef>
                <a:spcPts val="0"/>
              </a:spcBef>
              <a:spcAft>
                <a:spcPts val="0"/>
              </a:spcAft>
              <a:buNone/>
            </a:pPr>
            <a:endParaRPr dirty="0"/>
          </a:p>
        </p:txBody>
      </p:sp>
      <p:sp>
        <p:nvSpPr>
          <p:cNvPr id="2146" name="Google Shape;2146;p37"/>
          <p:cNvSpPr txBox="1">
            <a:spLocks noGrp="1"/>
          </p:cNvSpPr>
          <p:nvPr>
            <p:ph type="subTitle" idx="8"/>
          </p:nvPr>
        </p:nvSpPr>
        <p:spPr>
          <a:xfrm>
            <a:off x="88560" y="146107"/>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307210678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6441948" y="2100944"/>
            <a:ext cx="4809600" cy="1134000"/>
          </a:xfrm>
        </p:spPr>
        <p:txBody>
          <a:bodyPr/>
          <a:lstStyle/>
          <a:p>
            <a:r>
              <a:rPr lang="ar-DZ" dirty="0" smtClean="0"/>
              <a:t>,</a:t>
            </a:r>
            <a:endParaRPr lang="fr-FR" dirty="0"/>
          </a:p>
        </p:txBody>
      </p:sp>
      <p:sp>
        <p:nvSpPr>
          <p:cNvPr id="3" name="Titre 2"/>
          <p:cNvSpPr>
            <a:spLocks noGrp="1"/>
          </p:cNvSpPr>
          <p:nvPr>
            <p:ph type="title"/>
          </p:nvPr>
        </p:nvSpPr>
        <p:spPr>
          <a:xfrm>
            <a:off x="6566408" y="683427"/>
            <a:ext cx="4809600" cy="576000"/>
          </a:xfrm>
        </p:spPr>
        <p:txBody>
          <a:bodyPr/>
          <a:lstStyle/>
          <a:p>
            <a:r>
              <a:rPr lang="ar-DZ" sz="800" dirty="0" smtClean="0"/>
              <a:t>,</a:t>
            </a:r>
            <a:endParaRPr lang="fr-FR" sz="800" dirty="0"/>
          </a:p>
        </p:txBody>
      </p:sp>
      <p:sp>
        <p:nvSpPr>
          <p:cNvPr id="4" name="ZoneTexte 3"/>
          <p:cNvSpPr txBox="1"/>
          <p:nvPr/>
        </p:nvSpPr>
        <p:spPr>
          <a:xfrm>
            <a:off x="1106424" y="384945"/>
            <a:ext cx="6301740" cy="3754874"/>
          </a:xfrm>
          <a:prstGeom prst="rect">
            <a:avLst/>
          </a:prstGeom>
          <a:noFill/>
        </p:spPr>
        <p:txBody>
          <a:bodyPr wrap="square" rtlCol="0">
            <a:spAutoFit/>
          </a:bodyPr>
          <a:lstStyle/>
          <a:p>
            <a:r>
              <a:rPr lang="en-US" dirty="0"/>
              <a:t>ICT, or information and communications technology (or technologies), is the </a:t>
            </a:r>
            <a:r>
              <a:rPr lang="en-US" dirty="0" smtClean="0">
                <a:solidFill>
                  <a:schemeClr val="tx1"/>
                </a:solidFill>
              </a:rPr>
              <a:t>infrastructure</a:t>
            </a:r>
            <a:r>
              <a:rPr lang="en-US" dirty="0"/>
              <a:t> </a:t>
            </a:r>
            <a:r>
              <a:rPr lang="en-US" dirty="0" smtClean="0"/>
              <a:t>and</a:t>
            </a:r>
            <a:r>
              <a:rPr lang="en-US" dirty="0"/>
              <a:t> </a:t>
            </a:r>
            <a:r>
              <a:rPr lang="en-US" dirty="0">
                <a:solidFill>
                  <a:schemeClr val="tx1"/>
                </a:solidFill>
              </a:rPr>
              <a:t>components</a:t>
            </a:r>
            <a:r>
              <a:rPr lang="en-US" dirty="0"/>
              <a:t> that enable modern computing. Among the goals of IC technologies, tools and </a:t>
            </a:r>
            <a:r>
              <a:rPr lang="en-US" dirty="0">
                <a:solidFill>
                  <a:schemeClr val="tx1"/>
                </a:solidFill>
              </a:rPr>
              <a:t>systems</a:t>
            </a:r>
            <a:r>
              <a:rPr lang="en-US" dirty="0"/>
              <a:t> is to improve the way humans create, process and share </a:t>
            </a:r>
            <a:r>
              <a:rPr lang="en-US" dirty="0">
                <a:solidFill>
                  <a:schemeClr val="tx1"/>
                </a:solidFill>
              </a:rPr>
              <a:t>data</a:t>
            </a:r>
            <a:r>
              <a:rPr lang="en-US" dirty="0"/>
              <a:t> or information with each other. Another is to help them improve their abilities in numerous areas, including business; education; medicine; real-world problem-solving; and even leisure activities related to sports, music, and movies</a:t>
            </a:r>
            <a:r>
              <a:rPr lang="en-US" dirty="0" smtClean="0"/>
              <a:t>.</a:t>
            </a:r>
          </a:p>
          <a:p>
            <a:endParaRPr lang="en-US" dirty="0"/>
          </a:p>
          <a:p>
            <a:r>
              <a:rPr lang="en-US" dirty="0"/>
              <a:t>There is no single, universal definition of ICT because the technologies, devices and even ideas related to ICT are constantly evolving. However, the term is generally accepted to mean all devices, networking</a:t>
            </a:r>
            <a:r>
              <a:rPr lang="en-US" u="sng" dirty="0"/>
              <a:t> </a:t>
            </a:r>
            <a:r>
              <a:rPr lang="en-US" dirty="0">
                <a:solidFill>
                  <a:schemeClr val="tx1"/>
                </a:solidFill>
              </a:rPr>
              <a:t>components</a:t>
            </a:r>
            <a:r>
              <a:rPr lang="en-US" dirty="0"/>
              <a:t> and </a:t>
            </a:r>
            <a:r>
              <a:rPr lang="en-US" dirty="0">
                <a:solidFill>
                  <a:schemeClr val="tx1"/>
                </a:solidFill>
              </a:rPr>
              <a:t>applications</a:t>
            </a:r>
            <a:r>
              <a:rPr lang="en-US" dirty="0"/>
              <a:t>. When combined, these help people and organizations interact in the digital world</a:t>
            </a:r>
            <a:r>
              <a:rPr lang="en-US" dirty="0" smtClean="0"/>
              <a:t>.</a:t>
            </a:r>
          </a:p>
          <a:p>
            <a:endParaRPr lang="en-US" dirty="0" smtClean="0"/>
          </a:p>
          <a:p>
            <a:r>
              <a:rPr lang="en-US" dirty="0"/>
              <a:t>Here, </a:t>
            </a:r>
            <a:r>
              <a:rPr lang="en-US" i="1" dirty="0"/>
              <a:t>organizations</a:t>
            </a:r>
            <a:r>
              <a:rPr lang="en-US" dirty="0"/>
              <a:t> also has a broad definition since it encompasses businesses and nonprofit agencies, governments and even criminal enterprises</a:t>
            </a:r>
          </a:p>
        </p:txBody>
      </p:sp>
      <p:pic>
        <p:nvPicPr>
          <p:cNvPr id="1026" name="Picture 2" descr="Information Communication Technology Ensures a Safe Social Medi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056" y="3234944"/>
            <a:ext cx="25241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45491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DZ" sz="800" dirty="0" smtClean="0"/>
              <a:t>,</a:t>
            </a:r>
            <a:endParaRPr sz="800" dirty="0"/>
          </a:p>
        </p:txBody>
      </p:sp>
      <p:sp>
        <p:nvSpPr>
          <p:cNvPr id="2139" name="Google Shape;2139;p37"/>
          <p:cNvSpPr txBox="1">
            <a:spLocks noGrp="1"/>
          </p:cNvSpPr>
          <p:nvPr>
            <p:ph type="subTitle" idx="2"/>
          </p:nvPr>
        </p:nvSpPr>
        <p:spPr>
          <a:xfrm>
            <a:off x="-4262030" y="932616"/>
            <a:ext cx="2615100" cy="42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81085" y="67551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err="1" smtClean="0">
                <a:solidFill>
                  <a:schemeClr val="bg1">
                    <a:lumMod val="95000"/>
                  </a:schemeClr>
                </a:solidFill>
              </a:rPr>
              <a:t>intoduction</a:t>
            </a:r>
            <a:endParaRPr dirty="0">
              <a:solidFill>
                <a:schemeClr val="bg1">
                  <a:lumMod val="95000"/>
                </a:schemeClr>
              </a:solidFill>
            </a:endParaRPr>
          </a:p>
        </p:txBody>
      </p:sp>
      <p:sp>
        <p:nvSpPr>
          <p:cNvPr id="2141" name="Google Shape;2141;p37"/>
          <p:cNvSpPr txBox="1">
            <a:spLocks noGrp="1"/>
          </p:cNvSpPr>
          <p:nvPr>
            <p:ph type="subTitle" idx="3"/>
          </p:nvPr>
        </p:nvSpPr>
        <p:spPr>
          <a:xfrm>
            <a:off x="1610574" y="1609368"/>
            <a:ext cx="2615100" cy="384000"/>
          </a:xfrm>
          <a:prstGeom prst="rect">
            <a:avLst/>
          </a:prstGeom>
        </p:spPr>
        <p:txBody>
          <a:bodyPr spcFirstLastPara="1" wrap="square" lIns="91425" tIns="91425" rIns="91425" bIns="91425" anchor="t" anchorCtr="0">
            <a:noAutofit/>
          </a:bodyPr>
          <a:lstStyle/>
          <a:p>
            <a:pPr>
              <a:lnSpc>
                <a:spcPct val="115000"/>
              </a:lnSpc>
            </a:pPr>
            <a:r>
              <a:rPr lang="en-US" dirty="0"/>
              <a:t>technologies are included in ICT</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59197" y="5866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3" name="Google Shape;2143;p37"/>
          <p:cNvSpPr txBox="1">
            <a:spLocks noGrp="1"/>
          </p:cNvSpPr>
          <p:nvPr>
            <p:ph type="subTitle" idx="5"/>
          </p:nvPr>
        </p:nvSpPr>
        <p:spPr>
          <a:xfrm>
            <a:off x="1611712" y="2835277"/>
            <a:ext cx="2615100" cy="384000"/>
          </a:xfrm>
          <a:prstGeom prst="rect">
            <a:avLst/>
          </a:prstGeom>
        </p:spPr>
        <p:txBody>
          <a:bodyPr spcFirstLastPara="1" wrap="square" lIns="91425" tIns="91425" rIns="91425" bIns="91425" anchor="t" anchorCtr="0">
            <a:noAutofit/>
          </a:bodyPr>
          <a:lstStyle/>
          <a:p>
            <a:r>
              <a:rPr lang="fr-FR" dirty="0" smtClean="0">
                <a:solidFill>
                  <a:schemeClr val="bg1">
                    <a:lumMod val="95000"/>
                  </a:schemeClr>
                </a:solidFill>
              </a:rPr>
              <a:t>the components of ICT</a:t>
            </a:r>
            <a:endParaRPr lang="fr-FR" dirty="0">
              <a:solidFill>
                <a:schemeClr val="bg1">
                  <a:lumMod val="95000"/>
                </a:schemeClr>
              </a:solidFill>
            </a:endParaRPr>
          </a:p>
        </p:txBody>
      </p:sp>
      <p:sp>
        <p:nvSpPr>
          <p:cNvPr id="2144" name="Google Shape;2144;p37"/>
          <p:cNvSpPr txBox="1">
            <a:spLocks noGrp="1"/>
          </p:cNvSpPr>
          <p:nvPr>
            <p:ph type="subTitle" idx="6"/>
          </p:nvPr>
        </p:nvSpPr>
        <p:spPr>
          <a:xfrm>
            <a:off x="105632" y="14864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5" name="Google Shape;2145;p37"/>
          <p:cNvSpPr txBox="1">
            <a:spLocks noGrp="1"/>
          </p:cNvSpPr>
          <p:nvPr>
            <p:ph type="subTitle" idx="7"/>
          </p:nvPr>
        </p:nvSpPr>
        <p:spPr>
          <a:xfrm>
            <a:off x="1573676" y="3740040"/>
            <a:ext cx="2615100" cy="384000"/>
          </a:xfrm>
          <a:prstGeom prst="rect">
            <a:avLst/>
          </a:prstGeom>
        </p:spPr>
        <p:txBody>
          <a:bodyPr spcFirstLastPara="1" wrap="square" lIns="91425" tIns="91425" rIns="91425" bIns="91425" anchor="t" anchorCtr="0">
            <a:noAutofit/>
          </a:bodyPr>
          <a:lstStyle/>
          <a:p>
            <a:pPr>
              <a:lnSpc>
                <a:spcPct val="115000"/>
              </a:lnSpc>
            </a:pPr>
            <a:r>
              <a:rPr lang="en-US" b="1" dirty="0"/>
              <a:t> </a:t>
            </a:r>
            <a:r>
              <a:rPr lang="en-US" dirty="0" smtClean="0">
                <a:solidFill>
                  <a:schemeClr val="bg1">
                    <a:lumMod val="95000"/>
                  </a:schemeClr>
                </a:solidFill>
              </a:rPr>
              <a:t>the </a:t>
            </a:r>
            <a:r>
              <a:rPr lang="en-US" dirty="0" err="1" smtClean="0">
                <a:solidFill>
                  <a:schemeClr val="bg1">
                    <a:lumMod val="95000"/>
                  </a:schemeClr>
                </a:solidFill>
              </a:rPr>
              <a:t>importantance</a:t>
            </a:r>
            <a:r>
              <a:rPr lang="en-US" dirty="0" smtClean="0">
                <a:solidFill>
                  <a:schemeClr val="bg1">
                    <a:lumMod val="95000"/>
                  </a:schemeClr>
                </a:solidFill>
              </a:rPr>
              <a:t> of </a:t>
            </a:r>
            <a:r>
              <a:rPr lang="en-US" dirty="0" err="1" smtClean="0">
                <a:solidFill>
                  <a:schemeClr val="bg1">
                    <a:lumMod val="95000"/>
                  </a:schemeClr>
                </a:solidFill>
              </a:rPr>
              <a:t>tci</a:t>
            </a:r>
            <a:r>
              <a:rPr lang="en-US" dirty="0" smtClean="0">
                <a:solidFill>
                  <a:schemeClr val="bg1">
                    <a:lumMod val="95000"/>
                  </a:schemeClr>
                </a:solidFill>
              </a:rPr>
              <a:t> in  </a:t>
            </a:r>
            <a:r>
              <a:rPr lang="en-US" dirty="0">
                <a:solidFill>
                  <a:schemeClr val="bg1">
                    <a:lumMod val="95000"/>
                  </a:schemeClr>
                </a:solidFill>
              </a:rPr>
              <a:t>businesses</a:t>
            </a:r>
          </a:p>
          <a:p>
            <a:pPr marL="0" lvl="0" indent="0" algn="l" rtl="0">
              <a:lnSpc>
                <a:spcPct val="115000"/>
              </a:lnSpc>
              <a:spcBef>
                <a:spcPts val="0"/>
              </a:spcBef>
              <a:spcAft>
                <a:spcPts val="0"/>
              </a:spcAft>
              <a:buNone/>
            </a:pPr>
            <a:endParaRPr dirty="0"/>
          </a:p>
        </p:txBody>
      </p:sp>
      <p:sp>
        <p:nvSpPr>
          <p:cNvPr id="2146" name="Google Shape;2146;p37"/>
          <p:cNvSpPr txBox="1">
            <a:spLocks noGrp="1"/>
          </p:cNvSpPr>
          <p:nvPr>
            <p:ph type="subTitle" idx="8"/>
          </p:nvPr>
        </p:nvSpPr>
        <p:spPr>
          <a:xfrm>
            <a:off x="59197" y="471104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DZ" dirty="0" smtClean="0"/>
              <a: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18489221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4221" y="-1086018"/>
            <a:ext cx="4184420" cy="1781256"/>
          </a:xfrm>
        </p:spPr>
        <p:txBody>
          <a:bodyPr/>
          <a:lstStyle/>
          <a:p>
            <a:r>
              <a:rPr lang="ar-DZ" sz="800" dirty="0" smtClean="0"/>
              <a:t>,</a:t>
            </a:r>
            <a:endParaRPr lang="fr-FR" sz="800" dirty="0"/>
          </a:p>
        </p:txBody>
      </p:sp>
      <p:sp>
        <p:nvSpPr>
          <p:cNvPr id="3" name="Espace réservé du texte 2"/>
          <p:cNvSpPr>
            <a:spLocks noGrp="1"/>
          </p:cNvSpPr>
          <p:nvPr>
            <p:ph type="body" idx="1"/>
          </p:nvPr>
        </p:nvSpPr>
        <p:spPr>
          <a:xfrm>
            <a:off x="8503019" y="4831771"/>
            <a:ext cx="1281961" cy="1171771"/>
          </a:xfrm>
        </p:spPr>
        <p:txBody>
          <a:bodyPr/>
          <a:lstStyle/>
          <a:p>
            <a:r>
              <a:rPr lang="ar-DZ" dirty="0" smtClean="0"/>
              <a:t>’</a:t>
            </a:r>
            <a:endParaRPr lang="fr-FR" dirty="0"/>
          </a:p>
        </p:txBody>
      </p:sp>
      <p:pic>
        <p:nvPicPr>
          <p:cNvPr id="2050" name="Picture 2" descr="https://cdn.ttgtmedia.com/rms/onlineImages/ICT_componen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619" y="694480"/>
            <a:ext cx="2977464" cy="32474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24619" y="694480"/>
            <a:ext cx="4572000" cy="4616648"/>
          </a:xfrm>
          <a:prstGeom prst="rect">
            <a:avLst/>
          </a:prstGeom>
        </p:spPr>
        <p:txBody>
          <a:bodyPr>
            <a:spAutoFit/>
          </a:bodyPr>
          <a:lstStyle/>
          <a:p>
            <a:r>
              <a:rPr lang="en-US" dirty="0">
                <a:solidFill>
                  <a:srgbClr val="666666"/>
                </a:solidFill>
                <a:latin typeface="Arial" panose="020B0604020202020204" pitchFamily="34" charset="0"/>
              </a:rPr>
              <a:t>ICT encompasses the </a:t>
            </a:r>
            <a:r>
              <a:rPr lang="en-US" dirty="0" smtClean="0">
                <a:solidFill>
                  <a:schemeClr val="tx1"/>
                </a:solidFill>
                <a:latin typeface="Arial" panose="020B0604020202020204" pitchFamily="34" charset="0"/>
              </a:rPr>
              <a:t>internet-enabled</a:t>
            </a:r>
            <a:r>
              <a:rPr lang="en-US" dirty="0" smtClean="0">
                <a:solidFill>
                  <a:srgbClr val="666666"/>
                </a:solidFill>
                <a:latin typeface="Arial" panose="020B0604020202020204" pitchFamily="34" charset="0"/>
              </a:rPr>
              <a:t> </a:t>
            </a:r>
            <a:r>
              <a:rPr lang="en-US" dirty="0">
                <a:solidFill>
                  <a:srgbClr val="666666"/>
                </a:solidFill>
                <a:latin typeface="Arial" panose="020B0604020202020204" pitchFamily="34" charset="0"/>
              </a:rPr>
              <a:t>sphere and the </a:t>
            </a:r>
            <a:r>
              <a:rPr lang="en-US" dirty="0">
                <a:solidFill>
                  <a:schemeClr val="tx1"/>
                </a:solidFill>
                <a:latin typeface="Arial" panose="020B0604020202020204" pitchFamily="34" charset="0"/>
              </a:rPr>
              <a:t>mobile</a:t>
            </a:r>
            <a:r>
              <a:rPr lang="en-US" u="sng" dirty="0">
                <a:solidFill>
                  <a:srgbClr val="007CAD"/>
                </a:solidFill>
                <a:latin typeface="Arial" panose="020B0604020202020204" pitchFamily="34" charset="0"/>
              </a:rPr>
              <a:t> </a:t>
            </a:r>
            <a:r>
              <a:rPr lang="en-US" u="sng" dirty="0" smtClean="0">
                <a:solidFill>
                  <a:srgbClr val="007CAD"/>
                </a:solidFill>
                <a:latin typeface="Arial" panose="020B0604020202020204" pitchFamily="34" charset="0"/>
              </a:rPr>
              <a:t>one</a:t>
            </a:r>
            <a:r>
              <a:rPr lang="en-US" dirty="0" smtClean="0">
                <a:solidFill>
                  <a:srgbClr val="666666"/>
                </a:solidFill>
                <a:latin typeface="Arial" panose="020B0604020202020204" pitchFamily="34" charset="0"/>
              </a:rPr>
              <a:t> powered </a:t>
            </a:r>
            <a:r>
              <a:rPr lang="en-US" dirty="0">
                <a:solidFill>
                  <a:srgbClr val="666666"/>
                </a:solidFill>
                <a:latin typeface="Arial" panose="020B0604020202020204" pitchFamily="34" charset="0"/>
              </a:rPr>
              <a:t>by </a:t>
            </a:r>
            <a:r>
              <a:rPr lang="en-US" dirty="0">
                <a:solidFill>
                  <a:schemeClr val="tx1"/>
                </a:solidFill>
                <a:latin typeface="Arial" panose="020B0604020202020204" pitchFamily="34" charset="0"/>
              </a:rPr>
              <a:t>wireless</a:t>
            </a:r>
            <a:r>
              <a:rPr lang="en-US" dirty="0">
                <a:solidFill>
                  <a:srgbClr val="666666"/>
                </a:solidFill>
                <a:latin typeface="Arial" panose="020B0604020202020204" pitchFamily="34" charset="0"/>
              </a:rPr>
              <a:t> networks. It includes antiquated technologies, such as </a:t>
            </a:r>
            <a:r>
              <a:rPr lang="en-US" dirty="0">
                <a:solidFill>
                  <a:schemeClr val="tx1"/>
                </a:solidFill>
                <a:latin typeface="Arial" panose="020B0604020202020204" pitchFamily="34" charset="0"/>
              </a:rPr>
              <a:t>landline</a:t>
            </a:r>
            <a:r>
              <a:rPr lang="en-US" dirty="0">
                <a:solidFill>
                  <a:srgbClr val="666666"/>
                </a:solidFill>
                <a:latin typeface="Arial" panose="020B0604020202020204" pitchFamily="34" charset="0"/>
              </a:rPr>
              <a:t> telephones, radio and television broadcast -- all of which remain widely used alongside today's cutting-edge ICT pieces, such as </a:t>
            </a:r>
            <a:r>
              <a:rPr lang="en-US" dirty="0">
                <a:solidFill>
                  <a:schemeClr val="tx1"/>
                </a:solidFill>
                <a:latin typeface="Arial" panose="020B0604020202020204" pitchFamily="34" charset="0"/>
              </a:rPr>
              <a:t>artificial</a:t>
            </a:r>
            <a:r>
              <a:rPr lang="en-US" u="sng" dirty="0">
                <a:solidFill>
                  <a:srgbClr val="007CAD"/>
                </a:solidFill>
                <a:latin typeface="Arial" panose="020B0604020202020204" pitchFamily="34" charset="0"/>
              </a:rPr>
              <a:t> </a:t>
            </a:r>
            <a:r>
              <a:rPr lang="en-US" dirty="0">
                <a:solidFill>
                  <a:schemeClr val="tx1"/>
                </a:solidFill>
                <a:latin typeface="Arial" panose="020B0604020202020204" pitchFamily="34" charset="0"/>
              </a:rPr>
              <a:t>intelligence</a:t>
            </a:r>
            <a:r>
              <a:rPr lang="en-US" dirty="0">
                <a:solidFill>
                  <a:srgbClr val="666666"/>
                </a:solidFill>
                <a:latin typeface="Arial" panose="020B0604020202020204" pitchFamily="34" charset="0"/>
              </a:rPr>
              <a:t> and </a:t>
            </a:r>
            <a:r>
              <a:rPr lang="en-US" dirty="0">
                <a:solidFill>
                  <a:schemeClr val="tx1"/>
                </a:solidFill>
                <a:latin typeface="Arial" panose="020B0604020202020204" pitchFamily="34" charset="0"/>
              </a:rPr>
              <a:t>robotics</a:t>
            </a:r>
            <a:r>
              <a:rPr lang="en-US" dirty="0">
                <a:solidFill>
                  <a:srgbClr val="666666"/>
                </a:solidFill>
                <a:latin typeface="Arial" panose="020B0604020202020204" pitchFamily="34" charset="0"/>
              </a:rPr>
              <a:t>.</a:t>
            </a:r>
          </a:p>
          <a:p>
            <a:r>
              <a:rPr lang="en-US" dirty="0">
                <a:solidFill>
                  <a:srgbClr val="666666"/>
                </a:solidFill>
                <a:latin typeface="Arial" panose="020B0604020202020204" pitchFamily="34" charset="0"/>
              </a:rPr>
              <a:t>The internet, </a:t>
            </a:r>
            <a:r>
              <a:rPr lang="en-US" dirty="0">
                <a:solidFill>
                  <a:schemeClr val="tx1"/>
                </a:solidFill>
                <a:latin typeface="Arial" panose="020B0604020202020204" pitchFamily="34" charset="0"/>
              </a:rPr>
              <a:t>internet of things</a:t>
            </a:r>
            <a:r>
              <a:rPr lang="en-US" dirty="0">
                <a:solidFill>
                  <a:srgbClr val="666666"/>
                </a:solidFill>
                <a:latin typeface="Arial" panose="020B0604020202020204" pitchFamily="34" charset="0"/>
              </a:rPr>
              <a:t>, </a:t>
            </a:r>
            <a:r>
              <a:rPr lang="en-US" dirty="0" err="1">
                <a:solidFill>
                  <a:srgbClr val="666666"/>
                </a:solidFill>
                <a:latin typeface="Arial" panose="020B0604020202020204" pitchFamily="34" charset="0"/>
              </a:rPr>
              <a:t>metaverse</a:t>
            </a:r>
            <a:r>
              <a:rPr lang="en-US" dirty="0">
                <a:solidFill>
                  <a:srgbClr val="666666"/>
                </a:solidFill>
                <a:latin typeface="Arial" panose="020B0604020202020204" pitchFamily="34" charset="0"/>
              </a:rPr>
              <a:t>, </a:t>
            </a:r>
            <a:r>
              <a:rPr lang="en-US" dirty="0">
                <a:solidFill>
                  <a:schemeClr val="tx1"/>
                </a:solidFill>
                <a:latin typeface="Arial" panose="020B0604020202020204" pitchFamily="34" charset="0"/>
              </a:rPr>
              <a:t>virtual reality</a:t>
            </a:r>
            <a:r>
              <a:rPr lang="en-US" dirty="0">
                <a:solidFill>
                  <a:srgbClr val="666666"/>
                </a:solidFill>
                <a:latin typeface="Arial" panose="020B0604020202020204" pitchFamily="34" charset="0"/>
              </a:rPr>
              <a:t> and </a:t>
            </a:r>
            <a:r>
              <a:rPr lang="en-US" dirty="0">
                <a:solidFill>
                  <a:schemeClr val="tx1"/>
                </a:solidFill>
                <a:latin typeface="Arial" panose="020B0604020202020204" pitchFamily="34" charset="0"/>
              </a:rPr>
              <a:t>social</a:t>
            </a:r>
            <a:r>
              <a:rPr lang="en-US" u="sng" dirty="0">
                <a:solidFill>
                  <a:schemeClr val="tx1"/>
                </a:solidFill>
                <a:latin typeface="Arial" panose="020B0604020202020204" pitchFamily="34" charset="0"/>
              </a:rPr>
              <a:t> </a:t>
            </a:r>
            <a:r>
              <a:rPr lang="en-US" dirty="0" smtClean="0">
                <a:solidFill>
                  <a:schemeClr val="tx1"/>
                </a:solidFill>
                <a:latin typeface="Arial" panose="020B0604020202020204" pitchFamily="34" charset="0"/>
              </a:rPr>
              <a:t>media</a:t>
            </a:r>
            <a:r>
              <a:rPr lang="en-US" u="sng" dirty="0" smtClean="0">
                <a:solidFill>
                  <a:schemeClr val="tx1"/>
                </a:solidFill>
                <a:latin typeface="Arial" panose="020B0604020202020204" pitchFamily="34" charset="0"/>
              </a:rPr>
              <a:t> </a:t>
            </a:r>
            <a:r>
              <a:rPr lang="en-US" dirty="0" smtClean="0">
                <a:solidFill>
                  <a:srgbClr val="666666"/>
                </a:solidFill>
                <a:latin typeface="Arial" panose="020B0604020202020204" pitchFamily="34" charset="0"/>
              </a:rPr>
              <a:t>are </a:t>
            </a:r>
            <a:r>
              <a:rPr lang="en-US" dirty="0">
                <a:solidFill>
                  <a:srgbClr val="666666"/>
                </a:solidFill>
                <a:latin typeface="Arial" panose="020B0604020202020204" pitchFamily="34" charset="0"/>
              </a:rPr>
              <a:t>also part of ICT, as are </a:t>
            </a:r>
            <a:r>
              <a:rPr lang="en-US" dirty="0">
                <a:solidFill>
                  <a:schemeClr val="tx1"/>
                </a:solidFill>
                <a:latin typeface="Arial" panose="020B0604020202020204" pitchFamily="34" charset="0"/>
              </a:rPr>
              <a:t>cloud</a:t>
            </a:r>
            <a:r>
              <a:rPr lang="en-US" u="sng" dirty="0">
                <a:solidFill>
                  <a:srgbClr val="007CAD"/>
                </a:solidFill>
                <a:latin typeface="Arial" panose="020B0604020202020204" pitchFamily="34" charset="0"/>
              </a:rPr>
              <a:t> </a:t>
            </a:r>
            <a:r>
              <a:rPr lang="en-US" dirty="0" smtClean="0">
                <a:solidFill>
                  <a:schemeClr val="tx1"/>
                </a:solidFill>
                <a:latin typeface="Arial" panose="020B0604020202020204" pitchFamily="34" charset="0"/>
              </a:rPr>
              <a:t>computing</a:t>
            </a:r>
            <a:r>
              <a:rPr lang="en-US" dirty="0" smtClean="0">
                <a:solidFill>
                  <a:srgbClr val="666666"/>
                </a:solidFill>
                <a:latin typeface="Arial" panose="020B0604020202020204" pitchFamily="34" charset="0"/>
              </a:rPr>
              <a:t> services</a:t>
            </a:r>
            <a:r>
              <a:rPr lang="en-US" dirty="0">
                <a:solidFill>
                  <a:srgbClr val="666666"/>
                </a:solidFill>
                <a:latin typeface="Arial" panose="020B0604020202020204" pitchFamily="34" charset="0"/>
              </a:rPr>
              <a:t>, </a:t>
            </a:r>
            <a:r>
              <a:rPr lang="en-US" dirty="0">
                <a:solidFill>
                  <a:schemeClr val="tx1"/>
                </a:solidFill>
                <a:latin typeface="Arial" panose="020B0604020202020204" pitchFamily="34" charset="0"/>
              </a:rPr>
              <a:t>video </a:t>
            </a:r>
            <a:r>
              <a:rPr lang="en-US" dirty="0" smtClean="0">
                <a:solidFill>
                  <a:schemeClr val="tx1"/>
                </a:solidFill>
                <a:latin typeface="Arial" panose="020B0604020202020204" pitchFamily="34" charset="0"/>
              </a:rPr>
              <a:t>conferencing</a:t>
            </a:r>
            <a:r>
              <a:rPr lang="en-US" dirty="0" smtClean="0">
                <a:solidFill>
                  <a:srgbClr val="666666"/>
                </a:solidFill>
                <a:latin typeface="Arial" panose="020B0604020202020204" pitchFamily="34" charset="0"/>
              </a:rPr>
              <a:t> and </a:t>
            </a:r>
            <a:r>
              <a:rPr lang="en-US" dirty="0">
                <a:solidFill>
                  <a:srgbClr val="666666"/>
                </a:solidFill>
                <a:latin typeface="Arial" panose="020B0604020202020204" pitchFamily="34" charset="0"/>
              </a:rPr>
              <a:t>collaboration tools, </a:t>
            </a:r>
            <a:r>
              <a:rPr lang="en-US" dirty="0">
                <a:solidFill>
                  <a:schemeClr val="tx1"/>
                </a:solidFill>
                <a:latin typeface="Arial" panose="020B0604020202020204" pitchFamily="34" charset="0"/>
              </a:rPr>
              <a:t>unified</a:t>
            </a:r>
            <a:r>
              <a:rPr lang="en-US" u="sng" dirty="0">
                <a:solidFill>
                  <a:srgbClr val="007CAD"/>
                </a:solidFill>
                <a:latin typeface="Arial" panose="020B0604020202020204" pitchFamily="34" charset="0"/>
              </a:rPr>
              <a:t> </a:t>
            </a:r>
            <a:r>
              <a:rPr lang="en-US" dirty="0">
                <a:solidFill>
                  <a:schemeClr val="tx1"/>
                </a:solidFill>
                <a:latin typeface="Arial" panose="020B0604020202020204" pitchFamily="34" charset="0"/>
              </a:rPr>
              <a:t>communications</a:t>
            </a:r>
            <a:r>
              <a:rPr lang="en-US" dirty="0">
                <a:solidFill>
                  <a:srgbClr val="666666"/>
                </a:solidFill>
                <a:latin typeface="Arial" panose="020B0604020202020204" pitchFamily="34" charset="0"/>
              </a:rPr>
              <a:t> systems and mobile communication networks. Emerging, work-in-progress or still-nascent technologies like </a:t>
            </a:r>
            <a:r>
              <a:rPr lang="en-US" dirty="0">
                <a:solidFill>
                  <a:schemeClr val="tx1"/>
                </a:solidFill>
                <a:latin typeface="Arial" panose="020B0604020202020204" pitchFamily="34" charset="0"/>
              </a:rPr>
              <a:t>5G/6G</a:t>
            </a:r>
            <a:r>
              <a:rPr lang="en-US" dirty="0">
                <a:solidFill>
                  <a:srgbClr val="666666"/>
                </a:solidFill>
                <a:latin typeface="Arial" panose="020B0604020202020204" pitchFamily="34" charset="0"/>
              </a:rPr>
              <a:t>, </a:t>
            </a:r>
            <a:r>
              <a:rPr lang="en-US" dirty="0">
                <a:solidFill>
                  <a:schemeClr val="tx1"/>
                </a:solidFill>
                <a:latin typeface="Arial" panose="020B0604020202020204" pitchFamily="34" charset="0"/>
              </a:rPr>
              <a:t>Web3</a:t>
            </a:r>
            <a:r>
              <a:rPr lang="en-US" dirty="0">
                <a:solidFill>
                  <a:srgbClr val="666666"/>
                </a:solidFill>
                <a:latin typeface="Arial" panose="020B0604020202020204" pitchFamily="34" charset="0"/>
              </a:rPr>
              <a:t>, and </a:t>
            </a:r>
            <a:r>
              <a:rPr lang="en-US" dirty="0">
                <a:solidFill>
                  <a:schemeClr val="tx1"/>
                </a:solidFill>
                <a:latin typeface="Arial" panose="020B0604020202020204" pitchFamily="34" charset="0"/>
              </a:rPr>
              <a:t>quantum</a:t>
            </a:r>
            <a:r>
              <a:rPr lang="en-US" u="sng" dirty="0">
                <a:solidFill>
                  <a:srgbClr val="007CAD"/>
                </a:solidFill>
                <a:latin typeface="Arial" panose="020B0604020202020204" pitchFamily="34" charset="0"/>
              </a:rPr>
              <a:t> </a:t>
            </a:r>
            <a:r>
              <a:rPr lang="en-US" dirty="0">
                <a:solidFill>
                  <a:schemeClr val="tx1"/>
                </a:solidFill>
                <a:latin typeface="Arial" panose="020B0604020202020204" pitchFamily="34" charset="0"/>
              </a:rPr>
              <a:t>computing</a:t>
            </a:r>
            <a:r>
              <a:rPr lang="en-US" dirty="0">
                <a:solidFill>
                  <a:srgbClr val="666666"/>
                </a:solidFill>
                <a:latin typeface="Arial" panose="020B0604020202020204" pitchFamily="34" charset="0"/>
              </a:rPr>
              <a:t> are also in the ICT universe.</a:t>
            </a:r>
          </a:p>
          <a:p>
            <a:r>
              <a:rPr lang="en-US" dirty="0">
                <a:solidFill>
                  <a:srgbClr val="666666"/>
                </a:solidFill>
                <a:latin typeface="Arial" panose="020B0604020202020204" pitchFamily="34" charset="0"/>
              </a:rPr>
              <a:t>Any technology, infrastructure, component, or device that enables communications, data sharing, and global connectivity between humans and between humans and machines is included in the umbrella term </a:t>
            </a:r>
            <a:r>
              <a:rPr lang="en-US" i="1" dirty="0">
                <a:solidFill>
                  <a:srgbClr val="666666"/>
                </a:solidFill>
                <a:latin typeface="Arial" panose="020B0604020202020204" pitchFamily="34" charset="0"/>
              </a:rPr>
              <a:t>ICT</a:t>
            </a:r>
            <a:r>
              <a:rPr lang="en-US" dirty="0">
                <a:solidFill>
                  <a:srgbClr val="666666"/>
                </a:solidFill>
                <a:latin typeface="Arial" panose="020B0604020202020204" pitchFamily="34" charset="0"/>
              </a:rPr>
              <a:t>.</a:t>
            </a:r>
          </a:p>
          <a:p>
            <a:r>
              <a:rPr lang="en-US" dirty="0"/>
              <a:t/>
            </a:r>
            <a:br>
              <a:rPr lang="en-US" dirty="0"/>
            </a:br>
            <a:endParaRPr lang="fr-FR" dirty="0"/>
          </a:p>
        </p:txBody>
      </p:sp>
    </p:spTree>
    <p:extLst>
      <p:ext uri="{BB962C8B-B14F-4D97-AF65-F5344CB8AC3E}">
        <p14:creationId xmlns:p14="http://schemas.microsoft.com/office/powerpoint/2010/main" val="404067294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8342" y="3700630"/>
            <a:ext cx="3566100" cy="1362600"/>
          </a:xfrm>
        </p:spPr>
        <p:txBody>
          <a:bodyPr/>
          <a:lstStyle/>
          <a:p>
            <a:pPr algn="l"/>
            <a:r>
              <a:rPr lang="en-US" sz="1400" b="1" dirty="0"/>
              <a:t>ICT vs. IT</a:t>
            </a:r>
            <a:br>
              <a:rPr lang="en-US" sz="1400" b="1" dirty="0"/>
            </a:br>
            <a:r>
              <a:rPr lang="en-US" sz="1400" dirty="0">
                <a:latin typeface="+mn-lt"/>
              </a:rPr>
              <a:t>The acronym </a:t>
            </a:r>
            <a:r>
              <a:rPr lang="en-US" sz="1400" i="1" dirty="0">
                <a:latin typeface="+mn-lt"/>
              </a:rPr>
              <a:t>ICT</a:t>
            </a:r>
            <a:r>
              <a:rPr lang="en-US" sz="1400" dirty="0">
                <a:latin typeface="+mn-lt"/>
              </a:rPr>
              <a:t> is sometimes used synonymously with </a:t>
            </a:r>
            <a:r>
              <a:rPr lang="en-US" sz="1400" dirty="0">
                <a:solidFill>
                  <a:schemeClr val="tx1"/>
                </a:solidFill>
                <a:latin typeface="+mn-lt"/>
              </a:rPr>
              <a:t>IT</a:t>
            </a:r>
            <a:r>
              <a:rPr lang="en-US" sz="1400" dirty="0">
                <a:latin typeface="+mn-lt"/>
              </a:rPr>
              <a:t>. However, ICT is generally used to represent a more comprehensive list of all components related to computer and digital technologies.</a:t>
            </a:r>
            <a:br>
              <a:rPr lang="en-US" sz="1400" dirty="0">
                <a:latin typeface="+mn-lt"/>
              </a:rPr>
            </a:br>
            <a:r>
              <a:rPr lang="en-US" sz="1400" dirty="0">
                <a:latin typeface="+mn-lt"/>
              </a:rPr>
              <a:t>IT is more about managing the technologies related to information, and its various technical aspects, including </a:t>
            </a:r>
            <a:r>
              <a:rPr lang="en-US" sz="1400" dirty="0">
                <a:solidFill>
                  <a:schemeClr val="tx1"/>
                </a:solidFill>
                <a:latin typeface="+mn-lt"/>
              </a:rPr>
              <a:t>software</a:t>
            </a:r>
            <a:r>
              <a:rPr lang="en-US" sz="1400" dirty="0">
                <a:latin typeface="+mn-lt"/>
              </a:rPr>
              <a:t>, </a:t>
            </a:r>
            <a:r>
              <a:rPr lang="en-US" sz="1400" dirty="0">
                <a:solidFill>
                  <a:schemeClr val="tx1"/>
                </a:solidFill>
                <a:latin typeface="+mn-lt"/>
              </a:rPr>
              <a:t>hardware</a:t>
            </a:r>
            <a:r>
              <a:rPr lang="en-US" sz="1400" dirty="0">
                <a:latin typeface="+mn-lt"/>
              </a:rPr>
              <a:t>, and networking. IT</a:t>
            </a:r>
            <a:r>
              <a:rPr lang="en-US" sz="1400" u="sng" dirty="0">
                <a:latin typeface="+mn-lt"/>
              </a:rPr>
              <a:t> </a:t>
            </a:r>
            <a:r>
              <a:rPr lang="en-US" sz="1400" dirty="0">
                <a:solidFill>
                  <a:schemeClr val="tx1"/>
                </a:solidFill>
                <a:latin typeface="+mn-lt"/>
              </a:rPr>
              <a:t>management</a:t>
            </a:r>
            <a:r>
              <a:rPr lang="en-US" sz="1400" dirty="0">
                <a:latin typeface="+mn-lt"/>
              </a:rPr>
              <a:t> does not include considerations of </a:t>
            </a:r>
            <a:r>
              <a:rPr lang="en-US" sz="1400" dirty="0" smtClean="0">
                <a:solidFill>
                  <a:schemeClr val="tx1"/>
                </a:solidFill>
                <a:latin typeface="+mn-lt"/>
              </a:rPr>
              <a:t>telecommunications</a:t>
            </a:r>
            <a:r>
              <a:rPr lang="en-US" sz="1400" dirty="0">
                <a:latin typeface="+mn-lt"/>
              </a:rPr>
              <a:t> </a:t>
            </a:r>
            <a:r>
              <a:rPr lang="en-US" sz="1400" dirty="0" smtClean="0">
                <a:latin typeface="+mn-lt"/>
              </a:rPr>
              <a:t>devices </a:t>
            </a:r>
            <a:r>
              <a:rPr lang="en-US" sz="1400" dirty="0">
                <a:latin typeface="+mn-lt"/>
              </a:rPr>
              <a:t>and technologies while ICT does. IT can be considered a subset of ICT.</a:t>
            </a:r>
            <a:r>
              <a:rPr lang="en-US" dirty="0"/>
              <a:t/>
            </a:r>
            <a:br>
              <a:rPr lang="en-US" dirty="0"/>
            </a:br>
            <a:endParaRPr lang="fr-FR" dirty="0"/>
          </a:p>
        </p:txBody>
      </p:sp>
      <p:sp>
        <p:nvSpPr>
          <p:cNvPr id="3" name="Espace réservé du texte 2"/>
          <p:cNvSpPr>
            <a:spLocks noGrp="1"/>
          </p:cNvSpPr>
          <p:nvPr>
            <p:ph type="body" idx="1"/>
          </p:nvPr>
        </p:nvSpPr>
        <p:spPr>
          <a:xfrm>
            <a:off x="8521190" y="-106262"/>
            <a:ext cx="3096000" cy="3478800"/>
          </a:xfrm>
        </p:spPr>
        <p:txBody>
          <a:bodyPr/>
          <a:lstStyle/>
          <a:p>
            <a:r>
              <a:rPr lang="fr-FR" dirty="0" smtClean="0"/>
              <a:t>.</a:t>
            </a:r>
            <a:endParaRPr lang="fr-FR" dirty="0"/>
          </a:p>
        </p:txBody>
      </p:sp>
      <p:pic>
        <p:nvPicPr>
          <p:cNvPr id="7172" name="Picture 4" descr="Duubee | ENJOY S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697" y="1438059"/>
            <a:ext cx="4010921" cy="226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480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598</Words>
  <Application>Microsoft Office PowerPoint</Application>
  <PresentationFormat>Affichage à l'écran (16:9)</PresentationFormat>
  <Paragraphs>235</Paragraphs>
  <Slides>22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Fjalla One</vt:lpstr>
      <vt:lpstr>Barlow Semi Condensed</vt:lpstr>
      <vt:lpstr>Barlow Semi Condensed Medium</vt:lpstr>
      <vt:lpstr>helveticaregular</vt:lpstr>
      <vt:lpstr>Arial</vt:lpstr>
      <vt:lpstr>Technology Consulting by Slidesgo</vt:lpstr>
      <vt:lpstr>TIC (Information and Communication Technologies)</vt:lpstr>
      <vt:lpstr>,</vt:lpstr>
      <vt:lpstr>.</vt:lpstr>
      <vt:lpstr>,</vt:lpstr>
      <vt:lpstr>,</vt:lpstr>
      <vt:lpstr>,</vt:lpstr>
      <vt:lpstr>,</vt:lpstr>
      <vt:lpstr>,</vt:lpstr>
      <vt:lpstr>ICT vs. IT The acronym ICT is sometimes used synonymously with IT. However, ICT is generally used to represent a more comprehensive list of all components related to computer and digital technologies. IT is more about managing the technologies related to information, and its various technical aspects, including software, hardware, and networking. IT management does not include considerations of telecommunications devices and technologies while ICT does. IT can be considered a subset of ICT. </vt:lpstr>
      <vt:lpstr>,</vt:lpstr>
      <vt:lpstr>,</vt:lpstr>
      <vt:lpstr>,</vt:lpstr>
      <vt:lpstr>.</vt:lpstr>
      <vt:lpstr>.</vt:lpstr>
      <vt:lpstr>.</vt:lpstr>
      <vt:lpstr>.</vt:lpstr>
      <vt:lpstr>.</vt:lpstr>
      <vt:lpstr>.</vt:lpstr>
      <vt:lpstr>.</vt:lpstr>
      <vt:lpstr>.</vt:lpstr>
      <vt:lpstr>.</vt:lpstr>
      <vt:lpstr>In summary,ICT is an integral part of the modern world ,influencing how information is created,shared,and accessed.Its impact extends across various sectors,contributing to economic development ,innovation ,an improved communication on a globale scale.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DELL</dc:creator>
  <cp:lastModifiedBy>Compte Microsoft</cp:lastModifiedBy>
  <cp:revision>28</cp:revision>
  <dcterms:modified xsi:type="dcterms:W3CDTF">2024-01-05T21:56:44Z</dcterms:modified>
</cp:coreProperties>
</file>