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 id="2147483696" r:id="rId2"/>
  </p:sldMasterIdLst>
  <p:notesMasterIdLst>
    <p:notesMasterId r:id="rId19"/>
  </p:notesMasterIdLst>
  <p:handoutMasterIdLst>
    <p:handoutMasterId r:id="rId20"/>
  </p:handoutMasterIdLst>
  <p:sldIdLst>
    <p:sldId id="305" r:id="rId3"/>
    <p:sldId id="259" r:id="rId4"/>
    <p:sldId id="315" r:id="rId5"/>
    <p:sldId id="316" r:id="rId6"/>
    <p:sldId id="260" r:id="rId7"/>
    <p:sldId id="291" r:id="rId8"/>
    <p:sldId id="292" r:id="rId9"/>
    <p:sldId id="293" r:id="rId10"/>
    <p:sldId id="294" r:id="rId11"/>
    <p:sldId id="295" r:id="rId12"/>
    <p:sldId id="306" r:id="rId13"/>
    <p:sldId id="342" r:id="rId14"/>
    <p:sldId id="262" r:id="rId15"/>
    <p:sldId id="349" r:id="rId16"/>
    <p:sldId id="348" r:id="rId17"/>
    <p:sldId id="347" r:id="rId18"/>
  </p:sldIdLst>
  <p:sldSz cx="12192000" cy="1625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097" userDrawn="1">
          <p15:clr>
            <a:srgbClr val="A4A3A4"/>
          </p15:clr>
        </p15:guide>
        <p15:guide id="2" pos="70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113" autoAdjust="0"/>
    <p:restoredTop sz="94660"/>
  </p:normalViewPr>
  <p:slideViewPr>
    <p:cSldViewPr snapToGrid="0" showGuides="1">
      <p:cViewPr>
        <p:scale>
          <a:sx n="66" d="100"/>
          <a:sy n="66" d="100"/>
        </p:scale>
        <p:origin x="1242" y="-660"/>
      </p:cViewPr>
      <p:guideLst>
        <p:guide orient="horz" pos="5097"/>
        <p:guide pos="7015"/>
      </p:guideLst>
    </p:cSldViewPr>
  </p:slideViewPr>
  <p:notesTextViewPr>
    <p:cViewPr>
      <p:scale>
        <a:sx n="3" d="2"/>
        <a:sy n="3" d="2"/>
      </p:scale>
      <p:origin x="0" y="0"/>
    </p:cViewPr>
  </p:notesTextViewPr>
  <p:sorterViewPr>
    <p:cViewPr>
      <p:scale>
        <a:sx n="40" d="100"/>
        <a:sy n="40" d="100"/>
      </p:scale>
      <p:origin x="0" y="-19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07CECE-E0F2-480D-8D0B-2A562E26DC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7BF1FDC-88F7-47CA-BF2A-3E3805A799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407103-ADF8-4462-9F3B-2E62802E41C0}" type="datetimeFigureOut">
              <a:rPr lang="en-US" smtClean="0"/>
              <a:t>9/19/2023</a:t>
            </a:fld>
            <a:endParaRPr lang="en-US"/>
          </a:p>
        </p:txBody>
      </p:sp>
      <p:sp>
        <p:nvSpPr>
          <p:cNvPr id="4" name="Footer Placeholder 3">
            <a:extLst>
              <a:ext uri="{FF2B5EF4-FFF2-40B4-BE49-F238E27FC236}">
                <a16:creationId xmlns:a16="http://schemas.microsoft.com/office/drawing/2014/main" id="{A91C0282-90BD-4AF9-B3C4-36660DB9A7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1</a:t>
            </a:r>
          </a:p>
        </p:txBody>
      </p:sp>
      <p:sp>
        <p:nvSpPr>
          <p:cNvPr id="5" name="Slide Number Placeholder 4">
            <a:extLst>
              <a:ext uri="{FF2B5EF4-FFF2-40B4-BE49-F238E27FC236}">
                <a16:creationId xmlns:a16="http://schemas.microsoft.com/office/drawing/2014/main" id="{3F02A0A9-7B3E-486B-A01C-773F65969EF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7B8E4AF-5511-4781-B479-454B89A90501}" type="slidenum">
              <a:rPr lang="en-US" smtClean="0"/>
              <a:t>‹N°›</a:t>
            </a:fld>
            <a:endParaRPr lang="en-US"/>
          </a:p>
        </p:txBody>
      </p:sp>
    </p:spTree>
    <p:extLst>
      <p:ext uri="{BB962C8B-B14F-4D97-AF65-F5344CB8AC3E}">
        <p14:creationId xmlns:p14="http://schemas.microsoft.com/office/powerpoint/2010/main" val="3921324801"/>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DCB14-A863-49DB-B4D9-DFF93279FBE1}" type="datetimeFigureOut">
              <a:rPr lang="en-US" smtClean="0"/>
              <a:t>9/19/2023</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1</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6DB57F-D5CB-499D-B80F-3E870D0ABB39}" type="slidenum">
              <a:rPr lang="en-US" smtClean="0"/>
              <a:t>‹N°›</a:t>
            </a:fld>
            <a:endParaRPr lang="en-US"/>
          </a:p>
        </p:txBody>
      </p:sp>
    </p:spTree>
    <p:extLst>
      <p:ext uri="{BB962C8B-B14F-4D97-AF65-F5344CB8AC3E}">
        <p14:creationId xmlns:p14="http://schemas.microsoft.com/office/powerpoint/2010/main" val="308553770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CABB6F4-A66E-4DB2-83A0-B2D7440F97ED}"/>
              </a:ext>
            </a:extLst>
          </p:cNvPr>
          <p:cNvSpPr/>
          <p:nvPr userDrawn="1"/>
        </p:nvSpPr>
        <p:spPr>
          <a:xfrm>
            <a:off x="0" y="15731412"/>
            <a:ext cx="6736702" cy="524588"/>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8EA4A89-35AA-4B96-BEFE-24E4A8A58D0F}"/>
              </a:ext>
            </a:extLst>
          </p:cNvPr>
          <p:cNvSpPr txBox="1"/>
          <p:nvPr userDrawn="1"/>
        </p:nvSpPr>
        <p:spPr>
          <a:xfrm>
            <a:off x="6260866" y="15266341"/>
            <a:ext cx="4414543" cy="276999"/>
          </a:xfrm>
          <a:prstGeom prst="rect">
            <a:avLst/>
          </a:prstGeom>
          <a:noFill/>
        </p:spPr>
        <p:txBody>
          <a:bodyPr wrap="none" rtlCol="0">
            <a:spAutoFit/>
          </a:bodyPr>
          <a:lstStyle/>
          <a:p>
            <a:pPr algn="r"/>
            <a:r>
              <a:rPr lang="de-CH" sz="1200" b="1" dirty="0">
                <a:latin typeface="Arial" panose="020B0604020202020204" pitchFamily="34" charset="0"/>
                <a:cs typeface="Arial" panose="020B0604020202020204" pitchFamily="34" charset="0"/>
              </a:rPr>
              <a:t>CAMTEX LAB: </a:t>
            </a:r>
            <a:r>
              <a:rPr lang="de-CH" sz="1200" b="0" dirty="0" err="1">
                <a:latin typeface="Arial" panose="020B0604020202020204" pitchFamily="34" charset="0"/>
                <a:cs typeface="Arial" panose="020B0604020202020204" pitchFamily="34" charset="0"/>
              </a:rPr>
              <a:t>L’incubateur</a:t>
            </a:r>
            <a:r>
              <a:rPr lang="de-CH" sz="1200" b="0" dirty="0">
                <a:latin typeface="Arial" panose="020B0604020202020204" pitchFamily="34" charset="0"/>
                <a:cs typeface="Arial" panose="020B0604020202020204" pitchFamily="34" charset="0"/>
              </a:rPr>
              <a:t>/</a:t>
            </a:r>
            <a:r>
              <a:rPr lang="de-CH" sz="1200" b="0" dirty="0" err="1">
                <a:latin typeface="Arial" panose="020B0604020202020204" pitchFamily="34" charset="0"/>
                <a:cs typeface="Arial" panose="020B0604020202020204" pitchFamily="34" charset="0"/>
              </a:rPr>
              <a:t>accélérateur</a:t>
            </a:r>
            <a:r>
              <a:rPr lang="de-CH" sz="1200" b="0" dirty="0">
                <a:latin typeface="Arial" panose="020B0604020202020204" pitchFamily="34" charset="0"/>
                <a:cs typeface="Arial" panose="020B0604020202020204" pitchFamily="34" charset="0"/>
              </a:rPr>
              <a:t> textile au </a:t>
            </a:r>
            <a:r>
              <a:rPr lang="de-CH" sz="1200" b="0" dirty="0" err="1">
                <a:latin typeface="Arial" panose="020B0604020202020204" pitchFamily="34" charset="0"/>
                <a:cs typeface="Arial" panose="020B0604020202020204" pitchFamily="34" charset="0"/>
              </a:rPr>
              <a:t>Cameroun</a:t>
            </a:r>
            <a:endParaRPr lang="en-US" sz="1200" b="0" dirty="0">
              <a:latin typeface="Arial" panose="020B0604020202020204" pitchFamily="34" charset="0"/>
              <a:cs typeface="Arial" panose="020B0604020202020204" pitchFamily="34" charset="0"/>
            </a:endParaRPr>
          </a:p>
        </p:txBody>
      </p:sp>
      <p:cxnSp>
        <p:nvCxnSpPr>
          <p:cNvPr id="10" name="Straight Connector 9">
            <a:extLst>
              <a:ext uri="{FF2B5EF4-FFF2-40B4-BE49-F238E27FC236}">
                <a16:creationId xmlns:a16="http://schemas.microsoft.com/office/drawing/2014/main" id="{0E60D3B1-E983-44CB-9E8B-437D996F7B0A}"/>
              </a:ext>
            </a:extLst>
          </p:cNvPr>
          <p:cNvCxnSpPr>
            <a:cxnSpLocks/>
          </p:cNvCxnSpPr>
          <p:nvPr userDrawn="1"/>
        </p:nvCxnSpPr>
        <p:spPr>
          <a:xfrm>
            <a:off x="0" y="15078269"/>
            <a:ext cx="6736702"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CA0EE5F-5DAE-4F5B-BC74-E9E3BE40663D}"/>
              </a:ext>
            </a:extLst>
          </p:cNvPr>
          <p:cNvSpPr/>
          <p:nvPr userDrawn="1"/>
        </p:nvSpPr>
        <p:spPr>
          <a:xfrm>
            <a:off x="10767527" y="15335590"/>
            <a:ext cx="138500" cy="138500"/>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3">
            <a:extLst>
              <a:ext uri="{FF2B5EF4-FFF2-40B4-BE49-F238E27FC236}">
                <a16:creationId xmlns:a16="http://schemas.microsoft.com/office/drawing/2014/main" id="{659C4D16-FECB-4CA1-8EE3-175C448660FE}"/>
              </a:ext>
            </a:extLst>
          </p:cNvPr>
          <p:cNvSpPr>
            <a:spLocks noChangeArrowheads="1"/>
          </p:cNvSpPr>
          <p:nvPr userDrawn="1"/>
        </p:nvSpPr>
        <p:spPr bwMode="auto">
          <a:xfrm>
            <a:off x="10906026" y="15266341"/>
            <a:ext cx="619223" cy="274434"/>
          </a:xfrm>
          <a:prstGeom prst="rect">
            <a:avLst/>
          </a:prstGeom>
          <a:noFill/>
          <a:ln w="12700">
            <a:noFill/>
            <a:miter lim="800000"/>
            <a:headEnd/>
            <a:tailEnd/>
          </a:ln>
        </p:spPr>
        <p:txBody>
          <a:bodyPr wrap="square" lIns="90488" tIns="44450" rIns="90488" bIns="4445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defTabSz="914400">
              <a:defRPr/>
            </a:pPr>
            <a:fld id="{A09872A8-BE6E-41A8-B8FA-EDEBCEA45275}" type="slidenum">
              <a:rPr lang="en-GB" altLang="en-US" sz="1200" b="0" smtClean="0">
                <a:solidFill>
                  <a:srgbClr val="000000"/>
                </a:solidFill>
                <a:ea typeface="ＭＳ Ｐゴシック" panose="020B0600070205080204" pitchFamily="34" charset="-128"/>
              </a:rPr>
              <a:pPr algn="ctr" defTabSz="914400">
                <a:defRPr/>
              </a:pPr>
              <a:t>‹N°›</a:t>
            </a:fld>
            <a:endParaRPr lang="en-GB" altLang="en-US" sz="1000" b="0" dirty="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314732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865485"/>
            <a:ext cx="10515600" cy="3142075"/>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4327407"/>
            <a:ext cx="10515600" cy="1031428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15066908"/>
            <a:ext cx="2743200" cy="865481"/>
          </a:xfrm>
          <a:prstGeom prst="rect">
            <a:avLst/>
          </a:prstGeom>
        </p:spPr>
        <p:txBody>
          <a:bodyPr/>
          <a:lstStyle/>
          <a:p>
            <a:fld id="{42ECD84D-3476-40E3-9B08-B1E9BB961B44}" type="datetime1">
              <a:rPr lang="en-US" smtClean="0"/>
              <a:t>9/19/2023</a:t>
            </a:fld>
            <a:endParaRPr lang="en-US"/>
          </a:p>
        </p:txBody>
      </p:sp>
      <p:sp>
        <p:nvSpPr>
          <p:cNvPr id="5" name="Footer Placeholder 4"/>
          <p:cNvSpPr>
            <a:spLocks noGrp="1"/>
          </p:cNvSpPr>
          <p:nvPr>
            <p:ph type="ftr" sz="quarter" idx="11"/>
          </p:nvPr>
        </p:nvSpPr>
        <p:spPr>
          <a:xfrm>
            <a:off x="4038600" y="15066908"/>
            <a:ext cx="4114800" cy="865481"/>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15066908"/>
            <a:ext cx="2743200" cy="865481"/>
          </a:xfrm>
          <a:prstGeom prst="rect">
            <a:avLst/>
          </a:prstGeom>
        </p:spPr>
        <p:txBody>
          <a:bodyPr/>
          <a:lstStyle/>
          <a:p>
            <a:fld id="{22E1DE42-6A9A-4F6F-BB33-7A9BE9A491E9}" type="slidenum">
              <a:rPr lang="en-US" smtClean="0"/>
              <a:t>‹N°›</a:t>
            </a:fld>
            <a:endParaRPr lang="en-US"/>
          </a:p>
        </p:txBody>
      </p:sp>
    </p:spTree>
    <p:extLst>
      <p:ext uri="{BB962C8B-B14F-4D97-AF65-F5344CB8AC3E}">
        <p14:creationId xmlns:p14="http://schemas.microsoft.com/office/powerpoint/2010/main" val="2641485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865481"/>
            <a:ext cx="2628900" cy="13776209"/>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865481"/>
            <a:ext cx="7734300" cy="1377620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15066908"/>
            <a:ext cx="2743200" cy="865481"/>
          </a:xfrm>
          <a:prstGeom prst="rect">
            <a:avLst/>
          </a:prstGeom>
        </p:spPr>
        <p:txBody>
          <a:bodyPr/>
          <a:lstStyle/>
          <a:p>
            <a:fld id="{C5490BD7-7F3C-4779-8833-30EE27A77E31}" type="datetime1">
              <a:rPr lang="en-US" smtClean="0"/>
              <a:t>9/19/2023</a:t>
            </a:fld>
            <a:endParaRPr lang="en-US"/>
          </a:p>
        </p:txBody>
      </p:sp>
      <p:sp>
        <p:nvSpPr>
          <p:cNvPr id="5" name="Footer Placeholder 4"/>
          <p:cNvSpPr>
            <a:spLocks noGrp="1"/>
          </p:cNvSpPr>
          <p:nvPr>
            <p:ph type="ftr" sz="quarter" idx="11"/>
          </p:nvPr>
        </p:nvSpPr>
        <p:spPr>
          <a:xfrm>
            <a:off x="4038600" y="15066908"/>
            <a:ext cx="4114800" cy="865481"/>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15066908"/>
            <a:ext cx="2743200" cy="865481"/>
          </a:xfrm>
          <a:prstGeom prst="rect">
            <a:avLst/>
          </a:prstGeom>
        </p:spPr>
        <p:txBody>
          <a:bodyPr/>
          <a:lstStyle/>
          <a:p>
            <a:fld id="{22E1DE42-6A9A-4F6F-BB33-7A9BE9A491E9}" type="slidenum">
              <a:rPr lang="en-US" smtClean="0"/>
              <a:t>‹N°›</a:t>
            </a:fld>
            <a:endParaRPr lang="en-US"/>
          </a:p>
        </p:txBody>
      </p:sp>
    </p:spTree>
    <p:extLst>
      <p:ext uri="{BB962C8B-B14F-4D97-AF65-F5344CB8AC3E}">
        <p14:creationId xmlns:p14="http://schemas.microsoft.com/office/powerpoint/2010/main" val="3422068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CCB5-9009-40E7-9CA4-579B4E7AE32F}"/>
              </a:ext>
            </a:extLst>
          </p:cNvPr>
          <p:cNvSpPr>
            <a:spLocks noGrp="1"/>
          </p:cNvSpPr>
          <p:nvPr>
            <p:ph type="ctrTitle"/>
          </p:nvPr>
        </p:nvSpPr>
        <p:spPr>
          <a:xfrm>
            <a:off x="1524000" y="2660650"/>
            <a:ext cx="9144000" cy="5659438"/>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111235-0AEF-4DD7-B387-2CBBF5B48C15}"/>
              </a:ext>
            </a:extLst>
          </p:cNvPr>
          <p:cNvSpPr>
            <a:spLocks noGrp="1"/>
          </p:cNvSpPr>
          <p:nvPr>
            <p:ph type="subTitle" idx="1"/>
          </p:nvPr>
        </p:nvSpPr>
        <p:spPr>
          <a:xfrm>
            <a:off x="1524000" y="8537575"/>
            <a:ext cx="9144000" cy="392588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01210D-23D1-42B1-91A8-D70A4AFE8F54}"/>
              </a:ext>
            </a:extLst>
          </p:cNvPr>
          <p:cNvSpPr>
            <a:spLocks noGrp="1"/>
          </p:cNvSpPr>
          <p:nvPr>
            <p:ph type="dt" sz="half" idx="10"/>
          </p:nvPr>
        </p:nvSpPr>
        <p:spPr/>
        <p:txBody>
          <a:bodyPr/>
          <a:lstStyle/>
          <a:p>
            <a:fld id="{45DB87A3-9A55-40BA-B76A-C8EFD36F1428}" type="datetimeFigureOut">
              <a:rPr lang="en-US" smtClean="0"/>
              <a:t>9/19/2023</a:t>
            </a:fld>
            <a:endParaRPr lang="en-US"/>
          </a:p>
        </p:txBody>
      </p:sp>
      <p:sp>
        <p:nvSpPr>
          <p:cNvPr id="5" name="Footer Placeholder 4">
            <a:extLst>
              <a:ext uri="{FF2B5EF4-FFF2-40B4-BE49-F238E27FC236}">
                <a16:creationId xmlns:a16="http://schemas.microsoft.com/office/drawing/2014/main" id="{40558947-0E65-4F76-8780-B8323513C0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C6AD19-2E35-44BE-BBBA-DECA568B5198}"/>
              </a:ext>
            </a:extLst>
          </p:cNvPr>
          <p:cNvSpPr>
            <a:spLocks noGrp="1"/>
          </p:cNvSpPr>
          <p:nvPr>
            <p:ph type="sldNum" sz="quarter" idx="12"/>
          </p:nvPr>
        </p:nvSpPr>
        <p:spPr/>
        <p:txBody>
          <a:bodyPr/>
          <a:lstStyle/>
          <a:p>
            <a:fld id="{D3AAF01F-C12D-4DD1-8FA1-C8B7938098BE}" type="slidenum">
              <a:rPr lang="en-US" smtClean="0"/>
              <a:t>‹N°›</a:t>
            </a:fld>
            <a:endParaRPr lang="en-US"/>
          </a:p>
        </p:txBody>
      </p:sp>
    </p:spTree>
    <p:extLst>
      <p:ext uri="{BB962C8B-B14F-4D97-AF65-F5344CB8AC3E}">
        <p14:creationId xmlns:p14="http://schemas.microsoft.com/office/powerpoint/2010/main" val="3639915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53FAF-1797-4B45-B727-C38062A32B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8F2361-E8AD-46AE-AAF5-BFA26E0581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D7A213-38A8-4300-A0B7-F5CA35A6B3EB}"/>
              </a:ext>
            </a:extLst>
          </p:cNvPr>
          <p:cNvSpPr>
            <a:spLocks noGrp="1"/>
          </p:cNvSpPr>
          <p:nvPr>
            <p:ph type="dt" sz="half" idx="10"/>
          </p:nvPr>
        </p:nvSpPr>
        <p:spPr/>
        <p:txBody>
          <a:bodyPr/>
          <a:lstStyle/>
          <a:p>
            <a:fld id="{45DB87A3-9A55-40BA-B76A-C8EFD36F1428}" type="datetimeFigureOut">
              <a:rPr lang="en-US" smtClean="0"/>
              <a:t>9/19/2023</a:t>
            </a:fld>
            <a:endParaRPr lang="en-US"/>
          </a:p>
        </p:txBody>
      </p:sp>
      <p:sp>
        <p:nvSpPr>
          <p:cNvPr id="5" name="Footer Placeholder 4">
            <a:extLst>
              <a:ext uri="{FF2B5EF4-FFF2-40B4-BE49-F238E27FC236}">
                <a16:creationId xmlns:a16="http://schemas.microsoft.com/office/drawing/2014/main" id="{08756615-8854-4F45-8BB6-22FA54436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EAE98-524E-4AEA-A789-AEB01B568973}"/>
              </a:ext>
            </a:extLst>
          </p:cNvPr>
          <p:cNvSpPr>
            <a:spLocks noGrp="1"/>
          </p:cNvSpPr>
          <p:nvPr>
            <p:ph type="sldNum" sz="quarter" idx="12"/>
          </p:nvPr>
        </p:nvSpPr>
        <p:spPr/>
        <p:txBody>
          <a:bodyPr/>
          <a:lstStyle/>
          <a:p>
            <a:fld id="{D3AAF01F-C12D-4DD1-8FA1-C8B7938098BE}" type="slidenum">
              <a:rPr lang="en-US" smtClean="0"/>
              <a:t>‹N°›</a:t>
            </a:fld>
            <a:endParaRPr lang="en-US"/>
          </a:p>
        </p:txBody>
      </p:sp>
    </p:spTree>
    <p:extLst>
      <p:ext uri="{BB962C8B-B14F-4D97-AF65-F5344CB8AC3E}">
        <p14:creationId xmlns:p14="http://schemas.microsoft.com/office/powerpoint/2010/main" val="261018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3DA73-080F-4A9C-8C08-DB62F2E83F27}"/>
              </a:ext>
            </a:extLst>
          </p:cNvPr>
          <p:cNvSpPr>
            <a:spLocks noGrp="1"/>
          </p:cNvSpPr>
          <p:nvPr>
            <p:ph type="title"/>
          </p:nvPr>
        </p:nvSpPr>
        <p:spPr>
          <a:xfrm>
            <a:off x="831850" y="4052888"/>
            <a:ext cx="10515600" cy="6761162"/>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D89798-E32C-4556-A2E1-2A4413C645D9}"/>
              </a:ext>
            </a:extLst>
          </p:cNvPr>
          <p:cNvSpPr>
            <a:spLocks noGrp="1"/>
          </p:cNvSpPr>
          <p:nvPr>
            <p:ph type="body" idx="1"/>
          </p:nvPr>
        </p:nvSpPr>
        <p:spPr>
          <a:xfrm>
            <a:off x="831850" y="10879138"/>
            <a:ext cx="10515600" cy="355600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0A22C6-D515-4FCF-ADDE-3FC4228B8A8F}"/>
              </a:ext>
            </a:extLst>
          </p:cNvPr>
          <p:cNvSpPr>
            <a:spLocks noGrp="1"/>
          </p:cNvSpPr>
          <p:nvPr>
            <p:ph type="dt" sz="half" idx="10"/>
          </p:nvPr>
        </p:nvSpPr>
        <p:spPr/>
        <p:txBody>
          <a:bodyPr/>
          <a:lstStyle/>
          <a:p>
            <a:fld id="{45DB87A3-9A55-40BA-B76A-C8EFD36F1428}" type="datetimeFigureOut">
              <a:rPr lang="en-US" smtClean="0"/>
              <a:t>9/19/2023</a:t>
            </a:fld>
            <a:endParaRPr lang="en-US"/>
          </a:p>
        </p:txBody>
      </p:sp>
      <p:sp>
        <p:nvSpPr>
          <p:cNvPr id="5" name="Footer Placeholder 4">
            <a:extLst>
              <a:ext uri="{FF2B5EF4-FFF2-40B4-BE49-F238E27FC236}">
                <a16:creationId xmlns:a16="http://schemas.microsoft.com/office/drawing/2014/main" id="{42BE0098-298C-4352-B4F3-A88BC3FCC8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2A4617-CBF1-4759-89DC-81EE0F4D4668}"/>
              </a:ext>
            </a:extLst>
          </p:cNvPr>
          <p:cNvSpPr>
            <a:spLocks noGrp="1"/>
          </p:cNvSpPr>
          <p:nvPr>
            <p:ph type="sldNum" sz="quarter" idx="12"/>
          </p:nvPr>
        </p:nvSpPr>
        <p:spPr/>
        <p:txBody>
          <a:bodyPr/>
          <a:lstStyle/>
          <a:p>
            <a:fld id="{D3AAF01F-C12D-4DD1-8FA1-C8B7938098BE}" type="slidenum">
              <a:rPr lang="en-US" smtClean="0"/>
              <a:t>‹N°›</a:t>
            </a:fld>
            <a:endParaRPr lang="en-US"/>
          </a:p>
        </p:txBody>
      </p:sp>
    </p:spTree>
    <p:extLst>
      <p:ext uri="{BB962C8B-B14F-4D97-AF65-F5344CB8AC3E}">
        <p14:creationId xmlns:p14="http://schemas.microsoft.com/office/powerpoint/2010/main" val="1993061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30A64-5AE2-4F9C-B49C-6F7B5D8E50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A97311-D386-4CDC-B669-451FEEF3444A}"/>
              </a:ext>
            </a:extLst>
          </p:cNvPr>
          <p:cNvSpPr>
            <a:spLocks noGrp="1"/>
          </p:cNvSpPr>
          <p:nvPr>
            <p:ph sz="half" idx="1"/>
          </p:nvPr>
        </p:nvSpPr>
        <p:spPr>
          <a:xfrm>
            <a:off x="838200" y="4327525"/>
            <a:ext cx="5181600" cy="10313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7B11C2-C9E2-48A7-8E73-03783212C058}"/>
              </a:ext>
            </a:extLst>
          </p:cNvPr>
          <p:cNvSpPr>
            <a:spLocks noGrp="1"/>
          </p:cNvSpPr>
          <p:nvPr>
            <p:ph sz="half" idx="2"/>
          </p:nvPr>
        </p:nvSpPr>
        <p:spPr>
          <a:xfrm>
            <a:off x="6172200" y="4327525"/>
            <a:ext cx="5181600" cy="10313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D23B8-9D59-43C5-83C6-AB5B95604B2C}"/>
              </a:ext>
            </a:extLst>
          </p:cNvPr>
          <p:cNvSpPr>
            <a:spLocks noGrp="1"/>
          </p:cNvSpPr>
          <p:nvPr>
            <p:ph type="dt" sz="half" idx="10"/>
          </p:nvPr>
        </p:nvSpPr>
        <p:spPr/>
        <p:txBody>
          <a:bodyPr/>
          <a:lstStyle/>
          <a:p>
            <a:fld id="{45DB87A3-9A55-40BA-B76A-C8EFD36F1428}" type="datetimeFigureOut">
              <a:rPr lang="en-US" smtClean="0"/>
              <a:t>9/19/2023</a:t>
            </a:fld>
            <a:endParaRPr lang="en-US"/>
          </a:p>
        </p:txBody>
      </p:sp>
      <p:sp>
        <p:nvSpPr>
          <p:cNvPr id="6" name="Footer Placeholder 5">
            <a:extLst>
              <a:ext uri="{FF2B5EF4-FFF2-40B4-BE49-F238E27FC236}">
                <a16:creationId xmlns:a16="http://schemas.microsoft.com/office/drawing/2014/main" id="{00489A1C-0203-4AE6-A020-3DF156DFBF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3F62B7-0713-46EA-ADDE-F51451F703ED}"/>
              </a:ext>
            </a:extLst>
          </p:cNvPr>
          <p:cNvSpPr>
            <a:spLocks noGrp="1"/>
          </p:cNvSpPr>
          <p:nvPr>
            <p:ph type="sldNum" sz="quarter" idx="12"/>
          </p:nvPr>
        </p:nvSpPr>
        <p:spPr/>
        <p:txBody>
          <a:bodyPr/>
          <a:lstStyle/>
          <a:p>
            <a:fld id="{D3AAF01F-C12D-4DD1-8FA1-C8B7938098BE}" type="slidenum">
              <a:rPr lang="en-US" smtClean="0"/>
              <a:t>‹N°›</a:t>
            </a:fld>
            <a:endParaRPr lang="en-US"/>
          </a:p>
        </p:txBody>
      </p:sp>
    </p:spTree>
    <p:extLst>
      <p:ext uri="{BB962C8B-B14F-4D97-AF65-F5344CB8AC3E}">
        <p14:creationId xmlns:p14="http://schemas.microsoft.com/office/powerpoint/2010/main" val="427661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F39D-D398-4DBF-96FB-73B29B83F820}"/>
              </a:ext>
            </a:extLst>
          </p:cNvPr>
          <p:cNvSpPr>
            <a:spLocks noGrp="1"/>
          </p:cNvSpPr>
          <p:nvPr>
            <p:ph type="title"/>
          </p:nvPr>
        </p:nvSpPr>
        <p:spPr>
          <a:xfrm>
            <a:off x="839788" y="865188"/>
            <a:ext cx="10515600" cy="314166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3F2606-EC73-486F-9F21-4D2F29FADB0A}"/>
              </a:ext>
            </a:extLst>
          </p:cNvPr>
          <p:cNvSpPr>
            <a:spLocks noGrp="1"/>
          </p:cNvSpPr>
          <p:nvPr>
            <p:ph type="body" idx="1"/>
          </p:nvPr>
        </p:nvSpPr>
        <p:spPr>
          <a:xfrm>
            <a:off x="839788" y="3984625"/>
            <a:ext cx="5157787" cy="195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82A4F1-1BF4-43BB-9B28-04D07C0F882F}"/>
              </a:ext>
            </a:extLst>
          </p:cNvPr>
          <p:cNvSpPr>
            <a:spLocks noGrp="1"/>
          </p:cNvSpPr>
          <p:nvPr>
            <p:ph sz="half" idx="2"/>
          </p:nvPr>
        </p:nvSpPr>
        <p:spPr>
          <a:xfrm>
            <a:off x="839788" y="5937250"/>
            <a:ext cx="5157787" cy="8734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D2AFA7-F2B8-4CC0-BED6-D5FE23767052}"/>
              </a:ext>
            </a:extLst>
          </p:cNvPr>
          <p:cNvSpPr>
            <a:spLocks noGrp="1"/>
          </p:cNvSpPr>
          <p:nvPr>
            <p:ph type="body" sz="quarter" idx="3"/>
          </p:nvPr>
        </p:nvSpPr>
        <p:spPr>
          <a:xfrm>
            <a:off x="6172200" y="3984625"/>
            <a:ext cx="5183188" cy="195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A4C204-A343-4B59-BBC9-FA8068254348}"/>
              </a:ext>
            </a:extLst>
          </p:cNvPr>
          <p:cNvSpPr>
            <a:spLocks noGrp="1"/>
          </p:cNvSpPr>
          <p:nvPr>
            <p:ph sz="quarter" idx="4"/>
          </p:nvPr>
        </p:nvSpPr>
        <p:spPr>
          <a:xfrm>
            <a:off x="6172200" y="5937250"/>
            <a:ext cx="5183188" cy="8734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51C37D-07C3-43D6-B31F-FF2C5B420D4B}"/>
              </a:ext>
            </a:extLst>
          </p:cNvPr>
          <p:cNvSpPr>
            <a:spLocks noGrp="1"/>
          </p:cNvSpPr>
          <p:nvPr>
            <p:ph type="dt" sz="half" idx="10"/>
          </p:nvPr>
        </p:nvSpPr>
        <p:spPr/>
        <p:txBody>
          <a:bodyPr/>
          <a:lstStyle/>
          <a:p>
            <a:fld id="{45DB87A3-9A55-40BA-B76A-C8EFD36F1428}" type="datetimeFigureOut">
              <a:rPr lang="en-US" smtClean="0"/>
              <a:t>9/19/2023</a:t>
            </a:fld>
            <a:endParaRPr lang="en-US"/>
          </a:p>
        </p:txBody>
      </p:sp>
      <p:sp>
        <p:nvSpPr>
          <p:cNvPr id="8" name="Footer Placeholder 7">
            <a:extLst>
              <a:ext uri="{FF2B5EF4-FFF2-40B4-BE49-F238E27FC236}">
                <a16:creationId xmlns:a16="http://schemas.microsoft.com/office/drawing/2014/main" id="{FE9929B3-426F-43F8-A81E-9C164400A3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956C98-12A7-4D9E-BE82-D2747F7F07C0}"/>
              </a:ext>
            </a:extLst>
          </p:cNvPr>
          <p:cNvSpPr>
            <a:spLocks noGrp="1"/>
          </p:cNvSpPr>
          <p:nvPr>
            <p:ph type="sldNum" sz="quarter" idx="12"/>
          </p:nvPr>
        </p:nvSpPr>
        <p:spPr/>
        <p:txBody>
          <a:bodyPr/>
          <a:lstStyle/>
          <a:p>
            <a:fld id="{D3AAF01F-C12D-4DD1-8FA1-C8B7938098BE}" type="slidenum">
              <a:rPr lang="en-US" smtClean="0"/>
              <a:t>‹N°›</a:t>
            </a:fld>
            <a:endParaRPr lang="en-US"/>
          </a:p>
        </p:txBody>
      </p:sp>
    </p:spTree>
    <p:extLst>
      <p:ext uri="{BB962C8B-B14F-4D97-AF65-F5344CB8AC3E}">
        <p14:creationId xmlns:p14="http://schemas.microsoft.com/office/powerpoint/2010/main" val="412013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A13D-F140-4869-8A59-2EBDB3AB88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8BBC05-17D1-4593-B695-9E20B67539F1}"/>
              </a:ext>
            </a:extLst>
          </p:cNvPr>
          <p:cNvSpPr>
            <a:spLocks noGrp="1"/>
          </p:cNvSpPr>
          <p:nvPr>
            <p:ph type="dt" sz="half" idx="10"/>
          </p:nvPr>
        </p:nvSpPr>
        <p:spPr/>
        <p:txBody>
          <a:bodyPr/>
          <a:lstStyle/>
          <a:p>
            <a:fld id="{45DB87A3-9A55-40BA-B76A-C8EFD36F1428}" type="datetimeFigureOut">
              <a:rPr lang="en-US" smtClean="0"/>
              <a:t>9/19/2023</a:t>
            </a:fld>
            <a:endParaRPr lang="en-US"/>
          </a:p>
        </p:txBody>
      </p:sp>
      <p:sp>
        <p:nvSpPr>
          <p:cNvPr id="4" name="Footer Placeholder 3">
            <a:extLst>
              <a:ext uri="{FF2B5EF4-FFF2-40B4-BE49-F238E27FC236}">
                <a16:creationId xmlns:a16="http://schemas.microsoft.com/office/drawing/2014/main" id="{B9A97C5C-713B-4012-83E2-31188CB33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F5761A-CF03-4B0A-AEF4-9E31335CD682}"/>
              </a:ext>
            </a:extLst>
          </p:cNvPr>
          <p:cNvSpPr>
            <a:spLocks noGrp="1"/>
          </p:cNvSpPr>
          <p:nvPr>
            <p:ph type="sldNum" sz="quarter" idx="12"/>
          </p:nvPr>
        </p:nvSpPr>
        <p:spPr/>
        <p:txBody>
          <a:bodyPr/>
          <a:lstStyle/>
          <a:p>
            <a:fld id="{D3AAF01F-C12D-4DD1-8FA1-C8B7938098BE}" type="slidenum">
              <a:rPr lang="en-US" smtClean="0"/>
              <a:t>‹N°›</a:t>
            </a:fld>
            <a:endParaRPr lang="en-US"/>
          </a:p>
        </p:txBody>
      </p:sp>
    </p:spTree>
    <p:extLst>
      <p:ext uri="{BB962C8B-B14F-4D97-AF65-F5344CB8AC3E}">
        <p14:creationId xmlns:p14="http://schemas.microsoft.com/office/powerpoint/2010/main" val="41820430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60F918-5F80-4C7E-AF0B-44D26AB029E7}"/>
              </a:ext>
            </a:extLst>
          </p:cNvPr>
          <p:cNvSpPr>
            <a:spLocks noGrp="1"/>
          </p:cNvSpPr>
          <p:nvPr>
            <p:ph type="dt" sz="half" idx="10"/>
          </p:nvPr>
        </p:nvSpPr>
        <p:spPr/>
        <p:txBody>
          <a:bodyPr/>
          <a:lstStyle/>
          <a:p>
            <a:fld id="{45DB87A3-9A55-40BA-B76A-C8EFD36F1428}" type="datetimeFigureOut">
              <a:rPr lang="en-US" smtClean="0"/>
              <a:t>9/19/2023</a:t>
            </a:fld>
            <a:endParaRPr lang="en-US"/>
          </a:p>
        </p:txBody>
      </p:sp>
      <p:sp>
        <p:nvSpPr>
          <p:cNvPr id="3" name="Footer Placeholder 2">
            <a:extLst>
              <a:ext uri="{FF2B5EF4-FFF2-40B4-BE49-F238E27FC236}">
                <a16:creationId xmlns:a16="http://schemas.microsoft.com/office/drawing/2014/main" id="{20AC1BFF-FEC4-4339-ACAC-A26A9A7168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8A5D5C-A317-4E0E-B75D-9D4E41064EEE}"/>
              </a:ext>
            </a:extLst>
          </p:cNvPr>
          <p:cNvSpPr>
            <a:spLocks noGrp="1"/>
          </p:cNvSpPr>
          <p:nvPr>
            <p:ph type="sldNum" sz="quarter" idx="12"/>
          </p:nvPr>
        </p:nvSpPr>
        <p:spPr/>
        <p:txBody>
          <a:bodyPr/>
          <a:lstStyle/>
          <a:p>
            <a:fld id="{D3AAF01F-C12D-4DD1-8FA1-C8B7938098BE}" type="slidenum">
              <a:rPr lang="en-US" smtClean="0"/>
              <a:t>‹N°›</a:t>
            </a:fld>
            <a:endParaRPr lang="en-US"/>
          </a:p>
        </p:txBody>
      </p:sp>
    </p:spTree>
    <p:extLst>
      <p:ext uri="{BB962C8B-B14F-4D97-AF65-F5344CB8AC3E}">
        <p14:creationId xmlns:p14="http://schemas.microsoft.com/office/powerpoint/2010/main" val="26663217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6D09E-E4C8-4294-93F4-75B478CDEC7F}"/>
              </a:ext>
            </a:extLst>
          </p:cNvPr>
          <p:cNvSpPr>
            <a:spLocks noGrp="1"/>
          </p:cNvSpPr>
          <p:nvPr>
            <p:ph type="title"/>
          </p:nvPr>
        </p:nvSpPr>
        <p:spPr>
          <a:xfrm>
            <a:off x="839788" y="1084263"/>
            <a:ext cx="3932237" cy="3792537"/>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85660E-39C1-493A-A1C2-2507BA021167}"/>
              </a:ext>
            </a:extLst>
          </p:cNvPr>
          <p:cNvSpPr>
            <a:spLocks noGrp="1"/>
          </p:cNvSpPr>
          <p:nvPr>
            <p:ph idx="1"/>
          </p:nvPr>
        </p:nvSpPr>
        <p:spPr>
          <a:xfrm>
            <a:off x="5183188" y="2339975"/>
            <a:ext cx="6172200" cy="115522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93B8BE-2E6C-4C7A-99C5-0B788B3230A8}"/>
              </a:ext>
            </a:extLst>
          </p:cNvPr>
          <p:cNvSpPr>
            <a:spLocks noGrp="1"/>
          </p:cNvSpPr>
          <p:nvPr>
            <p:ph type="body" sz="half" idx="2"/>
          </p:nvPr>
        </p:nvSpPr>
        <p:spPr>
          <a:xfrm>
            <a:off x="839788" y="4876800"/>
            <a:ext cx="3932237" cy="90344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38DC9F-D393-4BC3-8B45-02BD883A2C07}"/>
              </a:ext>
            </a:extLst>
          </p:cNvPr>
          <p:cNvSpPr>
            <a:spLocks noGrp="1"/>
          </p:cNvSpPr>
          <p:nvPr>
            <p:ph type="dt" sz="half" idx="10"/>
          </p:nvPr>
        </p:nvSpPr>
        <p:spPr/>
        <p:txBody>
          <a:bodyPr/>
          <a:lstStyle/>
          <a:p>
            <a:fld id="{45DB87A3-9A55-40BA-B76A-C8EFD36F1428}" type="datetimeFigureOut">
              <a:rPr lang="en-US" smtClean="0"/>
              <a:t>9/19/2023</a:t>
            </a:fld>
            <a:endParaRPr lang="en-US"/>
          </a:p>
        </p:txBody>
      </p:sp>
      <p:sp>
        <p:nvSpPr>
          <p:cNvPr id="6" name="Footer Placeholder 5">
            <a:extLst>
              <a:ext uri="{FF2B5EF4-FFF2-40B4-BE49-F238E27FC236}">
                <a16:creationId xmlns:a16="http://schemas.microsoft.com/office/drawing/2014/main" id="{00CBBA43-CBC8-49CC-B4F0-797E0604CE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D5F525-0647-43B2-9D40-AA73A0E72270}"/>
              </a:ext>
            </a:extLst>
          </p:cNvPr>
          <p:cNvSpPr>
            <a:spLocks noGrp="1"/>
          </p:cNvSpPr>
          <p:nvPr>
            <p:ph type="sldNum" sz="quarter" idx="12"/>
          </p:nvPr>
        </p:nvSpPr>
        <p:spPr/>
        <p:txBody>
          <a:bodyPr/>
          <a:lstStyle/>
          <a:p>
            <a:fld id="{D3AAF01F-C12D-4DD1-8FA1-C8B7938098BE}" type="slidenum">
              <a:rPr lang="en-US" smtClean="0"/>
              <a:t>‹N°›</a:t>
            </a:fld>
            <a:endParaRPr lang="en-US"/>
          </a:p>
        </p:txBody>
      </p:sp>
    </p:spTree>
    <p:extLst>
      <p:ext uri="{BB962C8B-B14F-4D97-AF65-F5344CB8AC3E}">
        <p14:creationId xmlns:p14="http://schemas.microsoft.com/office/powerpoint/2010/main" val="75190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865485"/>
            <a:ext cx="10515600" cy="314207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838200" y="4327407"/>
            <a:ext cx="10515600" cy="1031428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15066908"/>
            <a:ext cx="2743200" cy="865481"/>
          </a:xfrm>
          <a:prstGeom prst="rect">
            <a:avLst/>
          </a:prstGeom>
        </p:spPr>
        <p:txBody>
          <a:bodyPr/>
          <a:lstStyle/>
          <a:p>
            <a:fld id="{AEB0FF30-94A7-4E3D-9C67-61918164E7E6}" type="datetime1">
              <a:rPr lang="en-US" smtClean="0"/>
              <a:t>9/19/2023</a:t>
            </a:fld>
            <a:endParaRPr lang="en-US"/>
          </a:p>
        </p:txBody>
      </p:sp>
      <p:sp>
        <p:nvSpPr>
          <p:cNvPr id="5" name="Footer Placeholder 4"/>
          <p:cNvSpPr>
            <a:spLocks noGrp="1"/>
          </p:cNvSpPr>
          <p:nvPr>
            <p:ph type="ftr" sz="quarter" idx="11"/>
          </p:nvPr>
        </p:nvSpPr>
        <p:spPr>
          <a:xfrm>
            <a:off x="4038600" y="15066908"/>
            <a:ext cx="4114800" cy="865481"/>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15066908"/>
            <a:ext cx="2743200" cy="865481"/>
          </a:xfrm>
          <a:prstGeom prst="rect">
            <a:avLst/>
          </a:prstGeom>
        </p:spPr>
        <p:txBody>
          <a:bodyPr/>
          <a:lstStyle/>
          <a:p>
            <a:fld id="{22E1DE42-6A9A-4F6F-BB33-7A9BE9A491E9}" type="slidenum">
              <a:rPr lang="en-US" smtClean="0"/>
              <a:t>‹N°›</a:t>
            </a:fld>
            <a:endParaRPr lang="en-US"/>
          </a:p>
        </p:txBody>
      </p:sp>
    </p:spTree>
    <p:extLst>
      <p:ext uri="{BB962C8B-B14F-4D97-AF65-F5344CB8AC3E}">
        <p14:creationId xmlns:p14="http://schemas.microsoft.com/office/powerpoint/2010/main" val="13386405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16B8-BCC9-4C8C-9439-6DF430560E79}"/>
              </a:ext>
            </a:extLst>
          </p:cNvPr>
          <p:cNvSpPr>
            <a:spLocks noGrp="1"/>
          </p:cNvSpPr>
          <p:nvPr>
            <p:ph type="title"/>
          </p:nvPr>
        </p:nvSpPr>
        <p:spPr>
          <a:xfrm>
            <a:off x="839788" y="1084263"/>
            <a:ext cx="3932237" cy="3792537"/>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5E81D0-3ADC-481C-AB22-68FE2C717325}"/>
              </a:ext>
            </a:extLst>
          </p:cNvPr>
          <p:cNvSpPr>
            <a:spLocks noGrp="1"/>
          </p:cNvSpPr>
          <p:nvPr>
            <p:ph type="pic" idx="1"/>
          </p:nvPr>
        </p:nvSpPr>
        <p:spPr>
          <a:xfrm>
            <a:off x="5183188" y="2339975"/>
            <a:ext cx="6172200" cy="11552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152FBE-B7E2-4321-880A-0ABBFFB5D76E}"/>
              </a:ext>
            </a:extLst>
          </p:cNvPr>
          <p:cNvSpPr>
            <a:spLocks noGrp="1"/>
          </p:cNvSpPr>
          <p:nvPr>
            <p:ph type="body" sz="half" idx="2"/>
          </p:nvPr>
        </p:nvSpPr>
        <p:spPr>
          <a:xfrm>
            <a:off x="839788" y="4876800"/>
            <a:ext cx="3932237" cy="90344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6318F6-7561-4C3B-8D2E-5099723E2527}"/>
              </a:ext>
            </a:extLst>
          </p:cNvPr>
          <p:cNvSpPr>
            <a:spLocks noGrp="1"/>
          </p:cNvSpPr>
          <p:nvPr>
            <p:ph type="dt" sz="half" idx="10"/>
          </p:nvPr>
        </p:nvSpPr>
        <p:spPr/>
        <p:txBody>
          <a:bodyPr/>
          <a:lstStyle/>
          <a:p>
            <a:fld id="{45DB87A3-9A55-40BA-B76A-C8EFD36F1428}" type="datetimeFigureOut">
              <a:rPr lang="en-US" smtClean="0"/>
              <a:t>9/19/2023</a:t>
            </a:fld>
            <a:endParaRPr lang="en-US"/>
          </a:p>
        </p:txBody>
      </p:sp>
      <p:sp>
        <p:nvSpPr>
          <p:cNvPr id="6" name="Footer Placeholder 5">
            <a:extLst>
              <a:ext uri="{FF2B5EF4-FFF2-40B4-BE49-F238E27FC236}">
                <a16:creationId xmlns:a16="http://schemas.microsoft.com/office/drawing/2014/main" id="{69CA3047-6A79-4EAC-9F3D-31CCB86A70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B09DDD-7A5B-45F1-9A5A-1AE4371AD878}"/>
              </a:ext>
            </a:extLst>
          </p:cNvPr>
          <p:cNvSpPr>
            <a:spLocks noGrp="1"/>
          </p:cNvSpPr>
          <p:nvPr>
            <p:ph type="sldNum" sz="quarter" idx="12"/>
          </p:nvPr>
        </p:nvSpPr>
        <p:spPr/>
        <p:txBody>
          <a:bodyPr/>
          <a:lstStyle/>
          <a:p>
            <a:fld id="{D3AAF01F-C12D-4DD1-8FA1-C8B7938098BE}" type="slidenum">
              <a:rPr lang="en-US" smtClean="0"/>
              <a:t>‹N°›</a:t>
            </a:fld>
            <a:endParaRPr lang="en-US"/>
          </a:p>
        </p:txBody>
      </p:sp>
    </p:spTree>
    <p:extLst>
      <p:ext uri="{BB962C8B-B14F-4D97-AF65-F5344CB8AC3E}">
        <p14:creationId xmlns:p14="http://schemas.microsoft.com/office/powerpoint/2010/main" val="20339813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8BC9F-8FFC-4705-8B9B-0CEC9E46D1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3CE69B-2BD6-4325-8AD0-16D11023FC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7360CD-6B9E-41B7-87BE-DC518D467FF4}"/>
              </a:ext>
            </a:extLst>
          </p:cNvPr>
          <p:cNvSpPr>
            <a:spLocks noGrp="1"/>
          </p:cNvSpPr>
          <p:nvPr>
            <p:ph type="dt" sz="half" idx="10"/>
          </p:nvPr>
        </p:nvSpPr>
        <p:spPr/>
        <p:txBody>
          <a:bodyPr/>
          <a:lstStyle/>
          <a:p>
            <a:fld id="{45DB87A3-9A55-40BA-B76A-C8EFD36F1428}" type="datetimeFigureOut">
              <a:rPr lang="en-US" smtClean="0"/>
              <a:t>9/19/2023</a:t>
            </a:fld>
            <a:endParaRPr lang="en-US"/>
          </a:p>
        </p:txBody>
      </p:sp>
      <p:sp>
        <p:nvSpPr>
          <p:cNvPr id="5" name="Footer Placeholder 4">
            <a:extLst>
              <a:ext uri="{FF2B5EF4-FFF2-40B4-BE49-F238E27FC236}">
                <a16:creationId xmlns:a16="http://schemas.microsoft.com/office/drawing/2014/main" id="{C8084E12-0CE2-4C8E-BCF1-6C32528D72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8ADF26-0D26-440A-B69C-019577C05C12}"/>
              </a:ext>
            </a:extLst>
          </p:cNvPr>
          <p:cNvSpPr>
            <a:spLocks noGrp="1"/>
          </p:cNvSpPr>
          <p:nvPr>
            <p:ph type="sldNum" sz="quarter" idx="12"/>
          </p:nvPr>
        </p:nvSpPr>
        <p:spPr/>
        <p:txBody>
          <a:bodyPr/>
          <a:lstStyle/>
          <a:p>
            <a:fld id="{D3AAF01F-C12D-4DD1-8FA1-C8B7938098BE}" type="slidenum">
              <a:rPr lang="en-US" smtClean="0"/>
              <a:t>‹N°›</a:t>
            </a:fld>
            <a:endParaRPr lang="en-US"/>
          </a:p>
        </p:txBody>
      </p:sp>
    </p:spTree>
    <p:extLst>
      <p:ext uri="{BB962C8B-B14F-4D97-AF65-F5344CB8AC3E}">
        <p14:creationId xmlns:p14="http://schemas.microsoft.com/office/powerpoint/2010/main" val="2491314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96F11E-8819-4540-B4C9-AD0C203E2633}"/>
              </a:ext>
            </a:extLst>
          </p:cNvPr>
          <p:cNvSpPr>
            <a:spLocks noGrp="1"/>
          </p:cNvSpPr>
          <p:nvPr>
            <p:ph type="title" orient="vert"/>
          </p:nvPr>
        </p:nvSpPr>
        <p:spPr>
          <a:xfrm>
            <a:off x="8724900" y="865188"/>
            <a:ext cx="2628900" cy="137763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7C2516-9085-41AB-9033-9C34986EC9DC}"/>
              </a:ext>
            </a:extLst>
          </p:cNvPr>
          <p:cNvSpPr>
            <a:spLocks noGrp="1"/>
          </p:cNvSpPr>
          <p:nvPr>
            <p:ph type="body" orient="vert" idx="1"/>
          </p:nvPr>
        </p:nvSpPr>
        <p:spPr>
          <a:xfrm>
            <a:off x="838200" y="865188"/>
            <a:ext cx="7734300" cy="13776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11528-B85B-434B-AC56-3F6485902556}"/>
              </a:ext>
            </a:extLst>
          </p:cNvPr>
          <p:cNvSpPr>
            <a:spLocks noGrp="1"/>
          </p:cNvSpPr>
          <p:nvPr>
            <p:ph type="dt" sz="half" idx="10"/>
          </p:nvPr>
        </p:nvSpPr>
        <p:spPr/>
        <p:txBody>
          <a:bodyPr/>
          <a:lstStyle/>
          <a:p>
            <a:fld id="{45DB87A3-9A55-40BA-B76A-C8EFD36F1428}" type="datetimeFigureOut">
              <a:rPr lang="en-US" smtClean="0"/>
              <a:t>9/19/2023</a:t>
            </a:fld>
            <a:endParaRPr lang="en-US"/>
          </a:p>
        </p:txBody>
      </p:sp>
      <p:sp>
        <p:nvSpPr>
          <p:cNvPr id="5" name="Footer Placeholder 4">
            <a:extLst>
              <a:ext uri="{FF2B5EF4-FFF2-40B4-BE49-F238E27FC236}">
                <a16:creationId xmlns:a16="http://schemas.microsoft.com/office/drawing/2014/main" id="{3726B6B8-984C-41F4-9050-347869891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36B84-2224-41A8-8C08-106560BD8BD1}"/>
              </a:ext>
            </a:extLst>
          </p:cNvPr>
          <p:cNvSpPr>
            <a:spLocks noGrp="1"/>
          </p:cNvSpPr>
          <p:nvPr>
            <p:ph type="sldNum" sz="quarter" idx="12"/>
          </p:nvPr>
        </p:nvSpPr>
        <p:spPr/>
        <p:txBody>
          <a:bodyPr/>
          <a:lstStyle/>
          <a:p>
            <a:fld id="{D3AAF01F-C12D-4DD1-8FA1-C8B7938098BE}" type="slidenum">
              <a:rPr lang="en-US" smtClean="0"/>
              <a:t>‹N°›</a:t>
            </a:fld>
            <a:endParaRPr lang="en-US"/>
          </a:p>
        </p:txBody>
      </p:sp>
    </p:spTree>
    <p:extLst>
      <p:ext uri="{BB962C8B-B14F-4D97-AF65-F5344CB8AC3E}">
        <p14:creationId xmlns:p14="http://schemas.microsoft.com/office/powerpoint/2010/main" val="1268214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4052716"/>
            <a:ext cx="10515600" cy="6762043"/>
          </a:xfrm>
          <a:prstGeom prst="rect">
            <a:avLst/>
          </a:prstGeo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31851" y="10878731"/>
            <a:ext cx="10515600" cy="3555999"/>
          </a:xfrm>
          <a:prstGeom prst="rect">
            <a:avLst/>
          </a:prstGeo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15066908"/>
            <a:ext cx="2743200" cy="865481"/>
          </a:xfrm>
          <a:prstGeom prst="rect">
            <a:avLst/>
          </a:prstGeom>
        </p:spPr>
        <p:txBody>
          <a:bodyPr/>
          <a:lstStyle/>
          <a:p>
            <a:fld id="{0C626987-1B4A-4F39-AE43-402394CC0217}" type="datetime1">
              <a:rPr lang="en-US" smtClean="0"/>
              <a:t>9/19/2023</a:t>
            </a:fld>
            <a:endParaRPr lang="en-US"/>
          </a:p>
        </p:txBody>
      </p:sp>
      <p:sp>
        <p:nvSpPr>
          <p:cNvPr id="5" name="Footer Placeholder 4"/>
          <p:cNvSpPr>
            <a:spLocks noGrp="1"/>
          </p:cNvSpPr>
          <p:nvPr>
            <p:ph type="ftr" sz="quarter" idx="11"/>
          </p:nvPr>
        </p:nvSpPr>
        <p:spPr>
          <a:xfrm>
            <a:off x="4038600" y="15066908"/>
            <a:ext cx="4114800" cy="865481"/>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15066908"/>
            <a:ext cx="2743200" cy="865481"/>
          </a:xfrm>
          <a:prstGeom prst="rect">
            <a:avLst/>
          </a:prstGeom>
        </p:spPr>
        <p:txBody>
          <a:bodyPr/>
          <a:lstStyle/>
          <a:p>
            <a:fld id="{22E1DE42-6A9A-4F6F-BB33-7A9BE9A491E9}" type="slidenum">
              <a:rPr lang="en-US" smtClean="0"/>
              <a:t>‹N°›</a:t>
            </a:fld>
            <a:endParaRPr lang="en-US"/>
          </a:p>
        </p:txBody>
      </p:sp>
    </p:spTree>
    <p:extLst>
      <p:ext uri="{BB962C8B-B14F-4D97-AF65-F5344CB8AC3E}">
        <p14:creationId xmlns:p14="http://schemas.microsoft.com/office/powerpoint/2010/main" val="243231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865485"/>
            <a:ext cx="10515600" cy="314207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4327407"/>
            <a:ext cx="5181600" cy="1031428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4327407"/>
            <a:ext cx="5181600" cy="1031428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38200" y="15066908"/>
            <a:ext cx="2743200" cy="865481"/>
          </a:xfrm>
          <a:prstGeom prst="rect">
            <a:avLst/>
          </a:prstGeom>
        </p:spPr>
        <p:txBody>
          <a:bodyPr/>
          <a:lstStyle/>
          <a:p>
            <a:fld id="{32DADA72-B17B-48AC-A08D-1E999F2C4390}" type="datetime1">
              <a:rPr lang="en-US" smtClean="0"/>
              <a:t>9/19/2023</a:t>
            </a:fld>
            <a:endParaRPr lang="en-US"/>
          </a:p>
        </p:txBody>
      </p:sp>
      <p:sp>
        <p:nvSpPr>
          <p:cNvPr id="6" name="Footer Placeholder 5"/>
          <p:cNvSpPr>
            <a:spLocks noGrp="1"/>
          </p:cNvSpPr>
          <p:nvPr>
            <p:ph type="ftr" sz="quarter" idx="11"/>
          </p:nvPr>
        </p:nvSpPr>
        <p:spPr>
          <a:xfrm>
            <a:off x="4038600" y="15066908"/>
            <a:ext cx="4114800" cy="865481"/>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15066908"/>
            <a:ext cx="2743200" cy="865481"/>
          </a:xfrm>
          <a:prstGeom prst="rect">
            <a:avLst/>
          </a:prstGeom>
        </p:spPr>
        <p:txBody>
          <a:bodyPr/>
          <a:lstStyle/>
          <a:p>
            <a:fld id="{22E1DE42-6A9A-4F6F-BB33-7A9BE9A491E9}" type="slidenum">
              <a:rPr lang="en-US" smtClean="0"/>
              <a:t>‹N°›</a:t>
            </a:fld>
            <a:endParaRPr lang="en-US"/>
          </a:p>
        </p:txBody>
      </p:sp>
    </p:spTree>
    <p:extLst>
      <p:ext uri="{BB962C8B-B14F-4D97-AF65-F5344CB8AC3E}">
        <p14:creationId xmlns:p14="http://schemas.microsoft.com/office/powerpoint/2010/main" val="1740514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65485"/>
            <a:ext cx="10515600" cy="3142075"/>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3984979"/>
            <a:ext cx="5157787" cy="1952977"/>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839789" y="5937956"/>
            <a:ext cx="5157787" cy="8733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3984979"/>
            <a:ext cx="5183188" cy="1952977"/>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72201" y="5937956"/>
            <a:ext cx="5183188" cy="8733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38200" y="15066908"/>
            <a:ext cx="2743200" cy="865481"/>
          </a:xfrm>
          <a:prstGeom prst="rect">
            <a:avLst/>
          </a:prstGeom>
        </p:spPr>
        <p:txBody>
          <a:bodyPr/>
          <a:lstStyle/>
          <a:p>
            <a:fld id="{4E18DEA4-0B24-43E3-A1AB-9338AFE22902}" type="datetime1">
              <a:rPr lang="en-US" smtClean="0"/>
              <a:t>9/19/2023</a:t>
            </a:fld>
            <a:endParaRPr lang="en-US"/>
          </a:p>
        </p:txBody>
      </p:sp>
      <p:sp>
        <p:nvSpPr>
          <p:cNvPr id="8" name="Footer Placeholder 7"/>
          <p:cNvSpPr>
            <a:spLocks noGrp="1"/>
          </p:cNvSpPr>
          <p:nvPr>
            <p:ph type="ftr" sz="quarter" idx="11"/>
          </p:nvPr>
        </p:nvSpPr>
        <p:spPr>
          <a:xfrm>
            <a:off x="4038600" y="15066908"/>
            <a:ext cx="4114800" cy="865481"/>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15066908"/>
            <a:ext cx="2743200" cy="865481"/>
          </a:xfrm>
          <a:prstGeom prst="rect">
            <a:avLst/>
          </a:prstGeom>
        </p:spPr>
        <p:txBody>
          <a:bodyPr/>
          <a:lstStyle/>
          <a:p>
            <a:fld id="{22E1DE42-6A9A-4F6F-BB33-7A9BE9A491E9}" type="slidenum">
              <a:rPr lang="en-US" smtClean="0"/>
              <a:t>‹N°›</a:t>
            </a:fld>
            <a:endParaRPr lang="en-US"/>
          </a:p>
        </p:txBody>
      </p:sp>
    </p:spTree>
    <p:extLst>
      <p:ext uri="{BB962C8B-B14F-4D97-AF65-F5344CB8AC3E}">
        <p14:creationId xmlns:p14="http://schemas.microsoft.com/office/powerpoint/2010/main" val="3207014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865485"/>
            <a:ext cx="10515600" cy="3142075"/>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38200" y="15066908"/>
            <a:ext cx="2743200" cy="865481"/>
          </a:xfrm>
          <a:prstGeom prst="rect">
            <a:avLst/>
          </a:prstGeom>
        </p:spPr>
        <p:txBody>
          <a:bodyPr/>
          <a:lstStyle/>
          <a:p>
            <a:fld id="{AE7D62B0-7B67-4692-B0AD-0D9020FA35DA}" type="datetime1">
              <a:rPr lang="en-US" smtClean="0"/>
              <a:t>9/19/2023</a:t>
            </a:fld>
            <a:endParaRPr lang="en-US"/>
          </a:p>
        </p:txBody>
      </p:sp>
      <p:sp>
        <p:nvSpPr>
          <p:cNvPr id="4" name="Footer Placeholder 3"/>
          <p:cNvSpPr>
            <a:spLocks noGrp="1"/>
          </p:cNvSpPr>
          <p:nvPr>
            <p:ph type="ftr" sz="quarter" idx="11"/>
          </p:nvPr>
        </p:nvSpPr>
        <p:spPr>
          <a:xfrm>
            <a:off x="4038600" y="15066908"/>
            <a:ext cx="4114800" cy="865481"/>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15066908"/>
            <a:ext cx="2743200" cy="865481"/>
          </a:xfrm>
          <a:prstGeom prst="rect">
            <a:avLst/>
          </a:prstGeom>
        </p:spPr>
        <p:txBody>
          <a:bodyPr/>
          <a:lstStyle/>
          <a:p>
            <a:fld id="{22E1DE42-6A9A-4F6F-BB33-7A9BE9A491E9}" type="slidenum">
              <a:rPr lang="en-US" smtClean="0"/>
              <a:t>‹N°›</a:t>
            </a:fld>
            <a:endParaRPr lang="en-US"/>
          </a:p>
        </p:txBody>
      </p:sp>
    </p:spTree>
    <p:extLst>
      <p:ext uri="{BB962C8B-B14F-4D97-AF65-F5344CB8AC3E}">
        <p14:creationId xmlns:p14="http://schemas.microsoft.com/office/powerpoint/2010/main" val="3491804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15066908"/>
            <a:ext cx="2743200" cy="865481"/>
          </a:xfrm>
          <a:prstGeom prst="rect">
            <a:avLst/>
          </a:prstGeom>
        </p:spPr>
        <p:txBody>
          <a:bodyPr/>
          <a:lstStyle/>
          <a:p>
            <a:fld id="{6D8FB212-4C1B-43DC-AD4B-2BF5E46BC28E}" type="datetime1">
              <a:rPr lang="en-US" smtClean="0"/>
              <a:t>9/19/2023</a:t>
            </a:fld>
            <a:endParaRPr lang="en-US"/>
          </a:p>
        </p:txBody>
      </p:sp>
      <p:sp>
        <p:nvSpPr>
          <p:cNvPr id="3" name="Footer Placeholder 2"/>
          <p:cNvSpPr>
            <a:spLocks noGrp="1"/>
          </p:cNvSpPr>
          <p:nvPr>
            <p:ph type="ftr" sz="quarter" idx="11"/>
          </p:nvPr>
        </p:nvSpPr>
        <p:spPr>
          <a:xfrm>
            <a:off x="4038600" y="15066908"/>
            <a:ext cx="4114800" cy="865481"/>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15066908"/>
            <a:ext cx="2743200" cy="865481"/>
          </a:xfrm>
          <a:prstGeom prst="rect">
            <a:avLst/>
          </a:prstGeom>
        </p:spPr>
        <p:txBody>
          <a:bodyPr/>
          <a:lstStyle/>
          <a:p>
            <a:fld id="{22E1DE42-6A9A-4F6F-BB33-7A9BE9A491E9}" type="slidenum">
              <a:rPr lang="en-US" smtClean="0"/>
              <a:t>‹N°›</a:t>
            </a:fld>
            <a:endParaRPr lang="en-US"/>
          </a:p>
        </p:txBody>
      </p:sp>
    </p:spTree>
    <p:extLst>
      <p:ext uri="{BB962C8B-B14F-4D97-AF65-F5344CB8AC3E}">
        <p14:creationId xmlns:p14="http://schemas.microsoft.com/office/powerpoint/2010/main" val="2863001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083733"/>
            <a:ext cx="3932237" cy="3793067"/>
          </a:xfrm>
          <a:prstGeom prst="rect">
            <a:avLst/>
          </a:prstGeo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183188" y="2340567"/>
            <a:ext cx="6172200" cy="11552296"/>
          </a:xfrm>
          <a:prstGeom prst="rect">
            <a:avLst/>
          </a:prstGeo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4876800"/>
            <a:ext cx="3932237" cy="9034875"/>
          </a:xfrm>
          <a:prstGeom prst="rect">
            <a:avLst/>
          </a:prstGeo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a:xfrm>
            <a:off x="838200" y="15066908"/>
            <a:ext cx="2743200" cy="865481"/>
          </a:xfrm>
          <a:prstGeom prst="rect">
            <a:avLst/>
          </a:prstGeom>
        </p:spPr>
        <p:txBody>
          <a:bodyPr/>
          <a:lstStyle/>
          <a:p>
            <a:fld id="{7386CC27-6A8D-43FD-817A-AF381E0C9588}" type="datetime1">
              <a:rPr lang="en-US" smtClean="0"/>
              <a:t>9/19/2023</a:t>
            </a:fld>
            <a:endParaRPr lang="en-US"/>
          </a:p>
        </p:txBody>
      </p:sp>
      <p:sp>
        <p:nvSpPr>
          <p:cNvPr id="6" name="Footer Placeholder 5"/>
          <p:cNvSpPr>
            <a:spLocks noGrp="1"/>
          </p:cNvSpPr>
          <p:nvPr>
            <p:ph type="ftr" sz="quarter" idx="11"/>
          </p:nvPr>
        </p:nvSpPr>
        <p:spPr>
          <a:xfrm>
            <a:off x="4038600" y="15066908"/>
            <a:ext cx="4114800" cy="865481"/>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15066908"/>
            <a:ext cx="2743200" cy="865481"/>
          </a:xfrm>
          <a:prstGeom prst="rect">
            <a:avLst/>
          </a:prstGeom>
        </p:spPr>
        <p:txBody>
          <a:bodyPr/>
          <a:lstStyle/>
          <a:p>
            <a:fld id="{22E1DE42-6A9A-4F6F-BB33-7A9BE9A491E9}" type="slidenum">
              <a:rPr lang="en-US" smtClean="0"/>
              <a:t>‹N°›</a:t>
            </a:fld>
            <a:endParaRPr lang="en-US"/>
          </a:p>
        </p:txBody>
      </p:sp>
    </p:spTree>
    <p:extLst>
      <p:ext uri="{BB962C8B-B14F-4D97-AF65-F5344CB8AC3E}">
        <p14:creationId xmlns:p14="http://schemas.microsoft.com/office/powerpoint/2010/main" val="3622579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083733"/>
            <a:ext cx="3932237" cy="3793067"/>
          </a:xfrm>
          <a:prstGeom prst="rect">
            <a:avLst/>
          </a:prstGeo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2340567"/>
            <a:ext cx="6172200" cy="11552296"/>
          </a:xfrm>
          <a:prstGeom prst="rect">
            <a:avLst/>
          </a:prstGeo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839788" y="4876800"/>
            <a:ext cx="3932237" cy="9034875"/>
          </a:xfrm>
          <a:prstGeom prst="rect">
            <a:avLst/>
          </a:prstGeo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a:xfrm>
            <a:off x="838200" y="15066908"/>
            <a:ext cx="2743200" cy="865481"/>
          </a:xfrm>
          <a:prstGeom prst="rect">
            <a:avLst/>
          </a:prstGeom>
        </p:spPr>
        <p:txBody>
          <a:bodyPr/>
          <a:lstStyle/>
          <a:p>
            <a:fld id="{7B9B2907-9153-4BDA-91C4-0672F38E5E63}" type="datetime1">
              <a:rPr lang="en-US" smtClean="0"/>
              <a:t>9/19/2023</a:t>
            </a:fld>
            <a:endParaRPr lang="en-US"/>
          </a:p>
        </p:txBody>
      </p:sp>
      <p:sp>
        <p:nvSpPr>
          <p:cNvPr id="6" name="Footer Placeholder 5"/>
          <p:cNvSpPr>
            <a:spLocks noGrp="1"/>
          </p:cNvSpPr>
          <p:nvPr>
            <p:ph type="ftr" sz="quarter" idx="11"/>
          </p:nvPr>
        </p:nvSpPr>
        <p:spPr>
          <a:xfrm>
            <a:off x="4038600" y="15066908"/>
            <a:ext cx="4114800" cy="865481"/>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15066908"/>
            <a:ext cx="2743200" cy="865481"/>
          </a:xfrm>
          <a:prstGeom prst="rect">
            <a:avLst/>
          </a:prstGeom>
        </p:spPr>
        <p:txBody>
          <a:bodyPr/>
          <a:lstStyle/>
          <a:p>
            <a:fld id="{22E1DE42-6A9A-4F6F-BB33-7A9BE9A491E9}" type="slidenum">
              <a:rPr lang="en-US" smtClean="0"/>
              <a:t>‹N°›</a:t>
            </a:fld>
            <a:endParaRPr lang="en-US"/>
          </a:p>
        </p:txBody>
      </p:sp>
    </p:spTree>
    <p:extLst>
      <p:ext uri="{BB962C8B-B14F-4D97-AF65-F5344CB8AC3E}">
        <p14:creationId xmlns:p14="http://schemas.microsoft.com/office/powerpoint/2010/main" val="397901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3986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236E89-BC4C-4169-9120-3C884EFEBAF5}"/>
              </a:ext>
            </a:extLst>
          </p:cNvPr>
          <p:cNvSpPr>
            <a:spLocks noGrp="1"/>
          </p:cNvSpPr>
          <p:nvPr>
            <p:ph type="title"/>
          </p:nvPr>
        </p:nvSpPr>
        <p:spPr>
          <a:xfrm>
            <a:off x="838200" y="865188"/>
            <a:ext cx="10515600" cy="314166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814D83-2ECB-459E-93A3-713D0A48EE62}"/>
              </a:ext>
            </a:extLst>
          </p:cNvPr>
          <p:cNvSpPr>
            <a:spLocks noGrp="1"/>
          </p:cNvSpPr>
          <p:nvPr>
            <p:ph type="body" idx="1"/>
          </p:nvPr>
        </p:nvSpPr>
        <p:spPr>
          <a:xfrm>
            <a:off x="838200" y="4327525"/>
            <a:ext cx="10515600" cy="103139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B8A686-1760-4732-AA2D-3B8E4DC78C70}"/>
              </a:ext>
            </a:extLst>
          </p:cNvPr>
          <p:cNvSpPr>
            <a:spLocks noGrp="1"/>
          </p:cNvSpPr>
          <p:nvPr>
            <p:ph type="dt" sz="half" idx="2"/>
          </p:nvPr>
        </p:nvSpPr>
        <p:spPr>
          <a:xfrm>
            <a:off x="838200" y="15066963"/>
            <a:ext cx="2743200" cy="865187"/>
          </a:xfrm>
          <a:prstGeom prst="rect">
            <a:avLst/>
          </a:prstGeom>
        </p:spPr>
        <p:txBody>
          <a:bodyPr vert="horz" lIns="91440" tIns="45720" rIns="91440" bIns="45720" rtlCol="0" anchor="ctr"/>
          <a:lstStyle>
            <a:lvl1pPr algn="l">
              <a:defRPr sz="1200">
                <a:solidFill>
                  <a:schemeClr val="tx1">
                    <a:tint val="75000"/>
                  </a:schemeClr>
                </a:solidFill>
              </a:defRPr>
            </a:lvl1pPr>
          </a:lstStyle>
          <a:p>
            <a:fld id="{45DB87A3-9A55-40BA-B76A-C8EFD36F1428}" type="datetimeFigureOut">
              <a:rPr lang="en-US" smtClean="0"/>
              <a:t>9/19/2023</a:t>
            </a:fld>
            <a:endParaRPr lang="en-US"/>
          </a:p>
        </p:txBody>
      </p:sp>
      <p:sp>
        <p:nvSpPr>
          <p:cNvPr id="5" name="Footer Placeholder 4">
            <a:extLst>
              <a:ext uri="{FF2B5EF4-FFF2-40B4-BE49-F238E27FC236}">
                <a16:creationId xmlns:a16="http://schemas.microsoft.com/office/drawing/2014/main" id="{9EB533B3-E0D5-4305-8D13-404732A380AE}"/>
              </a:ext>
            </a:extLst>
          </p:cNvPr>
          <p:cNvSpPr>
            <a:spLocks noGrp="1"/>
          </p:cNvSpPr>
          <p:nvPr>
            <p:ph type="ftr" sz="quarter" idx="3"/>
          </p:nvPr>
        </p:nvSpPr>
        <p:spPr>
          <a:xfrm>
            <a:off x="4038600" y="15066963"/>
            <a:ext cx="4114800" cy="86518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607BF1-4169-4989-93E4-6E92A83004A0}"/>
              </a:ext>
            </a:extLst>
          </p:cNvPr>
          <p:cNvSpPr>
            <a:spLocks noGrp="1"/>
          </p:cNvSpPr>
          <p:nvPr>
            <p:ph type="sldNum" sz="quarter" idx="4"/>
          </p:nvPr>
        </p:nvSpPr>
        <p:spPr>
          <a:xfrm>
            <a:off x="8610600" y="15066963"/>
            <a:ext cx="2743200" cy="865187"/>
          </a:xfrm>
          <a:prstGeom prst="rect">
            <a:avLst/>
          </a:prstGeom>
        </p:spPr>
        <p:txBody>
          <a:bodyPr vert="horz" lIns="91440" tIns="45720" rIns="91440" bIns="45720" rtlCol="0" anchor="ctr"/>
          <a:lstStyle>
            <a:lvl1pPr algn="r">
              <a:defRPr sz="1200">
                <a:solidFill>
                  <a:schemeClr val="tx1">
                    <a:tint val="75000"/>
                  </a:schemeClr>
                </a:solidFill>
              </a:defRPr>
            </a:lvl1pPr>
          </a:lstStyle>
          <a:p>
            <a:fld id="{D3AAF01F-C12D-4DD1-8FA1-C8B7938098BE}" type="slidenum">
              <a:rPr lang="en-US" smtClean="0"/>
              <a:t>‹N°›</a:t>
            </a:fld>
            <a:endParaRPr lang="en-US"/>
          </a:p>
        </p:txBody>
      </p:sp>
    </p:spTree>
    <p:extLst>
      <p:ext uri="{BB962C8B-B14F-4D97-AF65-F5344CB8AC3E}">
        <p14:creationId xmlns:p14="http://schemas.microsoft.com/office/powerpoint/2010/main" val="421122603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8.jpeg"/><Relationship Id="rId7" Type="http://schemas.openxmlformats.org/officeDocument/2006/relationships/image" Target="../media/image32.jpe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picture containing indoor&#10;&#10;Description automatically generated">
            <a:extLst>
              <a:ext uri="{FF2B5EF4-FFF2-40B4-BE49-F238E27FC236}">
                <a16:creationId xmlns:a16="http://schemas.microsoft.com/office/drawing/2014/main" id="{92342C90-C594-490D-A4E5-35695977D39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2191980" cy="16256000"/>
          </a:xfrm>
          <a:prstGeom prst="rect">
            <a:avLst/>
          </a:prstGeom>
        </p:spPr>
      </p:pic>
      <p:sp>
        <p:nvSpPr>
          <p:cNvPr id="6" name="Rectangle 5">
            <a:extLst>
              <a:ext uri="{FF2B5EF4-FFF2-40B4-BE49-F238E27FC236}">
                <a16:creationId xmlns:a16="http://schemas.microsoft.com/office/drawing/2014/main" id="{D6C11D00-4021-4E96-946F-6E946D7C0C8E}"/>
              </a:ext>
            </a:extLst>
          </p:cNvPr>
          <p:cNvSpPr/>
          <p:nvPr/>
        </p:nvSpPr>
        <p:spPr>
          <a:xfrm>
            <a:off x="5677903" y="5494109"/>
            <a:ext cx="5733048" cy="2062731"/>
          </a:xfrm>
          <a:prstGeom prst="rect">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62025"/>
            <a:endParaRPr lang="en-US" sz="2800" b="1" dirty="0">
              <a:latin typeface="Source Sans Pro Light" panose="020B0403030403020204" pitchFamily="34" charset="0"/>
              <a:ea typeface="Source Sans Pro Light" panose="020B0403030403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67AAADCD-33A7-4EB5-933D-1191E5EE101F}"/>
              </a:ext>
            </a:extLst>
          </p:cNvPr>
          <p:cNvCxnSpPr>
            <a:cxnSpLocks/>
          </p:cNvCxnSpPr>
          <p:nvPr/>
        </p:nvCxnSpPr>
        <p:spPr>
          <a:xfrm>
            <a:off x="5893540" y="5606502"/>
            <a:ext cx="0" cy="33811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4EB8124-BCBC-4CF8-8908-48D0B3B42BE2}"/>
              </a:ext>
            </a:extLst>
          </p:cNvPr>
          <p:cNvSpPr txBox="1"/>
          <p:nvPr/>
        </p:nvSpPr>
        <p:spPr>
          <a:xfrm>
            <a:off x="6001754" y="5602145"/>
            <a:ext cx="5624834" cy="3385542"/>
          </a:xfrm>
          <a:prstGeom prst="rect">
            <a:avLst/>
          </a:prstGeom>
          <a:noFill/>
        </p:spPr>
        <p:txBody>
          <a:bodyPr wrap="square" rtlCol="0">
            <a:spAutoFit/>
          </a:bodyPr>
          <a:lstStyle/>
          <a:p>
            <a:pPr marR="0" lvl="0" algn="l" defTabSz="457200" rtl="0" eaLnBrk="1" fontAlgn="auto" latinLnBrk="0" hangingPunct="1">
              <a:lnSpc>
                <a:spcPct val="100000"/>
              </a:lnSpc>
              <a:spcBef>
                <a:spcPts val="600"/>
              </a:spcBef>
              <a:spcAft>
                <a:spcPts val="0"/>
              </a:spcAft>
              <a:buClrTx/>
              <a:buSzTx/>
              <a:buFontTx/>
              <a:buNone/>
              <a:tabLst/>
              <a:defRPr/>
            </a:pPr>
            <a:r>
              <a:rPr kumimoji="0" lang="fr-FR" sz="3200" b="1" i="0" u="none" strike="noStrike" kern="1200" cap="none" spc="0" normalizeH="0" baseline="0" noProof="0" dirty="0">
                <a:ln>
                  <a:noFill/>
                </a:ln>
                <a:effectLst/>
                <a:uLnTx/>
                <a:uFillTx/>
                <a:latin typeface="Arial Nova Light" panose="020B0304020202020204" pitchFamily="34" charset="0"/>
                <a:ea typeface="Source Sans Pro Light" panose="020B0403030403020204" pitchFamily="34" charset="0"/>
                <a:cs typeface="Arial" panose="020B0604020202020204" pitchFamily="34" charset="0"/>
              </a:rPr>
              <a:t>Faire émerger des start-ups / spin-</a:t>
            </a:r>
            <a:r>
              <a:rPr kumimoji="0" lang="fr-FR" sz="3200" b="1" i="0" u="none" strike="noStrike" kern="1200" cap="none" spc="0" normalizeH="0" baseline="0" noProof="0" dirty="0" err="1">
                <a:ln>
                  <a:noFill/>
                </a:ln>
                <a:effectLst/>
                <a:uLnTx/>
                <a:uFillTx/>
                <a:latin typeface="Arial Nova Light" panose="020B0304020202020204" pitchFamily="34" charset="0"/>
                <a:ea typeface="Source Sans Pro Light" panose="020B0403030403020204" pitchFamily="34" charset="0"/>
                <a:cs typeface="Arial" panose="020B0604020202020204" pitchFamily="34" charset="0"/>
              </a:rPr>
              <a:t>offs</a:t>
            </a:r>
            <a:r>
              <a:rPr kumimoji="0" lang="fr-FR" sz="3200" b="1" i="0" u="none" strike="noStrike" kern="1200" cap="none" spc="0" normalizeH="0" baseline="0" noProof="0" dirty="0">
                <a:ln>
                  <a:noFill/>
                </a:ln>
                <a:effectLst/>
                <a:uLnTx/>
                <a:uFillTx/>
                <a:latin typeface="Arial Nova Light" panose="020B0304020202020204" pitchFamily="34" charset="0"/>
                <a:ea typeface="Source Sans Pro Light" panose="020B0403030403020204" pitchFamily="34" charset="0"/>
                <a:cs typeface="Arial" panose="020B0604020202020204" pitchFamily="34" charset="0"/>
              </a:rPr>
              <a:t> textiles au Cameroun</a:t>
            </a:r>
          </a:p>
          <a:p>
            <a:pPr marR="0" lvl="0" algn="l" defTabSz="457200" rtl="0" eaLnBrk="1" fontAlgn="auto" latinLnBrk="0" hangingPunct="1">
              <a:lnSpc>
                <a:spcPct val="100000"/>
              </a:lnSpc>
              <a:spcBef>
                <a:spcPts val="1200"/>
              </a:spcBef>
              <a:spcAft>
                <a:spcPts val="0"/>
              </a:spcAft>
              <a:buClrTx/>
              <a:buSzTx/>
              <a:buFontTx/>
              <a:buNone/>
              <a:tabLst/>
              <a:defRPr/>
            </a:pPr>
            <a:r>
              <a:rPr kumimoji="0" lang="fr-FR" sz="2800" i="0" u="none" strike="noStrike" kern="1200" cap="none" spc="0" normalizeH="0" baseline="0" noProof="0" dirty="0">
                <a:ln>
                  <a:noFill/>
                </a:ln>
                <a:effectLst/>
                <a:uLnTx/>
                <a:uFillTx/>
                <a:latin typeface="Arial Nova Light" panose="020B0304020202020204" pitchFamily="34" charset="0"/>
                <a:ea typeface="Source Sans Pro Light" panose="020B0403030403020204" pitchFamily="34" charset="0"/>
                <a:cs typeface="Arial" panose="020B0604020202020204" pitchFamily="34" charset="0"/>
              </a:rPr>
              <a:t>Un outil au service de l’entrepreneuriat avec le Cameroun comme fer de lance d’un renouveau industriel textile en Afrique sub-saharienne</a:t>
            </a:r>
          </a:p>
        </p:txBody>
      </p:sp>
      <p:sp>
        <p:nvSpPr>
          <p:cNvPr id="9" name="TextBox 8">
            <a:extLst>
              <a:ext uri="{FF2B5EF4-FFF2-40B4-BE49-F238E27FC236}">
                <a16:creationId xmlns:a16="http://schemas.microsoft.com/office/drawing/2014/main" id="{91DA2D4F-768A-47BE-9C30-C807DB9283B4}"/>
              </a:ext>
            </a:extLst>
          </p:cNvPr>
          <p:cNvSpPr txBox="1"/>
          <p:nvPr/>
        </p:nvSpPr>
        <p:spPr>
          <a:xfrm>
            <a:off x="467616" y="301340"/>
            <a:ext cx="11256800" cy="1785104"/>
          </a:xfrm>
          <a:prstGeom prst="rect">
            <a:avLst/>
          </a:prstGeom>
          <a:solidFill>
            <a:schemeClr val="bg1">
              <a:lumMod val="85000"/>
              <a:alpha val="54000"/>
            </a:schemeClr>
          </a:solidFill>
        </p:spPr>
        <p:txBody>
          <a:bodyPr wrap="none" rtlCol="0">
            <a:spAutoFit/>
          </a:bodyPr>
          <a:lstStyle/>
          <a:p>
            <a:pPr algn="ctr">
              <a:spcBef>
                <a:spcPts val="600"/>
              </a:spcBef>
            </a:pPr>
            <a:r>
              <a:rPr lang="de-CH" sz="3600" b="1" dirty="0">
                <a:latin typeface="Arial Nova Light" panose="020B0304020202020204" pitchFamily="34" charset="0"/>
                <a:ea typeface="Source Sans Pro Light" panose="020B0403030403020204" pitchFamily="34" charset="0"/>
                <a:cs typeface="Arial" panose="020B0604020202020204" pitchFamily="34" charset="0"/>
              </a:rPr>
              <a:t>CAMTEX LAB</a:t>
            </a:r>
          </a:p>
          <a:p>
            <a:pPr algn="ctr">
              <a:spcBef>
                <a:spcPts val="600"/>
              </a:spcBef>
            </a:pPr>
            <a:r>
              <a:rPr lang="de-CH" sz="4400" b="1" dirty="0" err="1">
                <a:latin typeface="Arial Nova Light" panose="020B0304020202020204" pitchFamily="34" charset="0"/>
                <a:ea typeface="Source Sans Pro Light" panose="020B0403030403020204" pitchFamily="34" charset="0"/>
                <a:cs typeface="Arial" panose="020B0604020202020204" pitchFamily="34" charset="0"/>
              </a:rPr>
              <a:t>Incubateur</a:t>
            </a:r>
            <a:r>
              <a:rPr lang="de-CH" sz="4400" b="1" dirty="0">
                <a:latin typeface="Arial Nova Light" panose="020B0304020202020204" pitchFamily="34" charset="0"/>
                <a:ea typeface="Source Sans Pro Light" panose="020B0403030403020204" pitchFamily="34" charset="0"/>
                <a:cs typeface="Arial" panose="020B0604020202020204" pitchFamily="34" charset="0"/>
              </a:rPr>
              <a:t>/</a:t>
            </a:r>
            <a:r>
              <a:rPr lang="de-CH" sz="4400" b="1" dirty="0" err="1">
                <a:latin typeface="Arial Nova Light" panose="020B0304020202020204" pitchFamily="34" charset="0"/>
                <a:ea typeface="Source Sans Pro Light" panose="020B0403030403020204" pitchFamily="34" charset="0"/>
                <a:cs typeface="Arial" panose="020B0604020202020204" pitchFamily="34" charset="0"/>
              </a:rPr>
              <a:t>accélérateurt</a:t>
            </a:r>
            <a:r>
              <a:rPr lang="de-CH" sz="4400" b="1" dirty="0">
                <a:latin typeface="Arial Nova Light" panose="020B0304020202020204" pitchFamily="34" charset="0"/>
                <a:ea typeface="Source Sans Pro Light" panose="020B0403030403020204" pitchFamily="34" charset="0"/>
                <a:cs typeface="Arial" panose="020B0604020202020204" pitchFamily="34" charset="0"/>
              </a:rPr>
              <a:t> textile du </a:t>
            </a:r>
            <a:r>
              <a:rPr lang="de-CH" sz="4400" b="1" dirty="0" err="1">
                <a:latin typeface="Arial Nova Light" panose="020B0304020202020204" pitchFamily="34" charset="0"/>
                <a:ea typeface="Source Sans Pro Light" panose="020B0403030403020204" pitchFamily="34" charset="0"/>
                <a:cs typeface="Arial" panose="020B0604020202020204" pitchFamily="34" charset="0"/>
              </a:rPr>
              <a:t>Cameroun</a:t>
            </a:r>
            <a:endParaRPr lang="de-CH" sz="4400" b="1" dirty="0">
              <a:latin typeface="Arial Nova Light" panose="020B0304020202020204" pitchFamily="34" charset="0"/>
              <a:ea typeface="Source Sans Pro Light" panose="020B0403030403020204" pitchFamily="34" charset="0"/>
              <a:cs typeface="Arial" panose="020B0604020202020204" pitchFamily="34" charset="0"/>
            </a:endParaRPr>
          </a:p>
          <a:p>
            <a:pPr algn="ctr">
              <a:spcBef>
                <a:spcPts val="600"/>
              </a:spcBef>
            </a:pPr>
            <a:endParaRPr lang="en-US" sz="2000" b="1" dirty="0">
              <a:latin typeface="Arial Nova Light" panose="020B0304020202020204" pitchFamily="34" charset="0"/>
              <a:ea typeface="Source Sans Pro Light" panose="020B0403030403020204" pitchFamily="34" charset="0"/>
              <a:cs typeface="Arial" panose="020B0604020202020204" pitchFamily="34" charset="0"/>
            </a:endParaRPr>
          </a:p>
        </p:txBody>
      </p:sp>
      <p:pic>
        <p:nvPicPr>
          <p:cNvPr id="10" name="Picture 9" descr="Text&#10;&#10;Description automatically generated">
            <a:extLst>
              <a:ext uri="{FF2B5EF4-FFF2-40B4-BE49-F238E27FC236}">
                <a16:creationId xmlns:a16="http://schemas.microsoft.com/office/drawing/2014/main" id="{D83041E0-75F1-4744-8772-0B8DB5D55EF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41354" y="15031329"/>
            <a:ext cx="3152250" cy="871016"/>
          </a:xfrm>
          <a:prstGeom prst="rect">
            <a:avLst/>
          </a:prstGeom>
          <a:noFill/>
        </p:spPr>
      </p:pic>
    </p:spTree>
    <p:extLst>
      <p:ext uri="{BB962C8B-B14F-4D97-AF65-F5344CB8AC3E}">
        <p14:creationId xmlns:p14="http://schemas.microsoft.com/office/powerpoint/2010/main" val="2244128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F191F17-E30C-4A93-9B87-EEAB92AEE346}"/>
              </a:ext>
            </a:extLst>
          </p:cNvPr>
          <p:cNvCxnSpPr>
            <a:cxnSpLocks/>
          </p:cNvCxnSpPr>
          <p:nvPr/>
        </p:nvCxnSpPr>
        <p:spPr>
          <a:xfrm>
            <a:off x="-18661" y="1138335"/>
            <a:ext cx="6819511"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6F86C8A-5D92-442A-86E6-6BCC51DC0D90}"/>
              </a:ext>
            </a:extLst>
          </p:cNvPr>
          <p:cNvSpPr txBox="1"/>
          <p:nvPr/>
        </p:nvSpPr>
        <p:spPr>
          <a:xfrm>
            <a:off x="784058" y="1581702"/>
            <a:ext cx="10531641" cy="400110"/>
          </a:xfrm>
          <a:prstGeom prst="rect">
            <a:avLst/>
          </a:prstGeom>
          <a:noFill/>
        </p:spPr>
        <p:txBody>
          <a:bodyPr wrap="square" rtlCol="0">
            <a:spAutoFit/>
          </a:bodyPr>
          <a:lstStyle/>
          <a:p>
            <a:pPr algn="just">
              <a:spcBef>
                <a:spcPts val="2400"/>
              </a:spcBef>
            </a:pPr>
            <a:r>
              <a:rPr lang="de-CH" sz="2000" b="1" dirty="0">
                <a:solidFill>
                  <a:srgbClr val="FFC000"/>
                </a:solidFill>
                <a:latin typeface="Arial Nova Light" panose="020B0304020202020204" pitchFamily="34" charset="0"/>
                <a:cs typeface="Arial" panose="020B0604020202020204" pitchFamily="34" charset="0"/>
              </a:rPr>
              <a:t>Illustration 6 | Des exemples de projets textiles «local-to-local» - Focus artisianat</a:t>
            </a:r>
          </a:p>
        </p:txBody>
      </p:sp>
      <p:sp>
        <p:nvSpPr>
          <p:cNvPr id="44" name="Rectangle 43">
            <a:extLst>
              <a:ext uri="{FF2B5EF4-FFF2-40B4-BE49-F238E27FC236}">
                <a16:creationId xmlns:a16="http://schemas.microsoft.com/office/drawing/2014/main" id="{4B41FEBB-E2B2-40FF-9FCF-3874EF15B99E}"/>
              </a:ext>
            </a:extLst>
          </p:cNvPr>
          <p:cNvSpPr/>
          <p:nvPr/>
        </p:nvSpPr>
        <p:spPr>
          <a:xfrm>
            <a:off x="2306472" y="7098858"/>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dirty="0">
                <a:solidFill>
                  <a:schemeClr val="tx1"/>
                </a:solidFill>
              </a:rPr>
              <a:t>Illustration produit</a:t>
            </a:r>
            <a:endParaRPr lang="en-US" sz="1200" i="1" dirty="0">
              <a:solidFill>
                <a:schemeClr val="tx1"/>
              </a:solidFill>
            </a:endParaRPr>
          </a:p>
        </p:txBody>
      </p:sp>
      <p:sp>
        <p:nvSpPr>
          <p:cNvPr id="45" name="Rectangle 44">
            <a:extLst>
              <a:ext uri="{FF2B5EF4-FFF2-40B4-BE49-F238E27FC236}">
                <a16:creationId xmlns:a16="http://schemas.microsoft.com/office/drawing/2014/main" id="{A340F515-89C9-4A5A-A7D0-9C1E326767F0}"/>
              </a:ext>
            </a:extLst>
          </p:cNvPr>
          <p:cNvSpPr/>
          <p:nvPr/>
        </p:nvSpPr>
        <p:spPr>
          <a:xfrm>
            <a:off x="5309548" y="7098858"/>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a:solidFill>
                  <a:schemeClr val="tx1"/>
                </a:solidFill>
              </a:rPr>
              <a:t>Equipement clé</a:t>
            </a:r>
            <a:endParaRPr lang="en-US" sz="1200" i="1" dirty="0">
              <a:solidFill>
                <a:schemeClr val="tx1"/>
              </a:solidFill>
            </a:endParaRPr>
          </a:p>
        </p:txBody>
      </p:sp>
      <p:sp>
        <p:nvSpPr>
          <p:cNvPr id="46" name="Rectangle 45">
            <a:extLst>
              <a:ext uri="{FF2B5EF4-FFF2-40B4-BE49-F238E27FC236}">
                <a16:creationId xmlns:a16="http://schemas.microsoft.com/office/drawing/2014/main" id="{AE4096E2-0971-44DF-8B32-F3E3BC5A4989}"/>
              </a:ext>
            </a:extLst>
          </p:cNvPr>
          <p:cNvSpPr/>
          <p:nvPr/>
        </p:nvSpPr>
        <p:spPr>
          <a:xfrm>
            <a:off x="8312624" y="7098858"/>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dirty="0">
                <a:solidFill>
                  <a:schemeClr val="tx1"/>
                </a:solidFill>
              </a:rPr>
              <a:t>Segments ciblés</a:t>
            </a:r>
          </a:p>
          <a:p>
            <a:pPr marL="171450" indent="-171450">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Teinture fil pour les tissus traditionnels</a:t>
            </a:r>
          </a:p>
          <a:p>
            <a:pPr marL="171450" indent="-171450">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Artisans</a:t>
            </a:r>
          </a:p>
          <a:p>
            <a:pPr marL="171450" indent="-171450">
              <a:spcBef>
                <a:spcPts val="1200"/>
              </a:spcBef>
              <a:buFont typeface="Arial" panose="020B0604020202020204" pitchFamily="34" charset="0"/>
              <a:buChar char="•"/>
            </a:pPr>
            <a:endParaRPr lang="fr-FR" altLang="de-DE" sz="1200" dirty="0">
              <a:solidFill>
                <a:srgbClr val="000000"/>
              </a:solidFill>
              <a:latin typeface="Arial Nova Light" panose="020B0304020202020204" pitchFamily="34" charset="0"/>
              <a:ea typeface="ＭＳ Ｐゴシック" panose="020B0600070205080204" pitchFamily="34" charset="-128"/>
            </a:endParaRPr>
          </a:p>
        </p:txBody>
      </p:sp>
      <p:sp>
        <p:nvSpPr>
          <p:cNvPr id="59" name="Rectangle 58">
            <a:extLst>
              <a:ext uri="{FF2B5EF4-FFF2-40B4-BE49-F238E27FC236}">
                <a16:creationId xmlns:a16="http://schemas.microsoft.com/office/drawing/2014/main" id="{41CCE4C7-CAEF-48D0-95D0-F4D159FF1E3A}"/>
              </a:ext>
            </a:extLst>
          </p:cNvPr>
          <p:cNvSpPr/>
          <p:nvPr/>
        </p:nvSpPr>
        <p:spPr>
          <a:xfrm>
            <a:off x="2306472" y="6576490"/>
            <a:ext cx="9009228" cy="51652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b="1" dirty="0">
                <a:latin typeface="Arial Nova Light" panose="020B0304020202020204" pitchFamily="34" charset="0"/>
              </a:rPr>
              <a:t>Fils teints</a:t>
            </a:r>
          </a:p>
        </p:txBody>
      </p:sp>
      <p:pic>
        <p:nvPicPr>
          <p:cNvPr id="61" name="Picture 60" descr="A picture containing person, street, engine, sign&#10;&#10;Description automatically generated">
            <a:extLst>
              <a:ext uri="{FF2B5EF4-FFF2-40B4-BE49-F238E27FC236}">
                <a16:creationId xmlns:a16="http://schemas.microsoft.com/office/drawing/2014/main" id="{D4DAA8D1-FFCA-44E1-A517-C0381345DDD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4895" b="10602"/>
          <a:stretch/>
        </p:blipFill>
        <p:spPr>
          <a:xfrm>
            <a:off x="5917786" y="7700394"/>
            <a:ext cx="1639947" cy="1795084"/>
          </a:xfrm>
          <a:prstGeom prst="rect">
            <a:avLst/>
          </a:prstGeom>
        </p:spPr>
      </p:pic>
      <p:grpSp>
        <p:nvGrpSpPr>
          <p:cNvPr id="6" name="Group 5">
            <a:extLst>
              <a:ext uri="{FF2B5EF4-FFF2-40B4-BE49-F238E27FC236}">
                <a16:creationId xmlns:a16="http://schemas.microsoft.com/office/drawing/2014/main" id="{942A00D9-180D-47CF-8FA6-D3D3F0D54E23}"/>
              </a:ext>
            </a:extLst>
          </p:cNvPr>
          <p:cNvGrpSpPr/>
          <p:nvPr/>
        </p:nvGrpSpPr>
        <p:grpSpPr>
          <a:xfrm>
            <a:off x="2306472" y="10823621"/>
            <a:ext cx="9009228" cy="3514678"/>
            <a:chOff x="2306472" y="10823621"/>
            <a:chExt cx="9009228" cy="3514678"/>
          </a:xfrm>
        </p:grpSpPr>
        <p:sp>
          <p:nvSpPr>
            <p:cNvPr id="47" name="Rectangle 46">
              <a:extLst>
                <a:ext uri="{FF2B5EF4-FFF2-40B4-BE49-F238E27FC236}">
                  <a16:creationId xmlns:a16="http://schemas.microsoft.com/office/drawing/2014/main" id="{7A05F60E-4699-49CB-8D28-25E494A803B7}"/>
                </a:ext>
              </a:extLst>
            </p:cNvPr>
            <p:cNvSpPr/>
            <p:nvPr/>
          </p:nvSpPr>
          <p:spPr>
            <a:xfrm>
              <a:off x="2306472" y="11340143"/>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a:solidFill>
                    <a:schemeClr val="tx1"/>
                  </a:solidFill>
                </a:rPr>
                <a:t>Illustration produit</a:t>
              </a:r>
              <a:endParaRPr lang="en-US" sz="1200" i="1" dirty="0">
                <a:solidFill>
                  <a:schemeClr val="tx1"/>
                </a:solidFill>
              </a:endParaRPr>
            </a:p>
          </p:txBody>
        </p:sp>
        <p:sp>
          <p:nvSpPr>
            <p:cNvPr id="48" name="Rectangle 47">
              <a:extLst>
                <a:ext uri="{FF2B5EF4-FFF2-40B4-BE49-F238E27FC236}">
                  <a16:creationId xmlns:a16="http://schemas.microsoft.com/office/drawing/2014/main" id="{2E0F0195-CA48-43AD-9BD6-EA4936A87524}"/>
                </a:ext>
              </a:extLst>
            </p:cNvPr>
            <p:cNvSpPr/>
            <p:nvPr/>
          </p:nvSpPr>
          <p:spPr>
            <a:xfrm>
              <a:off x="5309548" y="11340143"/>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a:solidFill>
                    <a:schemeClr val="tx1"/>
                  </a:solidFill>
                </a:rPr>
                <a:t>Equipement clé</a:t>
              </a:r>
              <a:endParaRPr lang="en-US" sz="1200" i="1" dirty="0">
                <a:solidFill>
                  <a:schemeClr val="tx1"/>
                </a:solidFill>
              </a:endParaRPr>
            </a:p>
          </p:txBody>
        </p:sp>
        <p:sp>
          <p:nvSpPr>
            <p:cNvPr id="49" name="Rectangle 48">
              <a:extLst>
                <a:ext uri="{FF2B5EF4-FFF2-40B4-BE49-F238E27FC236}">
                  <a16:creationId xmlns:a16="http://schemas.microsoft.com/office/drawing/2014/main" id="{2C47129F-A710-4676-9721-FA32894EA910}"/>
                </a:ext>
              </a:extLst>
            </p:cNvPr>
            <p:cNvSpPr/>
            <p:nvPr/>
          </p:nvSpPr>
          <p:spPr>
            <a:xfrm>
              <a:off x="8312624" y="11340143"/>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dirty="0">
                  <a:solidFill>
                    <a:schemeClr val="tx1"/>
                  </a:solidFill>
                </a:rPr>
                <a:t>Segments ciblés</a:t>
              </a:r>
            </a:p>
            <a:p>
              <a:pPr marL="171450" indent="-171450">
                <a:spcBef>
                  <a:spcPts val="1200"/>
                </a:spcBef>
                <a:buFont typeface="Arial" panose="020B0604020202020204" pitchFamily="34" charset="0"/>
                <a:buChar char="•"/>
              </a:pPr>
              <a:r>
                <a:rPr lang="fr-FR" sz="1400" dirty="0">
                  <a:solidFill>
                    <a:srgbClr val="000000"/>
                  </a:solidFill>
                  <a:latin typeface="Arial Nova Light" panose="020B0304020202020204" pitchFamily="34" charset="0"/>
                  <a:ea typeface="ＭＳ Ｐゴシック" panose="020B0600070205080204" pitchFamily="34" charset="-128"/>
                </a:rPr>
                <a:t>Villages artisanaux</a:t>
              </a:r>
            </a:p>
            <a:p>
              <a:pPr marL="171450" indent="-171450">
                <a:spcBef>
                  <a:spcPts val="1200"/>
                </a:spcBef>
                <a:buFont typeface="Arial" panose="020B0604020202020204" pitchFamily="34" charset="0"/>
                <a:buChar char="•"/>
              </a:pPr>
              <a:r>
                <a:rPr lang="fr-FR" sz="1400" dirty="0">
                  <a:solidFill>
                    <a:srgbClr val="000000"/>
                  </a:solidFill>
                  <a:latin typeface="Arial Nova Light" panose="020B0304020202020204" pitchFamily="34" charset="0"/>
                  <a:ea typeface="ＭＳ Ｐゴシック" panose="020B0600070205080204" pitchFamily="34" charset="-128"/>
                </a:rPr>
                <a:t>Association</a:t>
              </a:r>
            </a:p>
            <a:p>
              <a:pPr marL="171450" indent="-171450">
                <a:spcBef>
                  <a:spcPts val="1200"/>
                </a:spcBef>
                <a:buFont typeface="Arial" panose="020B0604020202020204" pitchFamily="34" charset="0"/>
                <a:buChar char="•"/>
              </a:pPr>
              <a:r>
                <a:rPr lang="fr-FR" sz="1400" dirty="0">
                  <a:solidFill>
                    <a:srgbClr val="000000"/>
                  </a:solidFill>
                  <a:latin typeface="Arial Nova Light" panose="020B0304020202020204" pitchFamily="34" charset="0"/>
                  <a:ea typeface="ＭＳ Ｐゴシック" panose="020B0600070205080204" pitchFamily="34" charset="-128"/>
                </a:rPr>
                <a:t>Artisans</a:t>
              </a:r>
              <a:endParaRPr lang="en-US" sz="1400" dirty="0">
                <a:solidFill>
                  <a:schemeClr val="tx1"/>
                </a:solidFill>
              </a:endParaRPr>
            </a:p>
          </p:txBody>
        </p:sp>
        <p:sp>
          <p:nvSpPr>
            <p:cNvPr id="60" name="Rectangle 59">
              <a:extLst>
                <a:ext uri="{FF2B5EF4-FFF2-40B4-BE49-F238E27FC236}">
                  <a16:creationId xmlns:a16="http://schemas.microsoft.com/office/drawing/2014/main" id="{A155B99F-472A-4171-AF8A-C29F73EC541F}"/>
                </a:ext>
              </a:extLst>
            </p:cNvPr>
            <p:cNvSpPr/>
            <p:nvPr/>
          </p:nvSpPr>
          <p:spPr>
            <a:xfrm>
              <a:off x="2306472" y="10823621"/>
              <a:ext cx="9009228" cy="51652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b="1" dirty="0">
                  <a:latin typeface="Arial Nova Light" panose="020B0304020202020204" pitchFamily="34" charset="0"/>
                </a:rPr>
                <a:t>Imprimés</a:t>
              </a:r>
            </a:p>
          </p:txBody>
        </p:sp>
        <p:pic>
          <p:nvPicPr>
            <p:cNvPr id="57" name="Picture 56" descr="A fabric surface&#10;&#10;Description automatically generated">
              <a:extLst>
                <a:ext uri="{FF2B5EF4-FFF2-40B4-BE49-F238E27FC236}">
                  <a16:creationId xmlns:a16="http://schemas.microsoft.com/office/drawing/2014/main" id="{7C03C49D-FF75-4BEC-A568-B2CBD689473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173611" y="12204822"/>
              <a:ext cx="1268799" cy="1268799"/>
            </a:xfrm>
            <a:prstGeom prst="rect">
              <a:avLst/>
            </a:prstGeom>
          </p:spPr>
        </p:pic>
      </p:grpSp>
      <p:sp>
        <p:nvSpPr>
          <p:cNvPr id="4" name="Rectangle 3">
            <a:extLst>
              <a:ext uri="{FF2B5EF4-FFF2-40B4-BE49-F238E27FC236}">
                <a16:creationId xmlns:a16="http://schemas.microsoft.com/office/drawing/2014/main" id="{3DF958E8-6615-4120-979F-FE2E5219B26F}"/>
              </a:ext>
            </a:extLst>
          </p:cNvPr>
          <p:cNvSpPr/>
          <p:nvPr/>
        </p:nvSpPr>
        <p:spPr>
          <a:xfrm>
            <a:off x="2306472" y="2851728"/>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dirty="0">
                <a:solidFill>
                  <a:schemeClr val="tx1"/>
                </a:solidFill>
              </a:rPr>
              <a:t>Illustration produit</a:t>
            </a:r>
            <a:endParaRPr lang="en-US" sz="1200" i="1" dirty="0">
              <a:solidFill>
                <a:schemeClr val="tx1"/>
              </a:solidFill>
            </a:endParaRPr>
          </a:p>
        </p:txBody>
      </p:sp>
      <p:sp>
        <p:nvSpPr>
          <p:cNvPr id="42" name="Rectangle 41">
            <a:extLst>
              <a:ext uri="{FF2B5EF4-FFF2-40B4-BE49-F238E27FC236}">
                <a16:creationId xmlns:a16="http://schemas.microsoft.com/office/drawing/2014/main" id="{120EE682-2F90-44CC-B24B-7057A9A369DE}"/>
              </a:ext>
            </a:extLst>
          </p:cNvPr>
          <p:cNvSpPr/>
          <p:nvPr/>
        </p:nvSpPr>
        <p:spPr>
          <a:xfrm>
            <a:off x="5309548" y="2851728"/>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dirty="0">
                <a:solidFill>
                  <a:schemeClr val="tx1"/>
                </a:solidFill>
              </a:rPr>
              <a:t>Equipement clé</a:t>
            </a:r>
            <a:endParaRPr lang="en-US" sz="1200" i="1" dirty="0">
              <a:solidFill>
                <a:schemeClr val="tx1"/>
              </a:solidFill>
            </a:endParaRPr>
          </a:p>
        </p:txBody>
      </p:sp>
      <p:sp>
        <p:nvSpPr>
          <p:cNvPr id="43" name="Rectangle 42">
            <a:extLst>
              <a:ext uri="{FF2B5EF4-FFF2-40B4-BE49-F238E27FC236}">
                <a16:creationId xmlns:a16="http://schemas.microsoft.com/office/drawing/2014/main" id="{56D51396-9B16-4FFA-B8F6-273AAABD3503}"/>
              </a:ext>
            </a:extLst>
          </p:cNvPr>
          <p:cNvSpPr/>
          <p:nvPr/>
        </p:nvSpPr>
        <p:spPr>
          <a:xfrm>
            <a:off x="8312624" y="2851728"/>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dirty="0">
                <a:solidFill>
                  <a:schemeClr val="tx1"/>
                </a:solidFill>
              </a:rPr>
              <a:t>Segments ciblés</a:t>
            </a:r>
          </a:p>
          <a:p>
            <a:pPr marL="171450" indent="-171450">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Tissus traditionnels</a:t>
            </a:r>
          </a:p>
          <a:p>
            <a:pPr marL="171450" indent="-171450">
              <a:spcBef>
                <a:spcPts val="1200"/>
              </a:spcBef>
              <a:buFont typeface="Arial" panose="020B0604020202020204" pitchFamily="34" charset="0"/>
              <a:buChar char="•"/>
            </a:pPr>
            <a:r>
              <a:rPr lang="fr-FR" sz="1400" dirty="0">
                <a:solidFill>
                  <a:srgbClr val="000000"/>
                </a:solidFill>
                <a:latin typeface="Arial Nova Light" panose="020B0304020202020204" pitchFamily="34" charset="0"/>
                <a:ea typeface="ＭＳ Ｐゴシック" panose="020B0600070205080204" pitchFamily="34" charset="-128"/>
              </a:rPr>
              <a:t>Villages artisanaux</a:t>
            </a:r>
          </a:p>
          <a:p>
            <a:pPr marL="171450" indent="-171450">
              <a:spcBef>
                <a:spcPts val="1200"/>
              </a:spcBef>
              <a:buFont typeface="Arial" panose="020B0604020202020204" pitchFamily="34" charset="0"/>
              <a:buChar char="•"/>
            </a:pPr>
            <a:r>
              <a:rPr lang="fr-FR" sz="1400" dirty="0">
                <a:solidFill>
                  <a:srgbClr val="000000"/>
                </a:solidFill>
                <a:latin typeface="Arial Nova Light" panose="020B0304020202020204" pitchFamily="34" charset="0"/>
                <a:ea typeface="ＭＳ Ｐゴシック" panose="020B0600070205080204" pitchFamily="34" charset="-128"/>
              </a:rPr>
              <a:t>Association</a:t>
            </a:r>
            <a:endParaRPr lang="en-US" sz="1400" dirty="0">
              <a:solidFill>
                <a:schemeClr val="tx1"/>
              </a:solidFill>
            </a:endParaRPr>
          </a:p>
        </p:txBody>
      </p:sp>
      <p:sp>
        <p:nvSpPr>
          <p:cNvPr id="58" name="Rectangle 57">
            <a:extLst>
              <a:ext uri="{FF2B5EF4-FFF2-40B4-BE49-F238E27FC236}">
                <a16:creationId xmlns:a16="http://schemas.microsoft.com/office/drawing/2014/main" id="{58954427-EDBB-4FAA-8890-C3D5D1AA531B}"/>
              </a:ext>
            </a:extLst>
          </p:cNvPr>
          <p:cNvSpPr/>
          <p:nvPr/>
        </p:nvSpPr>
        <p:spPr>
          <a:xfrm>
            <a:off x="2306472" y="2335207"/>
            <a:ext cx="9009228" cy="51652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b="1" dirty="0">
                <a:latin typeface="Arial Nova Light" panose="020B0304020202020204" pitchFamily="34" charset="0"/>
              </a:rPr>
              <a:t>Faso Danfani</a:t>
            </a:r>
          </a:p>
        </p:txBody>
      </p:sp>
      <p:pic>
        <p:nvPicPr>
          <p:cNvPr id="63" name="Picture 62" descr="A close up of a device&#10;&#10;Description automatically generated">
            <a:extLst>
              <a:ext uri="{FF2B5EF4-FFF2-40B4-BE49-F238E27FC236}">
                <a16:creationId xmlns:a16="http://schemas.microsoft.com/office/drawing/2014/main" id="{115C165C-32C0-4C75-8922-82C73F1BB7A6}"/>
              </a:ext>
            </a:extLst>
          </p:cNvPr>
          <p:cNvPicPr>
            <a:picLocks noChangeAspect="1"/>
          </p:cNvPicPr>
          <p:nvPr/>
        </p:nvPicPr>
        <p:blipFill>
          <a:blip r:embed="rId4"/>
          <a:stretch>
            <a:fillRect/>
          </a:stretch>
        </p:blipFill>
        <p:spPr>
          <a:xfrm>
            <a:off x="5647611" y="3870621"/>
            <a:ext cx="2180297" cy="1125033"/>
          </a:xfrm>
          <a:prstGeom prst="rect">
            <a:avLst/>
          </a:prstGeom>
        </p:spPr>
      </p:pic>
      <p:sp>
        <p:nvSpPr>
          <p:cNvPr id="35" name="Rectangle 64">
            <a:extLst>
              <a:ext uri="{FF2B5EF4-FFF2-40B4-BE49-F238E27FC236}">
                <a16:creationId xmlns:a16="http://schemas.microsoft.com/office/drawing/2014/main" id="{A1E8A69E-8858-4FCE-8FC8-863EACFDCDBA}"/>
              </a:ext>
            </a:extLst>
          </p:cNvPr>
          <p:cNvSpPr>
            <a:spLocks noChangeArrowheads="1"/>
          </p:cNvSpPr>
          <p:nvPr/>
        </p:nvSpPr>
        <p:spPr bwMode="auto">
          <a:xfrm>
            <a:off x="1157769" y="4802488"/>
            <a:ext cx="785434" cy="2139890"/>
          </a:xfrm>
          <a:prstGeom prst="rect">
            <a:avLst/>
          </a:prstGeom>
          <a:solidFill>
            <a:schemeClr val="bg1">
              <a:lumMod val="85000"/>
            </a:schemeClr>
          </a:solidFill>
          <a:ln>
            <a:solidFill>
              <a:schemeClr val="bg1">
                <a:lumMod val="85000"/>
              </a:schemeClr>
            </a:solidFill>
          </a:ln>
          <a:effectLst/>
        </p:spPr>
        <p:txBody>
          <a:bodyPr vert="vert27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ctr"/>
            <a:r>
              <a:rPr lang="en-GB" altLang="de-DE" sz="1400">
                <a:solidFill>
                  <a:schemeClr val="bg1"/>
                </a:solidFill>
                <a:latin typeface="Arial Nova Light" panose="020B0304020202020204" pitchFamily="34" charset="0"/>
                <a:ea typeface="ＭＳ Ｐゴシック" panose="020B0600070205080204" pitchFamily="34" charset="-128"/>
              </a:rPr>
              <a:t>Textiles techniques</a:t>
            </a:r>
            <a:endParaRPr lang="en-GB" altLang="de-DE" sz="1400" dirty="0">
              <a:solidFill>
                <a:schemeClr val="bg1"/>
              </a:solidFill>
              <a:latin typeface="Arial Nova Light" panose="020B0304020202020204" pitchFamily="34" charset="0"/>
              <a:ea typeface="ＭＳ Ｐゴシック" panose="020B0600070205080204" pitchFamily="34" charset="-128"/>
            </a:endParaRPr>
          </a:p>
        </p:txBody>
      </p:sp>
      <p:sp>
        <p:nvSpPr>
          <p:cNvPr id="36" name="Rectangle 94">
            <a:extLst>
              <a:ext uri="{FF2B5EF4-FFF2-40B4-BE49-F238E27FC236}">
                <a16:creationId xmlns:a16="http://schemas.microsoft.com/office/drawing/2014/main" id="{E6D0A162-3DD8-4ABC-8952-43CCF7445A50}"/>
              </a:ext>
            </a:extLst>
          </p:cNvPr>
          <p:cNvSpPr>
            <a:spLocks noChangeArrowheads="1"/>
          </p:cNvSpPr>
          <p:nvPr/>
        </p:nvSpPr>
        <p:spPr bwMode="auto">
          <a:xfrm>
            <a:off x="1157769" y="2336800"/>
            <a:ext cx="785434" cy="2139890"/>
          </a:xfrm>
          <a:prstGeom prst="rect">
            <a:avLst/>
          </a:prstGeom>
          <a:solidFill>
            <a:schemeClr val="bg1">
              <a:lumMod val="85000"/>
            </a:schemeClr>
          </a:solidFill>
          <a:ln>
            <a:solidFill>
              <a:schemeClr val="bg1">
                <a:lumMod val="85000"/>
              </a:schemeClr>
            </a:solidFill>
          </a:ln>
          <a:effectLst/>
        </p:spPr>
        <p:txBody>
          <a:bodyPr vert="vert27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ctr"/>
            <a:r>
              <a:rPr lang="en-GB" altLang="de-DE" sz="1400">
                <a:solidFill>
                  <a:schemeClr val="bg1"/>
                </a:solidFill>
                <a:latin typeface="Arial Nova Light" panose="020B0304020202020204" pitchFamily="34" charset="0"/>
                <a:ea typeface="ＭＳ Ｐゴシック" panose="020B0600070205080204" pitchFamily="34" charset="-128"/>
              </a:rPr>
              <a:t>Produits finis</a:t>
            </a:r>
            <a:endParaRPr lang="en-GB" altLang="de-DE" sz="1400" dirty="0">
              <a:solidFill>
                <a:schemeClr val="bg1"/>
              </a:solidFill>
              <a:latin typeface="Arial Nova Light" panose="020B0304020202020204" pitchFamily="34" charset="0"/>
              <a:ea typeface="ＭＳ Ｐゴシック" panose="020B0600070205080204" pitchFamily="34" charset="-128"/>
            </a:endParaRPr>
          </a:p>
        </p:txBody>
      </p:sp>
      <p:sp>
        <p:nvSpPr>
          <p:cNvPr id="55" name="Rectangle 112">
            <a:extLst>
              <a:ext uri="{FF2B5EF4-FFF2-40B4-BE49-F238E27FC236}">
                <a16:creationId xmlns:a16="http://schemas.microsoft.com/office/drawing/2014/main" id="{194CE951-812C-4610-A9F1-1182BED2259B}"/>
              </a:ext>
            </a:extLst>
          </p:cNvPr>
          <p:cNvSpPr>
            <a:spLocks noChangeArrowheads="1"/>
          </p:cNvSpPr>
          <p:nvPr/>
        </p:nvSpPr>
        <p:spPr bwMode="auto">
          <a:xfrm>
            <a:off x="1157769" y="7268176"/>
            <a:ext cx="785434" cy="2139890"/>
          </a:xfrm>
          <a:prstGeom prst="rect">
            <a:avLst/>
          </a:prstGeom>
          <a:solidFill>
            <a:schemeClr val="bg1">
              <a:lumMod val="85000"/>
            </a:schemeClr>
          </a:solidFill>
          <a:ln>
            <a:solidFill>
              <a:schemeClr val="bg1">
                <a:lumMod val="85000"/>
              </a:schemeClr>
            </a:solidFill>
          </a:ln>
          <a:effectLst/>
        </p:spPr>
        <p:txBody>
          <a:bodyPr vert="vert27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ctr"/>
            <a:r>
              <a:rPr lang="en-GB" altLang="de-DE" sz="1400">
                <a:solidFill>
                  <a:schemeClr val="bg1"/>
                </a:solidFill>
                <a:latin typeface="Arial Nova Light" panose="020B0304020202020204" pitchFamily="34" charset="0"/>
                <a:ea typeface="ＭＳ Ｐゴシック" panose="020B0600070205080204" pitchFamily="34" charset="-128"/>
              </a:rPr>
              <a:t>Tissus</a:t>
            </a:r>
            <a:endParaRPr lang="en-GB" altLang="de-DE" sz="1400" dirty="0">
              <a:solidFill>
                <a:schemeClr val="bg1"/>
              </a:solidFill>
              <a:latin typeface="Arial Nova Light" panose="020B0304020202020204" pitchFamily="34" charset="0"/>
              <a:ea typeface="ＭＳ Ｐゴシック" panose="020B0600070205080204" pitchFamily="34" charset="-128"/>
            </a:endParaRPr>
          </a:p>
        </p:txBody>
      </p:sp>
      <p:sp>
        <p:nvSpPr>
          <p:cNvPr id="56" name="Rectangle 124">
            <a:extLst>
              <a:ext uri="{FF2B5EF4-FFF2-40B4-BE49-F238E27FC236}">
                <a16:creationId xmlns:a16="http://schemas.microsoft.com/office/drawing/2014/main" id="{10228079-48F2-48AF-9FEB-3524D880F877}"/>
              </a:ext>
            </a:extLst>
          </p:cNvPr>
          <p:cNvSpPr>
            <a:spLocks noChangeArrowheads="1"/>
          </p:cNvSpPr>
          <p:nvPr/>
        </p:nvSpPr>
        <p:spPr bwMode="auto">
          <a:xfrm>
            <a:off x="1157769" y="9733864"/>
            <a:ext cx="785434" cy="2139319"/>
          </a:xfrm>
          <a:prstGeom prst="rect">
            <a:avLst/>
          </a:prstGeom>
          <a:solidFill>
            <a:schemeClr val="bg1">
              <a:lumMod val="85000"/>
            </a:schemeClr>
          </a:solidFill>
          <a:ln>
            <a:solidFill>
              <a:schemeClr val="bg1">
                <a:lumMod val="85000"/>
              </a:schemeClr>
            </a:solidFill>
          </a:ln>
          <a:effectLst/>
        </p:spPr>
        <p:txBody>
          <a:bodyPr vert="vert27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ctr"/>
            <a:r>
              <a:rPr lang="en-GB" altLang="de-DE" sz="1400">
                <a:solidFill>
                  <a:schemeClr val="bg1"/>
                </a:solidFill>
                <a:latin typeface="Arial Nova Light" panose="020B0304020202020204" pitchFamily="34" charset="0"/>
                <a:ea typeface="ＭＳ Ｐゴシック" panose="020B0600070205080204" pitchFamily="34" charset="-128"/>
              </a:rPr>
              <a:t>Autres</a:t>
            </a:r>
            <a:endParaRPr lang="en-GB" altLang="de-DE" sz="1400" dirty="0">
              <a:solidFill>
                <a:schemeClr val="bg1"/>
              </a:solidFill>
              <a:latin typeface="Arial Nova Light" panose="020B0304020202020204" pitchFamily="34" charset="0"/>
              <a:ea typeface="ＭＳ Ｐゴシック" panose="020B0600070205080204" pitchFamily="34" charset="-128"/>
            </a:endParaRPr>
          </a:p>
        </p:txBody>
      </p:sp>
      <p:sp>
        <p:nvSpPr>
          <p:cNvPr id="64" name="Rectangle 124">
            <a:extLst>
              <a:ext uri="{FF2B5EF4-FFF2-40B4-BE49-F238E27FC236}">
                <a16:creationId xmlns:a16="http://schemas.microsoft.com/office/drawing/2014/main" id="{A3BBD074-79A4-4A03-AAA9-AD8DE644EBF0}"/>
              </a:ext>
            </a:extLst>
          </p:cNvPr>
          <p:cNvSpPr>
            <a:spLocks noChangeArrowheads="1"/>
          </p:cNvSpPr>
          <p:nvPr/>
        </p:nvSpPr>
        <p:spPr bwMode="auto">
          <a:xfrm>
            <a:off x="1157769" y="12198982"/>
            <a:ext cx="785434" cy="2139319"/>
          </a:xfrm>
          <a:prstGeom prst="rect">
            <a:avLst/>
          </a:prstGeom>
          <a:solidFill>
            <a:srgbClr val="FFC000"/>
          </a:solidFill>
          <a:ln>
            <a:solidFill>
              <a:srgbClr val="FFC000"/>
            </a:solidFill>
          </a:ln>
          <a:effectLst/>
        </p:spPr>
        <p:txBody>
          <a:bodyPr vert="vert27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ctr"/>
            <a:r>
              <a:rPr lang="en-GB" altLang="de-DE" sz="1400" b="1">
                <a:solidFill>
                  <a:schemeClr val="bg1"/>
                </a:solidFill>
                <a:latin typeface="Arial Nova Light" panose="020B0304020202020204" pitchFamily="34" charset="0"/>
                <a:ea typeface="ＭＳ Ｐゴシック" panose="020B0600070205080204" pitchFamily="34" charset="-128"/>
              </a:rPr>
              <a:t>Projets semi-industriels</a:t>
            </a:r>
            <a:r>
              <a:rPr lang="en-GB" altLang="de-DE" sz="1400" b="1" dirty="0">
                <a:solidFill>
                  <a:schemeClr val="bg1"/>
                </a:solidFill>
                <a:latin typeface="Arial Nova Light" panose="020B0304020202020204" pitchFamily="34" charset="0"/>
                <a:ea typeface="ＭＳ Ｐゴシック" panose="020B0600070205080204" pitchFamily="34" charset="-128"/>
              </a:rPr>
              <a:t> </a:t>
            </a:r>
            <a:r>
              <a:rPr lang="en-GB" altLang="de-DE" sz="1400" b="1">
                <a:solidFill>
                  <a:schemeClr val="bg1"/>
                </a:solidFill>
                <a:latin typeface="Arial Nova Light" panose="020B0304020202020204" pitchFamily="34" charset="0"/>
                <a:ea typeface="ＭＳ Ｐゴシック" panose="020B0600070205080204" pitchFamily="34" charset="-128"/>
              </a:rPr>
              <a:t>pour l’artisanat</a:t>
            </a:r>
            <a:endParaRPr lang="en-GB" altLang="de-DE" sz="1400" b="1" dirty="0">
              <a:solidFill>
                <a:schemeClr val="bg1"/>
              </a:solidFill>
              <a:latin typeface="Arial Nova Light" panose="020B0304020202020204" pitchFamily="34" charset="0"/>
              <a:ea typeface="ＭＳ Ｐゴシック" panose="020B0600070205080204" pitchFamily="34" charset="-128"/>
            </a:endParaRPr>
          </a:p>
        </p:txBody>
      </p:sp>
      <p:sp>
        <p:nvSpPr>
          <p:cNvPr id="65" name="Oval 64">
            <a:extLst>
              <a:ext uri="{FF2B5EF4-FFF2-40B4-BE49-F238E27FC236}">
                <a16:creationId xmlns:a16="http://schemas.microsoft.com/office/drawing/2014/main" id="{E2918A74-1BC3-44FC-A8DA-8918EA9A7361}"/>
              </a:ext>
            </a:extLst>
          </p:cNvPr>
          <p:cNvSpPr/>
          <p:nvPr/>
        </p:nvSpPr>
        <p:spPr>
          <a:xfrm>
            <a:off x="784059" y="3185492"/>
            <a:ext cx="442506" cy="442506"/>
          </a:xfrm>
          <a:prstGeom prst="ellipse">
            <a:avLst/>
          </a:prstGeom>
          <a:solidFill>
            <a:schemeClr val="bg1">
              <a:lumMod val="85000"/>
            </a:schemeClr>
          </a:solidFill>
          <a:ln w="28575">
            <a:solidFill>
              <a:schemeClr val="bg1"/>
            </a:solidFill>
          </a:ln>
          <a:effectLst/>
        </p:spPr>
        <p:txBody>
          <a:bodyPr vert="horz" anchor="ctr"/>
          <a:lstStyle/>
          <a:p>
            <a:pPr algn="ctr" eaLnBrk="0" fontAlgn="ctr" hangingPunct="0"/>
            <a:r>
              <a:rPr lang="de-CH"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rPr>
              <a:t>1</a:t>
            </a:r>
            <a:endParaRPr lang="en-US"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endParaRPr>
          </a:p>
        </p:txBody>
      </p:sp>
      <p:sp>
        <p:nvSpPr>
          <p:cNvPr id="66" name="Oval 65">
            <a:extLst>
              <a:ext uri="{FF2B5EF4-FFF2-40B4-BE49-F238E27FC236}">
                <a16:creationId xmlns:a16="http://schemas.microsoft.com/office/drawing/2014/main" id="{C937FAFB-3999-4AC0-8106-EE3222F00B74}"/>
              </a:ext>
            </a:extLst>
          </p:cNvPr>
          <p:cNvSpPr/>
          <p:nvPr/>
        </p:nvSpPr>
        <p:spPr>
          <a:xfrm>
            <a:off x="784059" y="5651181"/>
            <a:ext cx="442506" cy="442506"/>
          </a:xfrm>
          <a:prstGeom prst="ellipse">
            <a:avLst/>
          </a:prstGeom>
          <a:solidFill>
            <a:schemeClr val="bg1">
              <a:lumMod val="85000"/>
            </a:schemeClr>
          </a:solidFill>
          <a:ln w="28575">
            <a:solidFill>
              <a:schemeClr val="bg1"/>
            </a:solidFill>
          </a:ln>
          <a:effectLst/>
        </p:spPr>
        <p:txBody>
          <a:bodyPr vert="horz" anchor="ctr"/>
          <a:lstStyle/>
          <a:p>
            <a:pPr algn="ctr" eaLnBrk="0" fontAlgn="ctr" hangingPunct="0"/>
            <a:r>
              <a:rPr lang="de-CH"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rPr>
              <a:t>2</a:t>
            </a:r>
            <a:endParaRPr lang="en-US"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endParaRPr>
          </a:p>
        </p:txBody>
      </p:sp>
      <p:sp>
        <p:nvSpPr>
          <p:cNvPr id="67" name="Oval 66">
            <a:extLst>
              <a:ext uri="{FF2B5EF4-FFF2-40B4-BE49-F238E27FC236}">
                <a16:creationId xmlns:a16="http://schemas.microsoft.com/office/drawing/2014/main" id="{9B3DFC80-D620-4619-92EF-61EA3842B329}"/>
              </a:ext>
            </a:extLst>
          </p:cNvPr>
          <p:cNvSpPr/>
          <p:nvPr/>
        </p:nvSpPr>
        <p:spPr>
          <a:xfrm>
            <a:off x="784059" y="8116870"/>
            <a:ext cx="442506" cy="442506"/>
          </a:xfrm>
          <a:prstGeom prst="ellipse">
            <a:avLst/>
          </a:prstGeom>
          <a:solidFill>
            <a:schemeClr val="bg1">
              <a:lumMod val="85000"/>
            </a:schemeClr>
          </a:solidFill>
          <a:ln w="28575">
            <a:solidFill>
              <a:schemeClr val="bg1"/>
            </a:solidFill>
          </a:ln>
          <a:effectLst/>
        </p:spPr>
        <p:txBody>
          <a:bodyPr vert="horz" anchor="ctr"/>
          <a:lstStyle/>
          <a:p>
            <a:pPr algn="ctr" eaLnBrk="0" fontAlgn="ctr" hangingPunct="0"/>
            <a:r>
              <a:rPr lang="de-CH"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rPr>
              <a:t>3</a:t>
            </a:r>
            <a:endParaRPr lang="en-US"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endParaRPr>
          </a:p>
        </p:txBody>
      </p:sp>
      <p:sp>
        <p:nvSpPr>
          <p:cNvPr id="68" name="Oval 67">
            <a:extLst>
              <a:ext uri="{FF2B5EF4-FFF2-40B4-BE49-F238E27FC236}">
                <a16:creationId xmlns:a16="http://schemas.microsoft.com/office/drawing/2014/main" id="{42042FEA-5F73-41E3-A0C2-093BA59E752E}"/>
              </a:ext>
            </a:extLst>
          </p:cNvPr>
          <p:cNvSpPr/>
          <p:nvPr/>
        </p:nvSpPr>
        <p:spPr>
          <a:xfrm>
            <a:off x="784059" y="10582559"/>
            <a:ext cx="442506" cy="442506"/>
          </a:xfrm>
          <a:prstGeom prst="ellipse">
            <a:avLst/>
          </a:prstGeom>
          <a:solidFill>
            <a:schemeClr val="bg1">
              <a:lumMod val="85000"/>
            </a:schemeClr>
          </a:solidFill>
          <a:ln w="28575">
            <a:solidFill>
              <a:schemeClr val="bg1"/>
            </a:solidFill>
          </a:ln>
          <a:effectLst/>
        </p:spPr>
        <p:txBody>
          <a:bodyPr vert="horz" anchor="ctr"/>
          <a:lstStyle/>
          <a:p>
            <a:pPr algn="ctr" eaLnBrk="0" fontAlgn="ctr" hangingPunct="0"/>
            <a:r>
              <a:rPr lang="de-CH"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rPr>
              <a:t>4</a:t>
            </a:r>
            <a:endParaRPr lang="en-US"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endParaRPr>
          </a:p>
        </p:txBody>
      </p:sp>
      <p:sp>
        <p:nvSpPr>
          <p:cNvPr id="69" name="Oval 68">
            <a:extLst>
              <a:ext uri="{FF2B5EF4-FFF2-40B4-BE49-F238E27FC236}">
                <a16:creationId xmlns:a16="http://schemas.microsoft.com/office/drawing/2014/main" id="{BB17D00B-5CC2-4EC4-889D-8D172495216D}"/>
              </a:ext>
            </a:extLst>
          </p:cNvPr>
          <p:cNvSpPr/>
          <p:nvPr/>
        </p:nvSpPr>
        <p:spPr>
          <a:xfrm>
            <a:off x="784059" y="13048249"/>
            <a:ext cx="442506" cy="442506"/>
          </a:xfrm>
          <a:prstGeom prst="ellipse">
            <a:avLst/>
          </a:prstGeom>
          <a:solidFill>
            <a:srgbClr val="FFC000"/>
          </a:solidFill>
          <a:ln w="28575">
            <a:solidFill>
              <a:schemeClr val="bg1"/>
            </a:solidFill>
          </a:ln>
          <a:effectLst/>
        </p:spPr>
        <p:txBody>
          <a:bodyPr vert="horz" anchor="ctr"/>
          <a:lstStyle/>
          <a:p>
            <a:pPr algn="ctr" eaLnBrk="0" fontAlgn="ctr" hangingPunct="0"/>
            <a:r>
              <a:rPr lang="de-CH" sz="1400" b="1"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rPr>
              <a:t>5</a:t>
            </a:r>
            <a:endParaRPr lang="en-US" sz="1400" b="1"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endParaRPr>
          </a:p>
        </p:txBody>
      </p:sp>
      <p:pic>
        <p:nvPicPr>
          <p:cNvPr id="37" name="Image 2" descr="Une image contenant texte, jupe, pantalon, tissu&#10;&#10;Description générée automatiquement">
            <a:extLst>
              <a:ext uri="{FF2B5EF4-FFF2-40B4-BE49-F238E27FC236}">
                <a16:creationId xmlns:a16="http://schemas.microsoft.com/office/drawing/2014/main" id="{0B2F15BB-3162-40F8-B2B1-A741A31A77CE}"/>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257887" y="3716406"/>
            <a:ext cx="1096963" cy="13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4" descr="100% Cotton Dyed Yarn at Rs 500/kilogram(s) | Dyed Cotton Yarn | ID:  11910419512">
            <a:extLst>
              <a:ext uri="{FF2B5EF4-FFF2-40B4-BE49-F238E27FC236}">
                <a16:creationId xmlns:a16="http://schemas.microsoft.com/office/drawing/2014/main" id="{9B803458-DF6D-4165-9E40-A1E51E5F1CEE}"/>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2978402" y="8128000"/>
            <a:ext cx="1554141" cy="1125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Image 95" descr="Une image contenant appareil&#10;&#10;Description générée automatiquement">
            <a:extLst>
              <a:ext uri="{FF2B5EF4-FFF2-40B4-BE49-F238E27FC236}">
                <a16:creationId xmlns:a16="http://schemas.microsoft.com/office/drawing/2014/main" id="{2230BFF5-86F0-4BC7-922D-4052AE0F56A2}"/>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5899313" y="12098606"/>
            <a:ext cx="1746004" cy="1375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6967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F191F17-E30C-4A93-9B87-EEAB92AEE346}"/>
              </a:ext>
            </a:extLst>
          </p:cNvPr>
          <p:cNvCxnSpPr/>
          <p:nvPr/>
        </p:nvCxnSpPr>
        <p:spPr>
          <a:xfrm>
            <a:off x="-18661" y="1138335"/>
            <a:ext cx="753913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0B3A99F1-027B-414D-A5CE-ADB410F02E6C}"/>
              </a:ext>
            </a:extLst>
          </p:cNvPr>
          <p:cNvSpPr/>
          <p:nvPr/>
        </p:nvSpPr>
        <p:spPr bwMode="auto">
          <a:xfrm>
            <a:off x="9229203" y="5499663"/>
            <a:ext cx="2089704" cy="3046261"/>
          </a:xfrm>
          <a:prstGeom prst="roundRect">
            <a:avLst>
              <a:gd name="adj" fmla="val 2319"/>
            </a:avLst>
          </a:prstGeom>
          <a:solidFill>
            <a:srgbClr val="FFC000"/>
          </a:solidFill>
          <a:ln w="31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ts val="1200"/>
              </a:spcBef>
              <a:spcAft>
                <a:spcPct val="0"/>
              </a:spcAft>
            </a:pPr>
            <a:r>
              <a:rPr lang="de-CH" sz="2000" b="1" dirty="0">
                <a:latin typeface="Arial Nova Light" panose="020B0304020202020204" pitchFamily="34" charset="0"/>
              </a:rPr>
              <a:t>Post-incubation</a:t>
            </a:r>
          </a:p>
          <a:p>
            <a:pPr marL="115888" indent="-115888" defTabSz="914400" eaLnBrk="0" fontAlgn="base" hangingPunct="0">
              <a:spcBef>
                <a:spcPts val="1200"/>
              </a:spcBef>
              <a:spcAft>
                <a:spcPct val="0"/>
              </a:spcAft>
              <a:buFont typeface="Arial" panose="020B0604020202020204" pitchFamily="34" charset="0"/>
              <a:buChar char="•"/>
            </a:pPr>
            <a:r>
              <a:rPr lang="de-CH" sz="1500" dirty="0">
                <a:latin typeface="Arial Nova Light" panose="020B0304020202020204" pitchFamily="34" charset="0"/>
              </a:rPr>
              <a:t>Business development</a:t>
            </a:r>
          </a:p>
          <a:p>
            <a:pPr marL="115888" indent="-115888" defTabSz="914400" eaLnBrk="0" fontAlgn="base" hangingPunct="0">
              <a:spcBef>
                <a:spcPts val="1200"/>
              </a:spcBef>
              <a:spcAft>
                <a:spcPct val="0"/>
              </a:spcAft>
              <a:buFont typeface="Arial" panose="020B0604020202020204" pitchFamily="34" charset="0"/>
              <a:buChar char="•"/>
            </a:pPr>
            <a:r>
              <a:rPr lang="de-CH" sz="1500" dirty="0">
                <a:latin typeface="Arial Nova Light" panose="020B0304020202020204" pitchFamily="34" charset="0"/>
              </a:rPr>
              <a:t>Recherche de partenaires</a:t>
            </a:r>
          </a:p>
        </p:txBody>
      </p:sp>
      <p:sp>
        <p:nvSpPr>
          <p:cNvPr id="38" name="TextBox 37">
            <a:extLst>
              <a:ext uri="{FF2B5EF4-FFF2-40B4-BE49-F238E27FC236}">
                <a16:creationId xmlns:a16="http://schemas.microsoft.com/office/drawing/2014/main" id="{A2E70475-1C86-4EC0-B497-0E78A66CE3F6}"/>
              </a:ext>
            </a:extLst>
          </p:cNvPr>
          <p:cNvSpPr txBox="1"/>
          <p:nvPr/>
        </p:nvSpPr>
        <p:spPr>
          <a:xfrm rot="16200000">
            <a:off x="8377320" y="5966959"/>
            <a:ext cx="1319592" cy="400110"/>
          </a:xfrm>
          <a:prstGeom prst="rect">
            <a:avLst/>
          </a:prstGeom>
          <a:noFill/>
        </p:spPr>
        <p:txBody>
          <a:bodyPr wrap="none" rtlCol="0" anchor="ctr">
            <a:spAutoFit/>
          </a:bodyPr>
          <a:lstStyle>
            <a:defPPr>
              <a:defRPr lang="en-US"/>
            </a:defPPr>
            <a:lvl1pPr>
              <a:defRPr sz="2000" b="1">
                <a:latin typeface="Arial Nova Light" panose="020B0304020202020204" pitchFamily="34" charset="0"/>
              </a:defRPr>
            </a:lvl1pPr>
          </a:lstStyle>
          <a:p>
            <a:r>
              <a:rPr lang="de-CH" dirty="0"/>
              <a:t>Expansion</a:t>
            </a:r>
            <a:endParaRPr lang="en-US" dirty="0"/>
          </a:p>
        </p:txBody>
      </p:sp>
      <p:sp>
        <p:nvSpPr>
          <p:cNvPr id="31" name="Isosceles Triangle 30">
            <a:extLst>
              <a:ext uri="{FF2B5EF4-FFF2-40B4-BE49-F238E27FC236}">
                <a16:creationId xmlns:a16="http://schemas.microsoft.com/office/drawing/2014/main" id="{A49572EC-65BA-4EF7-9672-25233925BBE5}"/>
              </a:ext>
            </a:extLst>
          </p:cNvPr>
          <p:cNvSpPr/>
          <p:nvPr/>
        </p:nvSpPr>
        <p:spPr bwMode="auto">
          <a:xfrm rot="5400000">
            <a:off x="3080871" y="8518048"/>
            <a:ext cx="338655" cy="239208"/>
          </a:xfrm>
          <a:prstGeom prst="triangle">
            <a:avLst/>
          </a:prstGeom>
          <a:solidFill>
            <a:srgbClr val="FFC000"/>
          </a:solidFill>
          <a:ln w="31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defTabSz="914400">
              <a:lnSpc>
                <a:spcPct val="90000"/>
              </a:lnSpc>
            </a:pPr>
            <a:endParaRPr lang="en-US" sz="1050" b="1">
              <a:latin typeface="Arial Nova Light" panose="020B0304020202020204" pitchFamily="34" charset="0"/>
            </a:endParaRPr>
          </a:p>
        </p:txBody>
      </p:sp>
      <p:sp>
        <p:nvSpPr>
          <p:cNvPr id="32" name="TextBox 31">
            <a:extLst>
              <a:ext uri="{FF2B5EF4-FFF2-40B4-BE49-F238E27FC236}">
                <a16:creationId xmlns:a16="http://schemas.microsoft.com/office/drawing/2014/main" id="{1DA15D43-D6F2-4C39-947D-8B40CBC341C1}"/>
              </a:ext>
            </a:extLst>
          </p:cNvPr>
          <p:cNvSpPr txBox="1"/>
          <p:nvPr/>
        </p:nvSpPr>
        <p:spPr>
          <a:xfrm rot="16200000">
            <a:off x="350743" y="9298767"/>
            <a:ext cx="1127103" cy="400110"/>
          </a:xfrm>
          <a:prstGeom prst="rect">
            <a:avLst/>
          </a:prstGeom>
          <a:noFill/>
        </p:spPr>
        <p:txBody>
          <a:bodyPr wrap="none" rtlCol="0" anchor="ctr">
            <a:spAutoFit/>
          </a:bodyPr>
          <a:lstStyle/>
          <a:p>
            <a:r>
              <a:rPr lang="de-CH" sz="2000" b="1" dirty="0">
                <a:latin typeface="Arial Nova Light" panose="020B0304020202020204" pitchFamily="34" charset="0"/>
              </a:rPr>
              <a:t>Création</a:t>
            </a:r>
            <a:endParaRPr lang="en-US" sz="2000" b="1" dirty="0">
              <a:latin typeface="Arial Nova Light" panose="020B0304020202020204" pitchFamily="34" charset="0"/>
            </a:endParaRPr>
          </a:p>
        </p:txBody>
      </p:sp>
      <p:sp>
        <p:nvSpPr>
          <p:cNvPr id="33" name="Rectangle: Rounded Corners 32">
            <a:extLst>
              <a:ext uri="{FF2B5EF4-FFF2-40B4-BE49-F238E27FC236}">
                <a16:creationId xmlns:a16="http://schemas.microsoft.com/office/drawing/2014/main" id="{B9D21EED-E120-4DDC-BB84-3DA6A96948B9}"/>
              </a:ext>
            </a:extLst>
          </p:cNvPr>
          <p:cNvSpPr/>
          <p:nvPr/>
        </p:nvSpPr>
        <p:spPr bwMode="auto">
          <a:xfrm>
            <a:off x="1128991" y="8906115"/>
            <a:ext cx="2089704" cy="3046261"/>
          </a:xfrm>
          <a:prstGeom prst="roundRect">
            <a:avLst>
              <a:gd name="adj" fmla="val 2319"/>
            </a:avLst>
          </a:prstGeom>
          <a:solidFill>
            <a:srgbClr val="FFC000"/>
          </a:solidFill>
          <a:ln w="31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lang="de-CH" sz="2000" b="1" dirty="0">
                <a:latin typeface="Arial Nova Light" panose="020B0304020202020204" pitchFamily="34" charset="0"/>
              </a:rPr>
              <a:t>Idéation</a:t>
            </a:r>
            <a:endParaRPr kumimoji="0" lang="de-CH" sz="2000" b="1" i="0" u="none" strike="noStrike" cap="none" normalizeH="0" baseline="0" dirty="0">
              <a:ln>
                <a:noFill/>
              </a:ln>
              <a:solidFill>
                <a:schemeClr val="tx1"/>
              </a:solidFill>
              <a:effectLst/>
              <a:latin typeface="Arial Nova Light" panose="020B0304020202020204" pitchFamily="34" charset="0"/>
            </a:endParaRPr>
          </a:p>
          <a:p>
            <a:pPr marL="115888" marR="0" indent="-115888" algn="l" defTabSz="914400" rtl="0" eaLnBrk="0" fontAlgn="base" latinLnBrk="0" hangingPunct="0">
              <a:spcBef>
                <a:spcPts val="1200"/>
              </a:spcBef>
              <a:spcAft>
                <a:spcPct val="0"/>
              </a:spcAft>
              <a:buClrTx/>
              <a:buSzTx/>
              <a:buFont typeface="Arial" panose="020B0604020202020204" pitchFamily="34" charset="0"/>
              <a:buChar char="•"/>
              <a:tabLst/>
            </a:pPr>
            <a:r>
              <a:rPr lang="de-CH" sz="1500" dirty="0">
                <a:latin typeface="Arial Nova Light" panose="020B0304020202020204" pitchFamily="34" charset="0"/>
              </a:rPr>
              <a:t>Screening d’opportunités</a:t>
            </a:r>
            <a:endParaRPr kumimoji="0" lang="de-CH" sz="1500" i="0" u="none" strike="noStrike" cap="none" normalizeH="0" baseline="0" dirty="0">
              <a:ln>
                <a:noFill/>
              </a:ln>
              <a:effectLst/>
              <a:latin typeface="Arial Nova Light" panose="020B0304020202020204" pitchFamily="34" charset="0"/>
            </a:endParaRPr>
          </a:p>
          <a:p>
            <a:pPr marL="115888" marR="0" indent="-115888" algn="l" defTabSz="914400" rtl="0" eaLnBrk="0" fontAlgn="base" latinLnBrk="0" hangingPunct="0">
              <a:spcBef>
                <a:spcPts val="1200"/>
              </a:spcBef>
              <a:spcAft>
                <a:spcPct val="0"/>
              </a:spcAft>
              <a:buClrTx/>
              <a:buSzTx/>
              <a:buFont typeface="Arial" panose="020B0604020202020204" pitchFamily="34" charset="0"/>
              <a:buChar char="•"/>
              <a:tabLst/>
            </a:pPr>
            <a:r>
              <a:rPr lang="de-CH" sz="1500" dirty="0">
                <a:latin typeface="Arial Nova Light" panose="020B0304020202020204" pitchFamily="34" charset="0"/>
              </a:rPr>
              <a:t>Etude de pré-faisabilité</a:t>
            </a:r>
          </a:p>
          <a:p>
            <a:pPr marL="115888" marR="0" indent="-115888" algn="l" defTabSz="914400" rtl="0" eaLnBrk="0" fontAlgn="base" latinLnBrk="0" hangingPunct="0">
              <a:spcBef>
                <a:spcPts val="1200"/>
              </a:spcBef>
              <a:spcAft>
                <a:spcPct val="0"/>
              </a:spcAft>
              <a:buClrTx/>
              <a:buSzTx/>
              <a:buFont typeface="Arial" panose="020B0604020202020204" pitchFamily="34" charset="0"/>
              <a:buChar char="•"/>
              <a:tabLst/>
            </a:pPr>
            <a:r>
              <a:rPr kumimoji="0" lang="de-CH" sz="1500" i="0" u="none" strike="noStrike" cap="none" normalizeH="0" baseline="0" dirty="0">
                <a:ln>
                  <a:noFill/>
                </a:ln>
                <a:effectLst/>
                <a:latin typeface="Arial Nova Light" panose="020B0304020202020204" pitchFamily="34" charset="0"/>
              </a:rPr>
              <a:t>Training de mise à niveau </a:t>
            </a:r>
            <a:endParaRPr kumimoji="0" lang="en-US" sz="1500" i="0" u="none" strike="noStrike" cap="none" normalizeH="0" baseline="0" dirty="0">
              <a:ln>
                <a:noFill/>
              </a:ln>
              <a:effectLst/>
              <a:latin typeface="Arial Nova Light" panose="020B0304020202020204" pitchFamily="34" charset="0"/>
            </a:endParaRPr>
          </a:p>
        </p:txBody>
      </p:sp>
      <p:grpSp>
        <p:nvGrpSpPr>
          <p:cNvPr id="34" name="Group 33">
            <a:extLst>
              <a:ext uri="{FF2B5EF4-FFF2-40B4-BE49-F238E27FC236}">
                <a16:creationId xmlns:a16="http://schemas.microsoft.com/office/drawing/2014/main" id="{6D488738-774D-4333-9F08-F64FFA840784}"/>
              </a:ext>
            </a:extLst>
          </p:cNvPr>
          <p:cNvGrpSpPr/>
          <p:nvPr/>
        </p:nvGrpSpPr>
        <p:grpSpPr>
          <a:xfrm>
            <a:off x="1128991" y="8114127"/>
            <a:ext cx="685574" cy="685574"/>
            <a:chOff x="3671247" y="4344609"/>
            <a:chExt cx="615488" cy="615488"/>
          </a:xfrm>
        </p:grpSpPr>
        <p:pic>
          <p:nvPicPr>
            <p:cNvPr id="35" name="Google Shape;294;p17">
              <a:extLst>
                <a:ext uri="{FF2B5EF4-FFF2-40B4-BE49-F238E27FC236}">
                  <a16:creationId xmlns:a16="http://schemas.microsoft.com/office/drawing/2014/main" id="{682E8F02-BC8C-44AE-8E25-DDB887700D06}"/>
                </a:ext>
              </a:extLst>
            </p:cNvPr>
            <p:cNvPicPr preferRelativeResize="0"/>
            <p:nvPr/>
          </p:nvPicPr>
          <p:blipFill>
            <a:blip r:embed="rId2" cstate="screen">
              <a:alphaModFix/>
              <a:extLst>
                <a:ext uri="{28A0092B-C50C-407E-A947-70E740481C1C}">
                  <a14:useLocalDpi xmlns:a14="http://schemas.microsoft.com/office/drawing/2010/main"/>
                </a:ext>
              </a:extLst>
            </a:blip>
            <a:stretch>
              <a:fillRect/>
            </a:stretch>
          </p:blipFill>
          <p:spPr>
            <a:xfrm>
              <a:off x="3784277" y="4457639"/>
              <a:ext cx="389429" cy="389429"/>
            </a:xfrm>
            <a:prstGeom prst="rect">
              <a:avLst/>
            </a:prstGeom>
            <a:noFill/>
            <a:ln>
              <a:noFill/>
            </a:ln>
          </p:spPr>
        </p:pic>
        <p:sp>
          <p:nvSpPr>
            <p:cNvPr id="36" name="Flowchart: Connector 35">
              <a:extLst>
                <a:ext uri="{FF2B5EF4-FFF2-40B4-BE49-F238E27FC236}">
                  <a16:creationId xmlns:a16="http://schemas.microsoft.com/office/drawing/2014/main" id="{3943CE81-D339-469C-A881-B9BCB5557F53}"/>
                </a:ext>
              </a:extLst>
            </p:cNvPr>
            <p:cNvSpPr/>
            <p:nvPr/>
          </p:nvSpPr>
          <p:spPr bwMode="auto">
            <a:xfrm>
              <a:off x="3671247" y="4344609"/>
              <a:ext cx="615488" cy="615488"/>
            </a:xfrm>
            <a:prstGeom prst="flowChartConnector">
              <a:avLst/>
            </a:prstGeom>
            <a:noFill/>
            <a:ln w="3175"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Nova Light" panose="020B0304020202020204" pitchFamily="34" charset="0"/>
              </a:endParaRPr>
            </a:p>
          </p:txBody>
        </p:sp>
      </p:grpSp>
      <p:sp>
        <p:nvSpPr>
          <p:cNvPr id="26" name="Rectangle: Rounded Corners 25">
            <a:extLst>
              <a:ext uri="{FF2B5EF4-FFF2-40B4-BE49-F238E27FC236}">
                <a16:creationId xmlns:a16="http://schemas.microsoft.com/office/drawing/2014/main" id="{42C736B9-01EF-4147-9B35-2153C6A6360A}"/>
              </a:ext>
            </a:extLst>
          </p:cNvPr>
          <p:cNvSpPr/>
          <p:nvPr/>
        </p:nvSpPr>
        <p:spPr bwMode="auto">
          <a:xfrm>
            <a:off x="3829061" y="7770629"/>
            <a:ext cx="2089704" cy="3046261"/>
          </a:xfrm>
          <a:prstGeom prst="roundRect">
            <a:avLst>
              <a:gd name="adj" fmla="val 2319"/>
            </a:avLst>
          </a:prstGeom>
          <a:solidFill>
            <a:srgbClr val="FFC000"/>
          </a:solidFill>
          <a:ln w="31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de-CH" sz="2000" b="1" i="0" u="none" strike="noStrike" cap="none" normalizeH="0" baseline="0" dirty="0">
                <a:ln>
                  <a:noFill/>
                </a:ln>
                <a:solidFill>
                  <a:schemeClr val="tx1"/>
                </a:solidFill>
                <a:effectLst/>
                <a:latin typeface="Arial Nova Light" panose="020B0304020202020204" pitchFamily="34" charset="0"/>
              </a:rPr>
              <a:t>Pré-incubation</a:t>
            </a:r>
          </a:p>
          <a:p>
            <a:pPr marL="115888" marR="0" indent="-115888" algn="l" defTabSz="914400" rtl="0" eaLnBrk="0" fontAlgn="base" latinLnBrk="0" hangingPunct="0">
              <a:spcBef>
                <a:spcPts val="1200"/>
              </a:spcBef>
              <a:spcAft>
                <a:spcPct val="0"/>
              </a:spcAft>
              <a:buClrTx/>
              <a:buSzTx/>
              <a:buFont typeface="Arial" panose="020B0604020202020204" pitchFamily="34" charset="0"/>
              <a:buChar char="•"/>
              <a:tabLst/>
            </a:pPr>
            <a:r>
              <a:rPr lang="de-CH" sz="1500" dirty="0">
                <a:latin typeface="Arial Nova Light" panose="020B0304020202020204" pitchFamily="34" charset="0"/>
              </a:rPr>
              <a:t>Etudes de marché</a:t>
            </a:r>
          </a:p>
          <a:p>
            <a:pPr marL="115888" marR="0" indent="-115888" algn="l" defTabSz="914400" rtl="0" eaLnBrk="0" fontAlgn="base" latinLnBrk="0" hangingPunct="0">
              <a:spcBef>
                <a:spcPts val="1200"/>
              </a:spcBef>
              <a:spcAft>
                <a:spcPct val="0"/>
              </a:spcAft>
              <a:buClrTx/>
              <a:buSzTx/>
              <a:buFont typeface="Arial" panose="020B0604020202020204" pitchFamily="34" charset="0"/>
              <a:buChar char="•"/>
              <a:tabLst/>
            </a:pPr>
            <a:r>
              <a:rPr kumimoji="0" lang="de-CH" sz="1500" i="0" u="none" strike="noStrike" cap="none" normalizeH="0" baseline="0" dirty="0">
                <a:ln>
                  <a:noFill/>
                </a:ln>
                <a:effectLst/>
                <a:latin typeface="Arial Nova Light" panose="020B0304020202020204" pitchFamily="34" charset="0"/>
              </a:rPr>
              <a:t>Elaboration de Business plan</a:t>
            </a:r>
          </a:p>
          <a:p>
            <a:pPr marL="115888" marR="0" indent="-115888" algn="l" defTabSz="914400" rtl="0" eaLnBrk="0" fontAlgn="base" latinLnBrk="0" hangingPunct="0">
              <a:spcBef>
                <a:spcPts val="1200"/>
              </a:spcBef>
              <a:spcAft>
                <a:spcPct val="0"/>
              </a:spcAft>
              <a:buClrTx/>
              <a:buSzTx/>
              <a:buFont typeface="Arial" panose="020B0604020202020204" pitchFamily="34" charset="0"/>
              <a:buChar char="•"/>
              <a:tabLst/>
            </a:pPr>
            <a:r>
              <a:rPr lang="de-CH" sz="1500" dirty="0">
                <a:latin typeface="Arial Nova Light" panose="020B0304020202020204" pitchFamily="34" charset="0"/>
              </a:rPr>
              <a:t>Modèle d’affaires</a:t>
            </a:r>
          </a:p>
          <a:p>
            <a:pPr marL="115888" marR="0" indent="-115888" algn="l" defTabSz="914400" rtl="0" eaLnBrk="0" fontAlgn="base" latinLnBrk="0" hangingPunct="0">
              <a:spcBef>
                <a:spcPts val="1200"/>
              </a:spcBef>
              <a:spcAft>
                <a:spcPct val="0"/>
              </a:spcAft>
              <a:buClrTx/>
              <a:buSzTx/>
              <a:buFont typeface="Arial" panose="020B0604020202020204" pitchFamily="34" charset="0"/>
              <a:buChar char="•"/>
              <a:tabLst/>
            </a:pPr>
            <a:r>
              <a:rPr kumimoji="0" lang="de-CH" sz="1500" i="0" u="none" strike="noStrike" cap="none" normalizeH="0" baseline="0" dirty="0">
                <a:ln>
                  <a:noFill/>
                </a:ln>
                <a:effectLst/>
                <a:latin typeface="Arial Nova Light" panose="020B0304020202020204" pitchFamily="34" charset="0"/>
              </a:rPr>
              <a:t>Formation en management</a:t>
            </a:r>
            <a:endParaRPr kumimoji="0" lang="en-US" sz="1500" i="0" u="none" strike="noStrike" cap="none" normalizeH="0" baseline="0" dirty="0">
              <a:ln>
                <a:noFill/>
              </a:ln>
              <a:effectLst/>
              <a:latin typeface="Arial Nova Light" panose="020B0304020202020204" pitchFamily="34" charset="0"/>
            </a:endParaRPr>
          </a:p>
        </p:txBody>
      </p:sp>
      <p:sp>
        <p:nvSpPr>
          <p:cNvPr id="27" name="Isosceles Triangle 26">
            <a:extLst>
              <a:ext uri="{FF2B5EF4-FFF2-40B4-BE49-F238E27FC236}">
                <a16:creationId xmlns:a16="http://schemas.microsoft.com/office/drawing/2014/main" id="{48B8890E-CEA7-496E-A46A-76741BA0DF41}"/>
              </a:ext>
            </a:extLst>
          </p:cNvPr>
          <p:cNvSpPr/>
          <p:nvPr/>
        </p:nvSpPr>
        <p:spPr bwMode="auto">
          <a:xfrm rot="5400000">
            <a:off x="5793385" y="7375285"/>
            <a:ext cx="338655" cy="239208"/>
          </a:xfrm>
          <a:prstGeom prst="triangle">
            <a:avLst/>
          </a:prstGeom>
          <a:solidFill>
            <a:srgbClr val="FFC000"/>
          </a:solidFill>
          <a:ln w="31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defTabSz="914400">
              <a:lnSpc>
                <a:spcPct val="90000"/>
              </a:lnSpc>
            </a:pPr>
            <a:endParaRPr lang="en-US" sz="1050" b="1">
              <a:latin typeface="Arial Nova Light" panose="020B0304020202020204" pitchFamily="34" charset="0"/>
            </a:endParaRPr>
          </a:p>
        </p:txBody>
      </p:sp>
      <p:grpSp>
        <p:nvGrpSpPr>
          <p:cNvPr id="28" name="Group 27">
            <a:extLst>
              <a:ext uri="{FF2B5EF4-FFF2-40B4-BE49-F238E27FC236}">
                <a16:creationId xmlns:a16="http://schemas.microsoft.com/office/drawing/2014/main" id="{8E75C75D-E8EC-4E3E-A913-D3CF0712F467}"/>
              </a:ext>
            </a:extLst>
          </p:cNvPr>
          <p:cNvGrpSpPr/>
          <p:nvPr/>
        </p:nvGrpSpPr>
        <p:grpSpPr>
          <a:xfrm>
            <a:off x="3829061" y="6978643"/>
            <a:ext cx="685574" cy="685574"/>
            <a:chOff x="3313399" y="1575658"/>
            <a:chExt cx="615488" cy="615488"/>
          </a:xfrm>
        </p:grpSpPr>
        <p:sp>
          <p:nvSpPr>
            <p:cNvPr id="29" name="Flowchart: Connector 28">
              <a:extLst>
                <a:ext uri="{FF2B5EF4-FFF2-40B4-BE49-F238E27FC236}">
                  <a16:creationId xmlns:a16="http://schemas.microsoft.com/office/drawing/2014/main" id="{45C3D421-3DDA-4D16-B4C9-C4214772E1F0}"/>
                </a:ext>
              </a:extLst>
            </p:cNvPr>
            <p:cNvSpPr/>
            <p:nvPr/>
          </p:nvSpPr>
          <p:spPr bwMode="auto">
            <a:xfrm>
              <a:off x="3313399" y="1575658"/>
              <a:ext cx="615488" cy="615488"/>
            </a:xfrm>
            <a:prstGeom prst="flowChartConnector">
              <a:avLst/>
            </a:prstGeom>
            <a:noFill/>
            <a:ln w="3175"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Nova Light" panose="020B0304020202020204" pitchFamily="34" charset="0"/>
              </a:endParaRPr>
            </a:p>
          </p:txBody>
        </p:sp>
        <p:pic>
          <p:nvPicPr>
            <p:cNvPr id="30" name="Google Shape;2118;p44">
              <a:extLst>
                <a:ext uri="{FF2B5EF4-FFF2-40B4-BE49-F238E27FC236}">
                  <a16:creationId xmlns:a16="http://schemas.microsoft.com/office/drawing/2014/main" id="{F4378374-7BC0-4371-B7EA-81F8D305FB16}"/>
                </a:ext>
              </a:extLst>
            </p:cNvPr>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3401180" y="1664661"/>
              <a:ext cx="439927" cy="437483"/>
            </a:xfrm>
            <a:prstGeom prst="rect">
              <a:avLst/>
            </a:prstGeom>
            <a:noFill/>
            <a:ln>
              <a:noFill/>
            </a:ln>
          </p:spPr>
        </p:pic>
      </p:grpSp>
      <p:sp>
        <p:nvSpPr>
          <p:cNvPr id="20" name="Rectangle: Rounded Corners 19">
            <a:extLst>
              <a:ext uri="{FF2B5EF4-FFF2-40B4-BE49-F238E27FC236}">
                <a16:creationId xmlns:a16="http://schemas.microsoft.com/office/drawing/2014/main" id="{B47948B2-D6CC-4593-8431-2B1A3F8764BC}"/>
              </a:ext>
            </a:extLst>
          </p:cNvPr>
          <p:cNvSpPr/>
          <p:nvPr/>
        </p:nvSpPr>
        <p:spPr bwMode="auto">
          <a:xfrm>
            <a:off x="6529131" y="6635146"/>
            <a:ext cx="2089704" cy="3046261"/>
          </a:xfrm>
          <a:prstGeom prst="roundRect">
            <a:avLst>
              <a:gd name="adj" fmla="val 2319"/>
            </a:avLst>
          </a:prstGeom>
          <a:solidFill>
            <a:srgbClr val="FFC000"/>
          </a:solidFill>
          <a:ln w="31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de-CH" sz="2000" b="1" i="0" u="none" strike="noStrike" cap="none" normalizeH="0" baseline="0" dirty="0">
                <a:ln>
                  <a:noFill/>
                </a:ln>
                <a:solidFill>
                  <a:schemeClr val="tx1"/>
                </a:solidFill>
                <a:effectLst/>
                <a:latin typeface="Arial Nova Light" panose="020B0304020202020204" pitchFamily="34" charset="0"/>
              </a:rPr>
              <a:t>Incubation</a:t>
            </a:r>
          </a:p>
          <a:p>
            <a:pPr marL="115888" marR="0" indent="-115888" algn="l" defTabSz="914400" rtl="0" eaLnBrk="0" fontAlgn="base" latinLnBrk="0" hangingPunct="0">
              <a:spcBef>
                <a:spcPts val="1200"/>
              </a:spcBef>
              <a:spcAft>
                <a:spcPct val="0"/>
              </a:spcAft>
              <a:buClrTx/>
              <a:buSzTx/>
              <a:buFont typeface="Arial" panose="020B0604020202020204" pitchFamily="34" charset="0"/>
              <a:buChar char="•"/>
              <a:tabLst/>
            </a:pPr>
            <a:r>
              <a:rPr lang="de-CH" sz="1500" dirty="0">
                <a:latin typeface="Arial Nova Light" panose="020B0304020202020204" pitchFamily="34" charset="0"/>
              </a:rPr>
              <a:t>Accès au financement</a:t>
            </a:r>
          </a:p>
          <a:p>
            <a:pPr marL="115888" indent="-115888" defTabSz="914400">
              <a:spcBef>
                <a:spcPts val="1200"/>
              </a:spcBef>
              <a:buFont typeface="Arial" panose="020B0604020202020204" pitchFamily="34" charset="0"/>
              <a:buChar char="•"/>
            </a:pPr>
            <a:r>
              <a:rPr lang="de-CH" sz="1500" dirty="0">
                <a:latin typeface="Arial Nova Light" panose="020B0304020202020204" pitchFamily="34" charset="0"/>
              </a:rPr>
              <a:t>Coaching / mentoring</a:t>
            </a:r>
          </a:p>
          <a:p>
            <a:pPr marL="115888" indent="-115888" defTabSz="914400">
              <a:spcBef>
                <a:spcPts val="1200"/>
              </a:spcBef>
              <a:buFont typeface="Arial" panose="020B0604020202020204" pitchFamily="34" charset="0"/>
              <a:buChar char="•"/>
            </a:pPr>
            <a:r>
              <a:rPr lang="de-CH" sz="1500" dirty="0">
                <a:latin typeface="Arial Nova Light" panose="020B0304020202020204" pitchFamily="34" charset="0"/>
              </a:rPr>
              <a:t>Accompagnement technique</a:t>
            </a:r>
          </a:p>
          <a:p>
            <a:pPr marL="115888" indent="-115888" defTabSz="914400">
              <a:spcBef>
                <a:spcPts val="1200"/>
              </a:spcBef>
              <a:buFont typeface="Arial" panose="020B0604020202020204" pitchFamily="34" charset="0"/>
              <a:buChar char="•"/>
            </a:pPr>
            <a:r>
              <a:rPr lang="de-CH" sz="1500" dirty="0">
                <a:latin typeface="Arial Nova Light" panose="020B0304020202020204" pitchFamily="34" charset="0"/>
              </a:rPr>
              <a:t>Commercialisation</a:t>
            </a:r>
          </a:p>
          <a:p>
            <a:pPr marL="115888" indent="-115888" defTabSz="914400">
              <a:spcBef>
                <a:spcPts val="1200"/>
              </a:spcBef>
              <a:buFont typeface="Arial" panose="020B0604020202020204" pitchFamily="34" charset="0"/>
              <a:buChar char="•"/>
            </a:pPr>
            <a:r>
              <a:rPr lang="de-CH" sz="1500" dirty="0">
                <a:latin typeface="Arial Nova Light" panose="020B0304020202020204" pitchFamily="34" charset="0"/>
              </a:rPr>
              <a:t>Business planning détaillé</a:t>
            </a:r>
          </a:p>
        </p:txBody>
      </p:sp>
      <p:sp>
        <p:nvSpPr>
          <p:cNvPr id="21" name="TextBox 20">
            <a:extLst>
              <a:ext uri="{FF2B5EF4-FFF2-40B4-BE49-F238E27FC236}">
                <a16:creationId xmlns:a16="http://schemas.microsoft.com/office/drawing/2014/main" id="{3A482C14-C189-485D-B32B-C972CA3FE5D7}"/>
              </a:ext>
            </a:extLst>
          </p:cNvPr>
          <p:cNvSpPr txBox="1"/>
          <p:nvPr/>
        </p:nvSpPr>
        <p:spPr>
          <a:xfrm rot="16200000">
            <a:off x="5596776" y="7195747"/>
            <a:ext cx="1428468" cy="400110"/>
          </a:xfrm>
          <a:prstGeom prst="rect">
            <a:avLst/>
          </a:prstGeom>
          <a:noFill/>
        </p:spPr>
        <p:txBody>
          <a:bodyPr wrap="none" rtlCol="0" anchor="ctr">
            <a:spAutoFit/>
          </a:bodyPr>
          <a:lstStyle/>
          <a:p>
            <a:r>
              <a:rPr lang="de-CH" sz="2000" b="1" dirty="0">
                <a:latin typeface="Arial Nova Light" panose="020B0304020202020204" pitchFamily="34" charset="0"/>
              </a:rPr>
              <a:t>Démarrage</a:t>
            </a:r>
            <a:endParaRPr lang="en-US" sz="2000" b="1" dirty="0">
              <a:latin typeface="Arial Nova Light" panose="020B0304020202020204" pitchFamily="34" charset="0"/>
            </a:endParaRPr>
          </a:p>
        </p:txBody>
      </p:sp>
      <p:sp>
        <p:nvSpPr>
          <p:cNvPr id="22" name="Isosceles Triangle 21">
            <a:extLst>
              <a:ext uri="{FF2B5EF4-FFF2-40B4-BE49-F238E27FC236}">
                <a16:creationId xmlns:a16="http://schemas.microsoft.com/office/drawing/2014/main" id="{6BBBA35F-4A85-4142-B150-4F57B3106971}"/>
              </a:ext>
            </a:extLst>
          </p:cNvPr>
          <p:cNvSpPr/>
          <p:nvPr/>
        </p:nvSpPr>
        <p:spPr bwMode="auto">
          <a:xfrm rot="5400000">
            <a:off x="8494386" y="6239802"/>
            <a:ext cx="338655" cy="239208"/>
          </a:xfrm>
          <a:prstGeom prst="triangle">
            <a:avLst/>
          </a:prstGeom>
          <a:solidFill>
            <a:srgbClr val="FFC000"/>
          </a:solidFill>
          <a:ln w="31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defTabSz="914400">
              <a:lnSpc>
                <a:spcPct val="90000"/>
              </a:lnSpc>
            </a:pPr>
            <a:endParaRPr lang="en-US" sz="1050" b="1">
              <a:latin typeface="Arial Nova Light" panose="020B0304020202020204" pitchFamily="34" charset="0"/>
            </a:endParaRPr>
          </a:p>
        </p:txBody>
      </p:sp>
      <p:grpSp>
        <p:nvGrpSpPr>
          <p:cNvPr id="23" name="Group 22">
            <a:extLst>
              <a:ext uri="{FF2B5EF4-FFF2-40B4-BE49-F238E27FC236}">
                <a16:creationId xmlns:a16="http://schemas.microsoft.com/office/drawing/2014/main" id="{598BA122-7239-45ED-AA47-8303DE089439}"/>
              </a:ext>
            </a:extLst>
          </p:cNvPr>
          <p:cNvGrpSpPr/>
          <p:nvPr/>
        </p:nvGrpSpPr>
        <p:grpSpPr>
          <a:xfrm>
            <a:off x="6529131" y="5843160"/>
            <a:ext cx="685574" cy="685574"/>
            <a:chOff x="5475054" y="1575658"/>
            <a:chExt cx="615488" cy="615488"/>
          </a:xfrm>
        </p:grpSpPr>
        <p:sp>
          <p:nvSpPr>
            <p:cNvPr id="24" name="Flowchart: Connector 23">
              <a:extLst>
                <a:ext uri="{FF2B5EF4-FFF2-40B4-BE49-F238E27FC236}">
                  <a16:creationId xmlns:a16="http://schemas.microsoft.com/office/drawing/2014/main" id="{00AE2479-E7F1-4417-95EA-B380EBCFF6E5}"/>
                </a:ext>
              </a:extLst>
            </p:cNvPr>
            <p:cNvSpPr/>
            <p:nvPr/>
          </p:nvSpPr>
          <p:spPr bwMode="auto">
            <a:xfrm>
              <a:off x="5475054" y="1575658"/>
              <a:ext cx="615488" cy="615488"/>
            </a:xfrm>
            <a:prstGeom prst="flowChartConnector">
              <a:avLst/>
            </a:prstGeom>
            <a:noFill/>
            <a:ln w="3175"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Nova Light" panose="020B0304020202020204" pitchFamily="34" charset="0"/>
              </a:endParaRPr>
            </a:p>
          </p:txBody>
        </p:sp>
        <p:pic>
          <p:nvPicPr>
            <p:cNvPr id="25" name="Google Shape;2135;p44">
              <a:extLst>
                <a:ext uri="{FF2B5EF4-FFF2-40B4-BE49-F238E27FC236}">
                  <a16:creationId xmlns:a16="http://schemas.microsoft.com/office/drawing/2014/main" id="{816238C9-5755-4FC3-987F-7081B6A80146}"/>
                </a:ext>
              </a:extLst>
            </p:cNvPr>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5602840" y="1704444"/>
              <a:ext cx="359917" cy="357917"/>
            </a:xfrm>
            <a:prstGeom prst="rect">
              <a:avLst/>
            </a:prstGeom>
            <a:noFill/>
            <a:ln>
              <a:noFill/>
            </a:ln>
          </p:spPr>
        </p:pic>
      </p:grpSp>
      <p:cxnSp>
        <p:nvCxnSpPr>
          <p:cNvPr id="16" name="Straight Connector 15">
            <a:extLst>
              <a:ext uri="{FF2B5EF4-FFF2-40B4-BE49-F238E27FC236}">
                <a16:creationId xmlns:a16="http://schemas.microsoft.com/office/drawing/2014/main" id="{547AF9FD-85DC-420B-82E2-6FB1DFB60776}"/>
              </a:ext>
            </a:extLst>
          </p:cNvPr>
          <p:cNvCxnSpPr>
            <a:cxnSpLocks/>
          </p:cNvCxnSpPr>
          <p:nvPr/>
        </p:nvCxnSpPr>
        <p:spPr bwMode="auto">
          <a:xfrm>
            <a:off x="1124166" y="12148923"/>
            <a:ext cx="10191534" cy="0"/>
          </a:xfrm>
          <a:prstGeom prst="line">
            <a:avLst/>
          </a:prstGeom>
          <a:solidFill>
            <a:srgbClr val="CCFFCC"/>
          </a:solidFill>
          <a:ln w="19050" cap="flat" cmpd="sng" algn="ctr">
            <a:solidFill>
              <a:srgbClr val="FFC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tangle 16">
            <a:extLst>
              <a:ext uri="{FF2B5EF4-FFF2-40B4-BE49-F238E27FC236}">
                <a16:creationId xmlns:a16="http://schemas.microsoft.com/office/drawing/2014/main" id="{C9D2CF56-6111-4883-962A-FF43762897AA}"/>
              </a:ext>
            </a:extLst>
          </p:cNvPr>
          <p:cNvSpPr/>
          <p:nvPr/>
        </p:nvSpPr>
        <p:spPr bwMode="auto">
          <a:xfrm>
            <a:off x="5067807" y="12016865"/>
            <a:ext cx="2304251" cy="338657"/>
          </a:xfrm>
          <a:prstGeom prst="rect">
            <a:avLst/>
          </a:prstGeom>
          <a:solidFill>
            <a:schemeClr val="bg1"/>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Nova Light" panose="020B0304020202020204" pitchFamily="34" charset="0"/>
            </a:endParaRPr>
          </a:p>
        </p:txBody>
      </p:sp>
      <p:sp>
        <p:nvSpPr>
          <p:cNvPr id="18" name="TextBox 17">
            <a:extLst>
              <a:ext uri="{FF2B5EF4-FFF2-40B4-BE49-F238E27FC236}">
                <a16:creationId xmlns:a16="http://schemas.microsoft.com/office/drawing/2014/main" id="{5F4E78D1-6ABB-4A2D-99F6-807E56870D5C}"/>
              </a:ext>
            </a:extLst>
          </p:cNvPr>
          <p:cNvSpPr txBox="1"/>
          <p:nvPr/>
        </p:nvSpPr>
        <p:spPr>
          <a:xfrm>
            <a:off x="4951796" y="11820552"/>
            <a:ext cx="2962671" cy="646331"/>
          </a:xfrm>
          <a:prstGeom prst="rect">
            <a:avLst/>
          </a:prstGeom>
          <a:solidFill>
            <a:schemeClr val="bg1"/>
          </a:solidFill>
        </p:spPr>
        <p:txBody>
          <a:bodyPr wrap="none" rtlCol="0">
            <a:spAutoFit/>
          </a:bodyPr>
          <a:lstStyle/>
          <a:p>
            <a:r>
              <a:rPr lang="de-CH" sz="3600" b="1" dirty="0">
                <a:solidFill>
                  <a:srgbClr val="FFC000"/>
                </a:solidFill>
                <a:latin typeface="Arial Nova Light" panose="020B0304020202020204" pitchFamily="34" charset="0"/>
              </a:rPr>
              <a:t>CAMTEX LAB</a:t>
            </a:r>
          </a:p>
        </p:txBody>
      </p:sp>
      <p:sp>
        <p:nvSpPr>
          <p:cNvPr id="39" name="TextBox 38">
            <a:extLst>
              <a:ext uri="{FF2B5EF4-FFF2-40B4-BE49-F238E27FC236}">
                <a16:creationId xmlns:a16="http://schemas.microsoft.com/office/drawing/2014/main" id="{D00F5A6A-4FA8-44ED-848E-F59CF09569BB}"/>
              </a:ext>
            </a:extLst>
          </p:cNvPr>
          <p:cNvSpPr txBox="1"/>
          <p:nvPr/>
        </p:nvSpPr>
        <p:spPr>
          <a:xfrm>
            <a:off x="784058" y="4276670"/>
            <a:ext cx="10531641" cy="400110"/>
          </a:xfrm>
          <a:prstGeom prst="rect">
            <a:avLst/>
          </a:prstGeom>
          <a:noFill/>
        </p:spPr>
        <p:txBody>
          <a:bodyPr wrap="square" rtlCol="0">
            <a:spAutoFit/>
          </a:bodyPr>
          <a:lstStyle/>
          <a:p>
            <a:pPr algn="just">
              <a:spcBef>
                <a:spcPts val="2400"/>
              </a:spcBef>
            </a:pPr>
            <a:r>
              <a:rPr lang="de-CH" sz="2000" b="1" dirty="0">
                <a:solidFill>
                  <a:srgbClr val="FFC000"/>
                </a:solidFill>
                <a:latin typeface="Arial Nova Light" panose="020B0304020202020204" pitchFamily="34" charset="0"/>
                <a:cs typeface="Arial" panose="020B0604020202020204" pitchFamily="34" charset="0"/>
              </a:rPr>
              <a:t>Illustration 12 | Les cibles </a:t>
            </a:r>
            <a:r>
              <a:rPr lang="de-CH" sz="2000" b="1" dirty="0" err="1">
                <a:solidFill>
                  <a:srgbClr val="FFC000"/>
                </a:solidFill>
                <a:latin typeface="Arial Nova Light" panose="020B0304020202020204" pitchFamily="34" charset="0"/>
                <a:cs typeface="Arial" panose="020B0604020202020204" pitchFamily="34" charset="0"/>
              </a:rPr>
              <a:t>d’intervention</a:t>
            </a:r>
            <a:r>
              <a:rPr lang="de-CH" sz="2000" b="1" dirty="0">
                <a:solidFill>
                  <a:srgbClr val="FFC000"/>
                </a:solidFill>
                <a:latin typeface="Arial Nova Light" panose="020B0304020202020204" pitchFamily="34" charset="0"/>
                <a:cs typeface="Arial" panose="020B0604020202020204" pitchFamily="34" charset="0"/>
              </a:rPr>
              <a:t> de CAMTEX LAB dans le processus d’incubation</a:t>
            </a:r>
          </a:p>
        </p:txBody>
      </p:sp>
      <p:sp>
        <p:nvSpPr>
          <p:cNvPr id="3" name="Oval 2">
            <a:extLst>
              <a:ext uri="{FF2B5EF4-FFF2-40B4-BE49-F238E27FC236}">
                <a16:creationId xmlns:a16="http://schemas.microsoft.com/office/drawing/2014/main" id="{A2435F8D-B4A5-4842-BADD-5EE9A74A3BE3}"/>
              </a:ext>
            </a:extLst>
          </p:cNvPr>
          <p:cNvSpPr/>
          <p:nvPr/>
        </p:nvSpPr>
        <p:spPr>
          <a:xfrm>
            <a:off x="2506173" y="12665804"/>
            <a:ext cx="2035411" cy="2035411"/>
          </a:xfrm>
          <a:prstGeom prst="ellipse">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a:solidFill>
                  <a:srgbClr val="FFC000"/>
                </a:solidFill>
                <a:latin typeface="Arial Nova Light" panose="020B0304020202020204" pitchFamily="34" charset="0"/>
              </a:rPr>
              <a:t>Je travaille mon projet</a:t>
            </a:r>
            <a:endParaRPr lang="en-US" b="1" dirty="0">
              <a:solidFill>
                <a:srgbClr val="FFC000"/>
              </a:solidFill>
              <a:latin typeface="Arial Nova Light" panose="020B0304020202020204" pitchFamily="34" charset="0"/>
            </a:endParaRPr>
          </a:p>
        </p:txBody>
      </p:sp>
      <p:sp>
        <p:nvSpPr>
          <p:cNvPr id="42" name="Oval 41">
            <a:extLst>
              <a:ext uri="{FF2B5EF4-FFF2-40B4-BE49-F238E27FC236}">
                <a16:creationId xmlns:a16="http://schemas.microsoft.com/office/drawing/2014/main" id="{04EA0A33-797F-4703-83FE-26BFA3A1074D}"/>
              </a:ext>
            </a:extLst>
          </p:cNvPr>
          <p:cNvSpPr/>
          <p:nvPr/>
        </p:nvSpPr>
        <p:spPr>
          <a:xfrm>
            <a:off x="6508698" y="12665804"/>
            <a:ext cx="2035411" cy="2035411"/>
          </a:xfrm>
          <a:prstGeom prst="ellipse">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a:solidFill>
                  <a:srgbClr val="FFC000"/>
                </a:solidFill>
                <a:latin typeface="Arial Nova Light" panose="020B0304020202020204" pitchFamily="34" charset="0"/>
              </a:rPr>
              <a:t>Je crée mon entreprise</a:t>
            </a:r>
            <a:endParaRPr lang="en-US" b="1" dirty="0">
              <a:solidFill>
                <a:srgbClr val="FFC000"/>
              </a:solidFill>
              <a:latin typeface="Arial Nova Light" panose="020B0304020202020204" pitchFamily="34" charset="0"/>
            </a:endParaRPr>
          </a:p>
        </p:txBody>
      </p:sp>
      <p:sp>
        <p:nvSpPr>
          <p:cNvPr id="43" name="Oval 42">
            <a:extLst>
              <a:ext uri="{FF2B5EF4-FFF2-40B4-BE49-F238E27FC236}">
                <a16:creationId xmlns:a16="http://schemas.microsoft.com/office/drawing/2014/main" id="{B4375631-1D99-49C1-9249-9973788103FB}"/>
              </a:ext>
            </a:extLst>
          </p:cNvPr>
          <p:cNvSpPr/>
          <p:nvPr/>
        </p:nvSpPr>
        <p:spPr>
          <a:xfrm>
            <a:off x="9229203" y="12665804"/>
            <a:ext cx="2035411" cy="2035411"/>
          </a:xfrm>
          <a:prstGeom prst="ellipse">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a:solidFill>
                  <a:srgbClr val="FFC000"/>
                </a:solidFill>
                <a:latin typeface="Arial Nova Light" panose="020B0304020202020204" pitchFamily="34" charset="0"/>
              </a:rPr>
              <a:t>Je développe mon activité</a:t>
            </a:r>
            <a:endParaRPr lang="en-US" b="1" dirty="0">
              <a:solidFill>
                <a:srgbClr val="FFC000"/>
              </a:solidFill>
              <a:latin typeface="Arial Nova Light" panose="020B0304020202020204" pitchFamily="34" charset="0"/>
            </a:endParaRPr>
          </a:p>
        </p:txBody>
      </p:sp>
      <p:sp>
        <p:nvSpPr>
          <p:cNvPr id="7" name="Oval 6">
            <a:extLst>
              <a:ext uri="{FF2B5EF4-FFF2-40B4-BE49-F238E27FC236}">
                <a16:creationId xmlns:a16="http://schemas.microsoft.com/office/drawing/2014/main" id="{46FEB68F-1EDB-4EFE-8B4C-BB25B8CD494B}"/>
              </a:ext>
            </a:extLst>
          </p:cNvPr>
          <p:cNvSpPr/>
          <p:nvPr/>
        </p:nvSpPr>
        <p:spPr>
          <a:xfrm>
            <a:off x="3253290" y="12441872"/>
            <a:ext cx="541176" cy="541176"/>
          </a:xfrm>
          <a:prstGeom prst="ellipse">
            <a:avLst/>
          </a:prstGeom>
          <a:solidFill>
            <a:srgbClr val="FFC00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b="1" dirty="0">
                <a:latin typeface="Arial Nova Light" panose="020B0304020202020204" pitchFamily="34" charset="0"/>
              </a:rPr>
              <a:t>1</a:t>
            </a:r>
            <a:endParaRPr lang="en-US" sz="2000" b="1" dirty="0">
              <a:latin typeface="Arial Nova Light" panose="020B0304020202020204" pitchFamily="34" charset="0"/>
            </a:endParaRPr>
          </a:p>
        </p:txBody>
      </p:sp>
      <p:sp>
        <p:nvSpPr>
          <p:cNvPr id="44" name="Oval 43">
            <a:extLst>
              <a:ext uri="{FF2B5EF4-FFF2-40B4-BE49-F238E27FC236}">
                <a16:creationId xmlns:a16="http://schemas.microsoft.com/office/drawing/2014/main" id="{2FB14456-1DB6-4616-B543-D088BA6724D4}"/>
              </a:ext>
            </a:extLst>
          </p:cNvPr>
          <p:cNvSpPr/>
          <p:nvPr/>
        </p:nvSpPr>
        <p:spPr>
          <a:xfrm>
            <a:off x="7255815" y="12441872"/>
            <a:ext cx="541176" cy="541176"/>
          </a:xfrm>
          <a:prstGeom prst="ellipse">
            <a:avLst/>
          </a:prstGeom>
          <a:solidFill>
            <a:srgbClr val="FFC00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b="1" dirty="0">
                <a:latin typeface="Arial Nova Light" panose="020B0304020202020204" pitchFamily="34" charset="0"/>
              </a:rPr>
              <a:t>2</a:t>
            </a:r>
            <a:endParaRPr lang="en-US" sz="2000" b="1" dirty="0">
              <a:latin typeface="Arial Nova Light" panose="020B0304020202020204" pitchFamily="34" charset="0"/>
            </a:endParaRPr>
          </a:p>
        </p:txBody>
      </p:sp>
      <p:sp>
        <p:nvSpPr>
          <p:cNvPr id="45" name="Oval 44">
            <a:extLst>
              <a:ext uri="{FF2B5EF4-FFF2-40B4-BE49-F238E27FC236}">
                <a16:creationId xmlns:a16="http://schemas.microsoft.com/office/drawing/2014/main" id="{6996C0BB-8162-40C4-B48A-6EC883F8952C}"/>
              </a:ext>
            </a:extLst>
          </p:cNvPr>
          <p:cNvSpPr/>
          <p:nvPr/>
        </p:nvSpPr>
        <p:spPr>
          <a:xfrm>
            <a:off x="9976320" y="12441872"/>
            <a:ext cx="541176" cy="541176"/>
          </a:xfrm>
          <a:prstGeom prst="ellipse">
            <a:avLst/>
          </a:prstGeom>
          <a:solidFill>
            <a:srgbClr val="FFC00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b="1" dirty="0">
                <a:latin typeface="Arial Nova Light" panose="020B0304020202020204" pitchFamily="34" charset="0"/>
              </a:rPr>
              <a:t>3</a:t>
            </a:r>
            <a:endParaRPr lang="en-US" sz="2000" b="1" dirty="0">
              <a:latin typeface="Arial Nova Light" panose="020B0304020202020204" pitchFamily="34" charset="0"/>
            </a:endParaRPr>
          </a:p>
        </p:txBody>
      </p:sp>
      <p:sp>
        <p:nvSpPr>
          <p:cNvPr id="46" name="Flowchart: Connector 45">
            <a:extLst>
              <a:ext uri="{FF2B5EF4-FFF2-40B4-BE49-F238E27FC236}">
                <a16:creationId xmlns:a16="http://schemas.microsoft.com/office/drawing/2014/main" id="{EBB9B5A2-E96F-4286-ADC7-03C02C2DAD39}"/>
              </a:ext>
            </a:extLst>
          </p:cNvPr>
          <p:cNvSpPr/>
          <p:nvPr/>
        </p:nvSpPr>
        <p:spPr bwMode="auto">
          <a:xfrm>
            <a:off x="9210019" y="4745379"/>
            <a:ext cx="685574" cy="685574"/>
          </a:xfrm>
          <a:prstGeom prst="flowChartConnector">
            <a:avLst/>
          </a:prstGeom>
          <a:noFill/>
          <a:ln w="3175"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Nova Light" panose="020B0304020202020204" pitchFamily="34" charset="0"/>
            </a:endParaRPr>
          </a:p>
        </p:txBody>
      </p:sp>
      <p:pic>
        <p:nvPicPr>
          <p:cNvPr id="48" name="Google Shape;116;p14">
            <a:extLst>
              <a:ext uri="{FF2B5EF4-FFF2-40B4-BE49-F238E27FC236}">
                <a16:creationId xmlns:a16="http://schemas.microsoft.com/office/drawing/2014/main" id="{2C207B62-08BD-4383-938C-27570B264706}"/>
              </a:ext>
            </a:extLst>
          </p:cNvPr>
          <p:cNvPicPr preferRelativeResize="0"/>
          <p:nvPr/>
        </p:nvPicPr>
        <p:blipFill>
          <a:blip r:embed="rId5" cstate="screen">
            <a:alphaModFix/>
            <a:extLst>
              <a:ext uri="{28A0092B-C50C-407E-A947-70E740481C1C}">
                <a14:useLocalDpi xmlns:a14="http://schemas.microsoft.com/office/drawing/2010/main"/>
              </a:ext>
            </a:extLst>
          </a:blip>
          <a:stretch>
            <a:fillRect/>
          </a:stretch>
        </p:blipFill>
        <p:spPr>
          <a:xfrm>
            <a:off x="9281274" y="4816634"/>
            <a:ext cx="543064" cy="543064"/>
          </a:xfrm>
          <a:prstGeom prst="rect">
            <a:avLst/>
          </a:prstGeom>
          <a:noFill/>
          <a:ln>
            <a:noFill/>
          </a:ln>
        </p:spPr>
      </p:pic>
      <p:sp>
        <p:nvSpPr>
          <p:cNvPr id="40" name="TextBox 39">
            <a:extLst>
              <a:ext uri="{FF2B5EF4-FFF2-40B4-BE49-F238E27FC236}">
                <a16:creationId xmlns:a16="http://schemas.microsoft.com/office/drawing/2014/main" id="{0A51B222-43F7-4639-97AC-B07DAF90D5F4}"/>
              </a:ext>
            </a:extLst>
          </p:cNvPr>
          <p:cNvSpPr txBox="1"/>
          <p:nvPr/>
        </p:nvSpPr>
        <p:spPr>
          <a:xfrm>
            <a:off x="2216040" y="1586205"/>
            <a:ext cx="3871063" cy="2492990"/>
          </a:xfrm>
          <a:prstGeom prst="rect">
            <a:avLst/>
          </a:prstGeom>
          <a:noFill/>
        </p:spPr>
        <p:txBody>
          <a:bodyPr wrap="square" rtlCol="0">
            <a:spAutoFit/>
          </a:bodyPr>
          <a:lstStyle/>
          <a:p>
            <a:pPr marR="0" lvl="0" indent="0" algn="just" fontAlgn="auto">
              <a:lnSpc>
                <a:spcPct val="100000"/>
              </a:lnSpc>
              <a:spcBef>
                <a:spcPts val="1200"/>
              </a:spcBef>
              <a:spcAft>
                <a:spcPts val="0"/>
              </a:spcAft>
              <a:buClrTx/>
              <a:buSzTx/>
              <a:buFontTx/>
              <a:buNone/>
              <a:tabLst/>
              <a:defRPr/>
            </a:pPr>
            <a:r>
              <a:rPr lang="de-CH" dirty="0">
                <a:latin typeface="Arial Nova Light" panose="020B0304020202020204" pitchFamily="34" charset="0"/>
                <a:cs typeface="Arial" panose="020B0604020202020204" pitchFamily="34" charset="0"/>
              </a:rPr>
              <a:t>En résumé, CAMTEX LAB est une SAEI qui anticipate d’intervenir à tous les stades de développement d’une start-up textile (cf. Illustration 12):</a:t>
            </a:r>
          </a:p>
          <a:p>
            <a:pPr marL="285750" marR="0" lvl="0" indent="-285750" algn="just" fontAlgn="auto">
              <a:lnSpc>
                <a:spcPct val="100000"/>
              </a:lnSpc>
              <a:spcBef>
                <a:spcPts val="1200"/>
              </a:spcBef>
              <a:spcAft>
                <a:spcPts val="0"/>
              </a:spcAft>
              <a:buClrTx/>
              <a:buSzTx/>
              <a:buFont typeface="Arial" panose="020B0604020202020204" pitchFamily="34" charset="0"/>
              <a:buChar char="•"/>
              <a:tabLst/>
              <a:defRPr/>
            </a:pPr>
            <a:r>
              <a:rPr lang="de-CH" dirty="0">
                <a:latin typeface="Arial Nova Light" panose="020B0304020202020204" pitchFamily="34" charset="0"/>
                <a:cs typeface="Arial" panose="020B0604020202020204" pitchFamily="34" charset="0"/>
              </a:rPr>
              <a:t>La création</a:t>
            </a:r>
          </a:p>
          <a:p>
            <a:pPr marL="285750" marR="0" lvl="0" indent="-285750" algn="just" fontAlgn="auto">
              <a:lnSpc>
                <a:spcPct val="100000"/>
              </a:lnSpc>
              <a:spcBef>
                <a:spcPts val="1200"/>
              </a:spcBef>
              <a:spcAft>
                <a:spcPts val="0"/>
              </a:spcAft>
              <a:buClrTx/>
              <a:buSzTx/>
              <a:buFont typeface="Arial" panose="020B0604020202020204" pitchFamily="34" charset="0"/>
              <a:buChar char="•"/>
              <a:tabLst/>
              <a:defRPr/>
            </a:pPr>
            <a:r>
              <a:rPr lang="de-CH" dirty="0">
                <a:latin typeface="Arial Nova Light" panose="020B0304020202020204" pitchFamily="34" charset="0"/>
                <a:cs typeface="Arial" panose="020B0604020202020204" pitchFamily="34" charset="0"/>
              </a:rPr>
              <a:t>Le démarrage</a:t>
            </a:r>
          </a:p>
          <a:p>
            <a:pPr marL="285750" marR="0" lvl="0" indent="-285750" algn="just" fontAlgn="auto">
              <a:lnSpc>
                <a:spcPct val="100000"/>
              </a:lnSpc>
              <a:spcBef>
                <a:spcPts val="1200"/>
              </a:spcBef>
              <a:spcAft>
                <a:spcPts val="0"/>
              </a:spcAft>
              <a:buClrTx/>
              <a:buSzTx/>
              <a:buFont typeface="Arial" panose="020B0604020202020204" pitchFamily="34" charset="0"/>
              <a:buChar char="•"/>
              <a:tabLst/>
              <a:defRPr/>
            </a:pPr>
            <a:r>
              <a:rPr lang="de-CH" dirty="0">
                <a:latin typeface="Arial Nova Light" panose="020B0304020202020204" pitchFamily="34" charset="0"/>
                <a:cs typeface="Arial" panose="020B0604020202020204" pitchFamily="34" charset="0"/>
              </a:rPr>
              <a:t>L’expansion</a:t>
            </a:r>
          </a:p>
        </p:txBody>
      </p:sp>
      <p:sp>
        <p:nvSpPr>
          <p:cNvPr id="47" name="TextBox 46">
            <a:extLst>
              <a:ext uri="{FF2B5EF4-FFF2-40B4-BE49-F238E27FC236}">
                <a16:creationId xmlns:a16="http://schemas.microsoft.com/office/drawing/2014/main" id="{53B9921A-6920-424C-A756-F89771B9FD2D}"/>
              </a:ext>
            </a:extLst>
          </p:cNvPr>
          <p:cNvSpPr txBox="1"/>
          <p:nvPr/>
        </p:nvSpPr>
        <p:spPr>
          <a:xfrm>
            <a:off x="6981384" y="1586205"/>
            <a:ext cx="4334886" cy="2462213"/>
          </a:xfrm>
          <a:prstGeom prst="rect">
            <a:avLst/>
          </a:prstGeom>
          <a:noFill/>
        </p:spPr>
        <p:txBody>
          <a:bodyPr wrap="square" rtlCol="0">
            <a:spAutoFit/>
          </a:bodyPr>
          <a:lstStyle>
            <a:defPPr>
              <a:defRPr lang="en-US"/>
            </a:defPPr>
            <a:lvl1pPr algn="just">
              <a:spcBef>
                <a:spcPts val="1200"/>
              </a:spcBef>
              <a:defRPr sz="1500">
                <a:latin typeface="Arial Nova Light" panose="020B0304020202020204" pitchFamily="34" charset="0"/>
                <a:cs typeface="Arial" panose="020B0604020202020204" pitchFamily="34" charset="0"/>
              </a:defRPr>
            </a:lvl1pPr>
          </a:lstStyle>
          <a:p>
            <a:r>
              <a:rPr lang="de-CH" sz="1800" dirty="0"/>
              <a:t>Son programme d’accompagnement s’adaptera au </a:t>
            </a:r>
            <a:r>
              <a:rPr lang="de-CH" sz="1800" dirty="0" err="1"/>
              <a:t>profil</a:t>
            </a:r>
            <a:r>
              <a:rPr lang="de-CH" sz="1800" dirty="0"/>
              <a:t> </a:t>
            </a:r>
            <a:r>
              <a:rPr lang="de-CH" sz="1800" dirty="0" err="1"/>
              <a:t>hétérogène</a:t>
            </a:r>
            <a:r>
              <a:rPr lang="de-CH" sz="1800" dirty="0"/>
              <a:t> des porteurs de projet sélectionnés afin de permettre de les faire progresser à leur rythme et selon leurs besoins spécifiques. </a:t>
            </a:r>
          </a:p>
          <a:p>
            <a:r>
              <a:rPr lang="de-CH" sz="1800" b="1" dirty="0"/>
              <a:t>Cette </a:t>
            </a:r>
            <a:r>
              <a:rPr lang="de-CH" sz="1800" b="1" dirty="0" err="1"/>
              <a:t>capacité</a:t>
            </a:r>
            <a:r>
              <a:rPr lang="de-CH" sz="1800" b="1" dirty="0"/>
              <a:t> </a:t>
            </a:r>
            <a:r>
              <a:rPr lang="de-CH" sz="1800" b="1" dirty="0" err="1"/>
              <a:t>d’adaptation</a:t>
            </a:r>
            <a:r>
              <a:rPr lang="de-CH" sz="1800" b="1" dirty="0"/>
              <a:t> et cette approche sur-mesure seront de vrais marqueurs de réussite de CAMTEX LAB.</a:t>
            </a:r>
            <a:endParaRPr lang="fr-FR" sz="1800" b="1" dirty="0"/>
          </a:p>
        </p:txBody>
      </p:sp>
    </p:spTree>
    <p:extLst>
      <p:ext uri="{BB962C8B-B14F-4D97-AF65-F5344CB8AC3E}">
        <p14:creationId xmlns:p14="http://schemas.microsoft.com/office/powerpoint/2010/main" val="16313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F191F17-E30C-4A93-9B87-EEAB92AEE346}"/>
              </a:ext>
            </a:extLst>
          </p:cNvPr>
          <p:cNvCxnSpPr>
            <a:cxnSpLocks/>
          </p:cNvCxnSpPr>
          <p:nvPr/>
        </p:nvCxnSpPr>
        <p:spPr>
          <a:xfrm>
            <a:off x="-18661" y="1138335"/>
            <a:ext cx="6819511"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BDB48EE-D511-4113-B530-FEEC13E86265}"/>
              </a:ext>
            </a:extLst>
          </p:cNvPr>
          <p:cNvSpPr txBox="1"/>
          <p:nvPr/>
        </p:nvSpPr>
        <p:spPr>
          <a:xfrm>
            <a:off x="784058" y="5486273"/>
            <a:ext cx="10531641" cy="400110"/>
          </a:xfrm>
          <a:prstGeom prst="rect">
            <a:avLst/>
          </a:prstGeom>
          <a:noFill/>
        </p:spPr>
        <p:txBody>
          <a:bodyPr wrap="square" rtlCol="0">
            <a:spAutoFit/>
          </a:bodyPr>
          <a:lstStyle/>
          <a:p>
            <a:pPr algn="just">
              <a:spcBef>
                <a:spcPts val="2400"/>
              </a:spcBef>
            </a:pPr>
            <a:r>
              <a:rPr lang="de-CH" sz="2000" b="1" dirty="0">
                <a:solidFill>
                  <a:srgbClr val="FFC000"/>
                </a:solidFill>
                <a:latin typeface="Arial Nova Light" panose="020B0304020202020204" pitchFamily="34" charset="0"/>
                <a:cs typeface="Arial" panose="020B0604020202020204" pitchFamily="34" charset="0"/>
              </a:rPr>
              <a:t>Illustration 13 | La palette des </a:t>
            </a:r>
            <a:r>
              <a:rPr lang="de-CH" sz="2000" b="1" dirty="0" err="1">
                <a:solidFill>
                  <a:srgbClr val="FFC000"/>
                </a:solidFill>
                <a:latin typeface="Arial Nova Light" panose="020B0304020202020204" pitchFamily="34" charset="0"/>
                <a:cs typeface="Arial" panose="020B0604020202020204" pitchFamily="34" charset="0"/>
              </a:rPr>
              <a:t>services</a:t>
            </a:r>
            <a:r>
              <a:rPr lang="de-CH" sz="2000" b="1" dirty="0">
                <a:solidFill>
                  <a:srgbClr val="FFC000"/>
                </a:solidFill>
                <a:latin typeface="Arial Nova Light" panose="020B0304020202020204" pitchFamily="34" charset="0"/>
                <a:cs typeface="Arial" panose="020B0604020202020204" pitchFamily="34" charset="0"/>
              </a:rPr>
              <a:t> de CAMTEX LAB</a:t>
            </a:r>
          </a:p>
        </p:txBody>
      </p:sp>
      <p:sp>
        <p:nvSpPr>
          <p:cNvPr id="39" name="Rectangle 38">
            <a:extLst>
              <a:ext uri="{FF2B5EF4-FFF2-40B4-BE49-F238E27FC236}">
                <a16:creationId xmlns:a16="http://schemas.microsoft.com/office/drawing/2014/main" id="{81960CDD-0156-44A3-AC53-6927C30C12D3}"/>
              </a:ext>
            </a:extLst>
          </p:cNvPr>
          <p:cNvSpPr/>
          <p:nvPr/>
        </p:nvSpPr>
        <p:spPr>
          <a:xfrm>
            <a:off x="784058" y="9771519"/>
            <a:ext cx="1660563" cy="1287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a:solidFill>
                  <a:schemeClr val="tx1"/>
                </a:solidFill>
                <a:latin typeface="Arial Nova Light" panose="020B0304020202020204" pitchFamily="34" charset="0"/>
              </a:rPr>
              <a:t>CAMTEX LAB permettra à un porteur de projet de...</a:t>
            </a:r>
            <a:endParaRPr lang="en-US" b="1" dirty="0">
              <a:solidFill>
                <a:schemeClr val="tx1"/>
              </a:solidFill>
              <a:latin typeface="Arial Nova Light" panose="020B0304020202020204" pitchFamily="34" charset="0"/>
            </a:endParaRPr>
          </a:p>
        </p:txBody>
      </p:sp>
      <p:grpSp>
        <p:nvGrpSpPr>
          <p:cNvPr id="24" name="Group 23">
            <a:extLst>
              <a:ext uri="{FF2B5EF4-FFF2-40B4-BE49-F238E27FC236}">
                <a16:creationId xmlns:a16="http://schemas.microsoft.com/office/drawing/2014/main" id="{54CEB675-DAE2-4484-AA7D-23FA93D5D189}"/>
              </a:ext>
            </a:extLst>
          </p:cNvPr>
          <p:cNvGrpSpPr/>
          <p:nvPr/>
        </p:nvGrpSpPr>
        <p:grpSpPr>
          <a:xfrm>
            <a:off x="2444621" y="9082699"/>
            <a:ext cx="2169951" cy="1135225"/>
            <a:chOff x="2719284" y="9176149"/>
            <a:chExt cx="2169951" cy="1135225"/>
          </a:xfrm>
        </p:grpSpPr>
        <p:sp>
          <p:nvSpPr>
            <p:cNvPr id="41" name="Rectangle 40">
              <a:extLst>
                <a:ext uri="{FF2B5EF4-FFF2-40B4-BE49-F238E27FC236}">
                  <a16:creationId xmlns:a16="http://schemas.microsoft.com/office/drawing/2014/main" id="{D1D0574F-0B01-4CC0-B1DC-D9B7F7016C22}"/>
                </a:ext>
              </a:extLst>
            </p:cNvPr>
            <p:cNvSpPr/>
            <p:nvPr/>
          </p:nvSpPr>
          <p:spPr>
            <a:xfrm>
              <a:off x="3210011" y="9176149"/>
              <a:ext cx="1679224" cy="1135225"/>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latin typeface="Arial Nova Light" panose="020B0304020202020204" pitchFamily="34" charset="0"/>
                </a:rPr>
                <a:t>...de se</a:t>
              </a:r>
            </a:p>
            <a:p>
              <a:pPr algn="ctr"/>
              <a:r>
                <a:rPr lang="de-CH" dirty="0">
                  <a:solidFill>
                    <a:schemeClr val="tx1"/>
                  </a:solidFill>
                  <a:latin typeface="Arial Nova Light" panose="020B0304020202020204" pitchFamily="34" charset="0"/>
                </a:rPr>
                <a:t>focaliser sur son projet...</a:t>
              </a:r>
              <a:endParaRPr lang="en-US" dirty="0">
                <a:solidFill>
                  <a:schemeClr val="tx1"/>
                </a:solidFill>
                <a:latin typeface="Arial Nova Light" panose="020B0304020202020204" pitchFamily="34" charset="0"/>
              </a:endParaRPr>
            </a:p>
          </p:txBody>
        </p:sp>
        <p:sp>
          <p:nvSpPr>
            <p:cNvPr id="43" name="Oval 42">
              <a:extLst>
                <a:ext uri="{FF2B5EF4-FFF2-40B4-BE49-F238E27FC236}">
                  <a16:creationId xmlns:a16="http://schemas.microsoft.com/office/drawing/2014/main" id="{C727FA2E-380F-448B-B186-9F9493A4DE29}"/>
                </a:ext>
              </a:extLst>
            </p:cNvPr>
            <p:cNvSpPr/>
            <p:nvPr/>
          </p:nvSpPr>
          <p:spPr>
            <a:xfrm>
              <a:off x="2719284" y="9463231"/>
              <a:ext cx="559837" cy="559837"/>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a:solidFill>
                    <a:schemeClr val="bg1"/>
                  </a:solidFill>
                  <a:latin typeface="Arial Nova Light" panose="020B0304020202020204" pitchFamily="34" charset="0"/>
                </a:rPr>
                <a:t>3</a:t>
              </a:r>
              <a:endParaRPr lang="en-US" b="1" dirty="0">
                <a:solidFill>
                  <a:schemeClr val="bg1"/>
                </a:solidFill>
                <a:latin typeface="Arial Nova Light" panose="020B0304020202020204" pitchFamily="34" charset="0"/>
              </a:endParaRPr>
            </a:p>
          </p:txBody>
        </p:sp>
      </p:grpSp>
      <p:grpSp>
        <p:nvGrpSpPr>
          <p:cNvPr id="25" name="Group 24">
            <a:extLst>
              <a:ext uri="{FF2B5EF4-FFF2-40B4-BE49-F238E27FC236}">
                <a16:creationId xmlns:a16="http://schemas.microsoft.com/office/drawing/2014/main" id="{93527EC1-62A7-41AB-910D-05521FB83345}"/>
              </a:ext>
            </a:extLst>
          </p:cNvPr>
          <p:cNvGrpSpPr/>
          <p:nvPr/>
        </p:nvGrpSpPr>
        <p:grpSpPr>
          <a:xfrm>
            <a:off x="2444621" y="10612742"/>
            <a:ext cx="2169951" cy="1135225"/>
            <a:chOff x="2719284" y="10632105"/>
            <a:chExt cx="2169951" cy="1135225"/>
          </a:xfrm>
        </p:grpSpPr>
        <p:sp>
          <p:nvSpPr>
            <p:cNvPr id="57" name="Rectangle 56">
              <a:extLst>
                <a:ext uri="{FF2B5EF4-FFF2-40B4-BE49-F238E27FC236}">
                  <a16:creationId xmlns:a16="http://schemas.microsoft.com/office/drawing/2014/main" id="{A79B74B1-BC15-438F-934B-2052B150F4AE}"/>
                </a:ext>
              </a:extLst>
            </p:cNvPr>
            <p:cNvSpPr/>
            <p:nvPr/>
          </p:nvSpPr>
          <p:spPr>
            <a:xfrm>
              <a:off x="3210011" y="10632105"/>
              <a:ext cx="1679224" cy="1135225"/>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latin typeface="Arial Nova Light" panose="020B0304020202020204" pitchFamily="34" charset="0"/>
                </a:rPr>
                <a:t>...créer son entreprise...</a:t>
              </a:r>
              <a:endParaRPr lang="en-US" dirty="0">
                <a:solidFill>
                  <a:schemeClr val="tx1"/>
                </a:solidFill>
                <a:latin typeface="Arial Nova Light" panose="020B0304020202020204" pitchFamily="34" charset="0"/>
              </a:endParaRPr>
            </a:p>
          </p:txBody>
        </p:sp>
        <p:sp>
          <p:nvSpPr>
            <p:cNvPr id="58" name="Oval 57">
              <a:extLst>
                <a:ext uri="{FF2B5EF4-FFF2-40B4-BE49-F238E27FC236}">
                  <a16:creationId xmlns:a16="http://schemas.microsoft.com/office/drawing/2014/main" id="{4653EA30-C490-4DE7-B507-4DEC13C9873C}"/>
                </a:ext>
              </a:extLst>
            </p:cNvPr>
            <p:cNvSpPr/>
            <p:nvPr/>
          </p:nvSpPr>
          <p:spPr>
            <a:xfrm>
              <a:off x="2719284" y="10919187"/>
              <a:ext cx="559837" cy="559837"/>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a:solidFill>
                    <a:schemeClr val="bg1"/>
                  </a:solidFill>
                  <a:latin typeface="Arial Nova Light" panose="020B0304020202020204" pitchFamily="34" charset="0"/>
                </a:rPr>
                <a:t>4</a:t>
              </a:r>
              <a:endParaRPr lang="en-US" b="1" dirty="0">
                <a:solidFill>
                  <a:schemeClr val="bg1"/>
                </a:solidFill>
                <a:latin typeface="Arial Nova Light" panose="020B0304020202020204" pitchFamily="34" charset="0"/>
              </a:endParaRPr>
            </a:p>
          </p:txBody>
        </p:sp>
      </p:grpSp>
      <p:grpSp>
        <p:nvGrpSpPr>
          <p:cNvPr id="27" name="Group 26">
            <a:extLst>
              <a:ext uri="{FF2B5EF4-FFF2-40B4-BE49-F238E27FC236}">
                <a16:creationId xmlns:a16="http://schemas.microsoft.com/office/drawing/2014/main" id="{3877C20C-FB8B-4D3E-A051-D1141589031F}"/>
              </a:ext>
            </a:extLst>
          </p:cNvPr>
          <p:cNvGrpSpPr/>
          <p:nvPr/>
        </p:nvGrpSpPr>
        <p:grpSpPr>
          <a:xfrm>
            <a:off x="2444621" y="13672826"/>
            <a:ext cx="2169951" cy="1135225"/>
            <a:chOff x="2719284" y="13576574"/>
            <a:chExt cx="2169951" cy="1135225"/>
          </a:xfrm>
        </p:grpSpPr>
        <p:sp>
          <p:nvSpPr>
            <p:cNvPr id="42" name="Rectangle 41">
              <a:extLst>
                <a:ext uri="{FF2B5EF4-FFF2-40B4-BE49-F238E27FC236}">
                  <a16:creationId xmlns:a16="http://schemas.microsoft.com/office/drawing/2014/main" id="{F61A1D77-AF83-40B4-BFE4-53FF87599B43}"/>
                </a:ext>
              </a:extLst>
            </p:cNvPr>
            <p:cNvSpPr/>
            <p:nvPr/>
          </p:nvSpPr>
          <p:spPr>
            <a:xfrm>
              <a:off x="3210011" y="13576574"/>
              <a:ext cx="1679224" cy="1135225"/>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latin typeface="Arial Nova Light" panose="020B0304020202020204" pitchFamily="34" charset="0"/>
                </a:rPr>
                <a:t>...préparer</a:t>
              </a:r>
            </a:p>
            <a:p>
              <a:pPr algn="ctr"/>
              <a:r>
                <a:rPr lang="de-CH" dirty="0">
                  <a:solidFill>
                    <a:schemeClr val="tx1"/>
                  </a:solidFill>
                  <a:latin typeface="Arial Nova Light" panose="020B0304020202020204" pitchFamily="34" charset="0"/>
                </a:rPr>
                <a:t>son envol...</a:t>
              </a:r>
              <a:endParaRPr lang="en-US" dirty="0">
                <a:solidFill>
                  <a:schemeClr val="tx1"/>
                </a:solidFill>
                <a:latin typeface="Arial Nova Light" panose="020B0304020202020204" pitchFamily="34" charset="0"/>
              </a:endParaRPr>
            </a:p>
          </p:txBody>
        </p:sp>
        <p:sp>
          <p:nvSpPr>
            <p:cNvPr id="44" name="Oval 43">
              <a:extLst>
                <a:ext uri="{FF2B5EF4-FFF2-40B4-BE49-F238E27FC236}">
                  <a16:creationId xmlns:a16="http://schemas.microsoft.com/office/drawing/2014/main" id="{88C5C6F8-3EA3-41F7-890E-755D5D9D4646}"/>
                </a:ext>
              </a:extLst>
            </p:cNvPr>
            <p:cNvSpPr/>
            <p:nvPr/>
          </p:nvSpPr>
          <p:spPr>
            <a:xfrm>
              <a:off x="2719284" y="13864267"/>
              <a:ext cx="559837" cy="559837"/>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a:solidFill>
                    <a:schemeClr val="bg1"/>
                  </a:solidFill>
                  <a:latin typeface="Arial Nova Light" panose="020B0304020202020204" pitchFamily="34" charset="0"/>
                </a:rPr>
                <a:t>6</a:t>
              </a:r>
              <a:endParaRPr lang="en-US" b="1" dirty="0">
                <a:solidFill>
                  <a:schemeClr val="bg1"/>
                </a:solidFill>
                <a:latin typeface="Arial Nova Light" panose="020B0304020202020204" pitchFamily="34" charset="0"/>
              </a:endParaRPr>
            </a:p>
          </p:txBody>
        </p:sp>
      </p:grpSp>
      <p:grpSp>
        <p:nvGrpSpPr>
          <p:cNvPr id="23" name="Group 22">
            <a:extLst>
              <a:ext uri="{FF2B5EF4-FFF2-40B4-BE49-F238E27FC236}">
                <a16:creationId xmlns:a16="http://schemas.microsoft.com/office/drawing/2014/main" id="{D68E9016-84D2-4FD9-AB87-90E8806F4C89}"/>
              </a:ext>
            </a:extLst>
          </p:cNvPr>
          <p:cNvGrpSpPr/>
          <p:nvPr/>
        </p:nvGrpSpPr>
        <p:grpSpPr>
          <a:xfrm>
            <a:off x="2444621" y="7552656"/>
            <a:ext cx="2169951" cy="1135225"/>
            <a:chOff x="2719284" y="7687640"/>
            <a:chExt cx="2169951" cy="1135225"/>
          </a:xfrm>
        </p:grpSpPr>
        <p:sp>
          <p:nvSpPr>
            <p:cNvPr id="7" name="Rectangle 6">
              <a:extLst>
                <a:ext uri="{FF2B5EF4-FFF2-40B4-BE49-F238E27FC236}">
                  <a16:creationId xmlns:a16="http://schemas.microsoft.com/office/drawing/2014/main" id="{FDB7AC62-B95F-4C1F-85A0-8EA856E4BD38}"/>
                </a:ext>
              </a:extLst>
            </p:cNvPr>
            <p:cNvSpPr/>
            <p:nvPr/>
          </p:nvSpPr>
          <p:spPr>
            <a:xfrm>
              <a:off x="3210011" y="7687640"/>
              <a:ext cx="1679224" cy="1135225"/>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latin typeface="Arial Nova Light" panose="020B0304020202020204" pitchFamily="34" charset="0"/>
                </a:rPr>
                <a:t>...définir la bonne idée</a:t>
              </a:r>
            </a:p>
            <a:p>
              <a:pPr algn="ctr"/>
              <a:r>
                <a:rPr lang="de-CH" dirty="0">
                  <a:solidFill>
                    <a:schemeClr val="tx1"/>
                  </a:solidFill>
                  <a:latin typeface="Arial Nova Light" panose="020B0304020202020204" pitchFamily="34" charset="0"/>
                </a:rPr>
                <a:t>de business...</a:t>
              </a:r>
              <a:endParaRPr lang="en-US" dirty="0">
                <a:solidFill>
                  <a:schemeClr val="tx1"/>
                </a:solidFill>
                <a:latin typeface="Arial Nova Light" panose="020B0304020202020204" pitchFamily="34" charset="0"/>
              </a:endParaRPr>
            </a:p>
          </p:txBody>
        </p:sp>
        <p:sp>
          <p:nvSpPr>
            <p:cNvPr id="9" name="Oval 8">
              <a:extLst>
                <a:ext uri="{FF2B5EF4-FFF2-40B4-BE49-F238E27FC236}">
                  <a16:creationId xmlns:a16="http://schemas.microsoft.com/office/drawing/2014/main" id="{1E4A4BAE-37F4-4323-A9DC-FC977662714E}"/>
                </a:ext>
              </a:extLst>
            </p:cNvPr>
            <p:cNvSpPr/>
            <p:nvPr/>
          </p:nvSpPr>
          <p:spPr>
            <a:xfrm>
              <a:off x="2719284" y="7975334"/>
              <a:ext cx="559837" cy="559837"/>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a:solidFill>
                    <a:schemeClr val="bg1"/>
                  </a:solidFill>
                  <a:latin typeface="Arial Nova Light" panose="020B0304020202020204" pitchFamily="34" charset="0"/>
                </a:rPr>
                <a:t>2</a:t>
              </a:r>
              <a:endParaRPr lang="en-US" b="1" dirty="0">
                <a:solidFill>
                  <a:schemeClr val="bg1"/>
                </a:solidFill>
                <a:latin typeface="Arial Nova Light" panose="020B0304020202020204" pitchFamily="34" charset="0"/>
              </a:endParaRPr>
            </a:p>
          </p:txBody>
        </p:sp>
      </p:grpSp>
      <p:grpSp>
        <p:nvGrpSpPr>
          <p:cNvPr id="26" name="Group 25">
            <a:extLst>
              <a:ext uri="{FF2B5EF4-FFF2-40B4-BE49-F238E27FC236}">
                <a16:creationId xmlns:a16="http://schemas.microsoft.com/office/drawing/2014/main" id="{A8E5713A-2E1F-4435-98FD-12B57CB29C61}"/>
              </a:ext>
            </a:extLst>
          </p:cNvPr>
          <p:cNvGrpSpPr/>
          <p:nvPr/>
        </p:nvGrpSpPr>
        <p:grpSpPr>
          <a:xfrm>
            <a:off x="2444621" y="12142785"/>
            <a:ext cx="2169951" cy="1135225"/>
            <a:chOff x="2719284" y="12088062"/>
            <a:chExt cx="2169951" cy="1135225"/>
          </a:xfrm>
        </p:grpSpPr>
        <p:sp>
          <p:nvSpPr>
            <p:cNvPr id="83" name="Rectangle 82">
              <a:extLst>
                <a:ext uri="{FF2B5EF4-FFF2-40B4-BE49-F238E27FC236}">
                  <a16:creationId xmlns:a16="http://schemas.microsoft.com/office/drawing/2014/main" id="{249B3E9D-DA98-4B58-A209-2C6FF2D276F4}"/>
                </a:ext>
              </a:extLst>
            </p:cNvPr>
            <p:cNvSpPr/>
            <p:nvPr/>
          </p:nvSpPr>
          <p:spPr>
            <a:xfrm>
              <a:off x="3210011" y="12088062"/>
              <a:ext cx="1679224" cy="1135225"/>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latin typeface="Arial Nova Light" panose="020B0304020202020204" pitchFamily="34" charset="0"/>
                </a:rPr>
                <a:t>...de se faire connaître...</a:t>
              </a:r>
              <a:endParaRPr lang="en-US" dirty="0">
                <a:solidFill>
                  <a:schemeClr val="tx1"/>
                </a:solidFill>
                <a:latin typeface="Arial Nova Light" panose="020B0304020202020204" pitchFamily="34" charset="0"/>
              </a:endParaRPr>
            </a:p>
          </p:txBody>
        </p:sp>
        <p:sp>
          <p:nvSpPr>
            <p:cNvPr id="84" name="Oval 83">
              <a:extLst>
                <a:ext uri="{FF2B5EF4-FFF2-40B4-BE49-F238E27FC236}">
                  <a16:creationId xmlns:a16="http://schemas.microsoft.com/office/drawing/2014/main" id="{245BAD39-0B34-4F88-8DED-72D773864120}"/>
                </a:ext>
              </a:extLst>
            </p:cNvPr>
            <p:cNvSpPr/>
            <p:nvPr/>
          </p:nvSpPr>
          <p:spPr>
            <a:xfrm>
              <a:off x="2719284" y="12375144"/>
              <a:ext cx="559837" cy="559837"/>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a:solidFill>
                    <a:schemeClr val="bg1"/>
                  </a:solidFill>
                  <a:latin typeface="Arial Nova Light" panose="020B0304020202020204" pitchFamily="34" charset="0"/>
                </a:rPr>
                <a:t>5</a:t>
              </a:r>
              <a:endParaRPr lang="en-US" b="1" dirty="0">
                <a:solidFill>
                  <a:schemeClr val="bg1"/>
                </a:solidFill>
                <a:latin typeface="Arial Nova Light" panose="020B0304020202020204" pitchFamily="34" charset="0"/>
              </a:endParaRPr>
            </a:p>
          </p:txBody>
        </p:sp>
      </p:grpSp>
      <p:grpSp>
        <p:nvGrpSpPr>
          <p:cNvPr id="22" name="Group 21">
            <a:extLst>
              <a:ext uri="{FF2B5EF4-FFF2-40B4-BE49-F238E27FC236}">
                <a16:creationId xmlns:a16="http://schemas.microsoft.com/office/drawing/2014/main" id="{30E9C102-E339-44E3-B022-E43CB5B4E59C}"/>
              </a:ext>
            </a:extLst>
          </p:cNvPr>
          <p:cNvGrpSpPr/>
          <p:nvPr/>
        </p:nvGrpSpPr>
        <p:grpSpPr>
          <a:xfrm>
            <a:off x="2444627" y="6022613"/>
            <a:ext cx="2169951" cy="1135225"/>
            <a:chOff x="2719290" y="6309449"/>
            <a:chExt cx="2169951" cy="1135225"/>
          </a:xfrm>
        </p:grpSpPr>
        <p:sp>
          <p:nvSpPr>
            <p:cNvPr id="93" name="Rectangle 92">
              <a:extLst>
                <a:ext uri="{FF2B5EF4-FFF2-40B4-BE49-F238E27FC236}">
                  <a16:creationId xmlns:a16="http://schemas.microsoft.com/office/drawing/2014/main" id="{8E23BC4A-E2BF-4BF7-BAF0-653FFD85FC6A}"/>
                </a:ext>
              </a:extLst>
            </p:cNvPr>
            <p:cNvSpPr/>
            <p:nvPr/>
          </p:nvSpPr>
          <p:spPr>
            <a:xfrm>
              <a:off x="3210017" y="6309449"/>
              <a:ext cx="1679224" cy="1135225"/>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latin typeface="Arial Nova Light" panose="020B0304020202020204" pitchFamily="34" charset="0"/>
                </a:rPr>
                <a:t>...de se former...</a:t>
              </a:r>
              <a:endParaRPr lang="en-US" dirty="0">
                <a:solidFill>
                  <a:schemeClr val="tx1"/>
                </a:solidFill>
                <a:latin typeface="Arial Nova Light" panose="020B0304020202020204" pitchFamily="34" charset="0"/>
              </a:endParaRPr>
            </a:p>
          </p:txBody>
        </p:sp>
        <p:sp>
          <p:nvSpPr>
            <p:cNvPr id="94" name="Oval 93">
              <a:extLst>
                <a:ext uri="{FF2B5EF4-FFF2-40B4-BE49-F238E27FC236}">
                  <a16:creationId xmlns:a16="http://schemas.microsoft.com/office/drawing/2014/main" id="{F6F56F8C-CDC9-4A6A-94B0-845276716770}"/>
                </a:ext>
              </a:extLst>
            </p:cNvPr>
            <p:cNvSpPr/>
            <p:nvPr/>
          </p:nvSpPr>
          <p:spPr>
            <a:xfrm>
              <a:off x="2719290" y="6597143"/>
              <a:ext cx="559837" cy="559837"/>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a:solidFill>
                    <a:schemeClr val="bg1"/>
                  </a:solidFill>
                  <a:latin typeface="Arial Nova Light" panose="020B0304020202020204" pitchFamily="34" charset="0"/>
                </a:rPr>
                <a:t>1</a:t>
              </a:r>
              <a:endParaRPr lang="en-US" b="1" dirty="0">
                <a:solidFill>
                  <a:schemeClr val="bg1"/>
                </a:solidFill>
                <a:latin typeface="Arial Nova Light" panose="020B0304020202020204" pitchFamily="34" charset="0"/>
              </a:endParaRPr>
            </a:p>
          </p:txBody>
        </p:sp>
      </p:grpSp>
      <p:grpSp>
        <p:nvGrpSpPr>
          <p:cNvPr id="2" name="Group 1">
            <a:extLst>
              <a:ext uri="{FF2B5EF4-FFF2-40B4-BE49-F238E27FC236}">
                <a16:creationId xmlns:a16="http://schemas.microsoft.com/office/drawing/2014/main" id="{04402F1D-E0B1-4868-A666-6EB59F57A505}"/>
              </a:ext>
            </a:extLst>
          </p:cNvPr>
          <p:cNvGrpSpPr/>
          <p:nvPr/>
        </p:nvGrpSpPr>
        <p:grpSpPr>
          <a:xfrm>
            <a:off x="6389121" y="5990060"/>
            <a:ext cx="4926578" cy="8850542"/>
            <a:chOff x="6389121" y="5990060"/>
            <a:chExt cx="4926578" cy="8850542"/>
          </a:xfrm>
        </p:grpSpPr>
        <p:grpSp>
          <p:nvGrpSpPr>
            <p:cNvPr id="28" name="Group 27">
              <a:extLst>
                <a:ext uri="{FF2B5EF4-FFF2-40B4-BE49-F238E27FC236}">
                  <a16:creationId xmlns:a16="http://schemas.microsoft.com/office/drawing/2014/main" id="{6AF27493-8FA5-49A4-989F-CD83611BC8CC}"/>
                </a:ext>
              </a:extLst>
            </p:cNvPr>
            <p:cNvGrpSpPr/>
            <p:nvPr/>
          </p:nvGrpSpPr>
          <p:grpSpPr>
            <a:xfrm>
              <a:off x="6389121" y="8860271"/>
              <a:ext cx="4926574" cy="1600440"/>
              <a:chOff x="5225127" y="8943541"/>
              <a:chExt cx="6090565" cy="1600440"/>
            </a:xfrm>
          </p:grpSpPr>
          <p:sp>
            <p:nvSpPr>
              <p:cNvPr id="29" name="Rectangle 28">
                <a:extLst>
                  <a:ext uri="{FF2B5EF4-FFF2-40B4-BE49-F238E27FC236}">
                    <a16:creationId xmlns:a16="http://schemas.microsoft.com/office/drawing/2014/main" id="{24272A32-C31D-42E7-B120-2BD9B0FD9C36}"/>
                  </a:ext>
                </a:extLst>
              </p:cNvPr>
              <p:cNvSpPr/>
              <p:nvPr/>
            </p:nvSpPr>
            <p:spPr>
              <a:xfrm>
                <a:off x="5225130" y="8943541"/>
                <a:ext cx="6090562" cy="400110"/>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600" dirty="0">
                    <a:solidFill>
                      <a:schemeClr val="tx1"/>
                    </a:solidFill>
                    <a:latin typeface="Arial Nova Light" panose="020B0304020202020204" pitchFamily="34" charset="0"/>
                  </a:rPr>
                  <a:t>Espace de travail</a:t>
                </a:r>
                <a:endParaRPr lang="en-US" sz="1600" dirty="0">
                  <a:solidFill>
                    <a:schemeClr val="tx1"/>
                  </a:solidFill>
                  <a:latin typeface="Arial Nova Light" panose="020B0304020202020204" pitchFamily="34" charset="0"/>
                </a:endParaRPr>
              </a:p>
            </p:txBody>
          </p:sp>
          <p:sp>
            <p:nvSpPr>
              <p:cNvPr id="50" name="Rectangle 49">
                <a:extLst>
                  <a:ext uri="{FF2B5EF4-FFF2-40B4-BE49-F238E27FC236}">
                    <a16:creationId xmlns:a16="http://schemas.microsoft.com/office/drawing/2014/main" id="{E6E5C4DD-7AF8-4CEB-99BE-FA55455B4828}"/>
                  </a:ext>
                </a:extLst>
              </p:cNvPr>
              <p:cNvSpPr/>
              <p:nvPr/>
            </p:nvSpPr>
            <p:spPr>
              <a:xfrm>
                <a:off x="5225129" y="9343651"/>
                <a:ext cx="6090562" cy="400110"/>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600" dirty="0">
                    <a:solidFill>
                      <a:schemeClr val="tx1"/>
                    </a:solidFill>
                    <a:latin typeface="Arial Nova Light" panose="020B0304020202020204" pitchFamily="34" charset="0"/>
                  </a:rPr>
                  <a:t>Bureaux équipés</a:t>
                </a:r>
                <a:endParaRPr lang="en-US" sz="1600" dirty="0">
                  <a:solidFill>
                    <a:schemeClr val="tx1"/>
                  </a:solidFill>
                  <a:latin typeface="Arial Nova Light" panose="020B0304020202020204" pitchFamily="34" charset="0"/>
                </a:endParaRPr>
              </a:p>
            </p:txBody>
          </p:sp>
          <p:sp>
            <p:nvSpPr>
              <p:cNvPr id="51" name="Rectangle 50">
                <a:extLst>
                  <a:ext uri="{FF2B5EF4-FFF2-40B4-BE49-F238E27FC236}">
                    <a16:creationId xmlns:a16="http://schemas.microsoft.com/office/drawing/2014/main" id="{5E5E9C9B-35D3-4C17-8FBB-371A1330C418}"/>
                  </a:ext>
                </a:extLst>
              </p:cNvPr>
              <p:cNvSpPr/>
              <p:nvPr/>
            </p:nvSpPr>
            <p:spPr>
              <a:xfrm>
                <a:off x="5225128" y="9743761"/>
                <a:ext cx="6090562" cy="400110"/>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600" dirty="0">
                    <a:solidFill>
                      <a:schemeClr val="tx1"/>
                    </a:solidFill>
                    <a:latin typeface="Arial Nova Light" panose="020B0304020202020204" pitchFamily="34" charset="0"/>
                  </a:rPr>
                  <a:t>Salles de réunions équipées</a:t>
                </a:r>
                <a:endParaRPr lang="en-US" sz="1600" dirty="0">
                  <a:solidFill>
                    <a:schemeClr val="tx1"/>
                  </a:solidFill>
                  <a:latin typeface="Arial Nova Light" panose="020B0304020202020204" pitchFamily="34" charset="0"/>
                </a:endParaRPr>
              </a:p>
            </p:txBody>
          </p:sp>
          <p:sp>
            <p:nvSpPr>
              <p:cNvPr id="52" name="Rectangle 51">
                <a:extLst>
                  <a:ext uri="{FF2B5EF4-FFF2-40B4-BE49-F238E27FC236}">
                    <a16:creationId xmlns:a16="http://schemas.microsoft.com/office/drawing/2014/main" id="{FD9DE2CD-B06C-44CF-B8EB-9A32746D00B3}"/>
                  </a:ext>
                </a:extLst>
              </p:cNvPr>
              <p:cNvSpPr/>
              <p:nvPr/>
            </p:nvSpPr>
            <p:spPr>
              <a:xfrm>
                <a:off x="5225127" y="10143871"/>
                <a:ext cx="6090562" cy="400110"/>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600" dirty="0">
                    <a:solidFill>
                      <a:schemeClr val="tx1"/>
                    </a:solidFill>
                    <a:latin typeface="Arial Nova Light" panose="020B0304020202020204" pitchFamily="34" charset="0"/>
                  </a:rPr>
                  <a:t>Services de secrétariat, impression, photocopie, etc.</a:t>
                </a:r>
                <a:endParaRPr lang="en-US" sz="1600" dirty="0">
                  <a:solidFill>
                    <a:schemeClr val="tx1"/>
                  </a:solidFill>
                  <a:latin typeface="Arial Nova Light" panose="020B0304020202020204" pitchFamily="34" charset="0"/>
                </a:endParaRPr>
              </a:p>
            </p:txBody>
          </p:sp>
        </p:grpSp>
        <p:grpSp>
          <p:nvGrpSpPr>
            <p:cNvPr id="16" name="Group 15">
              <a:extLst>
                <a:ext uri="{FF2B5EF4-FFF2-40B4-BE49-F238E27FC236}">
                  <a16:creationId xmlns:a16="http://schemas.microsoft.com/office/drawing/2014/main" id="{03E9DE50-978C-4F2A-B333-C062A12F5223}"/>
                </a:ext>
              </a:extLst>
            </p:cNvPr>
            <p:cNvGrpSpPr/>
            <p:nvPr/>
          </p:nvGrpSpPr>
          <p:grpSpPr>
            <a:xfrm>
              <a:off x="6389123" y="10803309"/>
              <a:ext cx="4926572" cy="800220"/>
              <a:chOff x="5225129" y="10011043"/>
              <a:chExt cx="6090563" cy="800220"/>
            </a:xfrm>
          </p:grpSpPr>
          <p:sp>
            <p:nvSpPr>
              <p:cNvPr id="59" name="Rectangle 58">
                <a:extLst>
                  <a:ext uri="{FF2B5EF4-FFF2-40B4-BE49-F238E27FC236}">
                    <a16:creationId xmlns:a16="http://schemas.microsoft.com/office/drawing/2014/main" id="{FF158F62-9EE5-4C53-B14E-C4F0B99A053F}"/>
                  </a:ext>
                </a:extLst>
              </p:cNvPr>
              <p:cNvSpPr/>
              <p:nvPr/>
            </p:nvSpPr>
            <p:spPr>
              <a:xfrm>
                <a:off x="5225130" y="10011043"/>
                <a:ext cx="6090562" cy="400110"/>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600" dirty="0">
                    <a:solidFill>
                      <a:schemeClr val="tx1"/>
                    </a:solidFill>
                    <a:latin typeface="Arial Nova Light" panose="020B0304020202020204" pitchFamily="34" charset="0"/>
                  </a:rPr>
                  <a:t>Conseil juridique</a:t>
                </a:r>
                <a:endParaRPr lang="en-US" sz="1600" dirty="0">
                  <a:solidFill>
                    <a:schemeClr val="tx1"/>
                  </a:solidFill>
                  <a:latin typeface="Arial Nova Light" panose="020B0304020202020204" pitchFamily="34" charset="0"/>
                </a:endParaRPr>
              </a:p>
            </p:txBody>
          </p:sp>
          <p:sp>
            <p:nvSpPr>
              <p:cNvPr id="60" name="Rectangle 59">
                <a:extLst>
                  <a:ext uri="{FF2B5EF4-FFF2-40B4-BE49-F238E27FC236}">
                    <a16:creationId xmlns:a16="http://schemas.microsoft.com/office/drawing/2014/main" id="{6D426792-6731-4EB5-B8AE-B0F2565F990A}"/>
                  </a:ext>
                </a:extLst>
              </p:cNvPr>
              <p:cNvSpPr/>
              <p:nvPr/>
            </p:nvSpPr>
            <p:spPr>
              <a:xfrm>
                <a:off x="5225129" y="10411153"/>
                <a:ext cx="6090562" cy="400110"/>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600" dirty="0">
                    <a:solidFill>
                      <a:schemeClr val="tx1"/>
                    </a:solidFill>
                    <a:latin typeface="Arial Nova Light" panose="020B0304020202020204" pitchFamily="34" charset="0"/>
                  </a:rPr>
                  <a:t>Assistance administrative (formalités déclaratives)</a:t>
                </a:r>
                <a:endParaRPr lang="en-US" sz="1600" dirty="0">
                  <a:solidFill>
                    <a:schemeClr val="tx1"/>
                  </a:solidFill>
                  <a:latin typeface="Arial Nova Light" panose="020B0304020202020204" pitchFamily="34" charset="0"/>
                </a:endParaRPr>
              </a:p>
            </p:txBody>
          </p:sp>
        </p:grpSp>
        <p:grpSp>
          <p:nvGrpSpPr>
            <p:cNvPr id="17" name="Group 16">
              <a:extLst>
                <a:ext uri="{FF2B5EF4-FFF2-40B4-BE49-F238E27FC236}">
                  <a16:creationId xmlns:a16="http://schemas.microsoft.com/office/drawing/2014/main" id="{B1A9CD51-9145-4038-B00B-793290906449}"/>
                </a:ext>
              </a:extLst>
            </p:cNvPr>
            <p:cNvGrpSpPr/>
            <p:nvPr/>
          </p:nvGrpSpPr>
          <p:grpSpPr>
            <a:xfrm>
              <a:off x="6389121" y="13640272"/>
              <a:ext cx="4926573" cy="1200330"/>
              <a:chOff x="5225128" y="13343966"/>
              <a:chExt cx="6090564" cy="1200330"/>
            </a:xfrm>
          </p:grpSpPr>
          <p:sp>
            <p:nvSpPr>
              <p:cNvPr id="66" name="Rectangle 65">
                <a:extLst>
                  <a:ext uri="{FF2B5EF4-FFF2-40B4-BE49-F238E27FC236}">
                    <a16:creationId xmlns:a16="http://schemas.microsoft.com/office/drawing/2014/main" id="{02D36048-E031-4573-B2D2-3C079621F5CF}"/>
                  </a:ext>
                </a:extLst>
              </p:cNvPr>
              <p:cNvSpPr/>
              <p:nvPr/>
            </p:nvSpPr>
            <p:spPr>
              <a:xfrm>
                <a:off x="5225130" y="13343966"/>
                <a:ext cx="6090562" cy="400110"/>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600" dirty="0">
                    <a:solidFill>
                      <a:schemeClr val="tx1"/>
                    </a:solidFill>
                    <a:latin typeface="Arial Nova Light" panose="020B0304020202020204" pitchFamily="34" charset="0"/>
                  </a:rPr>
                  <a:t>Appui au montage financier</a:t>
                </a:r>
                <a:endParaRPr lang="en-US" sz="1600" dirty="0">
                  <a:solidFill>
                    <a:schemeClr val="tx1"/>
                  </a:solidFill>
                  <a:latin typeface="Arial Nova Light" panose="020B0304020202020204" pitchFamily="34" charset="0"/>
                </a:endParaRPr>
              </a:p>
            </p:txBody>
          </p:sp>
          <p:sp>
            <p:nvSpPr>
              <p:cNvPr id="67" name="Rectangle 66">
                <a:extLst>
                  <a:ext uri="{FF2B5EF4-FFF2-40B4-BE49-F238E27FC236}">
                    <a16:creationId xmlns:a16="http://schemas.microsoft.com/office/drawing/2014/main" id="{2A062AFE-5472-4BA6-8444-E2555437D581}"/>
                  </a:ext>
                </a:extLst>
              </p:cNvPr>
              <p:cNvSpPr/>
              <p:nvPr/>
            </p:nvSpPr>
            <p:spPr>
              <a:xfrm>
                <a:off x="5225129" y="13744076"/>
                <a:ext cx="6090562" cy="400110"/>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600" dirty="0">
                    <a:solidFill>
                      <a:schemeClr val="tx1"/>
                    </a:solidFill>
                    <a:latin typeface="Arial Nova Light" panose="020B0304020202020204" pitchFamily="34" charset="0"/>
                  </a:rPr>
                  <a:t>Appui à la recherche de fonds</a:t>
                </a:r>
                <a:endParaRPr lang="en-US" sz="1600" dirty="0">
                  <a:solidFill>
                    <a:schemeClr val="tx1"/>
                  </a:solidFill>
                  <a:latin typeface="Arial Nova Light" panose="020B0304020202020204" pitchFamily="34" charset="0"/>
                </a:endParaRPr>
              </a:p>
            </p:txBody>
          </p:sp>
          <p:sp>
            <p:nvSpPr>
              <p:cNvPr id="68" name="Rectangle 67">
                <a:extLst>
                  <a:ext uri="{FF2B5EF4-FFF2-40B4-BE49-F238E27FC236}">
                    <a16:creationId xmlns:a16="http://schemas.microsoft.com/office/drawing/2014/main" id="{9161664C-6F83-40A9-8352-54264F87482C}"/>
                  </a:ext>
                </a:extLst>
              </p:cNvPr>
              <p:cNvSpPr/>
              <p:nvPr/>
            </p:nvSpPr>
            <p:spPr>
              <a:xfrm>
                <a:off x="5225128" y="14144186"/>
                <a:ext cx="6090562" cy="400110"/>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600" dirty="0">
                    <a:solidFill>
                      <a:schemeClr val="tx1"/>
                    </a:solidFill>
                    <a:latin typeface="Arial Nova Light" panose="020B0304020202020204" pitchFamily="34" charset="0"/>
                  </a:rPr>
                  <a:t>Prêts d’honneur</a:t>
                </a:r>
                <a:endParaRPr lang="en-US" sz="1600" dirty="0">
                  <a:solidFill>
                    <a:schemeClr val="tx1"/>
                  </a:solidFill>
                  <a:latin typeface="Arial Nova Light" panose="020B0304020202020204" pitchFamily="34" charset="0"/>
                </a:endParaRPr>
              </a:p>
            </p:txBody>
          </p:sp>
        </p:grpSp>
        <p:grpSp>
          <p:nvGrpSpPr>
            <p:cNvPr id="15" name="Group 14">
              <a:extLst>
                <a:ext uri="{FF2B5EF4-FFF2-40B4-BE49-F238E27FC236}">
                  <a16:creationId xmlns:a16="http://schemas.microsoft.com/office/drawing/2014/main" id="{A44DCA7E-1556-4630-8D96-B8AF47793B63}"/>
                </a:ext>
              </a:extLst>
            </p:cNvPr>
            <p:cNvGrpSpPr/>
            <p:nvPr/>
          </p:nvGrpSpPr>
          <p:grpSpPr>
            <a:xfrm>
              <a:off x="6389121" y="7530255"/>
              <a:ext cx="4926573" cy="1200330"/>
              <a:chOff x="5225128" y="6640603"/>
              <a:chExt cx="6090564" cy="1200330"/>
            </a:xfrm>
          </p:grpSpPr>
          <p:sp>
            <p:nvSpPr>
              <p:cNvPr id="73" name="Rectangle 72">
                <a:extLst>
                  <a:ext uri="{FF2B5EF4-FFF2-40B4-BE49-F238E27FC236}">
                    <a16:creationId xmlns:a16="http://schemas.microsoft.com/office/drawing/2014/main" id="{3EF7EB39-F8DD-4FFB-A8EB-D94510039EEC}"/>
                  </a:ext>
                </a:extLst>
              </p:cNvPr>
              <p:cNvSpPr/>
              <p:nvPr/>
            </p:nvSpPr>
            <p:spPr>
              <a:xfrm>
                <a:off x="5225130" y="6640603"/>
                <a:ext cx="6090562" cy="400110"/>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600" dirty="0">
                    <a:solidFill>
                      <a:schemeClr val="tx1"/>
                    </a:solidFill>
                    <a:latin typeface="Arial Nova Light" panose="020B0304020202020204" pitchFamily="34" charset="0"/>
                  </a:rPr>
                  <a:t>Suivi individualisé</a:t>
                </a:r>
                <a:endParaRPr lang="en-US" sz="1600" dirty="0">
                  <a:solidFill>
                    <a:schemeClr val="tx1"/>
                  </a:solidFill>
                  <a:latin typeface="Arial Nova Light" panose="020B0304020202020204" pitchFamily="34" charset="0"/>
                </a:endParaRPr>
              </a:p>
            </p:txBody>
          </p:sp>
          <p:sp>
            <p:nvSpPr>
              <p:cNvPr id="74" name="Rectangle 73">
                <a:extLst>
                  <a:ext uri="{FF2B5EF4-FFF2-40B4-BE49-F238E27FC236}">
                    <a16:creationId xmlns:a16="http://schemas.microsoft.com/office/drawing/2014/main" id="{A2F1DE35-09E3-4DEB-A30C-40120870CB7A}"/>
                  </a:ext>
                </a:extLst>
              </p:cNvPr>
              <p:cNvSpPr/>
              <p:nvPr/>
            </p:nvSpPr>
            <p:spPr>
              <a:xfrm>
                <a:off x="5225129" y="7040713"/>
                <a:ext cx="6090562" cy="400110"/>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600" dirty="0">
                    <a:solidFill>
                      <a:schemeClr val="tx1"/>
                    </a:solidFill>
                    <a:latin typeface="Arial Nova Light" panose="020B0304020202020204" pitchFamily="34" charset="0"/>
                  </a:rPr>
                  <a:t>Mentorat</a:t>
                </a:r>
                <a:endParaRPr lang="en-US" sz="1600" dirty="0">
                  <a:solidFill>
                    <a:schemeClr val="tx1"/>
                  </a:solidFill>
                  <a:latin typeface="Arial Nova Light" panose="020B0304020202020204" pitchFamily="34" charset="0"/>
                </a:endParaRPr>
              </a:p>
            </p:txBody>
          </p:sp>
          <p:sp>
            <p:nvSpPr>
              <p:cNvPr id="75" name="Rectangle 74">
                <a:extLst>
                  <a:ext uri="{FF2B5EF4-FFF2-40B4-BE49-F238E27FC236}">
                    <a16:creationId xmlns:a16="http://schemas.microsoft.com/office/drawing/2014/main" id="{F7C66792-52EB-48A8-8780-6143F2520349}"/>
                  </a:ext>
                </a:extLst>
              </p:cNvPr>
              <p:cNvSpPr/>
              <p:nvPr/>
            </p:nvSpPr>
            <p:spPr>
              <a:xfrm>
                <a:off x="5225128" y="7440823"/>
                <a:ext cx="6090562" cy="400110"/>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600" dirty="0">
                    <a:solidFill>
                      <a:schemeClr val="tx1"/>
                    </a:solidFill>
                    <a:latin typeface="Arial Nova Light" panose="020B0304020202020204" pitchFamily="34" charset="0"/>
                  </a:rPr>
                  <a:t>Coaching</a:t>
                </a:r>
                <a:endParaRPr lang="en-US" sz="1600" dirty="0">
                  <a:solidFill>
                    <a:schemeClr val="tx1"/>
                  </a:solidFill>
                  <a:latin typeface="Arial Nova Light" panose="020B0304020202020204" pitchFamily="34" charset="0"/>
                </a:endParaRPr>
              </a:p>
            </p:txBody>
          </p:sp>
        </p:grpSp>
        <p:grpSp>
          <p:nvGrpSpPr>
            <p:cNvPr id="30" name="Group 29">
              <a:extLst>
                <a:ext uri="{FF2B5EF4-FFF2-40B4-BE49-F238E27FC236}">
                  <a16:creationId xmlns:a16="http://schemas.microsoft.com/office/drawing/2014/main" id="{988EF31A-F6EF-490D-8B0E-A3E835FF2C6A}"/>
                </a:ext>
              </a:extLst>
            </p:cNvPr>
            <p:cNvGrpSpPr/>
            <p:nvPr/>
          </p:nvGrpSpPr>
          <p:grpSpPr>
            <a:xfrm>
              <a:off x="6389121" y="11904528"/>
              <a:ext cx="4926574" cy="1600440"/>
              <a:chOff x="5225127" y="11855454"/>
              <a:chExt cx="6090565" cy="1600440"/>
            </a:xfrm>
          </p:grpSpPr>
          <p:sp>
            <p:nvSpPr>
              <p:cNvPr id="86" name="Rectangle 85">
                <a:extLst>
                  <a:ext uri="{FF2B5EF4-FFF2-40B4-BE49-F238E27FC236}">
                    <a16:creationId xmlns:a16="http://schemas.microsoft.com/office/drawing/2014/main" id="{23372C69-E3E0-4D97-ADB6-3C8299B285FC}"/>
                  </a:ext>
                </a:extLst>
              </p:cNvPr>
              <p:cNvSpPr/>
              <p:nvPr/>
            </p:nvSpPr>
            <p:spPr>
              <a:xfrm>
                <a:off x="5225130" y="11855454"/>
                <a:ext cx="6090562" cy="400110"/>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600" dirty="0">
                    <a:solidFill>
                      <a:schemeClr val="tx1"/>
                    </a:solidFill>
                    <a:latin typeface="Arial Nova Light" panose="020B0304020202020204" pitchFamily="34" charset="0"/>
                  </a:rPr>
                  <a:t>Programme évènementiel et réseautage</a:t>
                </a:r>
                <a:endParaRPr lang="en-US" sz="1600" dirty="0">
                  <a:solidFill>
                    <a:schemeClr val="tx1"/>
                  </a:solidFill>
                  <a:latin typeface="Arial Nova Light" panose="020B0304020202020204" pitchFamily="34" charset="0"/>
                </a:endParaRPr>
              </a:p>
            </p:txBody>
          </p:sp>
          <p:sp>
            <p:nvSpPr>
              <p:cNvPr id="87" name="Rectangle 86">
                <a:extLst>
                  <a:ext uri="{FF2B5EF4-FFF2-40B4-BE49-F238E27FC236}">
                    <a16:creationId xmlns:a16="http://schemas.microsoft.com/office/drawing/2014/main" id="{BF2EB9F7-3FE9-404A-84C8-C9CE664A0235}"/>
                  </a:ext>
                </a:extLst>
              </p:cNvPr>
              <p:cNvSpPr/>
              <p:nvPr/>
            </p:nvSpPr>
            <p:spPr>
              <a:xfrm>
                <a:off x="5225129" y="12255564"/>
                <a:ext cx="6090562" cy="400110"/>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600" dirty="0">
                    <a:solidFill>
                      <a:schemeClr val="tx1"/>
                    </a:solidFill>
                    <a:latin typeface="Arial Nova Light" panose="020B0304020202020204" pitchFamily="34" charset="0"/>
                  </a:rPr>
                  <a:t>Evènements </a:t>
                </a:r>
                <a:endParaRPr lang="en-US" sz="1600" dirty="0">
                  <a:solidFill>
                    <a:schemeClr val="tx1"/>
                  </a:solidFill>
                  <a:latin typeface="Arial Nova Light" panose="020B0304020202020204" pitchFamily="34" charset="0"/>
                </a:endParaRPr>
              </a:p>
            </p:txBody>
          </p:sp>
          <p:sp>
            <p:nvSpPr>
              <p:cNvPr id="88" name="Rectangle 87">
                <a:extLst>
                  <a:ext uri="{FF2B5EF4-FFF2-40B4-BE49-F238E27FC236}">
                    <a16:creationId xmlns:a16="http://schemas.microsoft.com/office/drawing/2014/main" id="{20B4C015-250E-43B1-9C4C-FC36E16AB931}"/>
                  </a:ext>
                </a:extLst>
              </p:cNvPr>
              <p:cNvSpPr/>
              <p:nvPr/>
            </p:nvSpPr>
            <p:spPr>
              <a:xfrm>
                <a:off x="5225128" y="12655674"/>
                <a:ext cx="6090562" cy="400110"/>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600" dirty="0">
                    <a:solidFill>
                      <a:schemeClr val="tx1"/>
                    </a:solidFill>
                    <a:latin typeface="Arial Nova Light" panose="020B0304020202020204" pitchFamily="34" charset="0"/>
                  </a:rPr>
                  <a:t>Rencontres BtB</a:t>
                </a:r>
                <a:endParaRPr lang="en-US" sz="1600" dirty="0">
                  <a:solidFill>
                    <a:schemeClr val="tx1"/>
                  </a:solidFill>
                  <a:latin typeface="Arial Nova Light" panose="020B0304020202020204" pitchFamily="34" charset="0"/>
                </a:endParaRPr>
              </a:p>
            </p:txBody>
          </p:sp>
          <p:sp>
            <p:nvSpPr>
              <p:cNvPr id="89" name="Rectangle 88">
                <a:extLst>
                  <a:ext uri="{FF2B5EF4-FFF2-40B4-BE49-F238E27FC236}">
                    <a16:creationId xmlns:a16="http://schemas.microsoft.com/office/drawing/2014/main" id="{3A18047E-7F31-4529-B3B7-9EA5449BAC4A}"/>
                  </a:ext>
                </a:extLst>
              </p:cNvPr>
              <p:cNvSpPr/>
              <p:nvPr/>
            </p:nvSpPr>
            <p:spPr>
              <a:xfrm>
                <a:off x="5225127" y="13055784"/>
                <a:ext cx="6090562" cy="400110"/>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600" dirty="0">
                    <a:solidFill>
                      <a:schemeClr val="tx1"/>
                    </a:solidFill>
                    <a:latin typeface="Arial Nova Light" panose="020B0304020202020204" pitchFamily="34" charset="0"/>
                  </a:rPr>
                  <a:t>Partage d’expériences</a:t>
                </a:r>
                <a:endParaRPr lang="en-US" sz="1600" dirty="0">
                  <a:solidFill>
                    <a:schemeClr val="tx1"/>
                  </a:solidFill>
                  <a:latin typeface="Arial Nova Light" panose="020B0304020202020204" pitchFamily="34" charset="0"/>
                </a:endParaRPr>
              </a:p>
            </p:txBody>
          </p:sp>
        </p:grpSp>
        <p:grpSp>
          <p:nvGrpSpPr>
            <p:cNvPr id="14" name="Group 13">
              <a:extLst>
                <a:ext uri="{FF2B5EF4-FFF2-40B4-BE49-F238E27FC236}">
                  <a16:creationId xmlns:a16="http://schemas.microsoft.com/office/drawing/2014/main" id="{77B76562-9C60-44BB-B433-4ABFAFD48004}"/>
                </a:ext>
              </a:extLst>
            </p:cNvPr>
            <p:cNvGrpSpPr/>
            <p:nvPr/>
          </p:nvGrpSpPr>
          <p:grpSpPr>
            <a:xfrm>
              <a:off x="6389126" y="5990060"/>
              <a:ext cx="4926573" cy="1200330"/>
              <a:chOff x="5225133" y="5429784"/>
              <a:chExt cx="6090564" cy="1200330"/>
            </a:xfrm>
          </p:grpSpPr>
          <p:sp>
            <p:nvSpPr>
              <p:cNvPr id="97" name="Rectangle 96">
                <a:extLst>
                  <a:ext uri="{FF2B5EF4-FFF2-40B4-BE49-F238E27FC236}">
                    <a16:creationId xmlns:a16="http://schemas.microsoft.com/office/drawing/2014/main" id="{6360C3CB-0460-462C-BB24-8CD30E1E88CA}"/>
                  </a:ext>
                </a:extLst>
              </p:cNvPr>
              <p:cNvSpPr/>
              <p:nvPr/>
            </p:nvSpPr>
            <p:spPr>
              <a:xfrm>
                <a:off x="5225135" y="5429784"/>
                <a:ext cx="6090562" cy="400110"/>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600">
                    <a:solidFill>
                      <a:schemeClr val="tx1"/>
                    </a:solidFill>
                    <a:latin typeface="Arial Nova Light" panose="020B0304020202020204" pitchFamily="34" charset="0"/>
                  </a:rPr>
                  <a:t>Formation en management (tronc commun)</a:t>
                </a:r>
                <a:endParaRPr lang="en-US" sz="1600" dirty="0">
                  <a:solidFill>
                    <a:schemeClr val="tx1"/>
                  </a:solidFill>
                  <a:latin typeface="Arial Nova Light" panose="020B0304020202020204" pitchFamily="34" charset="0"/>
                </a:endParaRPr>
              </a:p>
            </p:txBody>
          </p:sp>
          <p:sp>
            <p:nvSpPr>
              <p:cNvPr id="98" name="Rectangle 97">
                <a:extLst>
                  <a:ext uri="{FF2B5EF4-FFF2-40B4-BE49-F238E27FC236}">
                    <a16:creationId xmlns:a16="http://schemas.microsoft.com/office/drawing/2014/main" id="{8B765DFD-B7C9-44DB-B50D-CF62EDD6E930}"/>
                  </a:ext>
                </a:extLst>
              </p:cNvPr>
              <p:cNvSpPr/>
              <p:nvPr/>
            </p:nvSpPr>
            <p:spPr>
              <a:xfrm>
                <a:off x="5225134" y="5829894"/>
                <a:ext cx="6090562" cy="400110"/>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600" dirty="0">
                    <a:solidFill>
                      <a:schemeClr val="tx1"/>
                    </a:solidFill>
                    <a:latin typeface="Arial Nova Light" panose="020B0304020202020204" pitchFamily="34" charset="0"/>
                  </a:rPr>
                  <a:t>Accès à de l’information technique spécialisée </a:t>
                </a:r>
                <a:endParaRPr lang="en-US" sz="1600" dirty="0">
                  <a:solidFill>
                    <a:schemeClr val="tx1"/>
                  </a:solidFill>
                  <a:latin typeface="Arial Nova Light" panose="020B0304020202020204" pitchFamily="34" charset="0"/>
                </a:endParaRPr>
              </a:p>
            </p:txBody>
          </p:sp>
          <p:sp>
            <p:nvSpPr>
              <p:cNvPr id="99" name="Rectangle 98">
                <a:extLst>
                  <a:ext uri="{FF2B5EF4-FFF2-40B4-BE49-F238E27FC236}">
                    <a16:creationId xmlns:a16="http://schemas.microsoft.com/office/drawing/2014/main" id="{23DD1F79-39FF-46BF-AD6B-34DB7D1A9C9E}"/>
                  </a:ext>
                </a:extLst>
              </p:cNvPr>
              <p:cNvSpPr/>
              <p:nvPr/>
            </p:nvSpPr>
            <p:spPr>
              <a:xfrm>
                <a:off x="5225133" y="6230004"/>
                <a:ext cx="6090562" cy="400110"/>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600" dirty="0">
                    <a:solidFill>
                      <a:schemeClr val="tx1"/>
                    </a:solidFill>
                    <a:latin typeface="Arial Nova Light" panose="020B0304020202020204" pitchFamily="34" charset="0"/>
                  </a:rPr>
                  <a:t>Master class, bootcamp, etc.</a:t>
                </a:r>
                <a:endParaRPr lang="en-US" sz="1600" dirty="0">
                  <a:solidFill>
                    <a:schemeClr val="tx1"/>
                  </a:solidFill>
                  <a:latin typeface="Arial Nova Light" panose="020B0304020202020204" pitchFamily="34" charset="0"/>
                </a:endParaRPr>
              </a:p>
            </p:txBody>
          </p:sp>
        </p:grpSp>
      </p:grpSp>
      <p:sp>
        <p:nvSpPr>
          <p:cNvPr id="48" name="TextBox 47">
            <a:extLst>
              <a:ext uri="{FF2B5EF4-FFF2-40B4-BE49-F238E27FC236}">
                <a16:creationId xmlns:a16="http://schemas.microsoft.com/office/drawing/2014/main" id="{A432B065-E9F6-4139-836F-7F850ECE36EB}"/>
              </a:ext>
            </a:extLst>
          </p:cNvPr>
          <p:cNvSpPr txBox="1"/>
          <p:nvPr/>
        </p:nvSpPr>
        <p:spPr>
          <a:xfrm>
            <a:off x="2216040" y="1586205"/>
            <a:ext cx="3871063" cy="3847207"/>
          </a:xfrm>
          <a:prstGeom prst="rect">
            <a:avLst/>
          </a:prstGeom>
          <a:noFill/>
        </p:spPr>
        <p:txBody>
          <a:bodyPr wrap="square" rtlCol="0">
            <a:spAutoFit/>
          </a:bodyPr>
          <a:lstStyle/>
          <a:p>
            <a:pPr algn="just">
              <a:spcBef>
                <a:spcPts val="1200"/>
              </a:spcBef>
            </a:pPr>
            <a:r>
              <a:rPr lang="en-US" sz="1800" dirty="0" err="1">
                <a:latin typeface="Arial Nova Light" panose="020B0304020202020204" pitchFamily="34" charset="0"/>
                <a:cs typeface="Arial" panose="020B0604020202020204" pitchFamily="34" charset="0"/>
              </a:rPr>
              <a:t>Cependant</a:t>
            </a:r>
            <a:r>
              <a:rPr lang="en-US" sz="1800" dirty="0">
                <a:latin typeface="Arial Nova Light" panose="020B0304020202020204" pitchFamily="34" charset="0"/>
                <a:cs typeface="Arial" panose="020B0604020202020204" pitchFamily="34" charset="0"/>
              </a:rPr>
              <a:t> le </a:t>
            </a:r>
            <a:r>
              <a:rPr lang="en-US" sz="1800" dirty="0" err="1">
                <a:latin typeface="Arial Nova Light" panose="020B0304020202020204" pitchFamily="34" charset="0"/>
                <a:cs typeface="Arial" panose="020B0604020202020204" pitchFamily="34" charset="0"/>
              </a:rPr>
              <a:t>positionnement</a:t>
            </a:r>
            <a:r>
              <a:rPr lang="en-US" sz="1800" dirty="0">
                <a:latin typeface="Arial Nova Light" panose="020B0304020202020204" pitchFamily="34" charset="0"/>
                <a:cs typeface="Arial" panose="020B0604020202020204" pitchFamily="34" charset="0"/>
              </a:rPr>
              <a:t> du CAMTEX LAB ne se </a:t>
            </a:r>
            <a:r>
              <a:rPr lang="en-US" sz="1800" dirty="0" err="1">
                <a:latin typeface="Arial Nova Light" panose="020B0304020202020204" pitchFamily="34" charset="0"/>
                <a:cs typeface="Arial" panose="020B0604020202020204" pitchFamily="34" charset="0"/>
              </a:rPr>
              <a:t>démarquera</a:t>
            </a:r>
            <a:r>
              <a:rPr lang="en-US" sz="1800" dirty="0">
                <a:latin typeface="Arial Nova Light" panose="020B0304020202020204" pitchFamily="34" charset="0"/>
                <a:cs typeface="Arial" panose="020B0604020202020204" pitchFamily="34" charset="0"/>
              </a:rPr>
              <a:t> pas </a:t>
            </a:r>
            <a:r>
              <a:rPr lang="en-US" sz="1800" dirty="0" err="1">
                <a:latin typeface="Arial Nova Light" panose="020B0304020202020204" pitchFamily="34" charset="0"/>
                <a:cs typeface="Arial" panose="020B0604020202020204" pitchFamily="34" charset="0"/>
              </a:rPr>
              <a:t>nécessairement</a:t>
            </a:r>
            <a:r>
              <a:rPr lang="en-US" sz="1800" dirty="0">
                <a:latin typeface="Arial Nova Light" panose="020B0304020202020204" pitchFamily="34" charset="0"/>
                <a:cs typeface="Arial" panose="020B0604020202020204" pitchFamily="34" charset="0"/>
              </a:rPr>
              <a:t> des </a:t>
            </a:r>
            <a:r>
              <a:rPr lang="en-US" sz="1800" dirty="0" err="1">
                <a:latin typeface="Arial Nova Light" panose="020B0304020202020204" pitchFamily="34" charset="0"/>
                <a:cs typeface="Arial" panose="020B0604020202020204" pitchFamily="34" charset="0"/>
              </a:rPr>
              <a:t>autres</a:t>
            </a:r>
            <a:r>
              <a:rPr lang="en-US" sz="1800" dirty="0">
                <a:latin typeface="Arial Nova Light" panose="020B0304020202020204" pitchFamily="34" charset="0"/>
                <a:cs typeface="Arial" panose="020B0604020202020204" pitchFamily="34" charset="0"/>
              </a:rPr>
              <a:t> </a:t>
            </a:r>
            <a:r>
              <a:rPr lang="en-US" sz="1800" dirty="0" err="1">
                <a:latin typeface="Arial Nova Light" panose="020B0304020202020204" pitchFamily="34" charset="0"/>
                <a:cs typeface="Arial" panose="020B0604020202020204" pitchFamily="34" charset="0"/>
              </a:rPr>
              <a:t>incubateurs</a:t>
            </a:r>
            <a:r>
              <a:rPr lang="en-US" sz="1800" dirty="0">
                <a:latin typeface="Arial Nova Light" panose="020B0304020202020204" pitchFamily="34" charset="0"/>
                <a:cs typeface="Arial" panose="020B0604020202020204" pitchFamily="34" charset="0"/>
              </a:rPr>
              <a:t> par la richesse de </a:t>
            </a:r>
            <a:r>
              <a:rPr lang="en-US" sz="1800" dirty="0" err="1">
                <a:latin typeface="Arial Nova Light" panose="020B0304020202020204" pitchFamily="34" charset="0"/>
                <a:cs typeface="Arial" panose="020B0604020202020204" pitchFamily="34" charset="0"/>
              </a:rPr>
              <a:t>ses</a:t>
            </a:r>
            <a:r>
              <a:rPr lang="en-US" sz="1800" dirty="0">
                <a:latin typeface="Arial Nova Light" panose="020B0304020202020204" pitchFamily="34" charset="0"/>
                <a:cs typeface="Arial" panose="020B0604020202020204" pitchFamily="34" charset="0"/>
              </a:rPr>
              <a:t> services </a:t>
            </a:r>
            <a:r>
              <a:rPr lang="en-US" sz="1800" dirty="0" err="1">
                <a:latin typeface="Arial Nova Light" panose="020B0304020202020204" pitchFamily="34" charset="0"/>
                <a:cs typeface="Arial" panose="020B0604020202020204" pitchFamily="34" charset="0"/>
              </a:rPr>
              <a:t>mais</a:t>
            </a:r>
            <a:r>
              <a:rPr lang="en-US" sz="1800" dirty="0">
                <a:latin typeface="Arial Nova Light" panose="020B0304020202020204" pitchFamily="34" charset="0"/>
                <a:cs typeface="Arial" panose="020B0604020202020204" pitchFamily="34" charset="0"/>
              </a:rPr>
              <a:t> bien par </a:t>
            </a:r>
            <a:r>
              <a:rPr lang="en-US" sz="1800" dirty="0" err="1">
                <a:latin typeface="Arial Nova Light" panose="020B0304020202020204" pitchFamily="34" charset="0"/>
                <a:cs typeface="Arial" panose="020B0604020202020204" pitchFamily="34" charset="0"/>
              </a:rPr>
              <a:t>sa</a:t>
            </a:r>
            <a:r>
              <a:rPr lang="en-US" sz="1800" dirty="0">
                <a:latin typeface="Arial Nova Light" panose="020B0304020202020204" pitchFamily="34" charset="0"/>
                <a:cs typeface="Arial" panose="020B0604020202020204" pitchFamily="34" charset="0"/>
              </a:rPr>
              <a:t> </a:t>
            </a:r>
            <a:r>
              <a:rPr lang="en-US" sz="1800" dirty="0" err="1">
                <a:latin typeface="Arial Nova Light" panose="020B0304020202020204" pitchFamily="34" charset="0"/>
                <a:cs typeface="Arial" panose="020B0604020202020204" pitchFamily="34" charset="0"/>
              </a:rPr>
              <a:t>spécialisation</a:t>
            </a:r>
            <a:r>
              <a:rPr lang="en-US" sz="1800" dirty="0">
                <a:latin typeface="Arial Nova Light" panose="020B0304020202020204" pitchFamily="34" charset="0"/>
                <a:cs typeface="Arial" panose="020B0604020202020204" pitchFamily="34" charset="0"/>
              </a:rPr>
              <a:t> “textile” et </a:t>
            </a:r>
            <a:r>
              <a:rPr lang="en-US" sz="1800" dirty="0" err="1">
                <a:latin typeface="Arial Nova Light" panose="020B0304020202020204" pitchFamily="34" charset="0"/>
                <a:cs typeface="Arial" panose="020B0604020202020204" pitchFamily="34" charset="0"/>
              </a:rPr>
              <a:t>sa</a:t>
            </a:r>
            <a:r>
              <a:rPr lang="en-US" sz="1800" dirty="0">
                <a:latin typeface="Arial Nova Light" panose="020B0304020202020204" pitchFamily="34" charset="0"/>
                <a:cs typeface="Arial" panose="020B0604020202020204" pitchFamily="34" charset="0"/>
              </a:rPr>
              <a:t> </a:t>
            </a:r>
            <a:r>
              <a:rPr lang="en-US" sz="1800" dirty="0" err="1">
                <a:latin typeface="Arial Nova Light" panose="020B0304020202020204" pitchFamily="34" charset="0"/>
                <a:cs typeface="Arial" panose="020B0604020202020204" pitchFamily="34" charset="0"/>
              </a:rPr>
              <a:t>capacité</a:t>
            </a:r>
            <a:r>
              <a:rPr lang="en-US" sz="1800" dirty="0">
                <a:latin typeface="Arial Nova Light" panose="020B0304020202020204" pitchFamily="34" charset="0"/>
                <a:cs typeface="Arial" panose="020B0604020202020204" pitchFamily="34" charset="0"/>
              </a:rPr>
              <a:t> à </a:t>
            </a:r>
            <a:r>
              <a:rPr lang="en-US" sz="1800" dirty="0" err="1">
                <a:latin typeface="Arial Nova Light" panose="020B0304020202020204" pitchFamily="34" charset="0"/>
                <a:cs typeface="Arial" panose="020B0604020202020204" pitchFamily="34" charset="0"/>
              </a:rPr>
              <a:t>fournir</a:t>
            </a:r>
            <a:r>
              <a:rPr lang="en-US" sz="1800" dirty="0">
                <a:latin typeface="Arial Nova Light" panose="020B0304020202020204" pitchFamily="34" charset="0"/>
                <a:cs typeface="Arial" panose="020B0604020202020204" pitchFamily="34" charset="0"/>
              </a:rPr>
              <a:t> un </a:t>
            </a:r>
            <a:r>
              <a:rPr lang="en-US" sz="1800" dirty="0" err="1">
                <a:latin typeface="Arial Nova Light" panose="020B0304020202020204" pitchFamily="34" charset="0"/>
                <a:cs typeface="Arial" panose="020B0604020202020204" pitchFamily="34" charset="0"/>
              </a:rPr>
              <a:t>accompagnement</a:t>
            </a:r>
            <a:r>
              <a:rPr lang="en-US" sz="1800" dirty="0">
                <a:latin typeface="Arial Nova Light" panose="020B0304020202020204" pitchFamily="34" charset="0"/>
                <a:cs typeface="Arial" panose="020B0604020202020204" pitchFamily="34" charset="0"/>
              </a:rPr>
              <a:t> sur-</a:t>
            </a:r>
            <a:r>
              <a:rPr lang="en-US" sz="1800" dirty="0" err="1">
                <a:latin typeface="Arial Nova Light" panose="020B0304020202020204" pitchFamily="34" charset="0"/>
                <a:cs typeface="Arial" panose="020B0604020202020204" pitchFamily="34" charset="0"/>
              </a:rPr>
              <a:t>mesure</a:t>
            </a:r>
            <a:r>
              <a:rPr lang="en-US" sz="1800" dirty="0">
                <a:latin typeface="Arial Nova Light" panose="020B0304020202020204" pitchFamily="34" charset="0"/>
                <a:cs typeface="Arial" panose="020B0604020202020204" pitchFamily="34" charset="0"/>
              </a:rPr>
              <a:t> aux </a:t>
            </a:r>
            <a:r>
              <a:rPr lang="en-US" sz="1800" dirty="0" err="1">
                <a:latin typeface="Arial Nova Light" panose="020B0304020202020204" pitchFamily="34" charset="0"/>
                <a:cs typeface="Arial" panose="020B0604020202020204" pitchFamily="34" charset="0"/>
              </a:rPr>
              <a:t>futurs</a:t>
            </a:r>
            <a:r>
              <a:rPr lang="en-US" sz="1800" dirty="0">
                <a:latin typeface="Arial Nova Light" panose="020B0304020202020204" pitchFamily="34" charset="0"/>
                <a:cs typeface="Arial" panose="020B0604020202020204" pitchFamily="34" charset="0"/>
              </a:rPr>
              <a:t> </a:t>
            </a:r>
            <a:r>
              <a:rPr lang="en-US" dirty="0">
                <a:latin typeface="Arial Nova Light" panose="020B0304020202020204" pitchFamily="34" charset="0"/>
                <a:cs typeface="Arial" panose="020B0604020202020204" pitchFamily="34" charset="0"/>
              </a:rPr>
              <a:t>entrepreneurs</a:t>
            </a:r>
            <a:r>
              <a:rPr lang="en-US" sz="1800" dirty="0">
                <a:latin typeface="Arial Nova Light" panose="020B0304020202020204" pitchFamily="34" charset="0"/>
                <a:cs typeface="Arial" panose="020B0604020202020204" pitchFamily="34" charset="0"/>
              </a:rPr>
              <a:t>. </a:t>
            </a:r>
          </a:p>
          <a:p>
            <a:pPr algn="just">
              <a:spcBef>
                <a:spcPts val="1200"/>
              </a:spcBef>
            </a:pPr>
            <a:r>
              <a:rPr lang="en-US" sz="1800" b="1" dirty="0">
                <a:latin typeface="Arial Nova Light" panose="020B0304020202020204" pitchFamily="34" charset="0"/>
                <a:cs typeface="Arial" panose="020B0604020202020204" pitchFamily="34" charset="0"/>
              </a:rPr>
              <a:t>Les </a:t>
            </a:r>
            <a:r>
              <a:rPr lang="en-US" sz="1800" b="1" dirty="0" err="1">
                <a:latin typeface="Arial Nova Light" panose="020B0304020202020204" pitchFamily="34" charset="0"/>
                <a:cs typeface="Arial" panose="020B0604020202020204" pitchFamily="34" charset="0"/>
              </a:rPr>
              <a:t>promoteurs</a:t>
            </a:r>
            <a:r>
              <a:rPr lang="en-US" sz="1800" b="1" dirty="0">
                <a:latin typeface="Arial Nova Light" panose="020B0304020202020204" pitchFamily="34" charset="0"/>
                <a:cs typeface="Arial" panose="020B0604020202020204" pitchFamily="34" charset="0"/>
              </a:rPr>
              <a:t> du CAMTEX LAB </a:t>
            </a:r>
            <a:r>
              <a:rPr lang="en-US" sz="1800" b="1" dirty="0" err="1">
                <a:latin typeface="Arial Nova Light" panose="020B0304020202020204" pitchFamily="34" charset="0"/>
                <a:cs typeface="Arial" panose="020B0604020202020204" pitchFamily="34" charset="0"/>
              </a:rPr>
              <a:t>sont</a:t>
            </a:r>
            <a:r>
              <a:rPr lang="en-US" sz="1800" b="1" dirty="0">
                <a:latin typeface="Arial Nova Light" panose="020B0304020202020204" pitchFamily="34" charset="0"/>
                <a:cs typeface="Arial" panose="020B0604020202020204" pitchFamily="34" charset="0"/>
              </a:rPr>
              <a:t> en </a:t>
            </a:r>
            <a:r>
              <a:rPr lang="en-US" sz="1800" b="1" dirty="0" err="1">
                <a:latin typeface="Arial Nova Light" panose="020B0304020202020204" pitchFamily="34" charset="0"/>
                <a:cs typeface="Arial" panose="020B0604020202020204" pitchFamily="34" charset="0"/>
              </a:rPr>
              <a:t>effet</a:t>
            </a:r>
            <a:r>
              <a:rPr lang="en-US" sz="1800" b="1" dirty="0">
                <a:latin typeface="Arial Nova Light" panose="020B0304020202020204" pitchFamily="34" charset="0"/>
                <a:cs typeface="Arial" panose="020B0604020202020204" pitchFamily="34" charset="0"/>
              </a:rPr>
              <a:t> très </a:t>
            </a:r>
            <a:r>
              <a:rPr lang="en-US" sz="1800" b="1" dirty="0" err="1">
                <a:latin typeface="Arial Nova Light" panose="020B0304020202020204" pitchFamily="34" charset="0"/>
                <a:cs typeface="Arial" panose="020B0604020202020204" pitchFamily="34" charset="0"/>
              </a:rPr>
              <a:t>favorables</a:t>
            </a:r>
            <a:r>
              <a:rPr lang="en-US" sz="1800" b="1" dirty="0">
                <a:latin typeface="Arial Nova Light" panose="020B0304020202020204" pitchFamily="34" charset="0"/>
                <a:cs typeface="Arial" panose="020B0604020202020204" pitchFamily="34" charset="0"/>
              </a:rPr>
              <a:t> à </a:t>
            </a:r>
            <a:r>
              <a:rPr lang="en-US" sz="1800" b="1" dirty="0" err="1">
                <a:latin typeface="Arial Nova Light" panose="020B0304020202020204" pitchFamily="34" charset="0"/>
                <a:cs typeface="Arial" panose="020B0604020202020204" pitchFamily="34" charset="0"/>
              </a:rPr>
              <a:t>trouver</a:t>
            </a:r>
            <a:r>
              <a:rPr lang="en-US" sz="1800" b="1" dirty="0">
                <a:latin typeface="Arial Nova Light" panose="020B0304020202020204" pitchFamily="34" charset="0"/>
                <a:cs typeface="Arial" panose="020B0604020202020204" pitchFamily="34" charset="0"/>
              </a:rPr>
              <a:t> des solutions de </a:t>
            </a:r>
            <a:r>
              <a:rPr lang="en-US" sz="1800" b="1" dirty="0" err="1">
                <a:latin typeface="Arial Nova Light" panose="020B0304020202020204" pitchFamily="34" charset="0"/>
                <a:cs typeface="Arial" panose="020B0604020202020204" pitchFamily="34" charset="0"/>
              </a:rPr>
              <a:t>mutualisation</a:t>
            </a:r>
            <a:r>
              <a:rPr lang="en-US" sz="1800" b="1" dirty="0">
                <a:latin typeface="Arial Nova Light" panose="020B0304020202020204" pitchFamily="34" charset="0"/>
                <a:cs typeface="Arial" panose="020B0604020202020204" pitchFamily="34" charset="0"/>
              </a:rPr>
              <a:t> du tronc </a:t>
            </a:r>
            <a:r>
              <a:rPr lang="en-US" sz="1800" b="1" dirty="0" err="1">
                <a:latin typeface="Arial Nova Light" panose="020B0304020202020204" pitchFamily="34" charset="0"/>
                <a:cs typeface="Arial" panose="020B0604020202020204" pitchFamily="34" charset="0"/>
              </a:rPr>
              <a:t>commun</a:t>
            </a:r>
            <a:r>
              <a:rPr lang="en-US" sz="1800" b="1" dirty="0">
                <a:latin typeface="Arial Nova Light" panose="020B0304020202020204" pitchFamily="34" charset="0"/>
                <a:cs typeface="Arial" panose="020B0604020202020204" pitchFamily="34" charset="0"/>
              </a:rPr>
              <a:t> </a:t>
            </a:r>
            <a:r>
              <a:rPr lang="en-US" sz="1800" b="1" dirty="0" err="1">
                <a:latin typeface="Arial Nova Light" panose="020B0304020202020204" pitchFamily="34" charset="0"/>
                <a:cs typeface="Arial" panose="020B0604020202020204" pitchFamily="34" charset="0"/>
              </a:rPr>
              <a:t>classique</a:t>
            </a:r>
            <a:r>
              <a:rPr lang="en-US" sz="1800" b="1" dirty="0">
                <a:latin typeface="Arial Nova Light" panose="020B0304020202020204" pitchFamily="34" charset="0"/>
                <a:cs typeface="Arial" panose="020B0604020202020204" pitchFamily="34" charset="0"/>
              </a:rPr>
              <a:t>  des services </a:t>
            </a:r>
            <a:r>
              <a:rPr lang="en-US" sz="1800" b="1" dirty="0" err="1">
                <a:latin typeface="Arial Nova Light" panose="020B0304020202020204" pitchFamily="34" charset="0"/>
                <a:cs typeface="Arial" panose="020B0604020202020204" pitchFamily="34" charset="0"/>
              </a:rPr>
              <a:t>d’accompagnement</a:t>
            </a:r>
            <a:r>
              <a:rPr lang="en-US" sz="1800" b="1" dirty="0">
                <a:latin typeface="Arial Nova Light" panose="020B0304020202020204" pitchFamily="34" charset="0"/>
                <a:cs typeface="Arial" panose="020B0604020202020204" pitchFamily="34" charset="0"/>
              </a:rPr>
              <a:t>.</a:t>
            </a:r>
          </a:p>
        </p:txBody>
      </p:sp>
      <p:sp>
        <p:nvSpPr>
          <p:cNvPr id="49" name="TextBox 48">
            <a:extLst>
              <a:ext uri="{FF2B5EF4-FFF2-40B4-BE49-F238E27FC236}">
                <a16:creationId xmlns:a16="http://schemas.microsoft.com/office/drawing/2014/main" id="{DA95A212-55BB-4881-8113-9F2B63260CCE}"/>
              </a:ext>
            </a:extLst>
          </p:cNvPr>
          <p:cNvSpPr txBox="1"/>
          <p:nvPr/>
        </p:nvSpPr>
        <p:spPr>
          <a:xfrm>
            <a:off x="6981384" y="1586205"/>
            <a:ext cx="4334886" cy="2462213"/>
          </a:xfrm>
          <a:prstGeom prst="rect">
            <a:avLst/>
          </a:prstGeom>
          <a:noFill/>
        </p:spPr>
        <p:txBody>
          <a:bodyPr wrap="square" rtlCol="0">
            <a:spAutoFit/>
          </a:bodyPr>
          <a:lstStyle>
            <a:defPPr>
              <a:defRPr lang="en-US"/>
            </a:defPPr>
            <a:lvl1pPr algn="just">
              <a:spcBef>
                <a:spcPts val="1200"/>
              </a:spcBef>
              <a:defRPr sz="1500">
                <a:latin typeface="Arial Nova Light" panose="020B0304020202020204" pitchFamily="34" charset="0"/>
                <a:cs typeface="Arial" panose="020B0604020202020204" pitchFamily="34" charset="0"/>
              </a:defRPr>
            </a:lvl1pPr>
          </a:lstStyle>
          <a:p>
            <a:pPr algn="just">
              <a:spcBef>
                <a:spcPts val="1200"/>
              </a:spcBef>
            </a:pPr>
            <a:r>
              <a:rPr lang="en-US" sz="1800" dirty="0">
                <a:latin typeface="Arial Nova Light" panose="020B0304020202020204" pitchFamily="34" charset="0"/>
                <a:cs typeface="Arial" panose="020B0604020202020204" pitchFamily="34" charset="0"/>
              </a:rPr>
              <a:t>En </a:t>
            </a:r>
            <a:r>
              <a:rPr lang="en-US" sz="1800" dirty="0" err="1">
                <a:latin typeface="Arial Nova Light" panose="020B0304020202020204" pitchFamily="34" charset="0"/>
                <a:cs typeface="Arial" panose="020B0604020202020204" pitchFamily="34" charset="0"/>
              </a:rPr>
              <a:t>d’autres</a:t>
            </a:r>
            <a:r>
              <a:rPr lang="en-US" sz="1800" dirty="0">
                <a:latin typeface="Arial Nova Light" panose="020B0304020202020204" pitchFamily="34" charset="0"/>
                <a:cs typeface="Arial" panose="020B0604020202020204" pitchFamily="34" charset="0"/>
              </a:rPr>
              <a:t> </a:t>
            </a:r>
            <a:r>
              <a:rPr lang="en-US" sz="1800" dirty="0" err="1">
                <a:latin typeface="Arial Nova Light" panose="020B0304020202020204" pitchFamily="34" charset="0"/>
                <a:cs typeface="Arial" panose="020B0604020202020204" pitchFamily="34" charset="0"/>
              </a:rPr>
              <a:t>termes</a:t>
            </a:r>
            <a:r>
              <a:rPr lang="en-US" sz="1800" dirty="0">
                <a:latin typeface="Arial Nova Light" panose="020B0304020202020204" pitchFamily="34" charset="0"/>
                <a:cs typeface="Arial" panose="020B0604020202020204" pitchFamily="34" charset="0"/>
              </a:rPr>
              <a:t>, CAMTEX LAB </a:t>
            </a:r>
            <a:r>
              <a:rPr lang="en-US" sz="1800" dirty="0" err="1">
                <a:latin typeface="Arial Nova Light" panose="020B0304020202020204" pitchFamily="34" charset="0"/>
                <a:cs typeface="Arial" panose="020B0604020202020204" pitchFamily="34" charset="0"/>
              </a:rPr>
              <a:t>pourra</a:t>
            </a:r>
            <a:r>
              <a:rPr lang="en-US" sz="1800" dirty="0">
                <a:latin typeface="Arial Nova Light" panose="020B0304020202020204" pitchFamily="34" charset="0"/>
                <a:cs typeface="Arial" panose="020B0604020202020204" pitchFamily="34" charset="0"/>
              </a:rPr>
              <a:t> </a:t>
            </a:r>
            <a:r>
              <a:rPr lang="en-US" sz="1800" dirty="0" err="1">
                <a:latin typeface="Arial Nova Light" panose="020B0304020202020204" pitchFamily="34" charset="0"/>
                <a:cs typeface="Arial" panose="020B0604020202020204" pitchFamily="34" charset="0"/>
              </a:rPr>
              <a:t>nouer</a:t>
            </a:r>
            <a:r>
              <a:rPr lang="en-US" sz="1800" dirty="0">
                <a:latin typeface="Arial Nova Light" panose="020B0304020202020204" pitchFamily="34" charset="0"/>
                <a:cs typeface="Arial" panose="020B0604020202020204" pitchFamily="34" charset="0"/>
              </a:rPr>
              <a:t> des </a:t>
            </a:r>
            <a:r>
              <a:rPr lang="en-US" sz="1800" dirty="0" err="1">
                <a:latin typeface="Arial Nova Light" panose="020B0304020202020204" pitchFamily="34" charset="0"/>
                <a:cs typeface="Arial" panose="020B0604020202020204" pitchFamily="34" charset="0"/>
              </a:rPr>
              <a:t>partenariats</a:t>
            </a:r>
            <a:r>
              <a:rPr lang="en-US" sz="1800" dirty="0">
                <a:latin typeface="Arial Nova Light" panose="020B0304020202020204" pitchFamily="34" charset="0"/>
                <a:cs typeface="Arial" panose="020B0604020202020204" pitchFamily="34" charset="0"/>
              </a:rPr>
              <a:t> techniques </a:t>
            </a:r>
            <a:r>
              <a:rPr lang="en-US" sz="1800" dirty="0" err="1">
                <a:latin typeface="Arial Nova Light" panose="020B0304020202020204" pitchFamily="34" charset="0"/>
                <a:cs typeface="Arial" panose="020B0604020202020204" pitchFamily="34" charset="0"/>
              </a:rPr>
              <a:t>afin</a:t>
            </a:r>
            <a:r>
              <a:rPr lang="en-US" sz="1800" dirty="0">
                <a:latin typeface="Arial Nova Light" panose="020B0304020202020204" pitchFamily="34" charset="0"/>
                <a:cs typeface="Arial" panose="020B0604020202020204" pitchFamily="34" charset="0"/>
              </a:rPr>
              <a:t> de </a:t>
            </a:r>
            <a:r>
              <a:rPr lang="en-US" sz="1800" dirty="0" err="1">
                <a:latin typeface="Arial Nova Light" panose="020B0304020202020204" pitchFamily="34" charset="0"/>
                <a:cs typeface="Arial" panose="020B0604020202020204" pitchFamily="34" charset="0"/>
              </a:rPr>
              <a:t>bénéficier</a:t>
            </a:r>
            <a:r>
              <a:rPr lang="en-US" sz="1800" dirty="0">
                <a:latin typeface="Arial Nova Light" panose="020B0304020202020204" pitchFamily="34" charset="0"/>
                <a:cs typeface="Arial" panose="020B0604020202020204" pitchFamily="34" charset="0"/>
              </a:rPr>
              <a:t> de </a:t>
            </a:r>
            <a:r>
              <a:rPr lang="en-US" sz="1800" dirty="0" err="1">
                <a:latin typeface="Arial Nova Light" panose="020B0304020202020204" pitchFamily="34" charset="0"/>
                <a:cs typeface="Arial" panose="020B0604020202020204" pitchFamily="34" charset="0"/>
              </a:rPr>
              <a:t>l’expertise</a:t>
            </a:r>
            <a:r>
              <a:rPr lang="en-US" sz="1800" dirty="0">
                <a:latin typeface="Arial Nova Light" panose="020B0304020202020204" pitchFamily="34" charset="0"/>
                <a:cs typeface="Arial" panose="020B0604020202020204" pitchFamily="34" charset="0"/>
              </a:rPr>
              <a:t> et des </a:t>
            </a:r>
            <a:r>
              <a:rPr lang="en-US" sz="1800" dirty="0" err="1">
                <a:latin typeface="Arial Nova Light" panose="020B0304020202020204" pitchFamily="34" charset="0"/>
                <a:cs typeface="Arial" panose="020B0604020202020204" pitchFamily="34" charset="0"/>
              </a:rPr>
              <a:t>moyens</a:t>
            </a:r>
            <a:r>
              <a:rPr lang="en-US" sz="1800" dirty="0">
                <a:latin typeface="Arial Nova Light" panose="020B0304020202020204" pitchFamily="34" charset="0"/>
                <a:cs typeface="Arial" panose="020B0604020202020204" pitchFamily="34" charset="0"/>
              </a:rPr>
              <a:t> de structures </a:t>
            </a:r>
            <a:r>
              <a:rPr lang="en-US" sz="1800" dirty="0" err="1">
                <a:latin typeface="Arial Nova Light" panose="020B0304020202020204" pitchFamily="34" charset="0"/>
                <a:cs typeface="Arial" panose="020B0604020202020204" pitchFamily="34" charset="0"/>
              </a:rPr>
              <a:t>existantes</a:t>
            </a:r>
            <a:r>
              <a:rPr lang="en-US" sz="1800" dirty="0">
                <a:latin typeface="Arial Nova Light" panose="020B0304020202020204" pitchFamily="34" charset="0"/>
                <a:cs typeface="Arial" panose="020B0604020202020204" pitchFamily="34" charset="0"/>
              </a:rPr>
              <a:t> au Cameroun.</a:t>
            </a:r>
          </a:p>
          <a:p>
            <a:pPr algn="just">
              <a:spcBef>
                <a:spcPts val="1200"/>
              </a:spcBef>
            </a:pPr>
            <a:r>
              <a:rPr lang="en-US" sz="1800" dirty="0" err="1">
                <a:latin typeface="Arial Nova Light" panose="020B0304020202020204" pitchFamily="34" charset="0"/>
                <a:cs typeface="Arial" panose="020B0604020202020204" pitchFamily="34" charset="0"/>
              </a:rPr>
              <a:t>Cette</a:t>
            </a:r>
            <a:r>
              <a:rPr lang="en-US" sz="1800" dirty="0">
                <a:latin typeface="Arial Nova Light" panose="020B0304020202020204" pitchFamily="34" charset="0"/>
                <a:cs typeface="Arial" panose="020B0604020202020204" pitchFamily="34" charset="0"/>
              </a:rPr>
              <a:t> </a:t>
            </a:r>
            <a:r>
              <a:rPr lang="en-US" sz="1800" dirty="0" err="1">
                <a:latin typeface="Arial Nova Light" panose="020B0304020202020204" pitchFamily="34" charset="0"/>
                <a:cs typeface="Arial" panose="020B0604020202020204" pitchFamily="34" charset="0"/>
              </a:rPr>
              <a:t>stratégie</a:t>
            </a:r>
            <a:r>
              <a:rPr lang="en-US" sz="1800" dirty="0">
                <a:latin typeface="Arial Nova Light" panose="020B0304020202020204" pitchFamily="34" charset="0"/>
                <a:cs typeface="Arial" panose="020B0604020202020204" pitchFamily="34" charset="0"/>
              </a:rPr>
              <a:t> </a:t>
            </a:r>
            <a:r>
              <a:rPr lang="en-US" sz="1800" dirty="0" err="1">
                <a:latin typeface="Arial Nova Light" panose="020B0304020202020204" pitchFamily="34" charset="0"/>
                <a:cs typeface="Arial" panose="020B0604020202020204" pitchFamily="34" charset="0"/>
              </a:rPr>
              <a:t>partenariale</a:t>
            </a:r>
            <a:r>
              <a:rPr lang="en-US" sz="1800" dirty="0">
                <a:latin typeface="Arial Nova Light" panose="020B0304020202020204" pitchFamily="34" charset="0"/>
                <a:cs typeface="Arial" panose="020B0604020202020204" pitchFamily="34" charset="0"/>
              </a:rPr>
              <a:t> </a:t>
            </a:r>
            <a:r>
              <a:rPr lang="en-US" sz="1800" dirty="0" err="1">
                <a:latin typeface="Arial Nova Light" panose="020B0304020202020204" pitchFamily="34" charset="0"/>
                <a:cs typeface="Arial" panose="020B0604020202020204" pitchFamily="34" charset="0"/>
              </a:rPr>
              <a:t>permettra</a:t>
            </a:r>
            <a:r>
              <a:rPr lang="en-US" sz="1800" dirty="0">
                <a:latin typeface="Arial Nova Light" panose="020B0304020202020204" pitchFamily="34" charset="0"/>
                <a:cs typeface="Arial" panose="020B0604020202020204" pitchFamily="34" charset="0"/>
              </a:rPr>
              <a:t> </a:t>
            </a:r>
            <a:r>
              <a:rPr lang="en-US" sz="1800" dirty="0" err="1">
                <a:latin typeface="Arial Nova Light" panose="020B0304020202020204" pitchFamily="34" charset="0"/>
                <a:cs typeface="Arial" panose="020B0604020202020204" pitchFamily="34" charset="0"/>
              </a:rPr>
              <a:t>certainement</a:t>
            </a:r>
            <a:r>
              <a:rPr lang="en-US" sz="1800" dirty="0">
                <a:latin typeface="Arial Nova Light" panose="020B0304020202020204" pitchFamily="34" charset="0"/>
                <a:cs typeface="Arial" panose="020B0604020202020204" pitchFamily="34" charset="0"/>
              </a:rPr>
              <a:t> de </a:t>
            </a:r>
            <a:r>
              <a:rPr lang="en-US" sz="1800" dirty="0" err="1">
                <a:latin typeface="Arial Nova Light" panose="020B0304020202020204" pitchFamily="34" charset="0"/>
                <a:cs typeface="Arial" panose="020B0604020202020204" pitchFamily="34" charset="0"/>
              </a:rPr>
              <a:t>gagner</a:t>
            </a:r>
            <a:r>
              <a:rPr lang="en-US" sz="1800" dirty="0">
                <a:latin typeface="Arial Nova Light" panose="020B0304020202020204" pitchFamily="34" charset="0"/>
                <a:cs typeface="Arial" panose="020B0604020202020204" pitchFamily="34" charset="0"/>
              </a:rPr>
              <a:t> du temps dans la mise en oeuvre </a:t>
            </a:r>
            <a:r>
              <a:rPr lang="en-US" sz="1800" dirty="0" err="1">
                <a:latin typeface="Arial Nova Light" panose="020B0304020202020204" pitchFamily="34" charset="0"/>
                <a:cs typeface="Arial" panose="020B0604020202020204" pitchFamily="34" charset="0"/>
              </a:rPr>
              <a:t>opérationnelle</a:t>
            </a:r>
            <a:r>
              <a:rPr lang="en-US" sz="1800" dirty="0">
                <a:latin typeface="Arial Nova Light" panose="020B0304020202020204" pitchFamily="34" charset="0"/>
                <a:cs typeface="Arial" panose="020B0604020202020204" pitchFamily="34" charset="0"/>
              </a:rPr>
              <a:t> de CAMTEX LAB. </a:t>
            </a:r>
            <a:endParaRPr lang="de-CH" sz="1800" dirty="0"/>
          </a:p>
        </p:txBody>
      </p:sp>
      <p:sp>
        <p:nvSpPr>
          <p:cNvPr id="55" name="Rectangle 54">
            <a:extLst>
              <a:ext uri="{FF2B5EF4-FFF2-40B4-BE49-F238E27FC236}">
                <a16:creationId xmlns:a16="http://schemas.microsoft.com/office/drawing/2014/main" id="{C117F34A-7053-455A-97C4-3ECD5EDD126D}"/>
              </a:ext>
            </a:extLst>
          </p:cNvPr>
          <p:cNvSpPr/>
          <p:nvPr/>
        </p:nvSpPr>
        <p:spPr>
          <a:xfrm>
            <a:off x="4675069" y="9771519"/>
            <a:ext cx="1660563" cy="1287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a:solidFill>
                  <a:schemeClr val="tx1"/>
                </a:solidFill>
                <a:latin typeface="Arial Nova Light" panose="020B0304020202020204" pitchFamily="34" charset="0"/>
              </a:rPr>
              <a:t>...grâce à une batterie de services et d’initiatives...</a:t>
            </a:r>
            <a:endParaRPr lang="en-US" b="1" dirty="0">
              <a:solidFill>
                <a:schemeClr val="tx1"/>
              </a:solidFill>
              <a:latin typeface="Arial Nova Light" panose="020B0304020202020204" pitchFamily="34" charset="0"/>
            </a:endParaRPr>
          </a:p>
        </p:txBody>
      </p:sp>
    </p:spTree>
    <p:extLst>
      <p:ext uri="{BB962C8B-B14F-4D97-AF65-F5344CB8AC3E}">
        <p14:creationId xmlns:p14="http://schemas.microsoft.com/office/powerpoint/2010/main" val="2557382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F191F17-E30C-4A93-9B87-EEAB92AEE346}"/>
              </a:ext>
            </a:extLst>
          </p:cNvPr>
          <p:cNvCxnSpPr/>
          <p:nvPr/>
        </p:nvCxnSpPr>
        <p:spPr>
          <a:xfrm>
            <a:off x="-18661" y="1138335"/>
            <a:ext cx="753913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22E7B85-78C1-4AC2-A806-9397D22D1A5D}"/>
              </a:ext>
            </a:extLst>
          </p:cNvPr>
          <p:cNvSpPr txBox="1"/>
          <p:nvPr/>
        </p:nvSpPr>
        <p:spPr>
          <a:xfrm>
            <a:off x="821093" y="1586205"/>
            <a:ext cx="10494607" cy="1323439"/>
          </a:xfrm>
          <a:prstGeom prst="rect">
            <a:avLst/>
          </a:prstGeom>
          <a:noFill/>
        </p:spPr>
        <p:txBody>
          <a:bodyPr wrap="square" rtlCol="0">
            <a:spAutoFit/>
          </a:bodyPr>
          <a:lstStyle/>
          <a:p>
            <a:pPr marL="742950" indent="-742950">
              <a:buFont typeface="+mj-lt"/>
              <a:buAutoNum type="arabicPeriod" startAt="3"/>
            </a:pPr>
            <a:r>
              <a:rPr lang="fr-FR" sz="4000" b="1" dirty="0">
                <a:solidFill>
                  <a:srgbClr val="FFC000"/>
                </a:solidFill>
                <a:latin typeface="Arial" panose="020B0604020202020204" pitchFamily="34" charset="0"/>
                <a:ea typeface="Verdana" panose="020B0604030504040204" pitchFamily="34" charset="0"/>
                <a:cs typeface="Arial" panose="020B0604020202020204" pitchFamily="34" charset="0"/>
              </a:rPr>
              <a:t>Quel sera le parcours-type des porteurs de projets? </a:t>
            </a:r>
          </a:p>
        </p:txBody>
      </p:sp>
      <p:sp>
        <p:nvSpPr>
          <p:cNvPr id="3" name="Rectangle 2">
            <a:extLst>
              <a:ext uri="{FF2B5EF4-FFF2-40B4-BE49-F238E27FC236}">
                <a16:creationId xmlns:a16="http://schemas.microsoft.com/office/drawing/2014/main" id="{4619A89A-CCAD-4A00-ADF0-226749217F40}"/>
              </a:ext>
            </a:extLst>
          </p:cNvPr>
          <p:cNvSpPr/>
          <p:nvPr/>
        </p:nvSpPr>
        <p:spPr>
          <a:xfrm>
            <a:off x="821093" y="1"/>
            <a:ext cx="742950" cy="1447800"/>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1325787-92D5-42E5-A61A-FD9AE3B46454}"/>
              </a:ext>
            </a:extLst>
          </p:cNvPr>
          <p:cNvSpPr txBox="1"/>
          <p:nvPr/>
        </p:nvSpPr>
        <p:spPr>
          <a:xfrm>
            <a:off x="2216039" y="3243176"/>
            <a:ext cx="8073429" cy="1384995"/>
          </a:xfrm>
          <a:prstGeom prst="rect">
            <a:avLst/>
          </a:prstGeom>
          <a:noFill/>
        </p:spPr>
        <p:txBody>
          <a:bodyPr wrap="none" rtlCol="0">
            <a:spAutoFit/>
          </a:bodyPr>
          <a:lstStyle/>
          <a:p>
            <a:pPr>
              <a:spcBef>
                <a:spcPts val="1800"/>
              </a:spcBef>
            </a:pPr>
            <a:r>
              <a:rPr lang="fr-FR" dirty="0">
                <a:latin typeface="Arial Nova Light" panose="020B0304020202020204" pitchFamily="34" charset="0"/>
                <a:cs typeface="Arial" panose="020B0604020202020204" pitchFamily="34" charset="0"/>
              </a:rPr>
              <a:t>3.1 Bien sélectionner les candidats: un gage de crédibilité pour CAMTEX LAB</a:t>
            </a:r>
          </a:p>
          <a:p>
            <a:pPr>
              <a:spcBef>
                <a:spcPts val="1800"/>
              </a:spcBef>
            </a:pPr>
            <a:r>
              <a:rPr lang="fr-FR" dirty="0">
                <a:latin typeface="Arial Nova Light" panose="020B0304020202020204" pitchFamily="34" charset="0"/>
                <a:cs typeface="Arial" panose="020B0604020202020204" pitchFamily="34" charset="0"/>
              </a:rPr>
              <a:t>3.2 La vie au sein de CAMTEX LAB: un parcours fléché et </a:t>
            </a:r>
            <a:r>
              <a:rPr lang="fr-FR" i="1" dirty="0">
                <a:latin typeface="Arial Nova Light" panose="020B0304020202020204" pitchFamily="34" charset="0"/>
                <a:cs typeface="Arial" panose="020B0604020202020204" pitchFamily="34" charset="0"/>
              </a:rPr>
              <a:t>à la carte</a:t>
            </a:r>
            <a:r>
              <a:rPr lang="fr-FR" dirty="0">
                <a:latin typeface="Arial Nova Light" panose="020B0304020202020204" pitchFamily="34" charset="0"/>
                <a:cs typeface="Arial" panose="020B0604020202020204" pitchFamily="34" charset="0"/>
              </a:rPr>
              <a:t>!</a:t>
            </a:r>
          </a:p>
          <a:p>
            <a:pPr>
              <a:spcBef>
                <a:spcPts val="1800"/>
              </a:spcBef>
            </a:pPr>
            <a:r>
              <a:rPr lang="fr-FR" dirty="0">
                <a:latin typeface="Arial Nova Light" panose="020B0304020202020204" pitchFamily="34" charset="0"/>
                <a:cs typeface="Arial" panose="020B0604020202020204" pitchFamily="34" charset="0"/>
              </a:rPr>
              <a:t>3.3 Préparer son envol ou comment gérer sa sortie de CAMTEX LAB</a:t>
            </a:r>
          </a:p>
        </p:txBody>
      </p:sp>
      <p:sp>
        <p:nvSpPr>
          <p:cNvPr id="8" name="TextBox 7">
            <a:extLst>
              <a:ext uri="{FF2B5EF4-FFF2-40B4-BE49-F238E27FC236}">
                <a16:creationId xmlns:a16="http://schemas.microsoft.com/office/drawing/2014/main" id="{87765D2E-B99A-441D-8D26-608A51F59985}"/>
              </a:ext>
            </a:extLst>
          </p:cNvPr>
          <p:cNvSpPr txBox="1"/>
          <p:nvPr/>
        </p:nvSpPr>
        <p:spPr>
          <a:xfrm>
            <a:off x="10874554" y="3243176"/>
            <a:ext cx="441146" cy="1384995"/>
          </a:xfrm>
          <a:prstGeom prst="rect">
            <a:avLst/>
          </a:prstGeom>
          <a:noFill/>
        </p:spPr>
        <p:txBody>
          <a:bodyPr wrap="none" rtlCol="0">
            <a:spAutoFit/>
          </a:bodyPr>
          <a:lstStyle/>
          <a:p>
            <a:pPr algn="r">
              <a:spcBef>
                <a:spcPts val="1800"/>
              </a:spcBef>
            </a:pPr>
            <a:r>
              <a:rPr lang="fr-FR" dirty="0">
                <a:latin typeface="Arial Nova Light" panose="020B0304020202020204" pitchFamily="34" charset="0"/>
                <a:cs typeface="Arial" panose="020B0604020202020204" pitchFamily="34" charset="0"/>
              </a:rPr>
              <a:t>30</a:t>
            </a:r>
          </a:p>
          <a:p>
            <a:pPr algn="r">
              <a:spcBef>
                <a:spcPts val="1800"/>
              </a:spcBef>
            </a:pPr>
            <a:r>
              <a:rPr lang="fr-FR" dirty="0">
                <a:latin typeface="Arial Nova Light" panose="020B0304020202020204" pitchFamily="34" charset="0"/>
                <a:cs typeface="Arial" panose="020B0604020202020204" pitchFamily="34" charset="0"/>
              </a:rPr>
              <a:t>31</a:t>
            </a:r>
          </a:p>
          <a:p>
            <a:pPr algn="r">
              <a:spcBef>
                <a:spcPts val="1800"/>
              </a:spcBef>
            </a:pPr>
            <a:r>
              <a:rPr lang="fr-FR" dirty="0">
                <a:latin typeface="Arial Nova Light" panose="020B0304020202020204" pitchFamily="34" charset="0"/>
                <a:cs typeface="Arial" panose="020B0604020202020204" pitchFamily="34" charset="0"/>
              </a:rPr>
              <a:t>33</a:t>
            </a:r>
          </a:p>
        </p:txBody>
      </p:sp>
      <p:sp>
        <p:nvSpPr>
          <p:cNvPr id="10" name="TextBox 33">
            <a:extLst>
              <a:ext uri="{FF2B5EF4-FFF2-40B4-BE49-F238E27FC236}">
                <a16:creationId xmlns:a16="http://schemas.microsoft.com/office/drawing/2014/main" id="{86FEC1A4-A841-45E3-9CA4-A303C3F2B98D}"/>
              </a:ext>
            </a:extLst>
          </p:cNvPr>
          <p:cNvSpPr txBox="1"/>
          <p:nvPr/>
        </p:nvSpPr>
        <p:spPr>
          <a:xfrm>
            <a:off x="3979621" y="6764419"/>
            <a:ext cx="4430765" cy="523220"/>
          </a:xfrm>
          <a:prstGeom prst="rect">
            <a:avLst/>
          </a:prstGeom>
          <a:noFill/>
        </p:spPr>
        <p:txBody>
          <a:bodyPr wrap="none" rtlCol="0">
            <a:spAutoFit/>
          </a:bodyPr>
          <a:lstStyle/>
          <a:p>
            <a:pPr algn="ctr"/>
            <a:r>
              <a:rPr lang="de-CH" sz="2800" b="1" dirty="0">
                <a:latin typeface="Arial Nova Light" panose="020B0304020202020204" pitchFamily="34" charset="0"/>
              </a:rPr>
              <a:t>Les points saillants à retenir</a:t>
            </a:r>
            <a:endParaRPr lang="en-US" sz="2800" b="1" dirty="0">
              <a:latin typeface="Arial Nova Light" panose="020B0304020202020204" pitchFamily="34" charset="0"/>
            </a:endParaRPr>
          </a:p>
        </p:txBody>
      </p:sp>
      <p:sp>
        <p:nvSpPr>
          <p:cNvPr id="11" name="Rectangle 10">
            <a:extLst>
              <a:ext uri="{FF2B5EF4-FFF2-40B4-BE49-F238E27FC236}">
                <a16:creationId xmlns:a16="http://schemas.microsoft.com/office/drawing/2014/main" id="{67182B3F-76C4-4EA7-BD39-02461AD09708}"/>
              </a:ext>
            </a:extLst>
          </p:cNvPr>
          <p:cNvSpPr/>
          <p:nvPr/>
        </p:nvSpPr>
        <p:spPr>
          <a:xfrm>
            <a:off x="2498044" y="7675858"/>
            <a:ext cx="3725587" cy="3398317"/>
          </a:xfrm>
          <a:prstGeom prst="rect">
            <a:avLst/>
          </a:prstGeom>
          <a:solidFill>
            <a:srgbClr val="FFC000"/>
          </a:solid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316292B-421D-44DD-8281-D0D0D85857E2}"/>
              </a:ext>
            </a:extLst>
          </p:cNvPr>
          <p:cNvSpPr/>
          <p:nvPr/>
        </p:nvSpPr>
        <p:spPr>
          <a:xfrm>
            <a:off x="6223631" y="7675857"/>
            <a:ext cx="3725587" cy="3398317"/>
          </a:xfrm>
          <a:prstGeom prst="rect">
            <a:avLst/>
          </a:prstGeom>
          <a:solidFill>
            <a:srgbClr val="FFC000"/>
          </a:solid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021407F-8456-4DEE-9B03-407B49B5D667}"/>
              </a:ext>
            </a:extLst>
          </p:cNvPr>
          <p:cNvSpPr/>
          <p:nvPr/>
        </p:nvSpPr>
        <p:spPr>
          <a:xfrm>
            <a:off x="2498044" y="11074174"/>
            <a:ext cx="3725587" cy="3398317"/>
          </a:xfrm>
          <a:prstGeom prst="rect">
            <a:avLst/>
          </a:prstGeom>
          <a:solidFill>
            <a:srgbClr val="FFC000"/>
          </a:solid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BC6BC-8883-43B1-8695-36A25110F3BE}"/>
              </a:ext>
            </a:extLst>
          </p:cNvPr>
          <p:cNvSpPr/>
          <p:nvPr/>
        </p:nvSpPr>
        <p:spPr>
          <a:xfrm>
            <a:off x="6223631" y="11074173"/>
            <a:ext cx="3725587" cy="3398317"/>
          </a:xfrm>
          <a:prstGeom prst="rect">
            <a:avLst/>
          </a:prstGeom>
          <a:solidFill>
            <a:srgbClr val="FFC000"/>
          </a:solid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34">
            <a:extLst>
              <a:ext uri="{FF2B5EF4-FFF2-40B4-BE49-F238E27FC236}">
                <a16:creationId xmlns:a16="http://schemas.microsoft.com/office/drawing/2014/main" id="{3C0DD26A-5890-4A1B-8BE9-5BB7B60FF718}"/>
              </a:ext>
            </a:extLst>
          </p:cNvPr>
          <p:cNvSpPr/>
          <p:nvPr/>
        </p:nvSpPr>
        <p:spPr>
          <a:xfrm>
            <a:off x="1929175" y="7225342"/>
            <a:ext cx="975118" cy="975118"/>
          </a:xfrm>
          <a:prstGeom prst="ellipse">
            <a:avLst/>
          </a:prstGeom>
          <a:solidFill>
            <a:srgbClr val="FFC000"/>
          </a:solid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000" b="1" dirty="0">
                <a:latin typeface="Arial Nova Light" panose="020B0304020202020204" pitchFamily="34" charset="0"/>
              </a:rPr>
              <a:t>1</a:t>
            </a:r>
            <a:endParaRPr lang="en-US" sz="3000" b="1" dirty="0">
              <a:latin typeface="Arial Nova Light" panose="020B0304020202020204" pitchFamily="34" charset="0"/>
            </a:endParaRPr>
          </a:p>
        </p:txBody>
      </p:sp>
      <p:sp>
        <p:nvSpPr>
          <p:cNvPr id="16" name="Oval 35">
            <a:extLst>
              <a:ext uri="{FF2B5EF4-FFF2-40B4-BE49-F238E27FC236}">
                <a16:creationId xmlns:a16="http://schemas.microsoft.com/office/drawing/2014/main" id="{B5423DCE-28DF-465E-B1F6-F19AE68EBD08}"/>
              </a:ext>
            </a:extLst>
          </p:cNvPr>
          <p:cNvSpPr/>
          <p:nvPr/>
        </p:nvSpPr>
        <p:spPr>
          <a:xfrm>
            <a:off x="1929175" y="13694677"/>
            <a:ext cx="975118" cy="975118"/>
          </a:xfrm>
          <a:prstGeom prst="ellipse">
            <a:avLst/>
          </a:prstGeom>
          <a:solidFill>
            <a:srgbClr val="FFC000"/>
          </a:solid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000" b="1" dirty="0">
                <a:latin typeface="Arial Nova Light" panose="020B0304020202020204" pitchFamily="34" charset="0"/>
              </a:rPr>
              <a:t>4</a:t>
            </a:r>
            <a:endParaRPr lang="en-US" sz="3000" b="1" dirty="0">
              <a:latin typeface="Arial Nova Light" panose="020B0304020202020204" pitchFamily="34" charset="0"/>
            </a:endParaRPr>
          </a:p>
        </p:txBody>
      </p:sp>
      <p:sp>
        <p:nvSpPr>
          <p:cNvPr id="17" name="Oval 36">
            <a:extLst>
              <a:ext uri="{FF2B5EF4-FFF2-40B4-BE49-F238E27FC236}">
                <a16:creationId xmlns:a16="http://schemas.microsoft.com/office/drawing/2014/main" id="{24A42FEA-F3C7-4E58-87F7-26B671D2542C}"/>
              </a:ext>
            </a:extLst>
          </p:cNvPr>
          <p:cNvSpPr/>
          <p:nvPr/>
        </p:nvSpPr>
        <p:spPr>
          <a:xfrm>
            <a:off x="9386135" y="7225342"/>
            <a:ext cx="975118" cy="975118"/>
          </a:xfrm>
          <a:prstGeom prst="ellipse">
            <a:avLst/>
          </a:prstGeom>
          <a:solidFill>
            <a:srgbClr val="FFC000"/>
          </a:solid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000" b="1" dirty="0">
                <a:latin typeface="Arial Nova Light" panose="020B0304020202020204" pitchFamily="34" charset="0"/>
              </a:rPr>
              <a:t>2</a:t>
            </a:r>
            <a:endParaRPr lang="en-US" sz="3000" b="1" dirty="0">
              <a:latin typeface="Arial Nova Light" panose="020B0304020202020204" pitchFamily="34" charset="0"/>
            </a:endParaRPr>
          </a:p>
        </p:txBody>
      </p:sp>
      <p:sp>
        <p:nvSpPr>
          <p:cNvPr id="18" name="Oval 37">
            <a:extLst>
              <a:ext uri="{FF2B5EF4-FFF2-40B4-BE49-F238E27FC236}">
                <a16:creationId xmlns:a16="http://schemas.microsoft.com/office/drawing/2014/main" id="{4C99ECE5-92BA-41A5-BD22-8727F90EFFC9}"/>
              </a:ext>
            </a:extLst>
          </p:cNvPr>
          <p:cNvSpPr/>
          <p:nvPr/>
        </p:nvSpPr>
        <p:spPr>
          <a:xfrm>
            <a:off x="9386135" y="13694677"/>
            <a:ext cx="975118" cy="975118"/>
          </a:xfrm>
          <a:prstGeom prst="ellipse">
            <a:avLst/>
          </a:prstGeom>
          <a:solidFill>
            <a:srgbClr val="FFC000"/>
          </a:solid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000" b="1" dirty="0">
                <a:latin typeface="Arial Nova Light" panose="020B0304020202020204" pitchFamily="34" charset="0"/>
              </a:rPr>
              <a:t>3</a:t>
            </a:r>
            <a:endParaRPr lang="en-US" sz="3000" b="1" dirty="0">
              <a:latin typeface="Arial Nova Light" panose="020B0304020202020204" pitchFamily="34" charset="0"/>
            </a:endParaRPr>
          </a:p>
        </p:txBody>
      </p:sp>
      <p:sp>
        <p:nvSpPr>
          <p:cNvPr id="19" name="TextBox 38">
            <a:extLst>
              <a:ext uri="{FF2B5EF4-FFF2-40B4-BE49-F238E27FC236}">
                <a16:creationId xmlns:a16="http://schemas.microsoft.com/office/drawing/2014/main" id="{391139AC-8856-4BE3-B138-50A63C9EB23D}"/>
              </a:ext>
            </a:extLst>
          </p:cNvPr>
          <p:cNvSpPr txBox="1"/>
          <p:nvPr/>
        </p:nvSpPr>
        <p:spPr>
          <a:xfrm>
            <a:off x="3170332" y="8122218"/>
            <a:ext cx="2770930" cy="2800767"/>
          </a:xfrm>
          <a:prstGeom prst="rect">
            <a:avLst/>
          </a:prstGeom>
          <a:noFill/>
        </p:spPr>
        <p:txBody>
          <a:bodyPr wrap="square" rtlCol="0">
            <a:spAutoFit/>
          </a:bodyPr>
          <a:lstStyle>
            <a:defPPr>
              <a:defRPr lang="en-US"/>
            </a:defPPr>
            <a:lvl1pPr>
              <a:defRPr sz="2800" b="1">
                <a:solidFill>
                  <a:schemeClr val="bg1"/>
                </a:solidFill>
                <a:latin typeface="Arial Nova Light" panose="020B0304020202020204" pitchFamily="34" charset="0"/>
              </a:defRPr>
            </a:lvl1pPr>
          </a:lstStyle>
          <a:p>
            <a:r>
              <a:rPr lang="fr-FR" sz="2200" dirty="0"/>
              <a:t>Un recrutement organisée en 5 grandes phases (appel à candidatures, pré-sélection, préparation, évaluation, sélection)</a:t>
            </a:r>
          </a:p>
        </p:txBody>
      </p:sp>
      <p:sp>
        <p:nvSpPr>
          <p:cNvPr id="20" name="TextBox 39">
            <a:extLst>
              <a:ext uri="{FF2B5EF4-FFF2-40B4-BE49-F238E27FC236}">
                <a16:creationId xmlns:a16="http://schemas.microsoft.com/office/drawing/2014/main" id="{D4D1FB00-4796-490B-8980-0DDFCA6E0B70}"/>
              </a:ext>
            </a:extLst>
          </p:cNvPr>
          <p:cNvSpPr txBox="1"/>
          <p:nvPr/>
        </p:nvSpPr>
        <p:spPr>
          <a:xfrm>
            <a:off x="6588086" y="8122218"/>
            <a:ext cx="2885793" cy="2123658"/>
          </a:xfrm>
          <a:prstGeom prst="rect">
            <a:avLst/>
          </a:prstGeom>
          <a:noFill/>
        </p:spPr>
        <p:txBody>
          <a:bodyPr wrap="square" rtlCol="0">
            <a:spAutoFit/>
          </a:bodyPr>
          <a:lstStyle>
            <a:defPPr>
              <a:defRPr lang="en-US"/>
            </a:defPPr>
            <a:lvl1pPr>
              <a:defRPr sz="2800" b="1">
                <a:solidFill>
                  <a:schemeClr val="bg1"/>
                </a:solidFill>
                <a:latin typeface="Arial Nova Light" panose="020B0304020202020204" pitchFamily="34" charset="0"/>
              </a:defRPr>
            </a:lvl1pPr>
          </a:lstStyle>
          <a:p>
            <a:r>
              <a:rPr lang="fr-FR" sz="2200" dirty="0"/>
              <a:t>Un parcours fléché et à la carte combinant une ossature commune et une adaptation au rythme de chacun</a:t>
            </a:r>
          </a:p>
        </p:txBody>
      </p:sp>
      <p:sp>
        <p:nvSpPr>
          <p:cNvPr id="21" name="TextBox 40">
            <a:extLst>
              <a:ext uri="{FF2B5EF4-FFF2-40B4-BE49-F238E27FC236}">
                <a16:creationId xmlns:a16="http://schemas.microsoft.com/office/drawing/2014/main" id="{89C34230-34AA-4C93-B17A-69EF5BA69A91}"/>
              </a:ext>
            </a:extLst>
          </p:cNvPr>
          <p:cNvSpPr txBox="1"/>
          <p:nvPr/>
        </p:nvSpPr>
        <p:spPr>
          <a:xfrm>
            <a:off x="3170332" y="11565099"/>
            <a:ext cx="2692828" cy="2123658"/>
          </a:xfrm>
          <a:prstGeom prst="rect">
            <a:avLst/>
          </a:prstGeom>
          <a:noFill/>
        </p:spPr>
        <p:txBody>
          <a:bodyPr wrap="square" rtlCol="0">
            <a:spAutoFit/>
          </a:bodyPr>
          <a:lstStyle>
            <a:defPPr>
              <a:defRPr lang="en-US"/>
            </a:defPPr>
            <a:lvl1pPr>
              <a:defRPr sz="2800" b="1">
                <a:solidFill>
                  <a:schemeClr val="bg1"/>
                </a:solidFill>
                <a:latin typeface="Arial Nova Light" panose="020B0304020202020204" pitchFamily="34" charset="0"/>
              </a:defRPr>
            </a:lvl1pPr>
          </a:lstStyle>
          <a:p>
            <a:r>
              <a:rPr lang="fr-FR" sz="2200" dirty="0"/>
              <a:t>Un programme d’incubation articulé en 4 grandes étapes  (de la conception du projet à la levée de fonds)</a:t>
            </a:r>
          </a:p>
        </p:txBody>
      </p:sp>
      <p:sp>
        <p:nvSpPr>
          <p:cNvPr id="22" name="TextBox 41">
            <a:extLst>
              <a:ext uri="{FF2B5EF4-FFF2-40B4-BE49-F238E27FC236}">
                <a16:creationId xmlns:a16="http://schemas.microsoft.com/office/drawing/2014/main" id="{90E61875-DA3D-4868-8138-F0D72471B60C}"/>
              </a:ext>
            </a:extLst>
          </p:cNvPr>
          <p:cNvSpPr txBox="1"/>
          <p:nvPr/>
        </p:nvSpPr>
        <p:spPr>
          <a:xfrm>
            <a:off x="6588086" y="11520534"/>
            <a:ext cx="2669510" cy="2800767"/>
          </a:xfrm>
          <a:prstGeom prst="rect">
            <a:avLst/>
          </a:prstGeom>
          <a:noFill/>
        </p:spPr>
        <p:txBody>
          <a:bodyPr wrap="square" rtlCol="0">
            <a:spAutoFit/>
          </a:bodyPr>
          <a:lstStyle>
            <a:defPPr>
              <a:defRPr lang="en-US"/>
            </a:defPPr>
            <a:lvl1pPr>
              <a:defRPr sz="2800" b="1">
                <a:solidFill>
                  <a:schemeClr val="bg1"/>
                </a:solidFill>
                <a:latin typeface="Arial Nova Light" panose="020B0304020202020204" pitchFamily="34" charset="0"/>
              </a:defRPr>
            </a:lvl1pPr>
          </a:lstStyle>
          <a:p>
            <a:r>
              <a:rPr lang="fr-FR" sz="2200" dirty="0"/>
              <a:t>Un accompagnement post-incubation afin d’aider les entrepreneurs lors de leur envol et les premières années d’activité</a:t>
            </a:r>
          </a:p>
        </p:txBody>
      </p:sp>
      <p:cxnSp>
        <p:nvCxnSpPr>
          <p:cNvPr id="23" name="Connecteur droit 22">
            <a:extLst>
              <a:ext uri="{FF2B5EF4-FFF2-40B4-BE49-F238E27FC236}">
                <a16:creationId xmlns:a16="http://schemas.microsoft.com/office/drawing/2014/main" id="{F3DC2499-7972-4BBD-BDF9-759C4BCABE6E}"/>
              </a:ext>
            </a:extLst>
          </p:cNvPr>
          <p:cNvCxnSpPr>
            <a:cxnSpLocks/>
          </p:cNvCxnSpPr>
          <p:nvPr/>
        </p:nvCxnSpPr>
        <p:spPr>
          <a:xfrm>
            <a:off x="2216039" y="6399213"/>
            <a:ext cx="787569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005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F191F17-E30C-4A93-9B87-EEAB92AEE346}"/>
              </a:ext>
            </a:extLst>
          </p:cNvPr>
          <p:cNvCxnSpPr/>
          <p:nvPr/>
        </p:nvCxnSpPr>
        <p:spPr>
          <a:xfrm>
            <a:off x="-18661" y="1138335"/>
            <a:ext cx="753913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651059C-4EBB-44AD-AD00-118256A9077F}"/>
              </a:ext>
            </a:extLst>
          </p:cNvPr>
          <p:cNvSpPr txBox="1"/>
          <p:nvPr/>
        </p:nvSpPr>
        <p:spPr>
          <a:xfrm>
            <a:off x="2216040" y="1582329"/>
            <a:ext cx="4334886" cy="11895564"/>
          </a:xfrm>
          <a:prstGeom prst="rect">
            <a:avLst/>
          </a:prstGeom>
          <a:noFill/>
        </p:spPr>
        <p:txBody>
          <a:bodyPr wrap="square" rtlCol="0">
            <a:spAutoFit/>
          </a:bodyPr>
          <a:lstStyle/>
          <a:p>
            <a:pPr algn="just">
              <a:spcBef>
                <a:spcPts val="2400"/>
              </a:spcBef>
            </a:pPr>
            <a:r>
              <a:rPr lang="fr-FR" b="1" dirty="0">
                <a:latin typeface="Arial Nova Light" panose="020B0304020202020204" pitchFamily="34" charset="0"/>
                <a:cs typeface="Arial" panose="020B0604020202020204" pitchFamily="34" charset="0"/>
              </a:rPr>
              <a:t>Préparation</a:t>
            </a:r>
          </a:p>
          <a:p>
            <a:pPr algn="just" defTabSz="457200" eaLnBrk="1" hangingPunct="1">
              <a:lnSpc>
                <a:spcPct val="100000"/>
              </a:lnSpc>
              <a:spcBef>
                <a:spcPts val="600"/>
              </a:spcBef>
              <a:defRPr/>
            </a:pPr>
            <a:r>
              <a:rPr lang="fr-FR" altLang="en-US" sz="1800" b="0" dirty="0">
                <a:solidFill>
                  <a:srgbClr val="000000"/>
                </a:solidFill>
                <a:latin typeface="Arial Nova Light" panose="020B0304020202020204" pitchFamily="34" charset="0"/>
                <a:ea typeface="ＭＳ Ｐゴシック" panose="020B0600070205080204" pitchFamily="34" charset="-128"/>
                <a:cs typeface="Arial" panose="020B0604020202020204" pitchFamily="34" charset="0"/>
              </a:rPr>
              <a:t>Les candidats </a:t>
            </a:r>
            <a:r>
              <a:rPr lang="fr-FR" altLang="en-US" sz="1800" b="0" dirty="0" err="1">
                <a:solidFill>
                  <a:srgbClr val="000000"/>
                </a:solidFill>
                <a:latin typeface="Arial Nova Light" panose="020B0304020202020204" pitchFamily="34" charset="0"/>
                <a:ea typeface="ＭＳ Ｐゴシック" panose="020B0600070205080204" pitchFamily="34" charset="-128"/>
                <a:cs typeface="Arial" panose="020B0604020202020204" pitchFamily="34" charset="0"/>
              </a:rPr>
              <a:t>pré-sélectionnés</a:t>
            </a:r>
            <a:r>
              <a:rPr lang="fr-FR" altLang="en-US" sz="1800" b="0" dirty="0">
                <a:solidFill>
                  <a:srgbClr val="000000"/>
                </a:solidFill>
                <a:latin typeface="Arial Nova Light" panose="020B0304020202020204" pitchFamily="34" charset="0"/>
                <a:ea typeface="ＭＳ Ｐゴシック" panose="020B0600070205080204" pitchFamily="34" charset="-128"/>
                <a:cs typeface="Arial" panose="020B0604020202020204" pitchFamily="34" charset="0"/>
              </a:rPr>
              <a:t> seront invités à rencontrer les responsables de CAMTEX LAB. Une présentation succincte de la nouvelle structure et de ses objectifs permettra aux candidats de se familiariser avec le processus d’incubation de la structure. Les candidats pourront également poser des questions quant aux critères de sélection et ils seront briefés sur les prochaines étapes et la préparation de leur intervention.</a:t>
            </a:r>
          </a:p>
          <a:p>
            <a:pPr algn="just" defTabSz="457200" eaLnBrk="1" hangingPunct="1">
              <a:lnSpc>
                <a:spcPct val="100000"/>
              </a:lnSpc>
              <a:spcBef>
                <a:spcPts val="1800"/>
              </a:spcBef>
              <a:defRPr/>
            </a:pPr>
            <a:r>
              <a:rPr lang="fr-FR" altLang="en-US" b="1" dirty="0">
                <a:solidFill>
                  <a:srgbClr val="000000"/>
                </a:solidFill>
                <a:latin typeface="Arial Nova Light" panose="020B0304020202020204" pitchFamily="34" charset="0"/>
                <a:ea typeface="ＭＳ Ｐゴシック" panose="020B0600070205080204" pitchFamily="34" charset="-128"/>
                <a:cs typeface="Arial" panose="020B0604020202020204" pitchFamily="34" charset="0"/>
              </a:rPr>
              <a:t>Evaluation et sélection</a:t>
            </a:r>
          </a:p>
          <a:p>
            <a:pPr algn="just" defTabSz="457200" eaLnBrk="1" hangingPunct="1">
              <a:lnSpc>
                <a:spcPct val="100000"/>
              </a:lnSpc>
              <a:spcBef>
                <a:spcPts val="600"/>
              </a:spcBef>
              <a:defRPr/>
            </a:pPr>
            <a:r>
              <a:rPr lang="fr-FR" altLang="en-US" sz="1800" b="0" dirty="0">
                <a:solidFill>
                  <a:srgbClr val="000000"/>
                </a:solidFill>
                <a:latin typeface="Arial Nova Light" panose="020B0304020202020204" pitchFamily="34" charset="0"/>
                <a:ea typeface="ＭＳ Ｐゴシック" panose="020B0600070205080204" pitchFamily="34" charset="-128"/>
                <a:cs typeface="Arial" panose="020B0604020202020204" pitchFamily="34" charset="0"/>
              </a:rPr>
              <a:t>Les porteurs de projet retenus seront informés et la charte d’accompagnement leur sera envoyée par mail ainsi que leur date de passage devant le comité de sélection. Les candidats prépareront une présentation de leur projet d’une quinzaine de minutes (pitch deck).</a:t>
            </a:r>
          </a:p>
          <a:p>
            <a:pPr algn="just" defTabSz="457200" eaLnBrk="1" hangingPunct="1">
              <a:lnSpc>
                <a:spcPct val="100000"/>
              </a:lnSpc>
              <a:spcBef>
                <a:spcPts val="1200"/>
              </a:spcBef>
              <a:defRPr/>
            </a:pPr>
            <a:r>
              <a:rPr lang="fr-FR" altLang="en-US" sz="1800" b="0" dirty="0">
                <a:solidFill>
                  <a:srgbClr val="000000"/>
                </a:solidFill>
                <a:latin typeface="Arial Nova Light" panose="020B0304020202020204" pitchFamily="34" charset="0"/>
                <a:ea typeface="ＭＳ Ｐゴシック" panose="020B0600070205080204" pitchFamily="34" charset="-128"/>
                <a:cs typeface="Arial" panose="020B0604020202020204" pitchFamily="34" charset="0"/>
              </a:rPr>
              <a:t>Chaque entrepreneur sera reçu par le comité de sélection pour échanger sur son projet, son profil, son parcours, ses motivations et répondre à ses questions sur CAMTEX LAB. </a:t>
            </a:r>
          </a:p>
          <a:p>
            <a:pPr algn="just" defTabSz="457200" eaLnBrk="1" hangingPunct="1">
              <a:lnSpc>
                <a:spcPct val="100000"/>
              </a:lnSpc>
              <a:spcBef>
                <a:spcPts val="1200"/>
              </a:spcBef>
              <a:defRPr/>
            </a:pPr>
            <a:r>
              <a:rPr lang="fr-FR" altLang="en-US" sz="1800" b="0" dirty="0">
                <a:solidFill>
                  <a:srgbClr val="000000"/>
                </a:solidFill>
                <a:latin typeface="Arial Nova Light" panose="020B0304020202020204" pitchFamily="34" charset="0"/>
                <a:ea typeface="ＭＳ Ｐゴシック" panose="020B0600070205080204" pitchFamily="34" charset="-128"/>
                <a:cs typeface="Arial" panose="020B0604020202020204" pitchFamily="34" charset="0"/>
              </a:rPr>
              <a:t>Une délibération sera organisée par le </a:t>
            </a:r>
            <a:r>
              <a:rPr lang="fr-FR" altLang="en-US" dirty="0">
                <a:solidFill>
                  <a:srgbClr val="000000"/>
                </a:solidFill>
                <a:latin typeface="Arial Nova Light" panose="020B0304020202020204" pitchFamily="34" charset="0"/>
                <a:ea typeface="ＭＳ Ｐゴシック" panose="020B0600070205080204" pitchFamily="34" charset="-128"/>
                <a:cs typeface="Arial" panose="020B0604020202020204" pitchFamily="34" charset="0"/>
              </a:rPr>
              <a:t>c</a:t>
            </a:r>
            <a:r>
              <a:rPr lang="fr-FR" altLang="en-US" sz="1800" b="0" dirty="0">
                <a:solidFill>
                  <a:srgbClr val="000000"/>
                </a:solidFill>
                <a:latin typeface="Arial Nova Light" panose="020B0304020202020204" pitchFamily="34" charset="0"/>
                <a:ea typeface="ＭＳ Ｐゴシック" panose="020B0600070205080204" pitchFamily="34" charset="-128"/>
                <a:cs typeface="Arial" panose="020B0604020202020204" pitchFamily="34" charset="0"/>
              </a:rPr>
              <a:t>omité pour sélectionner les projets retenus. Chaque postulant sera directement informé de la décision du </a:t>
            </a:r>
            <a:r>
              <a:rPr lang="fr-FR" altLang="en-US" dirty="0">
                <a:solidFill>
                  <a:srgbClr val="000000"/>
                </a:solidFill>
                <a:latin typeface="Arial Nova Light" panose="020B0304020202020204" pitchFamily="34" charset="0"/>
                <a:ea typeface="ＭＳ Ｐゴシック" panose="020B0600070205080204" pitchFamily="34" charset="-128"/>
                <a:cs typeface="Arial" panose="020B0604020202020204" pitchFamily="34" charset="0"/>
              </a:rPr>
              <a:t>comité de sélection. </a:t>
            </a:r>
          </a:p>
          <a:p>
            <a:pPr algn="just" defTabSz="457200" eaLnBrk="1" hangingPunct="1">
              <a:lnSpc>
                <a:spcPct val="100000"/>
              </a:lnSpc>
              <a:spcBef>
                <a:spcPts val="1200"/>
              </a:spcBef>
              <a:defRPr/>
            </a:pPr>
            <a:r>
              <a:rPr lang="fr-FR" altLang="en-US" dirty="0">
                <a:solidFill>
                  <a:srgbClr val="000000"/>
                </a:solidFill>
                <a:latin typeface="Arial Nova Light" panose="020B0304020202020204" pitchFamily="34" charset="0"/>
                <a:ea typeface="ＭＳ Ｐゴシック" panose="020B0600070205080204" pitchFamily="34" charset="-128"/>
                <a:cs typeface="Arial" panose="020B0604020202020204" pitchFamily="34" charset="0"/>
              </a:rPr>
              <a:t>U</a:t>
            </a:r>
            <a:r>
              <a:rPr lang="fr-FR" altLang="en-US" sz="1800" b="0" dirty="0">
                <a:solidFill>
                  <a:srgbClr val="000000"/>
                </a:solidFill>
                <a:latin typeface="Arial Nova Light" panose="020B0304020202020204" pitchFamily="34" charset="0"/>
                <a:ea typeface="ＭＳ Ｐゴシック" panose="020B0600070205080204" pitchFamily="34" charset="-128"/>
                <a:cs typeface="Arial" panose="020B0604020202020204" pitchFamily="34" charset="0"/>
              </a:rPr>
              <a:t>ne seconde rencontre avec les porteurs de projet sélectionnés permettra de définir finement les besoins en termes d’accompagnement que devra mobiliser CAMTEX LAB.</a:t>
            </a:r>
          </a:p>
          <a:p>
            <a:pPr algn="just">
              <a:spcBef>
                <a:spcPts val="1200"/>
              </a:spcBef>
            </a:pPr>
            <a:r>
              <a:rPr lang="fr-FR" dirty="0">
                <a:latin typeface="Arial Nova Light" panose="020B0304020202020204" pitchFamily="34" charset="0"/>
              </a:rPr>
              <a:t>Le comité de sélection, composé d’experts et de représentants des partenaires de CAMTEX LAB sélectionnera les projets. </a:t>
            </a:r>
            <a:endParaRPr lang="fr-FR" dirty="0">
              <a:latin typeface="Arial Nova Light" panose="020B03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FAB9E756-5BF2-443D-BDE9-8784FC635DED}"/>
              </a:ext>
            </a:extLst>
          </p:cNvPr>
          <p:cNvSpPr txBox="1"/>
          <p:nvPr/>
        </p:nvSpPr>
        <p:spPr>
          <a:xfrm>
            <a:off x="6981384" y="1582329"/>
            <a:ext cx="4334886" cy="11664732"/>
          </a:xfrm>
          <a:prstGeom prst="rect">
            <a:avLst/>
          </a:prstGeom>
          <a:noFill/>
        </p:spPr>
        <p:txBody>
          <a:bodyPr wrap="square" rtlCol="0">
            <a:spAutoFit/>
          </a:bodyPr>
          <a:lstStyle/>
          <a:p>
            <a:pPr algn="just">
              <a:spcBef>
                <a:spcPts val="1200"/>
              </a:spcBef>
            </a:pPr>
            <a:r>
              <a:rPr lang="fr-FR" dirty="0">
                <a:latin typeface="Arial Nova Light" panose="020B0304020202020204" pitchFamily="34" charset="0"/>
              </a:rPr>
              <a:t>L’illustration n°14 détaille le processus de sélection évoqué précédemment.  </a:t>
            </a:r>
          </a:p>
          <a:p>
            <a:pPr algn="just">
              <a:spcBef>
                <a:spcPts val="2400"/>
              </a:spcBef>
            </a:pPr>
            <a:r>
              <a:rPr lang="fr-FR" sz="2000" b="1" dirty="0">
                <a:solidFill>
                  <a:srgbClr val="FFC000"/>
                </a:solidFill>
                <a:latin typeface="Arial Nova Light" panose="020B0304020202020204" pitchFamily="34" charset="0"/>
                <a:cs typeface="Arial" panose="020B0604020202020204" pitchFamily="34" charset="0"/>
              </a:rPr>
              <a:t>3.2 La vie au sein de CAMTEX LAB: un parcours fléché et à la carte!</a:t>
            </a:r>
          </a:p>
          <a:p>
            <a:pPr algn="just">
              <a:spcBef>
                <a:spcPts val="1200"/>
              </a:spcBef>
            </a:pPr>
            <a:r>
              <a:rPr lang="fr-FR" dirty="0">
                <a:latin typeface="Arial Nova Light" panose="020B0304020202020204" pitchFamily="34" charset="0"/>
                <a:cs typeface="Arial" panose="020B0604020202020204" pitchFamily="34" charset="0"/>
              </a:rPr>
              <a:t>CAMTEX LAB est un programme d’incubation/accélération qui s’étalera au minimum sur 12 mois et maximum sur 24 mois. A ce titre, un parcours fléché spécifique et séquencé en 4 grandes étapes a été imaginé pour suivre la vie des porteurs de projet tout au long de leur séjour. </a:t>
            </a:r>
          </a:p>
          <a:p>
            <a:pPr algn="just">
              <a:spcBef>
                <a:spcPts val="1200"/>
              </a:spcBef>
            </a:pPr>
            <a:r>
              <a:rPr lang="fr-FR" dirty="0">
                <a:latin typeface="Arial Nova Light" panose="020B0304020202020204" pitchFamily="34" charset="0"/>
                <a:cs typeface="Arial" panose="020B0604020202020204" pitchFamily="34" charset="0"/>
              </a:rPr>
              <a:t>Le point de départ du parcours débute par la définition du projet envisagé et se termine par la levée de fonds. </a:t>
            </a:r>
          </a:p>
          <a:p>
            <a:pPr algn="just">
              <a:spcBef>
                <a:spcPts val="1200"/>
              </a:spcBef>
            </a:pPr>
            <a:r>
              <a:rPr lang="fr-FR" dirty="0">
                <a:latin typeface="Arial Nova Light" panose="020B0304020202020204" pitchFamily="34" charset="0"/>
                <a:cs typeface="Arial" panose="020B0604020202020204" pitchFamily="34" charset="0"/>
              </a:rPr>
              <a:t>Des aménagements seront bien évidemment possibles en fonction du profil des entrepreneurs et du niveau de maturité de chaque projet.</a:t>
            </a:r>
          </a:p>
          <a:p>
            <a:pPr algn="just">
              <a:spcBef>
                <a:spcPts val="1200"/>
              </a:spcBef>
            </a:pPr>
            <a:r>
              <a:rPr lang="fr-FR" dirty="0">
                <a:latin typeface="Arial Nova Light" panose="020B0304020202020204" pitchFamily="34" charset="0"/>
                <a:cs typeface="Arial" panose="020B0604020202020204" pitchFamily="34" charset="0"/>
              </a:rPr>
              <a:t>Ce parcours est expliqué par l’Illustration n°15. </a:t>
            </a:r>
          </a:p>
          <a:p>
            <a:pPr algn="just">
              <a:spcBef>
                <a:spcPts val="1200"/>
              </a:spcBef>
            </a:pPr>
            <a:r>
              <a:rPr lang="fr-FR" dirty="0">
                <a:latin typeface="Arial Nova Light" panose="020B0304020202020204" pitchFamily="34" charset="0"/>
                <a:cs typeface="Arial" panose="020B0604020202020204" pitchFamily="34" charset="0"/>
              </a:rPr>
              <a:t>Chaque porteur de projet sera suivi tout au long du programme par un référant, membre de l’équipe de gestion du CAMTEX LAB. Un référant pourra suivre plusieurs porteurs de projet. </a:t>
            </a:r>
          </a:p>
          <a:p>
            <a:pPr algn="just">
              <a:spcBef>
                <a:spcPts val="1200"/>
              </a:spcBef>
            </a:pPr>
            <a:r>
              <a:rPr lang="fr-FR" dirty="0">
                <a:latin typeface="Arial Nova Light" panose="020B0304020202020204" pitchFamily="34" charset="0"/>
                <a:cs typeface="Arial" panose="020B0604020202020204" pitchFamily="34" charset="0"/>
              </a:rPr>
              <a:t>L’idée est de permettre de tisser une véritable relation de confiance entre l’incubé et la structure. Le référant ne sera pas obligatoirement l’interlocuteur unique d’un porteur de projet mais son coach au quotidien. </a:t>
            </a:r>
          </a:p>
          <a:p>
            <a:pPr algn="just">
              <a:spcBef>
                <a:spcPts val="1200"/>
              </a:spcBef>
            </a:pPr>
            <a:r>
              <a:rPr lang="fr-FR" dirty="0">
                <a:latin typeface="Arial Nova Light" panose="020B0304020202020204" pitchFamily="34" charset="0"/>
                <a:cs typeface="Arial" panose="020B0604020202020204" pitchFamily="34" charset="0"/>
              </a:rPr>
              <a:t>Le référant épaulera les porteurs de projets qui lui seront assignés et travaillera étroitement à leurs côtés. </a:t>
            </a:r>
          </a:p>
          <a:p>
            <a:pPr algn="just">
              <a:spcBef>
                <a:spcPts val="1200"/>
              </a:spcBef>
            </a:pPr>
            <a:endParaRPr lang="fr-FR" dirty="0">
              <a:latin typeface="Arial Nova Light" panose="020B0304020202020204" pitchFamily="34" charset="0"/>
              <a:cs typeface="Arial" panose="020B0604020202020204" pitchFamily="34" charset="0"/>
            </a:endParaRPr>
          </a:p>
        </p:txBody>
      </p:sp>
    </p:spTree>
    <p:extLst>
      <p:ext uri="{BB962C8B-B14F-4D97-AF65-F5344CB8AC3E}">
        <p14:creationId xmlns:p14="http://schemas.microsoft.com/office/powerpoint/2010/main" val="3555375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F191F17-E30C-4A93-9B87-EEAB92AEE346}"/>
              </a:ext>
            </a:extLst>
          </p:cNvPr>
          <p:cNvCxnSpPr/>
          <p:nvPr/>
        </p:nvCxnSpPr>
        <p:spPr>
          <a:xfrm>
            <a:off x="-18661" y="1138335"/>
            <a:ext cx="753913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38F03C8-348C-4F1B-BD1A-2FC608AA8B61}"/>
              </a:ext>
            </a:extLst>
          </p:cNvPr>
          <p:cNvSpPr txBox="1"/>
          <p:nvPr/>
        </p:nvSpPr>
        <p:spPr>
          <a:xfrm>
            <a:off x="784058" y="1582329"/>
            <a:ext cx="10531641" cy="400110"/>
          </a:xfrm>
          <a:prstGeom prst="rect">
            <a:avLst/>
          </a:prstGeom>
          <a:noFill/>
        </p:spPr>
        <p:txBody>
          <a:bodyPr wrap="square" rtlCol="0">
            <a:spAutoFit/>
          </a:bodyPr>
          <a:lstStyle/>
          <a:p>
            <a:pPr algn="just">
              <a:spcBef>
                <a:spcPts val="2400"/>
              </a:spcBef>
            </a:pPr>
            <a:r>
              <a:rPr lang="de-CH" sz="2000" b="1" dirty="0">
                <a:solidFill>
                  <a:srgbClr val="FFC000"/>
                </a:solidFill>
                <a:latin typeface="Arial Nova Light" panose="020B0304020202020204" pitchFamily="34" charset="0"/>
                <a:cs typeface="Arial" panose="020B0604020202020204" pitchFamily="34" charset="0"/>
              </a:rPr>
              <a:t>Illustration 14 | </a:t>
            </a:r>
            <a:r>
              <a:rPr lang="de-CH" altLang="de-DE" sz="2000" b="1" dirty="0">
                <a:solidFill>
                  <a:srgbClr val="FFC000"/>
                </a:solidFill>
                <a:latin typeface="Arial Nova Light" panose="020B0304020202020204" pitchFamily="34" charset="0"/>
              </a:rPr>
              <a:t>Le </a:t>
            </a:r>
            <a:r>
              <a:rPr lang="de-CH" altLang="de-DE" sz="2000" b="1" dirty="0" err="1">
                <a:solidFill>
                  <a:srgbClr val="FFC000"/>
                </a:solidFill>
                <a:latin typeface="Arial Nova Light" panose="020B0304020202020204" pitchFamily="34" charset="0"/>
              </a:rPr>
              <a:t>processus</a:t>
            </a:r>
            <a:r>
              <a:rPr lang="de-CH" altLang="de-DE" sz="2000" b="1" dirty="0">
                <a:solidFill>
                  <a:srgbClr val="FFC000"/>
                </a:solidFill>
                <a:latin typeface="Arial Nova Light" panose="020B0304020202020204" pitchFamily="34" charset="0"/>
              </a:rPr>
              <a:t> de </a:t>
            </a:r>
            <a:r>
              <a:rPr lang="de-CH" altLang="de-DE" sz="2000" b="1" dirty="0" err="1">
                <a:solidFill>
                  <a:srgbClr val="FFC000"/>
                </a:solidFill>
                <a:latin typeface="Arial Nova Light" panose="020B0304020202020204" pitchFamily="34" charset="0"/>
              </a:rPr>
              <a:t>sélection</a:t>
            </a:r>
            <a:r>
              <a:rPr lang="de-CH" altLang="de-DE" sz="2000" b="1" dirty="0">
                <a:solidFill>
                  <a:srgbClr val="FFC000"/>
                </a:solidFill>
                <a:latin typeface="Arial Nova Light" panose="020B0304020202020204" pitchFamily="34" charset="0"/>
              </a:rPr>
              <a:t> des </a:t>
            </a:r>
            <a:r>
              <a:rPr lang="de-CH" altLang="de-DE" sz="2000" b="1" dirty="0" err="1">
                <a:solidFill>
                  <a:srgbClr val="FFC000"/>
                </a:solidFill>
                <a:latin typeface="Arial Nova Light" panose="020B0304020202020204" pitchFamily="34" charset="0"/>
              </a:rPr>
              <a:t>porteurs</a:t>
            </a:r>
            <a:r>
              <a:rPr lang="de-CH" altLang="de-DE" sz="2000" b="1" dirty="0">
                <a:solidFill>
                  <a:srgbClr val="FFC000"/>
                </a:solidFill>
                <a:latin typeface="Arial Nova Light" panose="020B0304020202020204" pitchFamily="34" charset="0"/>
              </a:rPr>
              <a:t> de </a:t>
            </a:r>
            <a:r>
              <a:rPr lang="de-CH" altLang="de-DE" sz="2000" b="1" dirty="0" err="1">
                <a:solidFill>
                  <a:srgbClr val="FFC000"/>
                </a:solidFill>
                <a:latin typeface="Arial Nova Light" panose="020B0304020202020204" pitchFamily="34" charset="0"/>
              </a:rPr>
              <a:t>projets</a:t>
            </a:r>
            <a:endParaRPr lang="de-CH" sz="2000" b="1" dirty="0">
              <a:solidFill>
                <a:srgbClr val="FFC000"/>
              </a:solidFill>
              <a:latin typeface="Arial Nova Light" panose="020B0304020202020204" pitchFamily="34" charset="0"/>
              <a:cs typeface="Arial" panose="020B0604020202020204" pitchFamily="34" charset="0"/>
            </a:endParaRPr>
          </a:p>
        </p:txBody>
      </p:sp>
      <p:cxnSp>
        <p:nvCxnSpPr>
          <p:cNvPr id="66" name="Straight Connector 65">
            <a:extLst>
              <a:ext uri="{FF2B5EF4-FFF2-40B4-BE49-F238E27FC236}">
                <a16:creationId xmlns:a16="http://schemas.microsoft.com/office/drawing/2014/main" id="{7B3405EC-2363-47F8-AF21-47E44C050E4B}"/>
              </a:ext>
            </a:extLst>
          </p:cNvPr>
          <p:cNvCxnSpPr/>
          <p:nvPr/>
        </p:nvCxnSpPr>
        <p:spPr>
          <a:xfrm>
            <a:off x="2751372" y="715626"/>
            <a:ext cx="7202371" cy="0"/>
          </a:xfrm>
          <a:prstGeom prst="line">
            <a:avLst/>
          </a:prstGeom>
          <a:ln w="31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73" name="Arrow: Pentagon 9">
            <a:extLst>
              <a:ext uri="{FF2B5EF4-FFF2-40B4-BE49-F238E27FC236}">
                <a16:creationId xmlns:a16="http://schemas.microsoft.com/office/drawing/2014/main" id="{5D90B5BA-E503-452C-9CDC-43F8B1371895}"/>
              </a:ext>
            </a:extLst>
          </p:cNvPr>
          <p:cNvSpPr>
            <a:spLocks noChangeArrowheads="1"/>
          </p:cNvSpPr>
          <p:nvPr/>
        </p:nvSpPr>
        <p:spPr bwMode="auto">
          <a:xfrm>
            <a:off x="2850320" y="8087032"/>
            <a:ext cx="2500609" cy="661719"/>
          </a:xfrm>
          <a:prstGeom prst="homePlate">
            <a:avLst>
              <a:gd name="adj" fmla="val 28599"/>
            </a:avLst>
          </a:prstGeom>
          <a:solidFill>
            <a:srgbClr val="FFC000"/>
          </a:solidFill>
          <a:ln w="3175" algn="ctr">
            <a:solidFill>
              <a:srgbClr val="FFC000"/>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de-CH" altLang="en-US" b="1" i="0" u="none" strike="noStrike" kern="1200" cap="none" spc="0" normalizeH="0" baseline="0" noProof="0" dirty="0">
                <a:ln>
                  <a:noFill/>
                </a:ln>
                <a:solidFill>
                  <a:srgbClr val="FFFFFF"/>
                </a:solidFill>
                <a:effectLst/>
                <a:uLnTx/>
                <a:uFillTx/>
                <a:latin typeface="Arial Nova Light" panose="020B0304020202020204" pitchFamily="34" charset="0"/>
              </a:rPr>
              <a:t>Préparation</a:t>
            </a:r>
            <a:endParaRPr kumimoji="0" lang="en-US" altLang="en-US" b="1" i="0" u="none" strike="noStrike" kern="1200" cap="none" spc="0" normalizeH="0" baseline="0" noProof="0" dirty="0">
              <a:ln>
                <a:noFill/>
              </a:ln>
              <a:solidFill>
                <a:srgbClr val="FFFFFF"/>
              </a:solidFill>
              <a:effectLst/>
              <a:uLnTx/>
              <a:uFillTx/>
              <a:latin typeface="Arial Nova Light" panose="020B0304020202020204" pitchFamily="34" charset="0"/>
            </a:endParaRPr>
          </a:p>
        </p:txBody>
      </p:sp>
      <p:pic>
        <p:nvPicPr>
          <p:cNvPr id="75" name="Google Shape;1783;p39">
            <a:extLst>
              <a:ext uri="{FF2B5EF4-FFF2-40B4-BE49-F238E27FC236}">
                <a16:creationId xmlns:a16="http://schemas.microsoft.com/office/drawing/2014/main" id="{72C4CE64-0F41-4589-AB53-86A94314B82B}"/>
              </a:ext>
            </a:extLst>
          </p:cNvPr>
          <p:cNvPicPr preferRelativeResize="0">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643198" y="7977215"/>
            <a:ext cx="881355" cy="881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TextBox 75">
            <a:extLst>
              <a:ext uri="{FF2B5EF4-FFF2-40B4-BE49-F238E27FC236}">
                <a16:creationId xmlns:a16="http://schemas.microsoft.com/office/drawing/2014/main" id="{E2CDD57E-194E-4837-9CA9-51F7F4155C18}"/>
              </a:ext>
            </a:extLst>
          </p:cNvPr>
          <p:cNvSpPr txBox="1"/>
          <p:nvPr/>
        </p:nvSpPr>
        <p:spPr>
          <a:xfrm>
            <a:off x="5469137" y="8048559"/>
            <a:ext cx="5696167" cy="800219"/>
          </a:xfrm>
          <a:prstGeom prst="rect">
            <a:avLst/>
          </a:prstGeom>
          <a:noFill/>
        </p:spPr>
        <p:txBody>
          <a:bodyPr wrap="square" rtlCol="0">
            <a:spAutoFit/>
          </a:bodyPr>
          <a:lstStyle/>
          <a:p>
            <a:pPr marL="223838" marR="0" lvl="0" indent="-223838" algn="l" defTabSz="457200" rtl="0" eaLnBrk="0" fontAlgn="base" latinLnBrk="0" hangingPunct="0">
              <a:lnSpc>
                <a:spcPct val="100000"/>
              </a:lnSpc>
              <a:spcBef>
                <a:spcPts val="1200"/>
              </a:spcBef>
              <a:spcAft>
                <a:spcPct val="0"/>
              </a:spcAft>
              <a:buClrTx/>
              <a:buSzTx/>
              <a:buFont typeface="Arial" panose="020B0604020202020204" pitchFamily="34" charset="0"/>
              <a:buChar char="•"/>
              <a:tabLst/>
              <a:defRPr/>
            </a:pPr>
            <a:r>
              <a:rPr kumimoji="0" lang="de-CH" b="0" i="0" u="none" strike="noStrike" kern="1200" cap="none" spc="0" normalizeH="0" baseline="0" noProof="0" dirty="0" err="1">
                <a:ln>
                  <a:noFill/>
                </a:ln>
                <a:effectLst/>
                <a:uLnTx/>
                <a:uFillTx/>
                <a:latin typeface="Arial Nova Light" panose="020B0304020202020204" pitchFamily="34" charset="0"/>
              </a:rPr>
              <a:t>Présentation</a:t>
            </a:r>
            <a:r>
              <a:rPr kumimoji="0" lang="de-CH" b="0" i="0" u="none" strike="noStrike" kern="1200" cap="none" spc="0" normalizeH="0" baseline="0" noProof="0" dirty="0">
                <a:ln>
                  <a:noFill/>
                </a:ln>
                <a:effectLst/>
                <a:uLnTx/>
                <a:uFillTx/>
                <a:latin typeface="Arial Nova Light" panose="020B0304020202020204" pitchFamily="34" charset="0"/>
              </a:rPr>
              <a:t> de CAMTEX LAB aux candidats</a:t>
            </a:r>
          </a:p>
          <a:p>
            <a:pPr marL="223838" marR="0" lvl="0" indent="-223838" algn="l" defTabSz="457200" rtl="0" eaLnBrk="0" fontAlgn="base" latinLnBrk="0" hangingPunct="0">
              <a:lnSpc>
                <a:spcPct val="100000"/>
              </a:lnSpc>
              <a:spcBef>
                <a:spcPts val="1200"/>
              </a:spcBef>
              <a:spcAft>
                <a:spcPct val="0"/>
              </a:spcAft>
              <a:buClrTx/>
              <a:buSzTx/>
              <a:buFont typeface="Arial" panose="020B0604020202020204" pitchFamily="34" charset="0"/>
              <a:buChar char="•"/>
              <a:tabLst/>
              <a:defRPr/>
            </a:pPr>
            <a:r>
              <a:rPr kumimoji="0" lang="de-CH" b="0" i="0" u="none" strike="noStrike" kern="1200" cap="none" spc="0" normalizeH="0" baseline="0" noProof="0" dirty="0">
                <a:ln>
                  <a:noFill/>
                </a:ln>
                <a:effectLst/>
                <a:uLnTx/>
                <a:uFillTx/>
                <a:latin typeface="Arial Nova Light" panose="020B0304020202020204" pitchFamily="34" charset="0"/>
              </a:rPr>
              <a:t>Préparation des candidats au processus de sélection</a:t>
            </a:r>
          </a:p>
        </p:txBody>
      </p:sp>
      <p:sp>
        <p:nvSpPr>
          <p:cNvPr id="78" name="Arrow: Pentagon 11">
            <a:extLst>
              <a:ext uri="{FF2B5EF4-FFF2-40B4-BE49-F238E27FC236}">
                <a16:creationId xmlns:a16="http://schemas.microsoft.com/office/drawing/2014/main" id="{725D57AB-F2FD-4BB4-9090-63D327FBEEC8}"/>
              </a:ext>
            </a:extLst>
          </p:cNvPr>
          <p:cNvSpPr>
            <a:spLocks noChangeArrowheads="1"/>
          </p:cNvSpPr>
          <p:nvPr/>
        </p:nvSpPr>
        <p:spPr bwMode="auto">
          <a:xfrm>
            <a:off x="3715633" y="3170693"/>
            <a:ext cx="2500609" cy="661720"/>
          </a:xfrm>
          <a:prstGeom prst="homePlate">
            <a:avLst>
              <a:gd name="adj" fmla="val 28599"/>
            </a:avLst>
          </a:prstGeom>
          <a:solidFill>
            <a:srgbClr val="FFC000"/>
          </a:solidFill>
          <a:ln w="3175" algn="ctr">
            <a:solidFill>
              <a:srgbClr val="FFC000"/>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de-CH" altLang="en-US" b="1" i="0" u="none" strike="noStrike" kern="1200" cap="none" spc="0" normalizeH="0" baseline="0" noProof="0" dirty="0">
                <a:ln>
                  <a:noFill/>
                </a:ln>
                <a:solidFill>
                  <a:srgbClr val="FFFFFF"/>
                </a:solidFill>
                <a:effectLst/>
                <a:uLnTx/>
                <a:uFillTx/>
                <a:latin typeface="Arial Nova Light" panose="020B0304020202020204" pitchFamily="34" charset="0"/>
              </a:rPr>
              <a:t>Sélection</a:t>
            </a:r>
            <a:endParaRPr kumimoji="0" lang="en-US" altLang="en-US" b="1" i="0" u="none" strike="noStrike" kern="1200" cap="none" spc="0" normalizeH="0" baseline="0" noProof="0" dirty="0">
              <a:ln>
                <a:noFill/>
              </a:ln>
              <a:solidFill>
                <a:srgbClr val="FFFFFF"/>
              </a:solidFill>
              <a:effectLst/>
              <a:uLnTx/>
              <a:uFillTx/>
              <a:latin typeface="Arial Nova Light" panose="020B0304020202020204" pitchFamily="34" charset="0"/>
            </a:endParaRPr>
          </a:p>
        </p:txBody>
      </p:sp>
      <p:pic>
        <p:nvPicPr>
          <p:cNvPr id="100" name="Google Shape;829;p25">
            <a:extLst>
              <a:ext uri="{FF2B5EF4-FFF2-40B4-BE49-F238E27FC236}">
                <a16:creationId xmlns:a16="http://schemas.microsoft.com/office/drawing/2014/main" id="{CF1525DE-D25D-46E1-AB5E-6E02C2B9078B}"/>
              </a:ext>
            </a:extLst>
          </p:cNvPr>
          <p:cNvPicPr preferRelativeResize="0">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508511" y="3060876"/>
            <a:ext cx="884321" cy="881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TextBox 104">
            <a:extLst>
              <a:ext uri="{FF2B5EF4-FFF2-40B4-BE49-F238E27FC236}">
                <a16:creationId xmlns:a16="http://schemas.microsoft.com/office/drawing/2014/main" id="{5D6DD3EC-47DB-47C9-8ACC-94D0BFB69CA5}"/>
              </a:ext>
            </a:extLst>
          </p:cNvPr>
          <p:cNvSpPr txBox="1"/>
          <p:nvPr/>
        </p:nvSpPr>
        <p:spPr>
          <a:xfrm>
            <a:off x="6334450" y="3132221"/>
            <a:ext cx="4232764" cy="800219"/>
          </a:xfrm>
          <a:prstGeom prst="rect">
            <a:avLst/>
          </a:prstGeom>
          <a:noFill/>
        </p:spPr>
        <p:txBody>
          <a:bodyPr wrap="square" rtlCol="0">
            <a:spAutoFit/>
          </a:bodyPr>
          <a:lstStyle>
            <a:defPPr>
              <a:defRPr lang="fr-FR"/>
            </a:defPPr>
            <a:lvl1pPr marL="111125" indent="-111125">
              <a:spcBef>
                <a:spcPts val="600"/>
              </a:spcBef>
              <a:buFont typeface="Arial" panose="020B0604020202020204" pitchFamily="34" charset="0"/>
              <a:buChar char="•"/>
              <a:defRPr sz="1100">
                <a:latin typeface="Candara" panose="020E0502030303020204" pitchFamily="34" charset="0"/>
              </a:defRPr>
            </a:lvl1pPr>
          </a:lstStyle>
          <a:p>
            <a:pPr marL="223838" marR="0" lvl="0" indent="-223838" algn="l" defTabSz="457200" rtl="0" eaLnBrk="0" fontAlgn="base" latinLnBrk="0" hangingPunct="0">
              <a:lnSpc>
                <a:spcPct val="100000"/>
              </a:lnSpc>
              <a:spcBef>
                <a:spcPts val="1200"/>
              </a:spcBef>
              <a:spcAft>
                <a:spcPct val="0"/>
              </a:spcAft>
              <a:buClrTx/>
              <a:buSzTx/>
              <a:buFont typeface="Arial" panose="020B0604020202020204" pitchFamily="34" charset="0"/>
              <a:buChar char="•"/>
              <a:tabLst/>
              <a:defRPr/>
            </a:pPr>
            <a:r>
              <a:rPr kumimoji="0" lang="de-CH" sz="1800" b="0" i="0" u="none" strike="noStrike" kern="1200" cap="none" spc="0" normalizeH="0" baseline="0" noProof="0" dirty="0">
                <a:ln>
                  <a:noFill/>
                </a:ln>
                <a:effectLst/>
                <a:uLnTx/>
                <a:uFillTx/>
                <a:latin typeface="Arial Nova Light" panose="020B0304020202020204" pitchFamily="34" charset="0"/>
              </a:rPr>
              <a:t>Sélection d’une short-list de candidats</a:t>
            </a:r>
          </a:p>
          <a:p>
            <a:pPr marL="223838" marR="0" lvl="0" indent="-223838" algn="l" defTabSz="457200" rtl="0" eaLnBrk="0" fontAlgn="base" latinLnBrk="0" hangingPunct="0">
              <a:lnSpc>
                <a:spcPct val="100000"/>
              </a:lnSpc>
              <a:spcBef>
                <a:spcPts val="1200"/>
              </a:spcBef>
              <a:spcAft>
                <a:spcPct val="0"/>
              </a:spcAft>
              <a:buClrTx/>
              <a:buSzTx/>
              <a:buFont typeface="Arial" panose="020B0604020202020204" pitchFamily="34" charset="0"/>
              <a:buChar char="•"/>
              <a:tabLst/>
              <a:defRPr/>
            </a:pPr>
            <a:r>
              <a:rPr kumimoji="0" lang="de-CH" sz="1800" b="0" i="0" u="none" strike="noStrike" kern="1200" cap="none" spc="0" normalizeH="0" baseline="0" noProof="0" dirty="0">
                <a:ln>
                  <a:noFill/>
                </a:ln>
                <a:effectLst/>
                <a:uLnTx/>
                <a:uFillTx/>
                <a:latin typeface="Arial Nova Light" panose="020B0304020202020204" pitchFamily="34" charset="0"/>
              </a:rPr>
              <a:t>Analyse des dossiers de candidatures</a:t>
            </a:r>
          </a:p>
        </p:txBody>
      </p:sp>
      <p:sp>
        <p:nvSpPr>
          <p:cNvPr id="107" name="Arrow: Pentagon 12">
            <a:extLst>
              <a:ext uri="{FF2B5EF4-FFF2-40B4-BE49-F238E27FC236}">
                <a16:creationId xmlns:a16="http://schemas.microsoft.com/office/drawing/2014/main" id="{1D3F830D-A765-4A0A-B1EE-EF791F6A7777}"/>
              </a:ext>
            </a:extLst>
          </p:cNvPr>
          <p:cNvSpPr>
            <a:spLocks noChangeArrowheads="1"/>
          </p:cNvSpPr>
          <p:nvPr/>
        </p:nvSpPr>
        <p:spPr bwMode="auto">
          <a:xfrm>
            <a:off x="1991180" y="12938826"/>
            <a:ext cx="2500609" cy="661719"/>
          </a:xfrm>
          <a:prstGeom prst="homePlate">
            <a:avLst>
              <a:gd name="adj" fmla="val 28599"/>
            </a:avLst>
          </a:prstGeom>
          <a:solidFill>
            <a:srgbClr val="FFC000"/>
          </a:solidFill>
          <a:ln w="3175" algn="ctr">
            <a:solidFill>
              <a:srgbClr val="FFC000"/>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de-CH" altLang="en-US" b="1" i="0" u="none" strike="noStrike" kern="1200" cap="none" spc="0" normalizeH="0" baseline="0" noProof="0" dirty="0">
                <a:ln>
                  <a:noFill/>
                </a:ln>
                <a:solidFill>
                  <a:srgbClr val="FFFFFF"/>
                </a:solidFill>
                <a:effectLst/>
                <a:uLnTx/>
                <a:uFillTx/>
                <a:latin typeface="Arial Nova Light" panose="020B0304020202020204" pitchFamily="34" charset="0"/>
              </a:rPr>
              <a:t>Appel à candidatures</a:t>
            </a:r>
            <a:endParaRPr kumimoji="0" lang="en-US" altLang="en-US" b="1" i="0" u="none" strike="noStrike" kern="1200" cap="none" spc="0" normalizeH="0" baseline="0" noProof="0" dirty="0">
              <a:ln>
                <a:noFill/>
              </a:ln>
              <a:solidFill>
                <a:srgbClr val="FFFFFF"/>
              </a:solidFill>
              <a:effectLst/>
              <a:uLnTx/>
              <a:uFillTx/>
              <a:latin typeface="Arial Nova Light" panose="020B0304020202020204" pitchFamily="34" charset="0"/>
            </a:endParaRPr>
          </a:p>
        </p:txBody>
      </p:sp>
      <p:pic>
        <p:nvPicPr>
          <p:cNvPr id="109" name="Google Shape;575;p21">
            <a:extLst>
              <a:ext uri="{FF2B5EF4-FFF2-40B4-BE49-F238E27FC236}">
                <a16:creationId xmlns:a16="http://schemas.microsoft.com/office/drawing/2014/main" id="{553E1779-2A9C-4C07-AEBA-28C34B7A6FF4}"/>
              </a:ext>
            </a:extLst>
          </p:cNvPr>
          <p:cNvPicPr preferRelativeResize="0">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84058" y="12829009"/>
            <a:ext cx="881354" cy="88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TextBox 109">
            <a:extLst>
              <a:ext uri="{FF2B5EF4-FFF2-40B4-BE49-F238E27FC236}">
                <a16:creationId xmlns:a16="http://schemas.microsoft.com/office/drawing/2014/main" id="{E313F429-9683-47E1-BF70-D556BBF86E76}"/>
              </a:ext>
            </a:extLst>
          </p:cNvPr>
          <p:cNvSpPr txBox="1"/>
          <p:nvPr/>
        </p:nvSpPr>
        <p:spPr>
          <a:xfrm>
            <a:off x="4609996" y="12662199"/>
            <a:ext cx="4648303" cy="1231106"/>
          </a:xfrm>
          <a:prstGeom prst="rect">
            <a:avLst/>
          </a:prstGeom>
          <a:noFill/>
        </p:spPr>
        <p:txBody>
          <a:bodyPr wrap="square" rtlCol="0">
            <a:spAutoFit/>
          </a:bodyPr>
          <a:lstStyle/>
          <a:p>
            <a:pPr marL="223838" marR="0" lvl="0" indent="-223838" algn="l" defTabSz="457200" rtl="0" eaLnBrk="0" fontAlgn="base" latinLnBrk="0" hangingPunct="0">
              <a:lnSpc>
                <a:spcPct val="100000"/>
              </a:lnSpc>
              <a:spcBef>
                <a:spcPts val="1200"/>
              </a:spcBef>
              <a:spcAft>
                <a:spcPct val="0"/>
              </a:spcAft>
              <a:buClrTx/>
              <a:buSzTx/>
              <a:buFont typeface="Arial" panose="020B0604020202020204" pitchFamily="34" charset="0"/>
              <a:buChar char="•"/>
              <a:tabLst/>
              <a:defRPr/>
            </a:pPr>
            <a:r>
              <a:rPr kumimoji="0" lang="de-CH" b="0" i="0" u="none" strike="noStrike" kern="1200" cap="none" spc="0" normalizeH="0" baseline="0" noProof="0" dirty="0">
                <a:ln>
                  <a:noFill/>
                </a:ln>
                <a:effectLst/>
                <a:uLnTx/>
                <a:uFillTx/>
                <a:latin typeface="Arial Nova Light" panose="020B0304020202020204" pitchFamily="34" charset="0"/>
              </a:rPr>
              <a:t>Mise en place du comité de sélection</a:t>
            </a:r>
          </a:p>
          <a:p>
            <a:pPr marL="223838" marR="0" lvl="0" indent="-223838" algn="l" defTabSz="457200" rtl="0" eaLnBrk="0" fontAlgn="base" latinLnBrk="0" hangingPunct="0">
              <a:lnSpc>
                <a:spcPct val="100000"/>
              </a:lnSpc>
              <a:spcBef>
                <a:spcPts val="1200"/>
              </a:spcBef>
              <a:spcAft>
                <a:spcPct val="0"/>
              </a:spcAft>
              <a:buClrTx/>
              <a:buSzTx/>
              <a:buFont typeface="Arial" panose="020B0604020202020204" pitchFamily="34" charset="0"/>
              <a:buChar char="•"/>
              <a:tabLst/>
              <a:defRPr/>
            </a:pPr>
            <a:r>
              <a:rPr kumimoji="0" lang="de-CH" b="0" i="0" u="none" strike="noStrike" kern="1200" cap="none" spc="0" normalizeH="0" baseline="0" noProof="0" dirty="0">
                <a:ln>
                  <a:noFill/>
                </a:ln>
                <a:effectLst/>
                <a:uLnTx/>
                <a:uFillTx/>
                <a:latin typeface="Arial Nova Light" panose="020B0304020202020204" pitchFamily="34" charset="0"/>
              </a:rPr>
              <a:t>Conditions d’éligibilité</a:t>
            </a:r>
          </a:p>
          <a:p>
            <a:pPr marL="223838" marR="0" lvl="0" indent="-223838" algn="l" defTabSz="457200" rtl="0" eaLnBrk="0" fontAlgn="base" latinLnBrk="0" hangingPunct="0">
              <a:lnSpc>
                <a:spcPct val="100000"/>
              </a:lnSpc>
              <a:spcBef>
                <a:spcPts val="1200"/>
              </a:spcBef>
              <a:spcAft>
                <a:spcPct val="0"/>
              </a:spcAft>
              <a:buClrTx/>
              <a:buSzTx/>
              <a:buFont typeface="Arial" panose="020B0604020202020204" pitchFamily="34" charset="0"/>
              <a:buChar char="•"/>
              <a:tabLst/>
              <a:defRPr/>
            </a:pPr>
            <a:r>
              <a:rPr kumimoji="0" lang="de-CH" b="0" i="0" u="none" strike="noStrike" kern="1200" cap="none" spc="0" normalizeH="0" baseline="0" noProof="0" dirty="0">
                <a:ln>
                  <a:noFill/>
                </a:ln>
                <a:effectLst/>
                <a:uLnTx/>
                <a:uFillTx/>
                <a:latin typeface="Arial Nova Light" panose="020B0304020202020204" pitchFamily="34" charset="0"/>
              </a:rPr>
              <a:t>Campagne de </a:t>
            </a:r>
            <a:r>
              <a:rPr kumimoji="0" lang="de-CH" b="0" i="0" u="none" strike="noStrike" kern="1200" cap="none" spc="0" normalizeH="0" baseline="0" noProof="0" dirty="0" err="1">
                <a:ln>
                  <a:noFill/>
                </a:ln>
                <a:effectLst/>
                <a:uLnTx/>
                <a:uFillTx/>
                <a:latin typeface="Arial Nova Light" panose="020B0304020202020204" pitchFamily="34" charset="0"/>
              </a:rPr>
              <a:t>promotion</a:t>
            </a:r>
            <a:r>
              <a:rPr kumimoji="0" lang="de-CH" b="0" i="0" u="none" strike="noStrike" kern="1200" cap="none" spc="0" normalizeH="0" baseline="0" noProof="0" dirty="0">
                <a:ln>
                  <a:noFill/>
                </a:ln>
                <a:effectLst/>
                <a:uLnTx/>
                <a:uFillTx/>
                <a:latin typeface="Arial Nova Light" panose="020B0304020202020204" pitchFamily="34" charset="0"/>
              </a:rPr>
              <a:t> de CAMTEX LAB</a:t>
            </a:r>
            <a:endParaRPr kumimoji="0" lang="en-US" b="0" i="0" u="none" strike="noStrike" kern="1200" cap="none" spc="0" normalizeH="0" baseline="0" noProof="0" dirty="0">
              <a:ln>
                <a:noFill/>
              </a:ln>
              <a:effectLst/>
              <a:uLnTx/>
              <a:uFillTx/>
              <a:latin typeface="Arial Nova Light" panose="020B0304020202020204" pitchFamily="34" charset="0"/>
            </a:endParaRPr>
          </a:p>
        </p:txBody>
      </p:sp>
      <p:sp>
        <p:nvSpPr>
          <p:cNvPr id="112" name="Arrow: Pentagon 2">
            <a:extLst>
              <a:ext uri="{FF2B5EF4-FFF2-40B4-BE49-F238E27FC236}">
                <a16:creationId xmlns:a16="http://schemas.microsoft.com/office/drawing/2014/main" id="{89F79400-64B1-436F-8C3B-F517AF67D2C9}"/>
              </a:ext>
            </a:extLst>
          </p:cNvPr>
          <p:cNvSpPr>
            <a:spLocks noChangeArrowheads="1"/>
          </p:cNvSpPr>
          <p:nvPr/>
        </p:nvSpPr>
        <p:spPr bwMode="auto">
          <a:xfrm>
            <a:off x="2418149" y="10504722"/>
            <a:ext cx="2500609" cy="661719"/>
          </a:xfrm>
          <a:prstGeom prst="homePlate">
            <a:avLst>
              <a:gd name="adj" fmla="val 28599"/>
            </a:avLst>
          </a:prstGeom>
          <a:solidFill>
            <a:srgbClr val="FFC000"/>
          </a:solidFill>
          <a:ln w="3175" algn="ctr">
            <a:solidFill>
              <a:srgbClr val="FFC000"/>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de-CH" altLang="en-US" b="1" i="0" u="none" strike="noStrike" kern="1200" cap="none" spc="0" normalizeH="0" baseline="0" noProof="0" dirty="0">
                <a:ln>
                  <a:noFill/>
                </a:ln>
                <a:solidFill>
                  <a:srgbClr val="FFFFFF"/>
                </a:solidFill>
                <a:effectLst/>
                <a:uLnTx/>
                <a:uFillTx/>
                <a:latin typeface="Arial Nova Light" panose="020B0304020202020204" pitchFamily="34" charset="0"/>
              </a:rPr>
              <a:t>Pré-sélection</a:t>
            </a:r>
            <a:endParaRPr kumimoji="0" lang="en-US" altLang="en-US" b="1" i="0" u="none" strike="noStrike" kern="1200" cap="none" spc="0" normalizeH="0" baseline="0" noProof="0" dirty="0">
              <a:ln>
                <a:noFill/>
              </a:ln>
              <a:solidFill>
                <a:srgbClr val="FFFFFF"/>
              </a:solidFill>
              <a:effectLst/>
              <a:uLnTx/>
              <a:uFillTx/>
              <a:latin typeface="Arial Nova Light" panose="020B0304020202020204" pitchFamily="34" charset="0"/>
            </a:endParaRPr>
          </a:p>
        </p:txBody>
      </p:sp>
      <p:pic>
        <p:nvPicPr>
          <p:cNvPr id="114" name="Google Shape;1241;p31">
            <a:extLst>
              <a:ext uri="{FF2B5EF4-FFF2-40B4-BE49-F238E27FC236}">
                <a16:creationId xmlns:a16="http://schemas.microsoft.com/office/drawing/2014/main" id="{4C90ED4D-5692-4E28-BD82-34684786FE81}"/>
              </a:ext>
            </a:extLst>
          </p:cNvPr>
          <p:cNvPicPr preferRelativeResize="0">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211027" y="10394905"/>
            <a:ext cx="881355" cy="881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TextBox 114">
            <a:extLst>
              <a:ext uri="{FF2B5EF4-FFF2-40B4-BE49-F238E27FC236}">
                <a16:creationId xmlns:a16="http://schemas.microsoft.com/office/drawing/2014/main" id="{9F4FCE7A-5D4C-4267-8437-D392EF4622E1}"/>
              </a:ext>
            </a:extLst>
          </p:cNvPr>
          <p:cNvSpPr txBox="1"/>
          <p:nvPr/>
        </p:nvSpPr>
        <p:spPr>
          <a:xfrm>
            <a:off x="5036966" y="10466249"/>
            <a:ext cx="4479568" cy="800219"/>
          </a:xfrm>
          <a:prstGeom prst="rect">
            <a:avLst/>
          </a:prstGeom>
          <a:noFill/>
        </p:spPr>
        <p:txBody>
          <a:bodyPr wrap="square" rtlCol="0">
            <a:spAutoFit/>
          </a:bodyPr>
          <a:lstStyle/>
          <a:p>
            <a:pPr marL="223838" marR="0" lvl="0" indent="-223838" algn="l" defTabSz="457200" rtl="0" eaLnBrk="0" fontAlgn="base" latinLnBrk="0" hangingPunct="0">
              <a:lnSpc>
                <a:spcPct val="100000"/>
              </a:lnSpc>
              <a:spcBef>
                <a:spcPts val="1200"/>
              </a:spcBef>
              <a:spcAft>
                <a:spcPct val="0"/>
              </a:spcAft>
              <a:buClrTx/>
              <a:buSzTx/>
              <a:buFont typeface="Arial" panose="020B0604020202020204" pitchFamily="34" charset="0"/>
              <a:buChar char="•"/>
              <a:tabLst/>
              <a:defRPr/>
            </a:pPr>
            <a:r>
              <a:rPr kumimoji="0" lang="de-CH" b="0" i="0" u="none" strike="noStrike" kern="1200" cap="none" spc="0" normalizeH="0" baseline="0" noProof="0" dirty="0">
                <a:ln>
                  <a:noFill/>
                </a:ln>
                <a:effectLst/>
                <a:uLnTx/>
                <a:uFillTx/>
                <a:latin typeface="Arial Nova Light" panose="020B0304020202020204" pitchFamily="34" charset="0"/>
              </a:rPr>
              <a:t>Analyse des dossiers de candidatures</a:t>
            </a:r>
          </a:p>
          <a:p>
            <a:pPr marL="223838" marR="0" lvl="0" indent="-223838" algn="l" defTabSz="457200" rtl="0" eaLnBrk="0" fontAlgn="base" latinLnBrk="0" hangingPunct="0">
              <a:lnSpc>
                <a:spcPct val="100000"/>
              </a:lnSpc>
              <a:spcBef>
                <a:spcPts val="1200"/>
              </a:spcBef>
              <a:spcAft>
                <a:spcPct val="0"/>
              </a:spcAft>
              <a:buClrTx/>
              <a:buSzTx/>
              <a:buFont typeface="Arial" panose="020B0604020202020204" pitchFamily="34" charset="0"/>
              <a:buChar char="•"/>
              <a:tabLst/>
              <a:defRPr/>
            </a:pPr>
            <a:r>
              <a:rPr kumimoji="0" lang="de-CH" b="0" i="0" u="none" strike="noStrike" kern="1200" cap="none" spc="0" normalizeH="0" baseline="0" noProof="0" dirty="0">
                <a:ln>
                  <a:noFill/>
                </a:ln>
                <a:effectLst/>
                <a:uLnTx/>
                <a:uFillTx/>
                <a:latin typeface="Arial Nova Light" panose="020B0304020202020204" pitchFamily="34" charset="0"/>
              </a:rPr>
              <a:t>Sélection d’une short-list de candidats</a:t>
            </a:r>
          </a:p>
        </p:txBody>
      </p:sp>
      <p:sp>
        <p:nvSpPr>
          <p:cNvPr id="117" name="Arrow: Pentagon 10">
            <a:extLst>
              <a:ext uri="{FF2B5EF4-FFF2-40B4-BE49-F238E27FC236}">
                <a16:creationId xmlns:a16="http://schemas.microsoft.com/office/drawing/2014/main" id="{8474602C-2151-49FB-889D-A7E91058614F}"/>
              </a:ext>
            </a:extLst>
          </p:cNvPr>
          <p:cNvSpPr>
            <a:spLocks noChangeArrowheads="1"/>
          </p:cNvSpPr>
          <p:nvPr/>
        </p:nvSpPr>
        <p:spPr bwMode="auto">
          <a:xfrm>
            <a:off x="3275368" y="5636883"/>
            <a:ext cx="2500609" cy="661720"/>
          </a:xfrm>
          <a:prstGeom prst="homePlate">
            <a:avLst>
              <a:gd name="adj" fmla="val 28599"/>
            </a:avLst>
          </a:prstGeom>
          <a:solidFill>
            <a:srgbClr val="FFC000"/>
          </a:solidFill>
          <a:ln w="3175" algn="ctr">
            <a:solidFill>
              <a:srgbClr val="FFC000"/>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de-CH" altLang="en-US" b="1" i="0" u="none" strike="noStrike" kern="1200" cap="none" spc="0" normalizeH="0" baseline="0" noProof="0" dirty="0">
                <a:ln>
                  <a:noFill/>
                </a:ln>
                <a:solidFill>
                  <a:srgbClr val="FFFFFF"/>
                </a:solidFill>
                <a:effectLst/>
                <a:uLnTx/>
                <a:uFillTx/>
                <a:latin typeface="Arial Nova Light" panose="020B0304020202020204" pitchFamily="34" charset="0"/>
              </a:rPr>
              <a:t>Evaluation</a:t>
            </a:r>
            <a:endParaRPr kumimoji="0" lang="en-US" altLang="en-US" b="1" i="0" u="none" strike="noStrike" kern="1200" cap="none" spc="0" normalizeH="0" baseline="0" noProof="0" dirty="0">
              <a:ln>
                <a:noFill/>
              </a:ln>
              <a:solidFill>
                <a:srgbClr val="FFFFFF"/>
              </a:solidFill>
              <a:effectLst/>
              <a:uLnTx/>
              <a:uFillTx/>
              <a:latin typeface="Arial Nova Light" panose="020B0304020202020204" pitchFamily="34" charset="0"/>
            </a:endParaRPr>
          </a:p>
        </p:txBody>
      </p:sp>
      <p:pic>
        <p:nvPicPr>
          <p:cNvPr id="119" name="Google Shape;1240;p31">
            <a:extLst>
              <a:ext uri="{FF2B5EF4-FFF2-40B4-BE49-F238E27FC236}">
                <a16:creationId xmlns:a16="http://schemas.microsoft.com/office/drawing/2014/main" id="{889CA2A9-D068-4DE2-8B85-777A231378C8}"/>
              </a:ext>
            </a:extLst>
          </p:cNvPr>
          <p:cNvPicPr preferRelativeResize="0">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2068246" y="5527066"/>
            <a:ext cx="884321" cy="881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 name="TextBox 119">
            <a:extLst>
              <a:ext uri="{FF2B5EF4-FFF2-40B4-BE49-F238E27FC236}">
                <a16:creationId xmlns:a16="http://schemas.microsoft.com/office/drawing/2014/main" id="{FE9E48DD-C0E9-446A-A4DD-152753ADC863}"/>
              </a:ext>
            </a:extLst>
          </p:cNvPr>
          <p:cNvSpPr txBox="1"/>
          <p:nvPr/>
        </p:nvSpPr>
        <p:spPr>
          <a:xfrm>
            <a:off x="5894185" y="5334857"/>
            <a:ext cx="3645154" cy="1231106"/>
          </a:xfrm>
          <a:prstGeom prst="rect">
            <a:avLst/>
          </a:prstGeom>
          <a:noFill/>
        </p:spPr>
        <p:txBody>
          <a:bodyPr wrap="square" rtlCol="0">
            <a:spAutoFit/>
          </a:bodyPr>
          <a:lstStyle/>
          <a:p>
            <a:pPr marL="223838" marR="0" lvl="0" indent="-223838" algn="l" defTabSz="457200" rtl="0" eaLnBrk="0" fontAlgn="base" latinLnBrk="0" hangingPunct="0">
              <a:lnSpc>
                <a:spcPct val="100000"/>
              </a:lnSpc>
              <a:spcBef>
                <a:spcPts val="1200"/>
              </a:spcBef>
              <a:spcAft>
                <a:spcPct val="0"/>
              </a:spcAft>
              <a:buClrTx/>
              <a:buSzTx/>
              <a:buFont typeface="Arial" panose="020B0604020202020204" pitchFamily="34" charset="0"/>
              <a:buChar char="•"/>
              <a:tabLst/>
              <a:defRPr/>
            </a:pPr>
            <a:r>
              <a:rPr kumimoji="0" lang="de-CH" b="0" i="0" u="none" strike="noStrike" kern="1200" cap="none" spc="0" normalizeH="0" baseline="0" noProof="0" dirty="0">
                <a:ln>
                  <a:noFill/>
                </a:ln>
                <a:effectLst/>
                <a:uLnTx/>
                <a:uFillTx/>
                <a:latin typeface="Arial Nova Light" panose="020B0304020202020204" pitchFamily="34" charset="0"/>
              </a:rPr>
              <a:t>Interview avec les candidats</a:t>
            </a:r>
          </a:p>
          <a:p>
            <a:pPr marL="223838" marR="0" lvl="0" indent="-223838" algn="l" defTabSz="457200" rtl="0" eaLnBrk="0" fontAlgn="base" latinLnBrk="0" hangingPunct="0">
              <a:lnSpc>
                <a:spcPct val="100000"/>
              </a:lnSpc>
              <a:spcBef>
                <a:spcPts val="1200"/>
              </a:spcBef>
              <a:spcAft>
                <a:spcPct val="0"/>
              </a:spcAft>
              <a:buClrTx/>
              <a:buSzTx/>
              <a:buFont typeface="Arial" panose="020B0604020202020204" pitchFamily="34" charset="0"/>
              <a:buChar char="•"/>
              <a:tabLst/>
              <a:defRPr/>
            </a:pPr>
            <a:r>
              <a:rPr kumimoji="0" lang="de-CH" b="0" i="0" u="none" strike="noStrike" kern="1200" cap="none" spc="0" normalizeH="0" baseline="0" noProof="0" dirty="0">
                <a:ln>
                  <a:noFill/>
                </a:ln>
                <a:effectLst/>
                <a:uLnTx/>
                <a:uFillTx/>
                <a:latin typeface="Arial Nova Light" panose="020B0304020202020204" pitchFamily="34" charset="0"/>
              </a:rPr>
              <a:t>Analyse des dossiers détaillés</a:t>
            </a:r>
          </a:p>
          <a:p>
            <a:pPr marL="223838" marR="0" lvl="0" indent="-223838" algn="l" defTabSz="457200" rtl="0" eaLnBrk="0" fontAlgn="base" latinLnBrk="0" hangingPunct="0">
              <a:lnSpc>
                <a:spcPct val="100000"/>
              </a:lnSpc>
              <a:spcBef>
                <a:spcPts val="1200"/>
              </a:spcBef>
              <a:spcAft>
                <a:spcPct val="0"/>
              </a:spcAft>
              <a:buClrTx/>
              <a:buSzTx/>
              <a:buFont typeface="Arial" panose="020B0604020202020204" pitchFamily="34" charset="0"/>
              <a:buChar char="•"/>
              <a:tabLst/>
              <a:defRPr/>
            </a:pPr>
            <a:r>
              <a:rPr kumimoji="0" lang="de-CH" b="0" i="0" u="none" strike="noStrike" kern="1200" cap="none" spc="0" normalizeH="0" baseline="0" noProof="0" dirty="0">
                <a:ln>
                  <a:noFill/>
                </a:ln>
                <a:effectLst/>
                <a:uLnTx/>
                <a:uFillTx/>
                <a:latin typeface="Arial Nova Light" panose="020B0304020202020204" pitchFamily="34" charset="0"/>
              </a:rPr>
              <a:t>Rencontres avec les partenaires</a:t>
            </a:r>
          </a:p>
        </p:txBody>
      </p:sp>
      <p:sp>
        <p:nvSpPr>
          <p:cNvPr id="13" name="Oval 12">
            <a:extLst>
              <a:ext uri="{FF2B5EF4-FFF2-40B4-BE49-F238E27FC236}">
                <a16:creationId xmlns:a16="http://schemas.microsoft.com/office/drawing/2014/main" id="{77D5AF09-EDA6-4F76-B0F8-FC5FEC320951}"/>
              </a:ext>
            </a:extLst>
          </p:cNvPr>
          <p:cNvSpPr/>
          <p:nvPr/>
        </p:nvSpPr>
        <p:spPr>
          <a:xfrm>
            <a:off x="3511040" y="3006366"/>
            <a:ext cx="393592" cy="393592"/>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a:latin typeface="Arial Nova Light" panose="020B0304020202020204" pitchFamily="34" charset="0"/>
              </a:rPr>
              <a:t>5</a:t>
            </a:r>
            <a:endParaRPr lang="en-US" sz="1600" b="1" dirty="0">
              <a:latin typeface="Arial Nova Light" panose="020B0304020202020204" pitchFamily="34" charset="0"/>
            </a:endParaRPr>
          </a:p>
        </p:txBody>
      </p:sp>
      <p:sp>
        <p:nvSpPr>
          <p:cNvPr id="125" name="Oval 124">
            <a:extLst>
              <a:ext uri="{FF2B5EF4-FFF2-40B4-BE49-F238E27FC236}">
                <a16:creationId xmlns:a16="http://schemas.microsoft.com/office/drawing/2014/main" id="{555EFF29-B03F-454C-A678-6C08453EFD66}"/>
              </a:ext>
            </a:extLst>
          </p:cNvPr>
          <p:cNvSpPr/>
          <p:nvPr/>
        </p:nvSpPr>
        <p:spPr>
          <a:xfrm>
            <a:off x="3085364" y="5434885"/>
            <a:ext cx="393592" cy="393592"/>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a:latin typeface="Arial Nova Light" panose="020B0304020202020204" pitchFamily="34" charset="0"/>
              </a:rPr>
              <a:t>4</a:t>
            </a:r>
            <a:endParaRPr lang="en-US" sz="1600" b="1" dirty="0">
              <a:latin typeface="Arial Nova Light" panose="020B0304020202020204" pitchFamily="34" charset="0"/>
            </a:endParaRPr>
          </a:p>
        </p:txBody>
      </p:sp>
      <p:sp>
        <p:nvSpPr>
          <p:cNvPr id="126" name="Oval 125">
            <a:extLst>
              <a:ext uri="{FF2B5EF4-FFF2-40B4-BE49-F238E27FC236}">
                <a16:creationId xmlns:a16="http://schemas.microsoft.com/office/drawing/2014/main" id="{0EC4769B-9C45-4FA8-B2F7-AA138A843177}"/>
              </a:ext>
            </a:extLst>
          </p:cNvPr>
          <p:cNvSpPr/>
          <p:nvPr/>
        </p:nvSpPr>
        <p:spPr>
          <a:xfrm>
            <a:off x="2659688" y="7895488"/>
            <a:ext cx="393592" cy="393592"/>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a:latin typeface="Arial Nova Light" panose="020B0304020202020204" pitchFamily="34" charset="0"/>
              </a:rPr>
              <a:t>3</a:t>
            </a:r>
            <a:endParaRPr lang="en-US" sz="1600" b="1" dirty="0">
              <a:latin typeface="Arial Nova Light" panose="020B0304020202020204" pitchFamily="34" charset="0"/>
            </a:endParaRPr>
          </a:p>
        </p:txBody>
      </p:sp>
      <p:sp>
        <p:nvSpPr>
          <p:cNvPr id="127" name="Oval 126">
            <a:extLst>
              <a:ext uri="{FF2B5EF4-FFF2-40B4-BE49-F238E27FC236}">
                <a16:creationId xmlns:a16="http://schemas.microsoft.com/office/drawing/2014/main" id="{4D2A9A57-BFEA-4085-9712-F9CD10A94234}"/>
              </a:ext>
            </a:extLst>
          </p:cNvPr>
          <p:cNvSpPr/>
          <p:nvPr/>
        </p:nvSpPr>
        <p:spPr>
          <a:xfrm>
            <a:off x="2217970" y="10324007"/>
            <a:ext cx="393592" cy="393592"/>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a:latin typeface="Arial Nova Light" panose="020B0304020202020204" pitchFamily="34" charset="0"/>
              </a:rPr>
              <a:t>2</a:t>
            </a:r>
            <a:endParaRPr lang="en-US" sz="1600" b="1" dirty="0">
              <a:latin typeface="Arial Nova Light" panose="020B0304020202020204" pitchFamily="34" charset="0"/>
            </a:endParaRPr>
          </a:p>
        </p:txBody>
      </p:sp>
      <p:sp>
        <p:nvSpPr>
          <p:cNvPr id="128" name="Oval 127">
            <a:extLst>
              <a:ext uri="{FF2B5EF4-FFF2-40B4-BE49-F238E27FC236}">
                <a16:creationId xmlns:a16="http://schemas.microsoft.com/office/drawing/2014/main" id="{E8783421-EBEA-4CF5-81D6-18BCD06BCF0B}"/>
              </a:ext>
            </a:extLst>
          </p:cNvPr>
          <p:cNvSpPr/>
          <p:nvPr/>
        </p:nvSpPr>
        <p:spPr>
          <a:xfrm>
            <a:off x="1792294" y="12768568"/>
            <a:ext cx="393592" cy="393592"/>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a:latin typeface="Arial Nova Light" panose="020B0304020202020204" pitchFamily="34" charset="0"/>
              </a:rPr>
              <a:t>1</a:t>
            </a:r>
            <a:endParaRPr lang="en-US" sz="1600" b="1" dirty="0">
              <a:latin typeface="Arial Nova Light" panose="020B0304020202020204" pitchFamily="34" charset="0"/>
            </a:endParaRPr>
          </a:p>
        </p:txBody>
      </p:sp>
      <p:cxnSp>
        <p:nvCxnSpPr>
          <p:cNvPr id="18" name="Straight Arrow Connector 17">
            <a:extLst>
              <a:ext uri="{FF2B5EF4-FFF2-40B4-BE49-F238E27FC236}">
                <a16:creationId xmlns:a16="http://schemas.microsoft.com/office/drawing/2014/main" id="{BB42AF52-0E62-47FE-9CDE-81FDBAA6A824}"/>
              </a:ext>
            </a:extLst>
          </p:cNvPr>
          <p:cNvCxnSpPr>
            <a:cxnSpLocks/>
          </p:cNvCxnSpPr>
          <p:nvPr/>
        </p:nvCxnSpPr>
        <p:spPr>
          <a:xfrm flipV="1">
            <a:off x="3241484" y="11416907"/>
            <a:ext cx="0" cy="1271452"/>
          </a:xfrm>
          <a:prstGeom prst="straightConnector1">
            <a:avLst/>
          </a:prstGeom>
          <a:ln>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AC5F8AC8-1478-4F67-994F-1FFE205DF79C}"/>
              </a:ext>
            </a:extLst>
          </p:cNvPr>
          <p:cNvCxnSpPr>
            <a:cxnSpLocks/>
          </p:cNvCxnSpPr>
          <p:nvPr/>
        </p:nvCxnSpPr>
        <p:spPr>
          <a:xfrm flipV="1">
            <a:off x="3668453" y="8991011"/>
            <a:ext cx="0" cy="1271452"/>
          </a:xfrm>
          <a:prstGeom prst="straightConnector1">
            <a:avLst/>
          </a:prstGeom>
          <a:ln>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ACABA43B-4973-44AE-9235-E17742BA3558}"/>
              </a:ext>
            </a:extLst>
          </p:cNvPr>
          <p:cNvCxnSpPr>
            <a:cxnSpLocks/>
          </p:cNvCxnSpPr>
          <p:nvPr/>
        </p:nvCxnSpPr>
        <p:spPr>
          <a:xfrm flipV="1">
            <a:off x="4100624" y="6557092"/>
            <a:ext cx="0" cy="1271452"/>
          </a:xfrm>
          <a:prstGeom prst="straightConnector1">
            <a:avLst/>
          </a:prstGeom>
          <a:ln>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F11D2800-A164-4B20-A1E1-9367C9A1D8C5}"/>
              </a:ext>
            </a:extLst>
          </p:cNvPr>
          <p:cNvCxnSpPr>
            <a:cxnSpLocks/>
          </p:cNvCxnSpPr>
          <p:nvPr/>
        </p:nvCxnSpPr>
        <p:spPr>
          <a:xfrm flipV="1">
            <a:off x="4525672" y="4098922"/>
            <a:ext cx="0" cy="1271452"/>
          </a:xfrm>
          <a:prstGeom prst="straightConnector1">
            <a:avLst/>
          </a:prstGeom>
          <a:ln>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9019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F191F17-E30C-4A93-9B87-EEAB92AEE346}"/>
              </a:ext>
            </a:extLst>
          </p:cNvPr>
          <p:cNvCxnSpPr/>
          <p:nvPr/>
        </p:nvCxnSpPr>
        <p:spPr>
          <a:xfrm>
            <a:off x="-18661" y="1138335"/>
            <a:ext cx="753913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38F03C8-348C-4F1B-BD1A-2FC608AA8B61}"/>
              </a:ext>
            </a:extLst>
          </p:cNvPr>
          <p:cNvSpPr txBox="1"/>
          <p:nvPr/>
        </p:nvSpPr>
        <p:spPr>
          <a:xfrm>
            <a:off x="784058" y="1582329"/>
            <a:ext cx="10531641" cy="400110"/>
          </a:xfrm>
          <a:prstGeom prst="rect">
            <a:avLst/>
          </a:prstGeom>
          <a:noFill/>
        </p:spPr>
        <p:txBody>
          <a:bodyPr wrap="square" rtlCol="0">
            <a:spAutoFit/>
          </a:bodyPr>
          <a:lstStyle/>
          <a:p>
            <a:pPr algn="just">
              <a:spcBef>
                <a:spcPts val="2400"/>
              </a:spcBef>
            </a:pPr>
            <a:r>
              <a:rPr lang="de-CH" sz="2000" b="1" dirty="0">
                <a:solidFill>
                  <a:srgbClr val="FFC000"/>
                </a:solidFill>
                <a:latin typeface="Arial Nova Light" panose="020B0304020202020204" pitchFamily="34" charset="0"/>
                <a:cs typeface="Arial" panose="020B0604020202020204" pitchFamily="34" charset="0"/>
              </a:rPr>
              <a:t>Illustration 15 | </a:t>
            </a:r>
            <a:r>
              <a:rPr lang="fr-FR" altLang="de-DE" sz="2000" b="1" dirty="0">
                <a:solidFill>
                  <a:srgbClr val="FFC000"/>
                </a:solidFill>
                <a:latin typeface="Arial Nova Light" panose="020B0304020202020204" pitchFamily="34" charset="0"/>
              </a:rPr>
              <a:t>Le parcours fléché des porteurs de projets</a:t>
            </a:r>
          </a:p>
        </p:txBody>
      </p:sp>
      <p:cxnSp>
        <p:nvCxnSpPr>
          <p:cNvPr id="68" name="Straight Connector 67">
            <a:extLst>
              <a:ext uri="{FF2B5EF4-FFF2-40B4-BE49-F238E27FC236}">
                <a16:creationId xmlns:a16="http://schemas.microsoft.com/office/drawing/2014/main" id="{3B8E14F7-E3C5-4C6D-A5FF-21E3BB256380}"/>
              </a:ext>
            </a:extLst>
          </p:cNvPr>
          <p:cNvCxnSpPr>
            <a:cxnSpLocks/>
          </p:cNvCxnSpPr>
          <p:nvPr/>
        </p:nvCxnSpPr>
        <p:spPr>
          <a:xfrm flipV="1">
            <a:off x="890505" y="2316207"/>
            <a:ext cx="0" cy="12246488"/>
          </a:xfrm>
          <a:prstGeom prst="line">
            <a:avLst/>
          </a:prstGeom>
          <a:ln w="38100">
            <a:solidFill>
              <a:srgbClr val="FFC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CD73D1C-03E3-4AC4-9B69-EB8F2E33F710}"/>
              </a:ext>
            </a:extLst>
          </p:cNvPr>
          <p:cNvCxnSpPr>
            <a:cxnSpLocks/>
          </p:cNvCxnSpPr>
          <p:nvPr/>
        </p:nvCxnSpPr>
        <p:spPr>
          <a:xfrm>
            <a:off x="869598" y="3746499"/>
            <a:ext cx="1278677" cy="0"/>
          </a:xfrm>
          <a:prstGeom prst="line">
            <a:avLst/>
          </a:prstGeom>
          <a:ln w="3175">
            <a:solidFill>
              <a:srgbClr val="FFC000"/>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E14993C-0E90-4A89-9BC3-5414AF252D54}"/>
              </a:ext>
            </a:extLst>
          </p:cNvPr>
          <p:cNvSpPr/>
          <p:nvPr/>
        </p:nvSpPr>
        <p:spPr>
          <a:xfrm>
            <a:off x="1069158" y="3289303"/>
            <a:ext cx="914393" cy="914393"/>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CH" sz="1400" b="1" dirty="0">
                <a:latin typeface="Arial Nova Light" panose="020B0304020202020204" pitchFamily="34" charset="0"/>
              </a:rPr>
              <a:t>Etape 4</a:t>
            </a:r>
            <a:endParaRPr lang="en-US" sz="1400" b="1" dirty="0">
              <a:latin typeface="Arial Nova Light" panose="020B0304020202020204" pitchFamily="34" charset="0"/>
            </a:endParaRPr>
          </a:p>
        </p:txBody>
      </p:sp>
      <p:sp>
        <p:nvSpPr>
          <p:cNvPr id="52" name="TextBox 51">
            <a:extLst>
              <a:ext uri="{FF2B5EF4-FFF2-40B4-BE49-F238E27FC236}">
                <a16:creationId xmlns:a16="http://schemas.microsoft.com/office/drawing/2014/main" id="{DA8190D4-C03A-499F-8C21-CA1A662E1602}"/>
              </a:ext>
            </a:extLst>
          </p:cNvPr>
          <p:cNvSpPr txBox="1"/>
          <p:nvPr/>
        </p:nvSpPr>
        <p:spPr>
          <a:xfrm>
            <a:off x="2248731" y="8540096"/>
            <a:ext cx="6166496" cy="661720"/>
          </a:xfrm>
          <a:prstGeom prst="rect">
            <a:avLst/>
          </a:prstGeom>
          <a:noFill/>
        </p:spPr>
        <p:txBody>
          <a:bodyPr wrap="none" rtlCol="0">
            <a:spAutoFit/>
          </a:bodyPr>
          <a:lstStyle/>
          <a:p>
            <a:pPr>
              <a:spcBef>
                <a:spcPts val="600"/>
              </a:spcBef>
            </a:pPr>
            <a:r>
              <a:rPr lang="de-CH" sz="1600" b="1" dirty="0">
                <a:latin typeface="Arial Nova Light" panose="020B0304020202020204" pitchFamily="34" charset="0"/>
              </a:rPr>
              <a:t>Etape 2</a:t>
            </a:r>
            <a:r>
              <a:rPr lang="de-CH" sz="1600" dirty="0">
                <a:latin typeface="Arial Nova Light" panose="020B0304020202020204" pitchFamily="34" charset="0"/>
              </a:rPr>
              <a:t>: </a:t>
            </a:r>
            <a:r>
              <a:rPr lang="de-CH" sz="1600" b="1" dirty="0">
                <a:latin typeface="Arial Nova Light" panose="020B0304020202020204" pitchFamily="34" charset="0"/>
              </a:rPr>
              <a:t>Définition du concept commercial</a:t>
            </a:r>
          </a:p>
          <a:p>
            <a:pPr>
              <a:spcBef>
                <a:spcPts val="600"/>
              </a:spcBef>
            </a:pPr>
            <a:r>
              <a:rPr lang="de-CH" sz="1600" b="1" dirty="0">
                <a:latin typeface="Arial Nova Light" panose="020B0304020202020204" pitchFamily="34" charset="0"/>
              </a:rPr>
              <a:t>Objectifs</a:t>
            </a:r>
            <a:r>
              <a:rPr lang="de-CH" sz="1600" dirty="0">
                <a:latin typeface="Arial Nova Light" panose="020B0304020202020204" pitchFamily="34" charset="0"/>
              </a:rPr>
              <a:t>: Valider la stratégie commerciale et le(s) marché(s) ciblé(s)</a:t>
            </a:r>
            <a:endParaRPr lang="en-US" sz="1600" dirty="0">
              <a:latin typeface="Arial Nova Light" panose="020B0304020202020204" pitchFamily="34" charset="0"/>
            </a:endParaRPr>
          </a:p>
        </p:txBody>
      </p:sp>
      <p:sp>
        <p:nvSpPr>
          <p:cNvPr id="53" name="Rectangle: Rounded Corners 52">
            <a:extLst>
              <a:ext uri="{FF2B5EF4-FFF2-40B4-BE49-F238E27FC236}">
                <a16:creationId xmlns:a16="http://schemas.microsoft.com/office/drawing/2014/main" id="{18ADB66A-696B-474F-84D2-C45CB7910A16}"/>
              </a:ext>
            </a:extLst>
          </p:cNvPr>
          <p:cNvSpPr/>
          <p:nvPr/>
        </p:nvSpPr>
        <p:spPr>
          <a:xfrm>
            <a:off x="2248731" y="9221686"/>
            <a:ext cx="2158575" cy="376053"/>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b="1" dirty="0">
                <a:latin typeface="Arial Nova Light" panose="020B0304020202020204" pitchFamily="34" charset="0"/>
              </a:rPr>
              <a:t>Module 2.1</a:t>
            </a:r>
            <a:endParaRPr lang="en-US" sz="1400" b="1" dirty="0">
              <a:latin typeface="Arial Nova Light" panose="020B0304020202020204" pitchFamily="34" charset="0"/>
            </a:endParaRPr>
          </a:p>
        </p:txBody>
      </p:sp>
      <p:sp>
        <p:nvSpPr>
          <p:cNvPr id="54" name="Rectangle: Rounded Corners 53">
            <a:extLst>
              <a:ext uri="{FF2B5EF4-FFF2-40B4-BE49-F238E27FC236}">
                <a16:creationId xmlns:a16="http://schemas.microsoft.com/office/drawing/2014/main" id="{8DD7D1B5-4E39-487A-B2F3-DC4801B052F6}"/>
              </a:ext>
            </a:extLst>
          </p:cNvPr>
          <p:cNvSpPr/>
          <p:nvPr/>
        </p:nvSpPr>
        <p:spPr>
          <a:xfrm>
            <a:off x="4780348" y="9221685"/>
            <a:ext cx="2158575" cy="376053"/>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b="1" dirty="0">
                <a:latin typeface="Arial Nova Light" panose="020B0304020202020204" pitchFamily="34" charset="0"/>
              </a:rPr>
              <a:t>Module 2.2</a:t>
            </a:r>
            <a:endParaRPr lang="en-US" sz="1400" b="1" dirty="0">
              <a:latin typeface="Arial Nova Light" panose="020B0304020202020204" pitchFamily="34" charset="0"/>
            </a:endParaRPr>
          </a:p>
        </p:txBody>
      </p:sp>
      <p:sp>
        <p:nvSpPr>
          <p:cNvPr id="56" name="TextBox 55">
            <a:extLst>
              <a:ext uri="{FF2B5EF4-FFF2-40B4-BE49-F238E27FC236}">
                <a16:creationId xmlns:a16="http://schemas.microsoft.com/office/drawing/2014/main" id="{EAC01451-B6BB-4ABC-B5CF-07BADF622132}"/>
              </a:ext>
            </a:extLst>
          </p:cNvPr>
          <p:cNvSpPr txBox="1"/>
          <p:nvPr/>
        </p:nvSpPr>
        <p:spPr>
          <a:xfrm>
            <a:off x="2268169" y="9617260"/>
            <a:ext cx="2473626" cy="1831271"/>
          </a:xfrm>
          <a:prstGeom prst="rect">
            <a:avLst/>
          </a:prstGeom>
          <a:noFill/>
        </p:spPr>
        <p:txBody>
          <a:bodyPr wrap="none" rtlCol="0">
            <a:spAutoFit/>
          </a:bodyPr>
          <a:lstStyle/>
          <a:p>
            <a:pPr>
              <a:spcBef>
                <a:spcPts val="300"/>
              </a:spcBef>
            </a:pPr>
            <a:r>
              <a:rPr lang="de-CH" sz="1400" b="1" dirty="0">
                <a:latin typeface="Arial Nova Light" panose="020B0304020202020204" pitchFamily="34" charset="0"/>
              </a:rPr>
              <a:t>Contenu:</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Branding et communication</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Argumentaire marketing</a:t>
            </a:r>
          </a:p>
          <a:p>
            <a:pPr>
              <a:spcBef>
                <a:spcPts val="300"/>
              </a:spcBef>
            </a:pPr>
            <a:endParaRPr lang="de-CH" sz="1400" b="1" dirty="0">
              <a:latin typeface="Arial Nova Light" panose="020B0304020202020204" pitchFamily="34" charset="0"/>
            </a:endParaRPr>
          </a:p>
          <a:p>
            <a:pPr>
              <a:spcBef>
                <a:spcPts val="300"/>
              </a:spcBef>
            </a:pPr>
            <a:r>
              <a:rPr lang="de-CH" sz="1400" b="1" dirty="0">
                <a:latin typeface="Arial Nova Light" panose="020B0304020202020204" pitchFamily="34" charset="0"/>
              </a:rPr>
              <a:t>Supports:</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Identité visuelle</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Site web </a:t>
            </a:r>
            <a:endParaRPr lang="en-US" sz="1400" dirty="0">
              <a:latin typeface="Arial Nova Light" panose="020B0304020202020204" pitchFamily="34" charset="0"/>
            </a:endParaRPr>
          </a:p>
        </p:txBody>
      </p:sp>
      <p:sp>
        <p:nvSpPr>
          <p:cNvPr id="57" name="TextBox 56">
            <a:extLst>
              <a:ext uri="{FF2B5EF4-FFF2-40B4-BE49-F238E27FC236}">
                <a16:creationId xmlns:a16="http://schemas.microsoft.com/office/drawing/2014/main" id="{4D42E8F8-F945-4A6E-983A-875F1A3C8470}"/>
              </a:ext>
            </a:extLst>
          </p:cNvPr>
          <p:cNvSpPr txBox="1"/>
          <p:nvPr/>
        </p:nvSpPr>
        <p:spPr>
          <a:xfrm>
            <a:off x="4780348" y="9617260"/>
            <a:ext cx="2019977" cy="1831271"/>
          </a:xfrm>
          <a:prstGeom prst="rect">
            <a:avLst/>
          </a:prstGeom>
          <a:noFill/>
        </p:spPr>
        <p:txBody>
          <a:bodyPr wrap="none" rtlCol="0">
            <a:spAutoFit/>
          </a:bodyPr>
          <a:lstStyle/>
          <a:p>
            <a:pPr>
              <a:spcBef>
                <a:spcPts val="300"/>
              </a:spcBef>
            </a:pPr>
            <a:r>
              <a:rPr lang="de-CH" sz="1400" b="1" dirty="0">
                <a:latin typeface="Arial Nova Light" panose="020B0304020202020204" pitchFamily="34" charset="0"/>
              </a:rPr>
              <a:t>Contenu:</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Cible et marché</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Bootcamp acquisition</a:t>
            </a:r>
          </a:p>
          <a:p>
            <a:pPr>
              <a:spcBef>
                <a:spcPts val="300"/>
              </a:spcBef>
            </a:pPr>
            <a:endParaRPr lang="de-CH" sz="1400" dirty="0">
              <a:latin typeface="Arial Nova Light" panose="020B0304020202020204" pitchFamily="34" charset="0"/>
            </a:endParaRPr>
          </a:p>
          <a:p>
            <a:pPr>
              <a:spcBef>
                <a:spcPts val="300"/>
              </a:spcBef>
            </a:pPr>
            <a:r>
              <a:rPr lang="de-CH" sz="1400" b="1" dirty="0">
                <a:latin typeface="Arial Nova Light" panose="020B0304020202020204" pitchFamily="34" charset="0"/>
              </a:rPr>
              <a:t>Supports:</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Argumentaire client</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Outils de prospection</a:t>
            </a:r>
          </a:p>
        </p:txBody>
      </p:sp>
      <p:sp>
        <p:nvSpPr>
          <p:cNvPr id="80" name="Rectangle: Rounded Corners 79">
            <a:extLst>
              <a:ext uri="{FF2B5EF4-FFF2-40B4-BE49-F238E27FC236}">
                <a16:creationId xmlns:a16="http://schemas.microsoft.com/office/drawing/2014/main" id="{61D6D497-CA2A-4499-8B1F-BC1952112C39}"/>
              </a:ext>
            </a:extLst>
          </p:cNvPr>
          <p:cNvSpPr/>
          <p:nvPr/>
        </p:nvSpPr>
        <p:spPr>
          <a:xfrm>
            <a:off x="2155002" y="8531702"/>
            <a:ext cx="7465248" cy="2908432"/>
          </a:xfrm>
          <a:prstGeom prst="roundRect">
            <a:avLst>
              <a:gd name="adj" fmla="val 3391"/>
            </a:avLst>
          </a:prstGeom>
          <a:noFill/>
          <a:ln w="31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ova Light" panose="020B0304020202020204" pitchFamily="34" charset="0"/>
            </a:endParaRPr>
          </a:p>
        </p:txBody>
      </p:sp>
      <p:sp>
        <p:nvSpPr>
          <p:cNvPr id="4" name="TextBox 3">
            <a:extLst>
              <a:ext uri="{FF2B5EF4-FFF2-40B4-BE49-F238E27FC236}">
                <a16:creationId xmlns:a16="http://schemas.microsoft.com/office/drawing/2014/main" id="{E0ADDBF2-A9C0-4444-819F-6C50CB00875C}"/>
              </a:ext>
            </a:extLst>
          </p:cNvPr>
          <p:cNvSpPr txBox="1"/>
          <p:nvPr/>
        </p:nvSpPr>
        <p:spPr>
          <a:xfrm>
            <a:off x="2248731" y="11664866"/>
            <a:ext cx="6015686" cy="661720"/>
          </a:xfrm>
          <a:prstGeom prst="rect">
            <a:avLst/>
          </a:prstGeom>
          <a:noFill/>
        </p:spPr>
        <p:txBody>
          <a:bodyPr wrap="none" rtlCol="0">
            <a:spAutoFit/>
          </a:bodyPr>
          <a:lstStyle/>
          <a:p>
            <a:pPr>
              <a:spcBef>
                <a:spcPts val="600"/>
              </a:spcBef>
            </a:pPr>
            <a:r>
              <a:rPr lang="de-CH" sz="1600" b="1" dirty="0">
                <a:latin typeface="Arial Nova Light" panose="020B0304020202020204" pitchFamily="34" charset="0"/>
              </a:rPr>
              <a:t>Etape 1</a:t>
            </a:r>
            <a:r>
              <a:rPr lang="de-CH" sz="1600" dirty="0">
                <a:latin typeface="Arial Nova Light" panose="020B0304020202020204" pitchFamily="34" charset="0"/>
              </a:rPr>
              <a:t>: </a:t>
            </a:r>
            <a:r>
              <a:rPr lang="de-CH" sz="1600" b="1" dirty="0">
                <a:latin typeface="Arial Nova Light" panose="020B0304020202020204" pitchFamily="34" charset="0"/>
              </a:rPr>
              <a:t>Idéation et conception du projet</a:t>
            </a:r>
          </a:p>
          <a:p>
            <a:pPr>
              <a:spcBef>
                <a:spcPts val="600"/>
              </a:spcBef>
            </a:pPr>
            <a:r>
              <a:rPr lang="de-CH" sz="1600" b="1" dirty="0">
                <a:latin typeface="Arial Nova Light" panose="020B0304020202020204" pitchFamily="34" charset="0"/>
              </a:rPr>
              <a:t>Objectifs</a:t>
            </a:r>
            <a:r>
              <a:rPr lang="de-CH" sz="1600" dirty="0">
                <a:latin typeface="Arial Nova Light" panose="020B0304020202020204" pitchFamily="34" charset="0"/>
              </a:rPr>
              <a:t>: Définition du concept et création juridique de l’entreprise</a:t>
            </a:r>
            <a:endParaRPr lang="en-US" sz="1600" dirty="0">
              <a:latin typeface="Arial Nova Light" panose="020B0304020202020204" pitchFamily="34" charset="0"/>
            </a:endParaRPr>
          </a:p>
        </p:txBody>
      </p:sp>
      <p:grpSp>
        <p:nvGrpSpPr>
          <p:cNvPr id="24" name="Group 23">
            <a:extLst>
              <a:ext uri="{FF2B5EF4-FFF2-40B4-BE49-F238E27FC236}">
                <a16:creationId xmlns:a16="http://schemas.microsoft.com/office/drawing/2014/main" id="{73083D62-14C5-44F9-A232-7C88DA3F77FC}"/>
              </a:ext>
            </a:extLst>
          </p:cNvPr>
          <p:cNvGrpSpPr/>
          <p:nvPr/>
        </p:nvGrpSpPr>
        <p:grpSpPr>
          <a:xfrm>
            <a:off x="2248731" y="12346454"/>
            <a:ext cx="7221809" cy="2229026"/>
            <a:chOff x="2483772" y="12346454"/>
            <a:chExt cx="7221809" cy="2229026"/>
          </a:xfrm>
        </p:grpSpPr>
        <p:sp>
          <p:nvSpPr>
            <p:cNvPr id="44" name="Rectangle: Rounded Corners 43">
              <a:extLst>
                <a:ext uri="{FF2B5EF4-FFF2-40B4-BE49-F238E27FC236}">
                  <a16:creationId xmlns:a16="http://schemas.microsoft.com/office/drawing/2014/main" id="{B81AA8E4-4B63-4857-9ED0-E72AE3A55C48}"/>
                </a:ext>
              </a:extLst>
            </p:cNvPr>
            <p:cNvSpPr/>
            <p:nvPr/>
          </p:nvSpPr>
          <p:spPr>
            <a:xfrm>
              <a:off x="2483772" y="12346456"/>
              <a:ext cx="2158575" cy="376053"/>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b="1" dirty="0">
                  <a:latin typeface="Arial Nova Light" panose="020B0304020202020204" pitchFamily="34" charset="0"/>
                </a:rPr>
                <a:t>Module 1.1</a:t>
              </a:r>
              <a:endParaRPr lang="en-US" sz="1400" b="1" dirty="0">
                <a:latin typeface="Arial Nova Light" panose="020B0304020202020204" pitchFamily="34" charset="0"/>
              </a:endParaRPr>
            </a:p>
          </p:txBody>
        </p:sp>
        <p:sp>
          <p:nvSpPr>
            <p:cNvPr id="47" name="Rectangle: Rounded Corners 46">
              <a:extLst>
                <a:ext uri="{FF2B5EF4-FFF2-40B4-BE49-F238E27FC236}">
                  <a16:creationId xmlns:a16="http://schemas.microsoft.com/office/drawing/2014/main" id="{A7FE6AA2-497E-421E-A1D3-00D3FD3DC58F}"/>
                </a:ext>
              </a:extLst>
            </p:cNvPr>
            <p:cNvSpPr/>
            <p:nvPr/>
          </p:nvSpPr>
          <p:spPr>
            <a:xfrm>
              <a:off x="5015389" y="12346455"/>
              <a:ext cx="2158575" cy="376053"/>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b="1" dirty="0">
                  <a:latin typeface="Arial Nova Light" panose="020B0304020202020204" pitchFamily="34" charset="0"/>
                </a:rPr>
                <a:t>Module 1.2</a:t>
              </a:r>
              <a:endParaRPr lang="en-US" sz="1400" b="1" dirty="0">
                <a:latin typeface="Arial Nova Light" panose="020B0304020202020204" pitchFamily="34" charset="0"/>
              </a:endParaRPr>
            </a:p>
          </p:txBody>
        </p:sp>
        <p:sp>
          <p:nvSpPr>
            <p:cNvPr id="48" name="Rectangle: Rounded Corners 47">
              <a:extLst>
                <a:ext uri="{FF2B5EF4-FFF2-40B4-BE49-F238E27FC236}">
                  <a16:creationId xmlns:a16="http://schemas.microsoft.com/office/drawing/2014/main" id="{B5AFA934-7898-49C4-B021-C0F2BB6BA665}"/>
                </a:ext>
              </a:extLst>
            </p:cNvPr>
            <p:cNvSpPr/>
            <p:nvPr/>
          </p:nvSpPr>
          <p:spPr>
            <a:xfrm>
              <a:off x="7547006" y="12346454"/>
              <a:ext cx="2158575" cy="376053"/>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b="1" dirty="0">
                  <a:latin typeface="Arial Nova Light" panose="020B0304020202020204" pitchFamily="34" charset="0"/>
                </a:rPr>
                <a:t>Module 1.3</a:t>
              </a:r>
              <a:endParaRPr lang="en-US" sz="1400" b="1" dirty="0">
                <a:latin typeface="Arial Nova Light" panose="020B0304020202020204" pitchFamily="34" charset="0"/>
              </a:endParaRPr>
            </a:p>
          </p:txBody>
        </p:sp>
        <p:sp>
          <p:nvSpPr>
            <p:cNvPr id="49" name="TextBox 48">
              <a:extLst>
                <a:ext uri="{FF2B5EF4-FFF2-40B4-BE49-F238E27FC236}">
                  <a16:creationId xmlns:a16="http://schemas.microsoft.com/office/drawing/2014/main" id="{193D65D7-8D3B-4211-958F-179702740302}"/>
                </a:ext>
              </a:extLst>
            </p:cNvPr>
            <p:cNvSpPr txBox="1"/>
            <p:nvPr/>
          </p:nvSpPr>
          <p:spPr>
            <a:xfrm>
              <a:off x="2503210" y="12742030"/>
              <a:ext cx="2165849" cy="1831271"/>
            </a:xfrm>
            <a:prstGeom prst="rect">
              <a:avLst/>
            </a:prstGeom>
            <a:noFill/>
          </p:spPr>
          <p:txBody>
            <a:bodyPr wrap="none" rtlCol="0">
              <a:spAutoFit/>
            </a:bodyPr>
            <a:lstStyle/>
            <a:p>
              <a:pPr>
                <a:spcBef>
                  <a:spcPts val="300"/>
                </a:spcBef>
              </a:pPr>
              <a:r>
                <a:rPr lang="de-CH" sz="1400" b="1" dirty="0">
                  <a:latin typeface="Arial Nova Light" panose="020B0304020202020204" pitchFamily="34" charset="0"/>
                </a:rPr>
                <a:t>Contenu:</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Tronc commun</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Business model</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Stratégie commerciale</a:t>
              </a:r>
            </a:p>
            <a:p>
              <a:pPr>
                <a:spcBef>
                  <a:spcPts val="300"/>
                </a:spcBef>
              </a:pPr>
              <a:r>
                <a:rPr lang="de-CH" sz="1400" b="1" dirty="0">
                  <a:latin typeface="Arial Nova Light" panose="020B0304020202020204" pitchFamily="34" charset="0"/>
                </a:rPr>
                <a:t>Supports:</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Executive summary</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Business model canvas</a:t>
              </a:r>
              <a:endParaRPr lang="en-US" sz="1400" dirty="0">
                <a:latin typeface="Arial Nova Light" panose="020B0304020202020204" pitchFamily="34" charset="0"/>
              </a:endParaRPr>
            </a:p>
          </p:txBody>
        </p:sp>
        <p:sp>
          <p:nvSpPr>
            <p:cNvPr id="50" name="TextBox 49">
              <a:extLst>
                <a:ext uri="{FF2B5EF4-FFF2-40B4-BE49-F238E27FC236}">
                  <a16:creationId xmlns:a16="http://schemas.microsoft.com/office/drawing/2014/main" id="{8B3B8FDB-6F41-4D43-AF29-385DF4B00FE9}"/>
                </a:ext>
              </a:extLst>
            </p:cNvPr>
            <p:cNvSpPr txBox="1"/>
            <p:nvPr/>
          </p:nvSpPr>
          <p:spPr>
            <a:xfrm>
              <a:off x="5015389" y="12742030"/>
              <a:ext cx="2091278" cy="1831271"/>
            </a:xfrm>
            <a:prstGeom prst="rect">
              <a:avLst/>
            </a:prstGeom>
            <a:noFill/>
          </p:spPr>
          <p:txBody>
            <a:bodyPr wrap="none" rtlCol="0">
              <a:spAutoFit/>
            </a:bodyPr>
            <a:lstStyle/>
            <a:p>
              <a:pPr>
                <a:spcBef>
                  <a:spcPts val="300"/>
                </a:spcBef>
              </a:pPr>
              <a:r>
                <a:rPr lang="de-CH" sz="1400" b="1" dirty="0">
                  <a:latin typeface="Arial Nova Light" panose="020B0304020202020204" pitchFamily="34" charset="0"/>
                </a:rPr>
                <a:t>Contenu:</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Projections financières</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Etude de marché</a:t>
              </a:r>
            </a:p>
            <a:p>
              <a:pPr>
                <a:spcBef>
                  <a:spcPts val="300"/>
                </a:spcBef>
              </a:pPr>
              <a:endParaRPr lang="de-CH" sz="1400" dirty="0">
                <a:latin typeface="Arial Nova Light" panose="020B0304020202020204" pitchFamily="34" charset="0"/>
              </a:endParaRPr>
            </a:p>
            <a:p>
              <a:pPr>
                <a:spcBef>
                  <a:spcPts val="300"/>
                </a:spcBef>
              </a:pPr>
              <a:r>
                <a:rPr lang="de-CH" sz="1400" b="1" dirty="0">
                  <a:latin typeface="Arial Nova Light" panose="020B0304020202020204" pitchFamily="34" charset="0"/>
                </a:rPr>
                <a:t>Supports:</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Pitch deck</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Business plan (V1)</a:t>
              </a:r>
              <a:endParaRPr lang="en-US" sz="1400" dirty="0">
                <a:latin typeface="Arial Nova Light" panose="020B0304020202020204" pitchFamily="34" charset="0"/>
              </a:endParaRPr>
            </a:p>
          </p:txBody>
        </p:sp>
        <p:sp>
          <p:nvSpPr>
            <p:cNvPr id="51" name="TextBox 50">
              <a:extLst>
                <a:ext uri="{FF2B5EF4-FFF2-40B4-BE49-F238E27FC236}">
                  <a16:creationId xmlns:a16="http://schemas.microsoft.com/office/drawing/2014/main" id="{DD5F7BCF-CE04-482E-A31C-FC1CF6286371}"/>
                </a:ext>
              </a:extLst>
            </p:cNvPr>
            <p:cNvSpPr txBox="1"/>
            <p:nvPr/>
          </p:nvSpPr>
          <p:spPr>
            <a:xfrm>
              <a:off x="7530517" y="12744209"/>
              <a:ext cx="2091278" cy="1831271"/>
            </a:xfrm>
            <a:prstGeom prst="rect">
              <a:avLst/>
            </a:prstGeom>
            <a:noFill/>
          </p:spPr>
          <p:txBody>
            <a:bodyPr wrap="none" rtlCol="0">
              <a:spAutoFit/>
            </a:bodyPr>
            <a:lstStyle/>
            <a:p>
              <a:pPr>
                <a:spcBef>
                  <a:spcPts val="300"/>
                </a:spcBef>
              </a:pPr>
              <a:r>
                <a:rPr lang="de-CH" sz="1400" b="1" dirty="0">
                  <a:latin typeface="Arial Nova Light" panose="020B0304020202020204" pitchFamily="34" charset="0"/>
                </a:rPr>
                <a:t>Contenu:</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Projections financières</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Stratégie d’entreprise</a:t>
              </a:r>
            </a:p>
            <a:p>
              <a:pPr>
                <a:spcBef>
                  <a:spcPts val="300"/>
                </a:spcBef>
              </a:pPr>
              <a:r>
                <a:rPr lang="de-CH" sz="1400" b="1" dirty="0">
                  <a:latin typeface="Arial Nova Light" panose="020B0304020202020204" pitchFamily="34" charset="0"/>
                </a:rPr>
                <a:t>Supports:</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Création juridique</a:t>
              </a:r>
            </a:p>
            <a:p>
              <a:pPr marL="177800" indent="-177800">
                <a:spcBef>
                  <a:spcPts val="300"/>
                </a:spcBef>
                <a:buFont typeface="Arial" panose="020B0604020202020204" pitchFamily="34" charset="0"/>
                <a:buChar char="•"/>
              </a:pPr>
              <a:r>
                <a:rPr lang="en-US" sz="1400" dirty="0">
                  <a:latin typeface="Arial Nova Light" panose="020B0304020202020204" pitchFamily="34" charset="0"/>
                </a:rPr>
                <a:t>Pitch deck (V2)</a:t>
              </a:r>
            </a:p>
            <a:p>
              <a:pPr marL="177800" indent="-177800">
                <a:spcBef>
                  <a:spcPts val="300"/>
                </a:spcBef>
                <a:buFont typeface="Arial" panose="020B0604020202020204" pitchFamily="34" charset="0"/>
                <a:buChar char="•"/>
              </a:pPr>
              <a:r>
                <a:rPr lang="en-US" sz="1400" dirty="0">
                  <a:latin typeface="Arial Nova Light" panose="020B0304020202020204" pitchFamily="34" charset="0"/>
                </a:rPr>
                <a:t>Business plan (V2)</a:t>
              </a:r>
            </a:p>
          </p:txBody>
        </p:sp>
      </p:grpSp>
      <p:sp>
        <p:nvSpPr>
          <p:cNvPr id="81" name="Rectangle: Rounded Corners 80">
            <a:extLst>
              <a:ext uri="{FF2B5EF4-FFF2-40B4-BE49-F238E27FC236}">
                <a16:creationId xmlns:a16="http://schemas.microsoft.com/office/drawing/2014/main" id="{2D754325-9020-41FB-9763-29D30C430762}"/>
              </a:ext>
            </a:extLst>
          </p:cNvPr>
          <p:cNvSpPr/>
          <p:nvPr/>
        </p:nvSpPr>
        <p:spPr>
          <a:xfrm>
            <a:off x="2155002" y="11654263"/>
            <a:ext cx="7465248" cy="2908432"/>
          </a:xfrm>
          <a:prstGeom prst="roundRect">
            <a:avLst>
              <a:gd name="adj" fmla="val 3391"/>
            </a:avLst>
          </a:prstGeom>
          <a:noFill/>
          <a:ln w="31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ova Light" panose="020B0304020202020204" pitchFamily="34" charset="0"/>
            </a:endParaRPr>
          </a:p>
        </p:txBody>
      </p:sp>
      <p:sp>
        <p:nvSpPr>
          <p:cNvPr id="61" name="TextBox 60">
            <a:extLst>
              <a:ext uri="{FF2B5EF4-FFF2-40B4-BE49-F238E27FC236}">
                <a16:creationId xmlns:a16="http://schemas.microsoft.com/office/drawing/2014/main" id="{38E66063-3278-4825-806D-6191E7F01D12}"/>
              </a:ext>
            </a:extLst>
          </p:cNvPr>
          <p:cNvSpPr txBox="1"/>
          <p:nvPr/>
        </p:nvSpPr>
        <p:spPr>
          <a:xfrm>
            <a:off x="2248731" y="5426246"/>
            <a:ext cx="6876241" cy="661720"/>
          </a:xfrm>
          <a:prstGeom prst="rect">
            <a:avLst/>
          </a:prstGeom>
          <a:noFill/>
        </p:spPr>
        <p:txBody>
          <a:bodyPr wrap="none" rtlCol="0">
            <a:spAutoFit/>
          </a:bodyPr>
          <a:lstStyle/>
          <a:p>
            <a:pPr>
              <a:spcBef>
                <a:spcPts val="600"/>
              </a:spcBef>
            </a:pPr>
            <a:r>
              <a:rPr lang="de-CH" sz="1600" b="1" dirty="0">
                <a:latin typeface="Arial Nova Light" panose="020B0304020202020204" pitchFamily="34" charset="0"/>
              </a:rPr>
              <a:t>Etape 3</a:t>
            </a:r>
            <a:r>
              <a:rPr lang="de-CH" sz="1600" dirty="0">
                <a:latin typeface="Arial Nova Light" panose="020B0304020202020204" pitchFamily="34" charset="0"/>
              </a:rPr>
              <a:t>: </a:t>
            </a:r>
            <a:r>
              <a:rPr lang="de-CH" sz="1600" b="1" dirty="0">
                <a:latin typeface="Arial Nova Light" panose="020B0304020202020204" pitchFamily="34" charset="0"/>
              </a:rPr>
              <a:t>Concept technique</a:t>
            </a:r>
          </a:p>
          <a:p>
            <a:pPr>
              <a:spcBef>
                <a:spcPts val="600"/>
              </a:spcBef>
            </a:pPr>
            <a:r>
              <a:rPr lang="de-CH" sz="1600" b="1" dirty="0">
                <a:latin typeface="Arial Nova Light" panose="020B0304020202020204" pitchFamily="34" charset="0"/>
              </a:rPr>
              <a:t>Objectifs</a:t>
            </a:r>
            <a:r>
              <a:rPr lang="de-CH" sz="1600" dirty="0">
                <a:latin typeface="Arial Nova Light" panose="020B0304020202020204" pitchFamily="34" charset="0"/>
              </a:rPr>
              <a:t>: Obtenir une première version du ou des produits à commercialiser</a:t>
            </a:r>
            <a:endParaRPr lang="en-US" sz="1600" dirty="0">
              <a:latin typeface="Arial Nova Light" panose="020B0304020202020204" pitchFamily="34" charset="0"/>
            </a:endParaRPr>
          </a:p>
        </p:txBody>
      </p:sp>
      <p:sp>
        <p:nvSpPr>
          <p:cNvPr id="62" name="Rectangle: Rounded Corners 61">
            <a:extLst>
              <a:ext uri="{FF2B5EF4-FFF2-40B4-BE49-F238E27FC236}">
                <a16:creationId xmlns:a16="http://schemas.microsoft.com/office/drawing/2014/main" id="{2A6433A3-35E3-4245-A65D-099F84B005E7}"/>
              </a:ext>
            </a:extLst>
          </p:cNvPr>
          <p:cNvSpPr/>
          <p:nvPr/>
        </p:nvSpPr>
        <p:spPr>
          <a:xfrm>
            <a:off x="2248731" y="6090418"/>
            <a:ext cx="2158575" cy="376053"/>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b="1" dirty="0">
                <a:latin typeface="Arial Nova Light" panose="020B0304020202020204" pitchFamily="34" charset="0"/>
              </a:rPr>
              <a:t>Module 3.1</a:t>
            </a:r>
            <a:endParaRPr lang="en-US" sz="1400" b="1" dirty="0">
              <a:latin typeface="Arial Nova Light" panose="020B0304020202020204" pitchFamily="34" charset="0"/>
            </a:endParaRPr>
          </a:p>
        </p:txBody>
      </p:sp>
      <p:sp>
        <p:nvSpPr>
          <p:cNvPr id="63" name="Rectangle: Rounded Corners 62">
            <a:extLst>
              <a:ext uri="{FF2B5EF4-FFF2-40B4-BE49-F238E27FC236}">
                <a16:creationId xmlns:a16="http://schemas.microsoft.com/office/drawing/2014/main" id="{923BBAB5-4AC1-4DCF-B628-0C19E61BCA73}"/>
              </a:ext>
            </a:extLst>
          </p:cNvPr>
          <p:cNvSpPr/>
          <p:nvPr/>
        </p:nvSpPr>
        <p:spPr>
          <a:xfrm>
            <a:off x="4780348" y="6090417"/>
            <a:ext cx="2158575" cy="376053"/>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b="1" dirty="0">
                <a:latin typeface="Arial Nova Light" panose="020B0304020202020204" pitchFamily="34" charset="0"/>
              </a:rPr>
              <a:t>Module 3.2</a:t>
            </a:r>
            <a:endParaRPr lang="en-US" sz="1400" b="1" dirty="0">
              <a:latin typeface="Arial Nova Light" panose="020B0304020202020204" pitchFamily="34" charset="0"/>
            </a:endParaRPr>
          </a:p>
        </p:txBody>
      </p:sp>
      <p:sp>
        <p:nvSpPr>
          <p:cNvPr id="64" name="TextBox 63">
            <a:extLst>
              <a:ext uri="{FF2B5EF4-FFF2-40B4-BE49-F238E27FC236}">
                <a16:creationId xmlns:a16="http://schemas.microsoft.com/office/drawing/2014/main" id="{DB4343A8-3BD8-454A-97AF-B6C37179D23A}"/>
              </a:ext>
            </a:extLst>
          </p:cNvPr>
          <p:cNvSpPr txBox="1"/>
          <p:nvPr/>
        </p:nvSpPr>
        <p:spPr>
          <a:xfrm>
            <a:off x="2248731" y="6485992"/>
            <a:ext cx="2602379" cy="1577355"/>
          </a:xfrm>
          <a:prstGeom prst="rect">
            <a:avLst/>
          </a:prstGeom>
          <a:noFill/>
        </p:spPr>
        <p:txBody>
          <a:bodyPr wrap="none" rtlCol="0">
            <a:spAutoFit/>
          </a:bodyPr>
          <a:lstStyle/>
          <a:p>
            <a:pPr>
              <a:spcBef>
                <a:spcPts val="300"/>
              </a:spcBef>
            </a:pPr>
            <a:r>
              <a:rPr lang="de-CH" sz="1400" b="1" dirty="0">
                <a:latin typeface="Arial Nova Light" panose="020B0304020202020204" pitchFamily="34" charset="0"/>
              </a:rPr>
              <a:t>Contenu:</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Conception produit</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Recherche partenaires</a:t>
            </a:r>
          </a:p>
          <a:p>
            <a:pPr>
              <a:spcBef>
                <a:spcPts val="300"/>
              </a:spcBef>
            </a:pPr>
            <a:endParaRPr lang="de-CH" sz="1400" b="1" dirty="0">
              <a:latin typeface="Arial Nova Light" panose="020B0304020202020204" pitchFamily="34" charset="0"/>
            </a:endParaRPr>
          </a:p>
          <a:p>
            <a:pPr>
              <a:spcBef>
                <a:spcPts val="300"/>
              </a:spcBef>
            </a:pPr>
            <a:r>
              <a:rPr lang="de-CH" sz="1400" b="1" dirty="0">
                <a:latin typeface="Arial Nova Light" panose="020B0304020202020204" pitchFamily="34" charset="0"/>
              </a:rPr>
              <a:t>Supports:</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Lancement du développment</a:t>
            </a:r>
            <a:endParaRPr lang="en-US" sz="1400" dirty="0">
              <a:latin typeface="Arial Nova Light" panose="020B0304020202020204" pitchFamily="34" charset="0"/>
            </a:endParaRPr>
          </a:p>
        </p:txBody>
      </p:sp>
      <p:sp>
        <p:nvSpPr>
          <p:cNvPr id="65" name="TextBox 64">
            <a:extLst>
              <a:ext uri="{FF2B5EF4-FFF2-40B4-BE49-F238E27FC236}">
                <a16:creationId xmlns:a16="http://schemas.microsoft.com/office/drawing/2014/main" id="{331095D4-336B-499A-AD38-9B7768D6DAAF}"/>
              </a:ext>
            </a:extLst>
          </p:cNvPr>
          <p:cNvSpPr txBox="1"/>
          <p:nvPr/>
        </p:nvSpPr>
        <p:spPr>
          <a:xfrm>
            <a:off x="4780348" y="6485992"/>
            <a:ext cx="1573379" cy="1831271"/>
          </a:xfrm>
          <a:prstGeom prst="rect">
            <a:avLst/>
          </a:prstGeom>
          <a:noFill/>
        </p:spPr>
        <p:txBody>
          <a:bodyPr wrap="none" rtlCol="0">
            <a:spAutoFit/>
          </a:bodyPr>
          <a:lstStyle/>
          <a:p>
            <a:pPr>
              <a:spcBef>
                <a:spcPts val="300"/>
              </a:spcBef>
            </a:pPr>
            <a:r>
              <a:rPr lang="de-CH" sz="1400" b="1" dirty="0">
                <a:latin typeface="Arial Nova Light" panose="020B0304020202020204" pitchFamily="34" charset="0"/>
              </a:rPr>
              <a:t>Contenu:</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Prototypage</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Test produit</a:t>
            </a:r>
          </a:p>
          <a:p>
            <a:pPr>
              <a:spcBef>
                <a:spcPts val="300"/>
              </a:spcBef>
            </a:pPr>
            <a:endParaRPr lang="de-CH" sz="1400" dirty="0">
              <a:latin typeface="Arial Nova Light" panose="020B0304020202020204" pitchFamily="34" charset="0"/>
            </a:endParaRPr>
          </a:p>
          <a:p>
            <a:pPr>
              <a:spcBef>
                <a:spcPts val="300"/>
              </a:spcBef>
            </a:pPr>
            <a:r>
              <a:rPr lang="de-CH" sz="1400" b="1" dirty="0">
                <a:latin typeface="Arial Nova Light" panose="020B0304020202020204" pitchFamily="34" charset="0"/>
              </a:rPr>
              <a:t>Supports:</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Développement</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Prototype</a:t>
            </a:r>
          </a:p>
        </p:txBody>
      </p:sp>
      <p:sp>
        <p:nvSpPr>
          <p:cNvPr id="58" name="Rectangle: Rounded Corners 57">
            <a:extLst>
              <a:ext uri="{FF2B5EF4-FFF2-40B4-BE49-F238E27FC236}">
                <a16:creationId xmlns:a16="http://schemas.microsoft.com/office/drawing/2014/main" id="{FA8FBB90-2C78-4512-A7F8-BA0DE4E52FC4}"/>
              </a:ext>
            </a:extLst>
          </p:cNvPr>
          <p:cNvSpPr/>
          <p:nvPr/>
        </p:nvSpPr>
        <p:spPr>
          <a:xfrm>
            <a:off x="2155002" y="5417538"/>
            <a:ext cx="7465248" cy="2908432"/>
          </a:xfrm>
          <a:prstGeom prst="roundRect">
            <a:avLst>
              <a:gd name="adj" fmla="val 3391"/>
            </a:avLst>
          </a:prstGeom>
          <a:noFill/>
          <a:ln w="31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ova Light" panose="020B0304020202020204" pitchFamily="34" charset="0"/>
            </a:endParaRPr>
          </a:p>
        </p:txBody>
      </p:sp>
      <p:sp>
        <p:nvSpPr>
          <p:cNvPr id="82" name="Rectangle: Rounded Corners 81">
            <a:extLst>
              <a:ext uri="{FF2B5EF4-FFF2-40B4-BE49-F238E27FC236}">
                <a16:creationId xmlns:a16="http://schemas.microsoft.com/office/drawing/2014/main" id="{6E52759B-AC9A-4E84-8052-F8F7B7A2AED2}"/>
              </a:ext>
            </a:extLst>
          </p:cNvPr>
          <p:cNvSpPr/>
          <p:nvPr/>
        </p:nvSpPr>
        <p:spPr>
          <a:xfrm>
            <a:off x="7311965" y="6090417"/>
            <a:ext cx="2158575" cy="376053"/>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b="1" dirty="0">
                <a:latin typeface="Arial Nova Light" panose="020B0304020202020204" pitchFamily="34" charset="0"/>
              </a:rPr>
              <a:t>Module 3.3</a:t>
            </a:r>
            <a:endParaRPr lang="en-US" sz="1400" b="1" dirty="0">
              <a:latin typeface="Arial Nova Light" panose="020B0304020202020204" pitchFamily="34" charset="0"/>
            </a:endParaRPr>
          </a:p>
        </p:txBody>
      </p:sp>
      <p:sp>
        <p:nvSpPr>
          <p:cNvPr id="83" name="TextBox 82">
            <a:extLst>
              <a:ext uri="{FF2B5EF4-FFF2-40B4-BE49-F238E27FC236}">
                <a16:creationId xmlns:a16="http://schemas.microsoft.com/office/drawing/2014/main" id="{81B723F5-9762-4AFA-B9FA-64BE938C4EAB}"/>
              </a:ext>
            </a:extLst>
          </p:cNvPr>
          <p:cNvSpPr txBox="1"/>
          <p:nvPr/>
        </p:nvSpPr>
        <p:spPr>
          <a:xfrm>
            <a:off x="7311965" y="6485992"/>
            <a:ext cx="2158575" cy="1754326"/>
          </a:xfrm>
          <a:prstGeom prst="rect">
            <a:avLst/>
          </a:prstGeom>
          <a:noFill/>
        </p:spPr>
        <p:txBody>
          <a:bodyPr wrap="square" rtlCol="0">
            <a:spAutoFit/>
          </a:bodyPr>
          <a:lstStyle/>
          <a:p>
            <a:pPr>
              <a:spcBef>
                <a:spcPts val="300"/>
              </a:spcBef>
            </a:pPr>
            <a:r>
              <a:rPr lang="de-CH" sz="1400" b="1" dirty="0">
                <a:latin typeface="Arial Nova Light" panose="020B0304020202020204" pitchFamily="34" charset="0"/>
              </a:rPr>
              <a:t>Contenu:</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Préparation au lancement commercial</a:t>
            </a:r>
          </a:p>
          <a:p>
            <a:pPr>
              <a:spcBef>
                <a:spcPts val="300"/>
              </a:spcBef>
            </a:pPr>
            <a:endParaRPr lang="de-CH" sz="1400" dirty="0">
              <a:latin typeface="Arial Nova Light" panose="020B0304020202020204" pitchFamily="34" charset="0"/>
            </a:endParaRPr>
          </a:p>
          <a:p>
            <a:pPr>
              <a:spcBef>
                <a:spcPts val="300"/>
              </a:spcBef>
            </a:pPr>
            <a:r>
              <a:rPr lang="de-CH" sz="1400" b="1" dirty="0">
                <a:latin typeface="Arial Nova Light" panose="020B0304020202020204" pitchFamily="34" charset="0"/>
              </a:rPr>
              <a:t>Supports:</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Livraison d’une première série</a:t>
            </a:r>
          </a:p>
        </p:txBody>
      </p:sp>
      <p:sp>
        <p:nvSpPr>
          <p:cNvPr id="71" name="TextBox 70">
            <a:extLst>
              <a:ext uri="{FF2B5EF4-FFF2-40B4-BE49-F238E27FC236}">
                <a16:creationId xmlns:a16="http://schemas.microsoft.com/office/drawing/2014/main" id="{A8EDF268-AE8E-4279-B57D-96301B9CC705}"/>
              </a:ext>
            </a:extLst>
          </p:cNvPr>
          <p:cNvSpPr txBox="1"/>
          <p:nvPr/>
        </p:nvSpPr>
        <p:spPr>
          <a:xfrm>
            <a:off x="4787525" y="3371828"/>
            <a:ext cx="2477409" cy="1831271"/>
          </a:xfrm>
          <a:prstGeom prst="rect">
            <a:avLst/>
          </a:prstGeom>
          <a:noFill/>
        </p:spPr>
        <p:txBody>
          <a:bodyPr wrap="none" rtlCol="0">
            <a:spAutoFit/>
          </a:bodyPr>
          <a:lstStyle/>
          <a:p>
            <a:pPr>
              <a:spcBef>
                <a:spcPts val="300"/>
              </a:spcBef>
            </a:pPr>
            <a:r>
              <a:rPr lang="de-CH" sz="1400" b="1" dirty="0">
                <a:latin typeface="Arial Nova Light" panose="020B0304020202020204" pitchFamily="34" charset="0"/>
              </a:rPr>
              <a:t>Contenu:</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Bilan des premières actions</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Marketing et prospection</a:t>
            </a:r>
          </a:p>
          <a:p>
            <a:pPr>
              <a:spcBef>
                <a:spcPts val="300"/>
              </a:spcBef>
            </a:pPr>
            <a:endParaRPr lang="de-CH" sz="1400" dirty="0">
              <a:latin typeface="Arial Nova Light" panose="020B0304020202020204" pitchFamily="34" charset="0"/>
            </a:endParaRPr>
          </a:p>
          <a:p>
            <a:pPr>
              <a:spcBef>
                <a:spcPts val="300"/>
              </a:spcBef>
            </a:pPr>
            <a:r>
              <a:rPr lang="de-CH" sz="1400" b="1" dirty="0">
                <a:latin typeface="Arial Nova Light" panose="020B0304020202020204" pitchFamily="34" charset="0"/>
              </a:rPr>
              <a:t>Supports:</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Argumentaire client</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Outils de prospection</a:t>
            </a:r>
          </a:p>
        </p:txBody>
      </p:sp>
      <p:sp>
        <p:nvSpPr>
          <p:cNvPr id="72" name="Rectangle: Rounded Corners 71">
            <a:extLst>
              <a:ext uri="{FF2B5EF4-FFF2-40B4-BE49-F238E27FC236}">
                <a16:creationId xmlns:a16="http://schemas.microsoft.com/office/drawing/2014/main" id="{27F1EB61-9AD4-42FA-8EF2-4389A0C142F8}"/>
              </a:ext>
            </a:extLst>
          </p:cNvPr>
          <p:cNvSpPr/>
          <p:nvPr/>
        </p:nvSpPr>
        <p:spPr>
          <a:xfrm>
            <a:off x="2155002" y="2303374"/>
            <a:ext cx="7465248" cy="2908432"/>
          </a:xfrm>
          <a:prstGeom prst="roundRect">
            <a:avLst>
              <a:gd name="adj" fmla="val 3391"/>
            </a:avLst>
          </a:prstGeom>
          <a:noFill/>
          <a:ln w="31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ova Light" panose="020B0304020202020204" pitchFamily="34" charset="0"/>
            </a:endParaRPr>
          </a:p>
        </p:txBody>
      </p:sp>
      <p:grpSp>
        <p:nvGrpSpPr>
          <p:cNvPr id="29" name="Group 28">
            <a:extLst>
              <a:ext uri="{FF2B5EF4-FFF2-40B4-BE49-F238E27FC236}">
                <a16:creationId xmlns:a16="http://schemas.microsoft.com/office/drawing/2014/main" id="{99299011-00DB-454E-9E30-BA710F2787F0}"/>
              </a:ext>
            </a:extLst>
          </p:cNvPr>
          <p:cNvGrpSpPr/>
          <p:nvPr/>
        </p:nvGrpSpPr>
        <p:grpSpPr>
          <a:xfrm>
            <a:off x="2255908" y="2312082"/>
            <a:ext cx="7214632" cy="2637101"/>
            <a:chOff x="2255908" y="2312082"/>
            <a:chExt cx="7214632" cy="2637101"/>
          </a:xfrm>
        </p:grpSpPr>
        <p:sp>
          <p:nvSpPr>
            <p:cNvPr id="59" name="TextBox 58">
              <a:extLst>
                <a:ext uri="{FF2B5EF4-FFF2-40B4-BE49-F238E27FC236}">
                  <a16:creationId xmlns:a16="http://schemas.microsoft.com/office/drawing/2014/main" id="{D573FA5E-B0E8-4838-98E9-731B6CEF3678}"/>
                </a:ext>
              </a:extLst>
            </p:cNvPr>
            <p:cNvSpPr txBox="1"/>
            <p:nvPr/>
          </p:nvSpPr>
          <p:spPr>
            <a:xfrm>
              <a:off x="2255908" y="2312082"/>
              <a:ext cx="5905399" cy="661720"/>
            </a:xfrm>
            <a:prstGeom prst="rect">
              <a:avLst/>
            </a:prstGeom>
            <a:noFill/>
          </p:spPr>
          <p:txBody>
            <a:bodyPr wrap="none" rtlCol="0">
              <a:spAutoFit/>
            </a:bodyPr>
            <a:lstStyle/>
            <a:p>
              <a:pPr>
                <a:spcBef>
                  <a:spcPts val="600"/>
                </a:spcBef>
              </a:pPr>
              <a:r>
                <a:rPr lang="de-CH" sz="1600" b="1" dirty="0">
                  <a:latin typeface="Arial Nova Light" panose="020B0304020202020204" pitchFamily="34" charset="0"/>
                </a:rPr>
                <a:t>Etape 4</a:t>
              </a:r>
              <a:r>
                <a:rPr lang="de-CH" sz="1600" dirty="0">
                  <a:latin typeface="Arial Nova Light" panose="020B0304020202020204" pitchFamily="34" charset="0"/>
                </a:rPr>
                <a:t>: </a:t>
              </a:r>
              <a:r>
                <a:rPr lang="de-CH" sz="1600" b="1" dirty="0">
                  <a:latin typeface="Arial Nova Light" panose="020B0304020202020204" pitchFamily="34" charset="0"/>
                </a:rPr>
                <a:t>Itération et validation</a:t>
              </a:r>
            </a:p>
            <a:p>
              <a:pPr>
                <a:spcBef>
                  <a:spcPts val="600"/>
                </a:spcBef>
              </a:pPr>
              <a:r>
                <a:rPr lang="de-CH" sz="1600" b="1" dirty="0">
                  <a:latin typeface="Arial Nova Light" panose="020B0304020202020204" pitchFamily="34" charset="0"/>
                </a:rPr>
                <a:t>Objectifs</a:t>
              </a:r>
              <a:r>
                <a:rPr lang="de-CH" sz="1600" dirty="0">
                  <a:latin typeface="Arial Nova Light" panose="020B0304020202020204" pitchFamily="34" charset="0"/>
                </a:rPr>
                <a:t>: Adapter la stratégie et initier la première levée de fonds</a:t>
              </a:r>
              <a:endParaRPr lang="en-US" sz="1600" dirty="0">
                <a:latin typeface="Arial Nova Light" panose="020B0304020202020204" pitchFamily="34" charset="0"/>
              </a:endParaRPr>
            </a:p>
          </p:txBody>
        </p:sp>
        <p:sp>
          <p:nvSpPr>
            <p:cNvPr id="67" name="Rectangle: Rounded Corners 66">
              <a:extLst>
                <a:ext uri="{FF2B5EF4-FFF2-40B4-BE49-F238E27FC236}">
                  <a16:creationId xmlns:a16="http://schemas.microsoft.com/office/drawing/2014/main" id="{4A3D2F73-B23A-4518-B7EA-F539A00A7ADA}"/>
                </a:ext>
              </a:extLst>
            </p:cNvPr>
            <p:cNvSpPr/>
            <p:nvPr/>
          </p:nvSpPr>
          <p:spPr>
            <a:xfrm>
              <a:off x="2255908" y="2976254"/>
              <a:ext cx="2158575" cy="376053"/>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b="1" dirty="0">
                  <a:latin typeface="Arial Nova Light" panose="020B0304020202020204" pitchFamily="34" charset="0"/>
                </a:rPr>
                <a:t>Module 4.1</a:t>
              </a:r>
              <a:endParaRPr lang="en-US" sz="1400" b="1" dirty="0">
                <a:latin typeface="Arial Nova Light" panose="020B0304020202020204" pitchFamily="34" charset="0"/>
              </a:endParaRPr>
            </a:p>
          </p:txBody>
        </p:sp>
        <p:sp>
          <p:nvSpPr>
            <p:cNvPr id="69" name="Rectangle: Rounded Corners 68">
              <a:extLst>
                <a:ext uri="{FF2B5EF4-FFF2-40B4-BE49-F238E27FC236}">
                  <a16:creationId xmlns:a16="http://schemas.microsoft.com/office/drawing/2014/main" id="{0D017A48-E9DD-4000-AB07-383F04CD58F7}"/>
                </a:ext>
              </a:extLst>
            </p:cNvPr>
            <p:cNvSpPr/>
            <p:nvPr/>
          </p:nvSpPr>
          <p:spPr>
            <a:xfrm>
              <a:off x="4787525" y="2976253"/>
              <a:ext cx="2158575" cy="376053"/>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b="1" dirty="0">
                  <a:latin typeface="Arial Nova Light" panose="020B0304020202020204" pitchFamily="34" charset="0"/>
                </a:rPr>
                <a:t>Module 4.2</a:t>
              </a:r>
              <a:endParaRPr lang="en-US" sz="1400" b="1" dirty="0">
                <a:latin typeface="Arial Nova Light" panose="020B0304020202020204" pitchFamily="34" charset="0"/>
              </a:endParaRPr>
            </a:p>
          </p:txBody>
        </p:sp>
        <p:sp>
          <p:nvSpPr>
            <p:cNvPr id="70" name="TextBox 69">
              <a:extLst>
                <a:ext uri="{FF2B5EF4-FFF2-40B4-BE49-F238E27FC236}">
                  <a16:creationId xmlns:a16="http://schemas.microsoft.com/office/drawing/2014/main" id="{1681B3FB-40FD-4864-B6B4-4C783EA7B92C}"/>
                </a:ext>
              </a:extLst>
            </p:cNvPr>
            <p:cNvSpPr txBox="1"/>
            <p:nvPr/>
          </p:nvSpPr>
          <p:spPr>
            <a:xfrm>
              <a:off x="2255908" y="3371828"/>
              <a:ext cx="2272995" cy="1577355"/>
            </a:xfrm>
            <a:prstGeom prst="rect">
              <a:avLst/>
            </a:prstGeom>
            <a:noFill/>
          </p:spPr>
          <p:txBody>
            <a:bodyPr wrap="none" rtlCol="0">
              <a:spAutoFit/>
            </a:bodyPr>
            <a:lstStyle/>
            <a:p>
              <a:pPr>
                <a:spcBef>
                  <a:spcPts val="300"/>
                </a:spcBef>
              </a:pPr>
              <a:r>
                <a:rPr lang="de-CH" sz="1400" b="1" dirty="0">
                  <a:latin typeface="Arial Nova Light" panose="020B0304020202020204" pitchFamily="34" charset="0"/>
                </a:rPr>
                <a:t>Contenu:</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Lancement commercial</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Marketing et prospection</a:t>
              </a:r>
            </a:p>
            <a:p>
              <a:pPr>
                <a:spcBef>
                  <a:spcPts val="300"/>
                </a:spcBef>
              </a:pPr>
              <a:endParaRPr lang="de-CH" sz="1400" b="1" dirty="0">
                <a:latin typeface="Arial Nova Light" panose="020B0304020202020204" pitchFamily="34" charset="0"/>
              </a:endParaRPr>
            </a:p>
            <a:p>
              <a:pPr>
                <a:spcBef>
                  <a:spcPts val="300"/>
                </a:spcBef>
              </a:pPr>
              <a:r>
                <a:rPr lang="de-CH" sz="1400" b="1" dirty="0">
                  <a:latin typeface="Arial Nova Light" panose="020B0304020202020204" pitchFamily="34" charset="0"/>
                </a:rPr>
                <a:t>Supports:</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Supports de prospection</a:t>
              </a:r>
              <a:endParaRPr lang="en-US" sz="1400" dirty="0">
                <a:latin typeface="Arial Nova Light" panose="020B0304020202020204" pitchFamily="34" charset="0"/>
              </a:endParaRPr>
            </a:p>
          </p:txBody>
        </p:sp>
        <p:sp>
          <p:nvSpPr>
            <p:cNvPr id="84" name="Rectangle: Rounded Corners 83">
              <a:extLst>
                <a:ext uri="{FF2B5EF4-FFF2-40B4-BE49-F238E27FC236}">
                  <a16:creationId xmlns:a16="http://schemas.microsoft.com/office/drawing/2014/main" id="{3593A039-879A-405C-98ED-04076AA5120C}"/>
                </a:ext>
              </a:extLst>
            </p:cNvPr>
            <p:cNvSpPr/>
            <p:nvPr/>
          </p:nvSpPr>
          <p:spPr>
            <a:xfrm>
              <a:off x="7311965" y="2973802"/>
              <a:ext cx="2158575" cy="376053"/>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b="1" dirty="0">
                  <a:latin typeface="Arial Nova Light" panose="020B0304020202020204" pitchFamily="34" charset="0"/>
                </a:rPr>
                <a:t>Module  4.3</a:t>
              </a:r>
              <a:endParaRPr lang="en-US" sz="1400" b="1" dirty="0">
                <a:latin typeface="Arial Nova Light" panose="020B0304020202020204" pitchFamily="34" charset="0"/>
              </a:endParaRPr>
            </a:p>
          </p:txBody>
        </p:sp>
        <p:sp>
          <p:nvSpPr>
            <p:cNvPr id="85" name="TextBox 84">
              <a:extLst>
                <a:ext uri="{FF2B5EF4-FFF2-40B4-BE49-F238E27FC236}">
                  <a16:creationId xmlns:a16="http://schemas.microsoft.com/office/drawing/2014/main" id="{9CBF66A0-9A6B-4716-BA3F-B9131DD9D9F6}"/>
                </a:ext>
              </a:extLst>
            </p:cNvPr>
            <p:cNvSpPr txBox="1"/>
            <p:nvPr/>
          </p:nvSpPr>
          <p:spPr>
            <a:xfrm>
              <a:off x="7311965" y="3369377"/>
              <a:ext cx="2158575" cy="1577355"/>
            </a:xfrm>
            <a:prstGeom prst="rect">
              <a:avLst/>
            </a:prstGeom>
            <a:noFill/>
          </p:spPr>
          <p:txBody>
            <a:bodyPr wrap="square" rtlCol="0">
              <a:spAutoFit/>
            </a:bodyPr>
            <a:lstStyle/>
            <a:p>
              <a:pPr>
                <a:spcBef>
                  <a:spcPts val="300"/>
                </a:spcBef>
              </a:pPr>
              <a:r>
                <a:rPr lang="de-CH" sz="1400" b="1" dirty="0">
                  <a:latin typeface="Arial Nova Light" panose="020B0304020202020204" pitchFamily="34" charset="0"/>
                </a:rPr>
                <a:t>Contenu:</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Levée de fonds</a:t>
              </a:r>
            </a:p>
            <a:p>
              <a:pPr>
                <a:spcBef>
                  <a:spcPts val="300"/>
                </a:spcBef>
              </a:pPr>
              <a:endParaRPr lang="de-CH" sz="1400" dirty="0">
                <a:latin typeface="Arial Nova Light" panose="020B0304020202020204" pitchFamily="34" charset="0"/>
              </a:endParaRPr>
            </a:p>
            <a:p>
              <a:pPr>
                <a:spcBef>
                  <a:spcPts val="300"/>
                </a:spcBef>
              </a:pPr>
              <a:endParaRPr lang="de-CH" sz="1400" b="1" dirty="0">
                <a:latin typeface="Arial Nova Light" panose="020B0304020202020204" pitchFamily="34" charset="0"/>
              </a:endParaRPr>
            </a:p>
            <a:p>
              <a:pPr>
                <a:spcBef>
                  <a:spcPts val="300"/>
                </a:spcBef>
              </a:pPr>
              <a:r>
                <a:rPr lang="de-CH" sz="1400" b="1" dirty="0">
                  <a:latin typeface="Arial Nova Light" panose="020B0304020202020204" pitchFamily="34" charset="0"/>
                </a:rPr>
                <a:t>Supports:</a:t>
              </a:r>
            </a:p>
            <a:p>
              <a:pPr marL="177800" indent="-177800">
                <a:spcBef>
                  <a:spcPts val="300"/>
                </a:spcBef>
                <a:buFont typeface="Arial" panose="020B0604020202020204" pitchFamily="34" charset="0"/>
                <a:buChar char="•"/>
              </a:pPr>
              <a:r>
                <a:rPr lang="de-CH" sz="1400" dirty="0">
                  <a:latin typeface="Arial Nova Light" panose="020B0304020202020204" pitchFamily="34" charset="0"/>
                </a:rPr>
                <a:t>Pitch investisseurs</a:t>
              </a:r>
            </a:p>
          </p:txBody>
        </p:sp>
      </p:grpSp>
      <p:cxnSp>
        <p:nvCxnSpPr>
          <p:cNvPr id="88" name="Straight Connector 87">
            <a:extLst>
              <a:ext uri="{FF2B5EF4-FFF2-40B4-BE49-F238E27FC236}">
                <a16:creationId xmlns:a16="http://schemas.microsoft.com/office/drawing/2014/main" id="{675B4FD2-D9D8-49B0-A95F-F201AE74F331}"/>
              </a:ext>
            </a:extLst>
          </p:cNvPr>
          <p:cNvCxnSpPr>
            <a:cxnSpLocks/>
          </p:cNvCxnSpPr>
          <p:nvPr/>
        </p:nvCxnSpPr>
        <p:spPr>
          <a:xfrm>
            <a:off x="869598" y="6871754"/>
            <a:ext cx="1278677" cy="0"/>
          </a:xfrm>
          <a:prstGeom prst="line">
            <a:avLst/>
          </a:prstGeom>
          <a:ln w="3175">
            <a:solidFill>
              <a:srgbClr val="FFC000"/>
            </a:solidFill>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F355496B-E949-4A3D-8D3D-C4B0938ECE05}"/>
              </a:ext>
            </a:extLst>
          </p:cNvPr>
          <p:cNvSpPr/>
          <p:nvPr/>
        </p:nvSpPr>
        <p:spPr>
          <a:xfrm>
            <a:off x="1069158" y="6414558"/>
            <a:ext cx="914393" cy="914393"/>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CH" sz="1400" b="1" dirty="0">
                <a:latin typeface="Arial Nova Light" panose="020B0304020202020204" pitchFamily="34" charset="0"/>
              </a:rPr>
              <a:t>Etape 3</a:t>
            </a:r>
            <a:endParaRPr lang="en-US" sz="1400" b="1" dirty="0">
              <a:latin typeface="Arial Nova Light" panose="020B0304020202020204" pitchFamily="34" charset="0"/>
            </a:endParaRPr>
          </a:p>
        </p:txBody>
      </p:sp>
      <p:cxnSp>
        <p:nvCxnSpPr>
          <p:cNvPr id="91" name="Straight Connector 90">
            <a:extLst>
              <a:ext uri="{FF2B5EF4-FFF2-40B4-BE49-F238E27FC236}">
                <a16:creationId xmlns:a16="http://schemas.microsoft.com/office/drawing/2014/main" id="{6C2BF7F7-0E42-4812-83AE-A8EF4C237D5B}"/>
              </a:ext>
            </a:extLst>
          </p:cNvPr>
          <p:cNvCxnSpPr>
            <a:cxnSpLocks/>
          </p:cNvCxnSpPr>
          <p:nvPr/>
        </p:nvCxnSpPr>
        <p:spPr>
          <a:xfrm>
            <a:off x="869598" y="9979988"/>
            <a:ext cx="1278677" cy="0"/>
          </a:xfrm>
          <a:prstGeom prst="line">
            <a:avLst/>
          </a:prstGeom>
          <a:ln w="3175">
            <a:solidFill>
              <a:srgbClr val="FFC000"/>
            </a:solidFill>
          </a:ln>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14AAFB77-19FA-464A-987F-BC8F23E6505B}"/>
              </a:ext>
            </a:extLst>
          </p:cNvPr>
          <p:cNvSpPr/>
          <p:nvPr/>
        </p:nvSpPr>
        <p:spPr>
          <a:xfrm>
            <a:off x="1069158" y="9522792"/>
            <a:ext cx="914393" cy="914393"/>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CH" sz="1400" b="1" dirty="0">
                <a:latin typeface="Arial Nova Light" panose="020B0304020202020204" pitchFamily="34" charset="0"/>
              </a:rPr>
              <a:t>Etape 2</a:t>
            </a:r>
            <a:endParaRPr lang="en-US" sz="1400" b="1" dirty="0">
              <a:latin typeface="Arial Nova Light" panose="020B0304020202020204" pitchFamily="34" charset="0"/>
            </a:endParaRPr>
          </a:p>
        </p:txBody>
      </p:sp>
      <p:cxnSp>
        <p:nvCxnSpPr>
          <p:cNvPr id="94" name="Straight Connector 93">
            <a:extLst>
              <a:ext uri="{FF2B5EF4-FFF2-40B4-BE49-F238E27FC236}">
                <a16:creationId xmlns:a16="http://schemas.microsoft.com/office/drawing/2014/main" id="{BF1D9EA9-842B-4AC2-BD8B-0971A8AF78B7}"/>
              </a:ext>
            </a:extLst>
          </p:cNvPr>
          <p:cNvCxnSpPr>
            <a:cxnSpLocks/>
          </p:cNvCxnSpPr>
          <p:nvPr/>
        </p:nvCxnSpPr>
        <p:spPr>
          <a:xfrm>
            <a:off x="869598" y="13108478"/>
            <a:ext cx="1278677" cy="0"/>
          </a:xfrm>
          <a:prstGeom prst="line">
            <a:avLst/>
          </a:prstGeom>
          <a:ln w="3175">
            <a:solidFill>
              <a:srgbClr val="FFC000"/>
            </a:solidFill>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DCAA8831-9291-472F-9741-55260F6575F9}"/>
              </a:ext>
            </a:extLst>
          </p:cNvPr>
          <p:cNvSpPr/>
          <p:nvPr/>
        </p:nvSpPr>
        <p:spPr>
          <a:xfrm>
            <a:off x="1069158" y="12651282"/>
            <a:ext cx="914393" cy="914393"/>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CH" sz="1400" b="1" dirty="0">
                <a:latin typeface="Arial Nova Light" panose="020B0304020202020204" pitchFamily="34" charset="0"/>
              </a:rPr>
              <a:t>Etape 1</a:t>
            </a:r>
            <a:endParaRPr lang="en-US" sz="1400" b="1" dirty="0">
              <a:latin typeface="Arial Nova Light" panose="020B0304020202020204" pitchFamily="34" charset="0"/>
            </a:endParaRPr>
          </a:p>
        </p:txBody>
      </p:sp>
      <p:sp>
        <p:nvSpPr>
          <p:cNvPr id="96" name="Rectangle: Rounded Corners 95">
            <a:extLst>
              <a:ext uri="{FF2B5EF4-FFF2-40B4-BE49-F238E27FC236}">
                <a16:creationId xmlns:a16="http://schemas.microsoft.com/office/drawing/2014/main" id="{793066C0-AE26-43E8-B984-9C9C120887DD}"/>
              </a:ext>
            </a:extLst>
          </p:cNvPr>
          <p:cNvSpPr/>
          <p:nvPr/>
        </p:nvSpPr>
        <p:spPr>
          <a:xfrm>
            <a:off x="9791701" y="2312082"/>
            <a:ext cx="1510437" cy="2899724"/>
          </a:xfrm>
          <a:prstGeom prst="roundRect">
            <a:avLst>
              <a:gd name="adj" fmla="val 3391"/>
            </a:avLst>
          </a:prstGeom>
          <a:noFill/>
          <a:ln w="31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b="1" dirty="0">
                <a:solidFill>
                  <a:schemeClr val="tx1"/>
                </a:solidFill>
                <a:latin typeface="Arial Nova Light" panose="020B0304020202020204" pitchFamily="34" charset="0"/>
              </a:rPr>
              <a:t>De 3 à 6 mois</a:t>
            </a:r>
            <a:endParaRPr lang="en-US" sz="1400" b="1" dirty="0">
              <a:solidFill>
                <a:schemeClr val="tx1"/>
              </a:solidFill>
              <a:latin typeface="Arial Nova Light" panose="020B0304020202020204" pitchFamily="34" charset="0"/>
            </a:endParaRPr>
          </a:p>
        </p:txBody>
      </p:sp>
      <p:sp>
        <p:nvSpPr>
          <p:cNvPr id="97" name="Rectangle: Rounded Corners 96">
            <a:extLst>
              <a:ext uri="{FF2B5EF4-FFF2-40B4-BE49-F238E27FC236}">
                <a16:creationId xmlns:a16="http://schemas.microsoft.com/office/drawing/2014/main" id="{667ECD46-CFCA-4982-B303-D9CD756286AC}"/>
              </a:ext>
            </a:extLst>
          </p:cNvPr>
          <p:cNvSpPr/>
          <p:nvPr/>
        </p:nvSpPr>
        <p:spPr>
          <a:xfrm>
            <a:off x="9791701" y="5426246"/>
            <a:ext cx="1510437" cy="2899724"/>
          </a:xfrm>
          <a:prstGeom prst="roundRect">
            <a:avLst>
              <a:gd name="adj" fmla="val 3391"/>
            </a:avLst>
          </a:prstGeom>
          <a:noFill/>
          <a:ln w="31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b="1" dirty="0">
                <a:solidFill>
                  <a:schemeClr val="tx1"/>
                </a:solidFill>
                <a:latin typeface="Arial Nova Light" panose="020B0304020202020204" pitchFamily="34" charset="0"/>
              </a:rPr>
              <a:t>De 3 à 6 mois</a:t>
            </a:r>
            <a:endParaRPr lang="en-US" sz="1400" b="1" dirty="0">
              <a:solidFill>
                <a:schemeClr val="tx1"/>
              </a:solidFill>
              <a:latin typeface="Arial Nova Light" panose="020B0304020202020204" pitchFamily="34" charset="0"/>
            </a:endParaRPr>
          </a:p>
        </p:txBody>
      </p:sp>
      <p:sp>
        <p:nvSpPr>
          <p:cNvPr id="98" name="Rectangle: Rounded Corners 97">
            <a:extLst>
              <a:ext uri="{FF2B5EF4-FFF2-40B4-BE49-F238E27FC236}">
                <a16:creationId xmlns:a16="http://schemas.microsoft.com/office/drawing/2014/main" id="{3AD06A81-90C3-4F64-B9B8-34A6112524DD}"/>
              </a:ext>
            </a:extLst>
          </p:cNvPr>
          <p:cNvSpPr/>
          <p:nvPr/>
        </p:nvSpPr>
        <p:spPr>
          <a:xfrm>
            <a:off x="9791701" y="8540410"/>
            <a:ext cx="1510437" cy="2899724"/>
          </a:xfrm>
          <a:prstGeom prst="roundRect">
            <a:avLst>
              <a:gd name="adj" fmla="val 3391"/>
            </a:avLst>
          </a:prstGeom>
          <a:noFill/>
          <a:ln w="31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b="1">
                <a:solidFill>
                  <a:schemeClr val="tx1"/>
                </a:solidFill>
                <a:latin typeface="Arial Nova Light" panose="020B0304020202020204" pitchFamily="34" charset="0"/>
              </a:rPr>
              <a:t>De 3 à 6 mois</a:t>
            </a:r>
            <a:endParaRPr lang="en-US" sz="1400" b="1" dirty="0">
              <a:solidFill>
                <a:schemeClr val="tx1"/>
              </a:solidFill>
              <a:latin typeface="Arial Nova Light" panose="020B0304020202020204" pitchFamily="34" charset="0"/>
            </a:endParaRPr>
          </a:p>
        </p:txBody>
      </p:sp>
      <p:sp>
        <p:nvSpPr>
          <p:cNvPr id="99" name="Rectangle: Rounded Corners 98">
            <a:extLst>
              <a:ext uri="{FF2B5EF4-FFF2-40B4-BE49-F238E27FC236}">
                <a16:creationId xmlns:a16="http://schemas.microsoft.com/office/drawing/2014/main" id="{3E316B7F-343D-4AAF-9355-D5765935B53F}"/>
              </a:ext>
            </a:extLst>
          </p:cNvPr>
          <p:cNvSpPr/>
          <p:nvPr/>
        </p:nvSpPr>
        <p:spPr>
          <a:xfrm>
            <a:off x="9791701" y="11654574"/>
            <a:ext cx="1510437" cy="2899724"/>
          </a:xfrm>
          <a:prstGeom prst="roundRect">
            <a:avLst>
              <a:gd name="adj" fmla="val 3391"/>
            </a:avLst>
          </a:prstGeom>
          <a:noFill/>
          <a:ln w="31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b="1">
                <a:solidFill>
                  <a:schemeClr val="tx1"/>
                </a:solidFill>
                <a:latin typeface="Arial Nova Light" panose="020B0304020202020204" pitchFamily="34" charset="0"/>
              </a:rPr>
              <a:t>De 3 à 6 mois</a:t>
            </a:r>
            <a:endParaRPr lang="en-US" sz="1400" b="1" dirty="0">
              <a:solidFill>
                <a:schemeClr val="tx1"/>
              </a:solidFill>
              <a:latin typeface="Arial Nova Light" panose="020B0304020202020204" pitchFamily="34" charset="0"/>
            </a:endParaRPr>
          </a:p>
        </p:txBody>
      </p:sp>
      <p:sp>
        <p:nvSpPr>
          <p:cNvPr id="101" name="TextBox 100">
            <a:extLst>
              <a:ext uri="{FF2B5EF4-FFF2-40B4-BE49-F238E27FC236}">
                <a16:creationId xmlns:a16="http://schemas.microsoft.com/office/drawing/2014/main" id="{526D2146-129C-4859-AF4E-BB311C1776C7}"/>
              </a:ext>
            </a:extLst>
          </p:cNvPr>
          <p:cNvSpPr txBox="1"/>
          <p:nvPr/>
        </p:nvSpPr>
        <p:spPr>
          <a:xfrm>
            <a:off x="9791701" y="2312082"/>
            <a:ext cx="1523999" cy="307777"/>
          </a:xfrm>
          <a:prstGeom prst="rect">
            <a:avLst/>
          </a:prstGeom>
          <a:noFill/>
        </p:spPr>
        <p:txBody>
          <a:bodyPr wrap="square">
            <a:spAutoFit/>
          </a:bodyPr>
          <a:lstStyle/>
          <a:p>
            <a:r>
              <a:rPr lang="de-CH" sz="1400" i="1" dirty="0">
                <a:solidFill>
                  <a:schemeClr val="tx1"/>
                </a:solidFill>
                <a:latin typeface="Arial Nova Light" panose="020B0304020202020204" pitchFamily="34" charset="0"/>
              </a:rPr>
              <a:t>Durée de l’étape</a:t>
            </a:r>
            <a:endParaRPr lang="en-US" sz="1400" i="1" dirty="0">
              <a:latin typeface="Arial Nova Light" panose="020B0304020202020204" pitchFamily="34" charset="0"/>
            </a:endParaRPr>
          </a:p>
        </p:txBody>
      </p:sp>
      <p:sp>
        <p:nvSpPr>
          <p:cNvPr id="102" name="TextBox 101">
            <a:extLst>
              <a:ext uri="{FF2B5EF4-FFF2-40B4-BE49-F238E27FC236}">
                <a16:creationId xmlns:a16="http://schemas.microsoft.com/office/drawing/2014/main" id="{A99C2069-8699-4ABC-8F04-56D57873FA55}"/>
              </a:ext>
            </a:extLst>
          </p:cNvPr>
          <p:cNvSpPr txBox="1"/>
          <p:nvPr/>
        </p:nvSpPr>
        <p:spPr>
          <a:xfrm>
            <a:off x="9791701" y="5426246"/>
            <a:ext cx="1523999" cy="307777"/>
          </a:xfrm>
          <a:prstGeom prst="rect">
            <a:avLst/>
          </a:prstGeom>
          <a:noFill/>
        </p:spPr>
        <p:txBody>
          <a:bodyPr wrap="square">
            <a:spAutoFit/>
          </a:bodyPr>
          <a:lstStyle/>
          <a:p>
            <a:r>
              <a:rPr lang="de-CH" sz="1400" i="1" dirty="0">
                <a:solidFill>
                  <a:schemeClr val="tx1"/>
                </a:solidFill>
                <a:latin typeface="Arial Nova Light" panose="020B0304020202020204" pitchFamily="34" charset="0"/>
              </a:rPr>
              <a:t>Durée de l’étape</a:t>
            </a:r>
            <a:endParaRPr lang="en-US" sz="1400" i="1" dirty="0">
              <a:latin typeface="Arial Nova Light" panose="020B0304020202020204" pitchFamily="34" charset="0"/>
            </a:endParaRPr>
          </a:p>
        </p:txBody>
      </p:sp>
      <p:sp>
        <p:nvSpPr>
          <p:cNvPr id="103" name="TextBox 102">
            <a:extLst>
              <a:ext uri="{FF2B5EF4-FFF2-40B4-BE49-F238E27FC236}">
                <a16:creationId xmlns:a16="http://schemas.microsoft.com/office/drawing/2014/main" id="{39A0D66E-3E41-4084-A6B3-3A60E41B920E}"/>
              </a:ext>
            </a:extLst>
          </p:cNvPr>
          <p:cNvSpPr txBox="1"/>
          <p:nvPr/>
        </p:nvSpPr>
        <p:spPr>
          <a:xfrm>
            <a:off x="9791701" y="8540410"/>
            <a:ext cx="1523999" cy="307777"/>
          </a:xfrm>
          <a:prstGeom prst="rect">
            <a:avLst/>
          </a:prstGeom>
          <a:noFill/>
        </p:spPr>
        <p:txBody>
          <a:bodyPr wrap="square">
            <a:spAutoFit/>
          </a:bodyPr>
          <a:lstStyle/>
          <a:p>
            <a:r>
              <a:rPr lang="de-CH" sz="1400" i="1" dirty="0">
                <a:solidFill>
                  <a:schemeClr val="tx1"/>
                </a:solidFill>
                <a:latin typeface="Arial Nova Light" panose="020B0304020202020204" pitchFamily="34" charset="0"/>
              </a:rPr>
              <a:t>Durée de l’étape</a:t>
            </a:r>
            <a:endParaRPr lang="en-US" sz="1400" i="1" dirty="0">
              <a:latin typeface="Arial Nova Light" panose="020B0304020202020204" pitchFamily="34" charset="0"/>
            </a:endParaRPr>
          </a:p>
        </p:txBody>
      </p:sp>
      <p:sp>
        <p:nvSpPr>
          <p:cNvPr id="104" name="TextBox 103">
            <a:extLst>
              <a:ext uri="{FF2B5EF4-FFF2-40B4-BE49-F238E27FC236}">
                <a16:creationId xmlns:a16="http://schemas.microsoft.com/office/drawing/2014/main" id="{F523804B-23CA-47C5-98DB-67C291258411}"/>
              </a:ext>
            </a:extLst>
          </p:cNvPr>
          <p:cNvSpPr txBox="1"/>
          <p:nvPr/>
        </p:nvSpPr>
        <p:spPr>
          <a:xfrm>
            <a:off x="9791701" y="11654574"/>
            <a:ext cx="1523999" cy="307777"/>
          </a:xfrm>
          <a:prstGeom prst="rect">
            <a:avLst/>
          </a:prstGeom>
          <a:noFill/>
        </p:spPr>
        <p:txBody>
          <a:bodyPr wrap="square">
            <a:spAutoFit/>
          </a:bodyPr>
          <a:lstStyle/>
          <a:p>
            <a:r>
              <a:rPr lang="de-CH" sz="1400" i="1" dirty="0">
                <a:solidFill>
                  <a:schemeClr val="tx1"/>
                </a:solidFill>
                <a:latin typeface="Arial Nova Light" panose="020B0304020202020204" pitchFamily="34" charset="0"/>
              </a:rPr>
              <a:t>Durée de l’étape</a:t>
            </a:r>
            <a:endParaRPr lang="en-US" sz="1400" i="1" dirty="0">
              <a:latin typeface="Arial Nova Light" panose="020B0304020202020204" pitchFamily="34" charset="0"/>
            </a:endParaRPr>
          </a:p>
        </p:txBody>
      </p:sp>
      <p:sp>
        <p:nvSpPr>
          <p:cNvPr id="2" name="Isosceles Triangle 1">
            <a:extLst>
              <a:ext uri="{FF2B5EF4-FFF2-40B4-BE49-F238E27FC236}">
                <a16:creationId xmlns:a16="http://schemas.microsoft.com/office/drawing/2014/main" id="{970353A6-2CDA-4443-A7FA-63D26476CE5C}"/>
              </a:ext>
            </a:extLst>
          </p:cNvPr>
          <p:cNvSpPr/>
          <p:nvPr/>
        </p:nvSpPr>
        <p:spPr>
          <a:xfrm>
            <a:off x="728155" y="11407241"/>
            <a:ext cx="324700" cy="279914"/>
          </a:xfrm>
          <a:prstGeom prst="triangl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ova Light" panose="020B0304020202020204" pitchFamily="34" charset="0"/>
            </a:endParaRPr>
          </a:p>
        </p:txBody>
      </p:sp>
      <p:sp>
        <p:nvSpPr>
          <p:cNvPr id="60" name="Isosceles Triangle 59">
            <a:extLst>
              <a:ext uri="{FF2B5EF4-FFF2-40B4-BE49-F238E27FC236}">
                <a16:creationId xmlns:a16="http://schemas.microsoft.com/office/drawing/2014/main" id="{F95AA479-D76E-4BC9-9177-0E085219E78C}"/>
              </a:ext>
            </a:extLst>
          </p:cNvPr>
          <p:cNvSpPr/>
          <p:nvPr/>
        </p:nvSpPr>
        <p:spPr>
          <a:xfrm>
            <a:off x="728155" y="8288879"/>
            <a:ext cx="324700" cy="279914"/>
          </a:xfrm>
          <a:prstGeom prst="triangl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ova Light" panose="020B0304020202020204" pitchFamily="34" charset="0"/>
            </a:endParaRPr>
          </a:p>
        </p:txBody>
      </p:sp>
      <p:sp>
        <p:nvSpPr>
          <p:cNvPr id="66" name="Isosceles Triangle 65">
            <a:extLst>
              <a:ext uri="{FF2B5EF4-FFF2-40B4-BE49-F238E27FC236}">
                <a16:creationId xmlns:a16="http://schemas.microsoft.com/office/drawing/2014/main" id="{2315C10E-E757-43A8-A904-13937CCCC678}"/>
              </a:ext>
            </a:extLst>
          </p:cNvPr>
          <p:cNvSpPr/>
          <p:nvPr/>
        </p:nvSpPr>
        <p:spPr>
          <a:xfrm>
            <a:off x="728155" y="5174715"/>
            <a:ext cx="324700" cy="279914"/>
          </a:xfrm>
          <a:prstGeom prst="triangl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ova Light" panose="020B0304020202020204" pitchFamily="34" charset="0"/>
            </a:endParaRPr>
          </a:p>
        </p:txBody>
      </p:sp>
      <p:pic>
        <p:nvPicPr>
          <p:cNvPr id="73" name="Google Shape;1591;p36">
            <a:extLst>
              <a:ext uri="{FF2B5EF4-FFF2-40B4-BE49-F238E27FC236}">
                <a16:creationId xmlns:a16="http://schemas.microsoft.com/office/drawing/2014/main" id="{08D71ABC-6309-4283-8A6B-F2294B8EBCEA}"/>
              </a:ext>
            </a:extLst>
          </p:cNvPr>
          <p:cNvPicPr preferRelativeResize="0"/>
          <p:nvPr/>
        </p:nvPicPr>
        <p:blipFill>
          <a:blip r:embed="rId2" cstate="screen">
            <a:alphaModFix/>
            <a:extLst>
              <a:ext uri="{28A0092B-C50C-407E-A947-70E740481C1C}">
                <a14:useLocalDpi xmlns:a14="http://schemas.microsoft.com/office/drawing/2010/main"/>
              </a:ext>
            </a:extLst>
          </a:blip>
          <a:stretch>
            <a:fillRect/>
          </a:stretch>
        </p:blipFill>
        <p:spPr>
          <a:xfrm>
            <a:off x="1213154" y="11940280"/>
            <a:ext cx="626400" cy="626400"/>
          </a:xfrm>
          <a:prstGeom prst="rect">
            <a:avLst/>
          </a:prstGeom>
          <a:noFill/>
          <a:ln>
            <a:noFill/>
          </a:ln>
        </p:spPr>
      </p:pic>
      <p:pic>
        <p:nvPicPr>
          <p:cNvPr id="74" name="Google Shape;1117;p29">
            <a:extLst>
              <a:ext uri="{FF2B5EF4-FFF2-40B4-BE49-F238E27FC236}">
                <a16:creationId xmlns:a16="http://schemas.microsoft.com/office/drawing/2014/main" id="{69049100-59EF-45D7-8FE7-D1740294F124}"/>
              </a:ext>
            </a:extLst>
          </p:cNvPr>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1213154" y="8803270"/>
            <a:ext cx="626400" cy="626400"/>
          </a:xfrm>
          <a:prstGeom prst="rect">
            <a:avLst/>
          </a:prstGeom>
          <a:noFill/>
          <a:ln>
            <a:noFill/>
          </a:ln>
        </p:spPr>
      </p:pic>
      <p:pic>
        <p:nvPicPr>
          <p:cNvPr id="75" name="Google Shape;2215;p45">
            <a:extLst>
              <a:ext uri="{FF2B5EF4-FFF2-40B4-BE49-F238E27FC236}">
                <a16:creationId xmlns:a16="http://schemas.microsoft.com/office/drawing/2014/main" id="{ADEECEB2-7EA3-41BF-BB38-64D2A1090C0D}"/>
              </a:ext>
            </a:extLst>
          </p:cNvPr>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1213154" y="5723088"/>
            <a:ext cx="626400" cy="626400"/>
          </a:xfrm>
          <a:prstGeom prst="rect">
            <a:avLst/>
          </a:prstGeom>
          <a:noFill/>
          <a:ln>
            <a:noFill/>
          </a:ln>
        </p:spPr>
      </p:pic>
      <p:pic>
        <p:nvPicPr>
          <p:cNvPr id="76" name="Google Shape;652;p22">
            <a:extLst>
              <a:ext uri="{FF2B5EF4-FFF2-40B4-BE49-F238E27FC236}">
                <a16:creationId xmlns:a16="http://schemas.microsoft.com/office/drawing/2014/main" id="{A52D6D54-FC37-45D3-BE16-ED4E591DC6DD}"/>
              </a:ext>
            </a:extLst>
          </p:cNvPr>
          <p:cNvPicPr preferRelativeResize="0"/>
          <p:nvPr/>
        </p:nvPicPr>
        <p:blipFill>
          <a:blip r:embed="rId5" cstate="screen">
            <a:alphaModFix/>
            <a:extLst>
              <a:ext uri="{28A0092B-C50C-407E-A947-70E740481C1C}">
                <a14:useLocalDpi xmlns:a14="http://schemas.microsoft.com/office/drawing/2010/main"/>
              </a:ext>
            </a:extLst>
          </a:blip>
          <a:stretch>
            <a:fillRect/>
          </a:stretch>
        </p:blipFill>
        <p:spPr>
          <a:xfrm>
            <a:off x="1213154" y="2559659"/>
            <a:ext cx="626400" cy="626400"/>
          </a:xfrm>
          <a:prstGeom prst="rect">
            <a:avLst/>
          </a:prstGeom>
          <a:noFill/>
          <a:ln>
            <a:noFill/>
          </a:ln>
        </p:spPr>
      </p:pic>
    </p:spTree>
    <p:extLst>
      <p:ext uri="{BB962C8B-B14F-4D97-AF65-F5344CB8AC3E}">
        <p14:creationId xmlns:p14="http://schemas.microsoft.com/office/powerpoint/2010/main" val="1024974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F191F17-E30C-4A93-9B87-EEAB92AEE346}"/>
              </a:ext>
            </a:extLst>
          </p:cNvPr>
          <p:cNvCxnSpPr/>
          <p:nvPr/>
        </p:nvCxnSpPr>
        <p:spPr>
          <a:xfrm>
            <a:off x="-18661" y="1138335"/>
            <a:ext cx="753913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22E7B85-78C1-4AC2-A806-9397D22D1A5D}"/>
              </a:ext>
            </a:extLst>
          </p:cNvPr>
          <p:cNvSpPr txBox="1"/>
          <p:nvPr/>
        </p:nvSpPr>
        <p:spPr>
          <a:xfrm>
            <a:off x="821093" y="1586205"/>
            <a:ext cx="10681129" cy="707886"/>
          </a:xfrm>
          <a:prstGeom prst="rect">
            <a:avLst/>
          </a:prstGeom>
          <a:noFill/>
        </p:spPr>
        <p:txBody>
          <a:bodyPr wrap="none" rtlCol="0">
            <a:spAutoFit/>
          </a:bodyPr>
          <a:lstStyle/>
          <a:p>
            <a:r>
              <a:rPr lang="de-CH" sz="4000" b="1" dirty="0">
                <a:solidFill>
                  <a:srgbClr val="FFC000"/>
                </a:solidFill>
                <a:latin typeface="Arial" panose="020B0604020202020204" pitchFamily="34" charset="0"/>
                <a:ea typeface="Verdana" panose="020B0604030504040204" pitchFamily="34" charset="0"/>
                <a:cs typeface="Arial" panose="020B0604020202020204" pitchFamily="34" charset="0"/>
              </a:rPr>
              <a:t>CAMTEX LAB en 15 questions-réponses </a:t>
            </a:r>
            <a:r>
              <a:rPr lang="de-CH" sz="2000" i="1" dirty="0">
                <a:solidFill>
                  <a:srgbClr val="FFC000"/>
                </a:solidFill>
                <a:latin typeface="Arial" panose="020B0604020202020204" pitchFamily="34" charset="0"/>
                <a:ea typeface="Verdana" panose="020B0604030504040204" pitchFamily="34" charset="0"/>
                <a:cs typeface="Arial" panose="020B0604020202020204" pitchFamily="34" charset="0"/>
              </a:rPr>
              <a:t>(1/3)</a:t>
            </a:r>
            <a:endParaRPr lang="en-US" sz="4000" i="1" dirty="0">
              <a:solidFill>
                <a:srgbClr val="FFC000"/>
              </a:solidFill>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4619A89A-CCAD-4A00-ADF0-226749217F40}"/>
              </a:ext>
            </a:extLst>
          </p:cNvPr>
          <p:cNvSpPr/>
          <p:nvPr/>
        </p:nvSpPr>
        <p:spPr>
          <a:xfrm>
            <a:off x="821093" y="1"/>
            <a:ext cx="742950" cy="1447800"/>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3ACB2E9-029C-4793-899E-CCE89A6AF1C0}"/>
              </a:ext>
            </a:extLst>
          </p:cNvPr>
          <p:cNvSpPr/>
          <p:nvPr/>
        </p:nvSpPr>
        <p:spPr>
          <a:xfrm>
            <a:off x="1411643" y="2586135"/>
            <a:ext cx="9886693" cy="625281"/>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400" b="1" dirty="0">
                <a:solidFill>
                  <a:srgbClr val="FFC000"/>
                </a:solidFill>
                <a:latin typeface="Arial Nova Light" panose="020B0304020202020204" pitchFamily="34" charset="0"/>
              </a:rPr>
              <a:t>Quel type </a:t>
            </a:r>
            <a:r>
              <a:rPr lang="de-CH" sz="2400" b="1" dirty="0" err="1">
                <a:solidFill>
                  <a:srgbClr val="FFC000"/>
                </a:solidFill>
                <a:latin typeface="Arial Nova Light" panose="020B0304020202020204" pitchFamily="34" charset="0"/>
              </a:rPr>
              <a:t>d’incubateur</a:t>
            </a:r>
            <a:r>
              <a:rPr lang="de-CH" sz="2400" b="1" dirty="0">
                <a:solidFill>
                  <a:srgbClr val="FFC000"/>
                </a:solidFill>
                <a:latin typeface="Arial Nova Light" panose="020B0304020202020204" pitchFamily="34" charset="0"/>
              </a:rPr>
              <a:t> CAMTEX LAB est-il? </a:t>
            </a:r>
            <a:endParaRPr lang="en-US" sz="2400" b="1" dirty="0">
              <a:solidFill>
                <a:srgbClr val="FFC000"/>
              </a:solidFill>
              <a:latin typeface="Arial Nova Light" panose="020B0304020202020204" pitchFamily="34" charset="0"/>
            </a:endParaRPr>
          </a:p>
        </p:txBody>
      </p:sp>
      <p:sp>
        <p:nvSpPr>
          <p:cNvPr id="8" name="Rectangle 7">
            <a:extLst>
              <a:ext uri="{FF2B5EF4-FFF2-40B4-BE49-F238E27FC236}">
                <a16:creationId xmlns:a16="http://schemas.microsoft.com/office/drawing/2014/main" id="{77161CA9-32E4-466B-AB32-D1F20922D162}"/>
              </a:ext>
            </a:extLst>
          </p:cNvPr>
          <p:cNvSpPr/>
          <p:nvPr/>
        </p:nvSpPr>
        <p:spPr>
          <a:xfrm>
            <a:off x="782735" y="2586135"/>
            <a:ext cx="628908" cy="625281"/>
          </a:xfrm>
          <a:prstGeom prst="rect">
            <a:avLst/>
          </a:prstGeom>
          <a:solidFill>
            <a:srgbClr val="FFC000"/>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latin typeface="Arial Nova Light" panose="020B0304020202020204" pitchFamily="34" charset="0"/>
              </a:rPr>
              <a:t>1</a:t>
            </a:r>
            <a:endParaRPr lang="en-US" sz="2400" b="1" dirty="0">
              <a:latin typeface="Arial Nova Light" panose="020B0304020202020204" pitchFamily="34" charset="0"/>
            </a:endParaRPr>
          </a:p>
        </p:txBody>
      </p:sp>
      <p:sp>
        <p:nvSpPr>
          <p:cNvPr id="10" name="Rectangle 9">
            <a:extLst>
              <a:ext uri="{FF2B5EF4-FFF2-40B4-BE49-F238E27FC236}">
                <a16:creationId xmlns:a16="http://schemas.microsoft.com/office/drawing/2014/main" id="{7C6113F8-39C8-45F1-A438-574C9F957046}"/>
              </a:ext>
            </a:extLst>
          </p:cNvPr>
          <p:cNvSpPr/>
          <p:nvPr/>
        </p:nvSpPr>
        <p:spPr>
          <a:xfrm>
            <a:off x="782732" y="3212232"/>
            <a:ext cx="10515601" cy="1533912"/>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de-CH" dirty="0">
                <a:solidFill>
                  <a:schemeClr val="tx1"/>
                </a:solidFill>
                <a:latin typeface="Arial Nova Light" panose="020B0304020202020204" pitchFamily="34" charset="0"/>
              </a:rPr>
              <a:t>CAMTEX LAB est </a:t>
            </a:r>
            <a:r>
              <a:rPr lang="de-CH" dirty="0" err="1">
                <a:solidFill>
                  <a:schemeClr val="tx1"/>
                </a:solidFill>
                <a:latin typeface="Arial Nova Light" panose="020B0304020202020204" pitchFamily="34" charset="0"/>
              </a:rPr>
              <a:t>un</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incubateur</a:t>
            </a:r>
            <a:r>
              <a:rPr lang="de-CH" dirty="0">
                <a:solidFill>
                  <a:schemeClr val="tx1"/>
                </a:solidFill>
                <a:latin typeface="Arial Nova Light" panose="020B0304020202020204" pitchFamily="34" charset="0"/>
              </a:rPr>
              <a:t>/</a:t>
            </a:r>
            <a:r>
              <a:rPr lang="de-CH" dirty="0" err="1">
                <a:solidFill>
                  <a:schemeClr val="tx1"/>
                </a:solidFill>
                <a:latin typeface="Arial Nova Light" panose="020B0304020202020204" pitchFamily="34" charset="0"/>
              </a:rPr>
              <a:t>accélérateur</a:t>
            </a:r>
            <a:r>
              <a:rPr lang="de-CH" dirty="0">
                <a:solidFill>
                  <a:schemeClr val="tx1"/>
                </a:solidFill>
                <a:latin typeface="Arial Nova Light" panose="020B0304020202020204" pitchFamily="34" charset="0"/>
              </a:rPr>
              <a:t> classique de start-ups dans son organisation et les services offerts à ses clients, les porteurs de projets. Il se </a:t>
            </a:r>
            <a:r>
              <a:rPr lang="de-CH" dirty="0" err="1">
                <a:solidFill>
                  <a:schemeClr val="tx1"/>
                </a:solidFill>
                <a:latin typeface="Arial Nova Light" panose="020B0304020202020204" pitchFamily="34" charset="0"/>
              </a:rPr>
              <a:t>distingue</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cependant</a:t>
            </a:r>
            <a:r>
              <a:rPr lang="de-CH" dirty="0">
                <a:solidFill>
                  <a:schemeClr val="tx1"/>
                </a:solidFill>
                <a:latin typeface="Arial Nova Light" panose="020B0304020202020204" pitchFamily="34" charset="0"/>
              </a:rPr>
              <a:t> par (i) sa focalisation géographique, le </a:t>
            </a:r>
            <a:r>
              <a:rPr lang="de-CH" dirty="0" err="1">
                <a:solidFill>
                  <a:schemeClr val="tx1"/>
                </a:solidFill>
                <a:latin typeface="Arial Nova Light" panose="020B0304020202020204" pitchFamily="34" charset="0"/>
              </a:rPr>
              <a:t>Cameroun</a:t>
            </a:r>
            <a:r>
              <a:rPr lang="de-CH" dirty="0">
                <a:solidFill>
                  <a:schemeClr val="tx1"/>
                </a:solidFill>
                <a:latin typeface="Arial Nova Light" panose="020B0304020202020204" pitchFamily="34" charset="0"/>
              </a:rPr>
              <a:t>, (ii) un secteur d’activités, le textile et (iii) son objectif, faire émerger de nouvelles PMIs. CAMTEX LAB accompagne des </a:t>
            </a:r>
            <a:r>
              <a:rPr lang="de-CH" dirty="0" err="1">
                <a:solidFill>
                  <a:schemeClr val="tx1"/>
                </a:solidFill>
                <a:latin typeface="Arial Nova Light" panose="020B0304020202020204" pitchFamily="34" charset="0"/>
              </a:rPr>
              <a:t>entreprises</a:t>
            </a:r>
            <a:r>
              <a:rPr lang="de-CH" dirty="0">
                <a:solidFill>
                  <a:schemeClr val="tx1"/>
                </a:solidFill>
                <a:latin typeface="Arial Nova Light" panose="020B0304020202020204" pitchFamily="34" charset="0"/>
              </a:rPr>
              <a:t> (semi-)industrielles focalisées sur la transformation d’une fibre, notamment le coton, en </a:t>
            </a:r>
            <a:r>
              <a:rPr lang="de-CH" dirty="0" err="1">
                <a:solidFill>
                  <a:schemeClr val="tx1"/>
                </a:solidFill>
                <a:latin typeface="Arial Nova Light" panose="020B0304020202020204" pitchFamily="34" charset="0"/>
              </a:rPr>
              <a:t>produits</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commercialisables</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localement</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régionalement</a:t>
            </a:r>
            <a:r>
              <a:rPr lang="de-CH" dirty="0">
                <a:solidFill>
                  <a:schemeClr val="tx1"/>
                </a:solidFill>
                <a:latin typeface="Arial Nova Light" panose="020B0304020202020204" pitchFamily="34" charset="0"/>
              </a:rPr>
              <a:t> et à </a:t>
            </a:r>
            <a:r>
              <a:rPr lang="de-CH" dirty="0" err="1">
                <a:solidFill>
                  <a:schemeClr val="tx1"/>
                </a:solidFill>
                <a:latin typeface="Arial Nova Light" panose="020B0304020202020204" pitchFamily="34" charset="0"/>
              </a:rPr>
              <a:t>l’export</a:t>
            </a:r>
            <a:endParaRPr lang="en-US" dirty="0">
              <a:solidFill>
                <a:schemeClr val="tx1"/>
              </a:solidFill>
              <a:latin typeface="Arial Nova Light" panose="020B0304020202020204" pitchFamily="34" charset="0"/>
            </a:endParaRPr>
          </a:p>
        </p:txBody>
      </p:sp>
      <p:sp>
        <p:nvSpPr>
          <p:cNvPr id="11" name="Rectangle 10">
            <a:extLst>
              <a:ext uri="{FF2B5EF4-FFF2-40B4-BE49-F238E27FC236}">
                <a16:creationId xmlns:a16="http://schemas.microsoft.com/office/drawing/2014/main" id="{5F38ADBE-9205-4672-B7B3-F68B33F46D27}"/>
              </a:ext>
            </a:extLst>
          </p:cNvPr>
          <p:cNvSpPr/>
          <p:nvPr/>
        </p:nvSpPr>
        <p:spPr>
          <a:xfrm>
            <a:off x="1411643" y="5071253"/>
            <a:ext cx="9886693" cy="625281"/>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400" b="1" dirty="0">
                <a:solidFill>
                  <a:srgbClr val="FFC000"/>
                </a:solidFill>
                <a:latin typeface="Arial Nova Light" panose="020B0304020202020204" pitchFamily="34" charset="0"/>
              </a:rPr>
              <a:t>Quelle </a:t>
            </a:r>
            <a:r>
              <a:rPr lang="de-CH" sz="2400" b="1" dirty="0" err="1">
                <a:solidFill>
                  <a:srgbClr val="FFC000"/>
                </a:solidFill>
                <a:latin typeface="Arial Nova Light" panose="020B0304020202020204" pitchFamily="34" charset="0"/>
              </a:rPr>
              <a:t>est</a:t>
            </a:r>
            <a:r>
              <a:rPr lang="de-CH" sz="2400" b="1" dirty="0">
                <a:solidFill>
                  <a:srgbClr val="FFC000"/>
                </a:solidFill>
                <a:latin typeface="Arial Nova Light" panose="020B0304020202020204" pitchFamily="34" charset="0"/>
              </a:rPr>
              <a:t> la </a:t>
            </a:r>
            <a:r>
              <a:rPr lang="de-CH" sz="2400" b="1" dirty="0" err="1">
                <a:solidFill>
                  <a:srgbClr val="FFC000"/>
                </a:solidFill>
                <a:latin typeface="Arial Nova Light" panose="020B0304020202020204" pitchFamily="34" charset="0"/>
              </a:rPr>
              <a:t>mission</a:t>
            </a:r>
            <a:r>
              <a:rPr lang="de-CH" sz="2400" b="1" dirty="0">
                <a:solidFill>
                  <a:srgbClr val="FFC000"/>
                </a:solidFill>
                <a:latin typeface="Arial Nova Light" panose="020B0304020202020204" pitchFamily="34" charset="0"/>
              </a:rPr>
              <a:t> de CAMTEX LAB?</a:t>
            </a:r>
            <a:endParaRPr lang="en-US" sz="2400" b="1" dirty="0">
              <a:solidFill>
                <a:srgbClr val="FFC000"/>
              </a:solidFill>
              <a:latin typeface="Arial Nova Light" panose="020B0304020202020204" pitchFamily="34" charset="0"/>
            </a:endParaRPr>
          </a:p>
        </p:txBody>
      </p:sp>
      <p:sp>
        <p:nvSpPr>
          <p:cNvPr id="12" name="Rectangle 11">
            <a:extLst>
              <a:ext uri="{FF2B5EF4-FFF2-40B4-BE49-F238E27FC236}">
                <a16:creationId xmlns:a16="http://schemas.microsoft.com/office/drawing/2014/main" id="{5D50C0EE-3A60-4079-A71A-39BEAD75C62D}"/>
              </a:ext>
            </a:extLst>
          </p:cNvPr>
          <p:cNvSpPr/>
          <p:nvPr/>
        </p:nvSpPr>
        <p:spPr>
          <a:xfrm>
            <a:off x="782735" y="5071253"/>
            <a:ext cx="628908" cy="625281"/>
          </a:xfrm>
          <a:prstGeom prst="rect">
            <a:avLst/>
          </a:prstGeom>
          <a:solidFill>
            <a:srgbClr val="FFC000"/>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latin typeface="Arial Nova Light" panose="020B0304020202020204" pitchFamily="34" charset="0"/>
              </a:rPr>
              <a:t>2</a:t>
            </a:r>
            <a:endParaRPr lang="en-US" sz="2400" b="1" dirty="0">
              <a:latin typeface="Arial Nova Light" panose="020B0304020202020204" pitchFamily="34" charset="0"/>
            </a:endParaRPr>
          </a:p>
        </p:txBody>
      </p:sp>
      <p:sp>
        <p:nvSpPr>
          <p:cNvPr id="13" name="Rectangle 12">
            <a:extLst>
              <a:ext uri="{FF2B5EF4-FFF2-40B4-BE49-F238E27FC236}">
                <a16:creationId xmlns:a16="http://schemas.microsoft.com/office/drawing/2014/main" id="{C1917B9C-1874-4949-B169-F86DB5C0F5C9}"/>
              </a:ext>
            </a:extLst>
          </p:cNvPr>
          <p:cNvSpPr/>
          <p:nvPr/>
        </p:nvSpPr>
        <p:spPr>
          <a:xfrm>
            <a:off x="782734" y="5687009"/>
            <a:ext cx="10515601" cy="1533912"/>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dirty="0">
                <a:solidFill>
                  <a:schemeClr val="tx1"/>
                </a:solidFill>
                <a:latin typeface="Arial Nova Light" panose="020B0304020202020204" pitchFamily="34" charset="0"/>
              </a:rPr>
              <a:t>A travers la mise en place de CAMTEX LAB, faire du Cameroun un pays émergeant dans le domaine de la transformation locale du coton et textile en accompagnant la création d’entreprises textiles industrielles et semi-industrielles viables dans les années à venir. Celles-ci seront source de création d’emplois et de richesse. Elles contribueront à développer le tissu industriel local et à consolider la filière coton-textile du pays.</a:t>
            </a:r>
          </a:p>
          <a:p>
            <a:pPr algn="just"/>
            <a:endParaRPr lang="fr-FR" dirty="0">
              <a:solidFill>
                <a:schemeClr val="tx1"/>
              </a:solidFill>
              <a:latin typeface="Arial Nova Light" panose="020B0304020202020204" pitchFamily="34" charset="0"/>
            </a:endParaRPr>
          </a:p>
        </p:txBody>
      </p:sp>
      <p:sp>
        <p:nvSpPr>
          <p:cNvPr id="14" name="Rectangle 13">
            <a:extLst>
              <a:ext uri="{FF2B5EF4-FFF2-40B4-BE49-F238E27FC236}">
                <a16:creationId xmlns:a16="http://schemas.microsoft.com/office/drawing/2014/main" id="{69BFD691-BF78-4701-964F-BA45C98CD895}"/>
              </a:ext>
            </a:extLst>
          </p:cNvPr>
          <p:cNvSpPr/>
          <p:nvPr/>
        </p:nvSpPr>
        <p:spPr>
          <a:xfrm>
            <a:off x="1411642" y="7556371"/>
            <a:ext cx="9886693" cy="625281"/>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400" b="1" dirty="0">
                <a:solidFill>
                  <a:srgbClr val="FFC000"/>
                </a:solidFill>
                <a:latin typeface="Arial Nova Light" panose="020B0304020202020204" pitchFamily="34" charset="0"/>
              </a:rPr>
              <a:t>Comment </a:t>
            </a:r>
            <a:r>
              <a:rPr lang="de-CH" sz="2400" b="1" dirty="0" err="1">
                <a:solidFill>
                  <a:srgbClr val="FFC000"/>
                </a:solidFill>
                <a:latin typeface="Arial Nova Light" panose="020B0304020202020204" pitchFamily="34" charset="0"/>
              </a:rPr>
              <a:t>l’idée</a:t>
            </a:r>
            <a:r>
              <a:rPr lang="de-CH" sz="2400" b="1" dirty="0">
                <a:solidFill>
                  <a:srgbClr val="FFC000"/>
                </a:solidFill>
                <a:latin typeface="Arial Nova Light" panose="020B0304020202020204" pitchFamily="34" charset="0"/>
              </a:rPr>
              <a:t> de CAMTEX LAB est-elle née?</a:t>
            </a:r>
            <a:endParaRPr lang="en-US" sz="2400" b="1" dirty="0">
              <a:solidFill>
                <a:srgbClr val="FFC000"/>
              </a:solidFill>
              <a:latin typeface="Arial Nova Light" panose="020B0304020202020204" pitchFamily="34" charset="0"/>
            </a:endParaRPr>
          </a:p>
        </p:txBody>
      </p:sp>
      <p:sp>
        <p:nvSpPr>
          <p:cNvPr id="15" name="Rectangle 14">
            <a:extLst>
              <a:ext uri="{FF2B5EF4-FFF2-40B4-BE49-F238E27FC236}">
                <a16:creationId xmlns:a16="http://schemas.microsoft.com/office/drawing/2014/main" id="{AA5C833B-BA46-42A3-A568-BC328CF13A1A}"/>
              </a:ext>
            </a:extLst>
          </p:cNvPr>
          <p:cNvSpPr/>
          <p:nvPr/>
        </p:nvSpPr>
        <p:spPr>
          <a:xfrm>
            <a:off x="782734" y="7556371"/>
            <a:ext cx="628908" cy="625281"/>
          </a:xfrm>
          <a:prstGeom prst="rect">
            <a:avLst/>
          </a:prstGeom>
          <a:solidFill>
            <a:srgbClr val="FFC000"/>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latin typeface="Arial Nova Light" panose="020B0304020202020204" pitchFamily="34" charset="0"/>
              </a:rPr>
              <a:t>3</a:t>
            </a:r>
            <a:endParaRPr lang="en-US" sz="2400" b="1" dirty="0">
              <a:latin typeface="Arial Nova Light" panose="020B0304020202020204" pitchFamily="34" charset="0"/>
            </a:endParaRPr>
          </a:p>
        </p:txBody>
      </p:sp>
      <p:sp>
        <p:nvSpPr>
          <p:cNvPr id="16" name="Rectangle 15">
            <a:extLst>
              <a:ext uri="{FF2B5EF4-FFF2-40B4-BE49-F238E27FC236}">
                <a16:creationId xmlns:a16="http://schemas.microsoft.com/office/drawing/2014/main" id="{E75962DE-168D-461A-9BBE-E6046C9DB329}"/>
              </a:ext>
            </a:extLst>
          </p:cNvPr>
          <p:cNvSpPr/>
          <p:nvPr/>
        </p:nvSpPr>
        <p:spPr>
          <a:xfrm>
            <a:off x="782732" y="8181652"/>
            <a:ext cx="10515601" cy="1533912"/>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800" dirty="0">
                <a:solidFill>
                  <a:schemeClr val="tx1"/>
                </a:solidFill>
                <a:latin typeface="Arial Nova Light" panose="020B0304020202020204" pitchFamily="34" charset="0"/>
              </a:rPr>
              <a:t>Le </a:t>
            </a:r>
            <a:r>
              <a:rPr lang="de-CH" sz="1800" dirty="0" err="1">
                <a:solidFill>
                  <a:schemeClr val="tx1"/>
                </a:solidFill>
                <a:latin typeface="Arial Nova Light" panose="020B0304020202020204" pitchFamily="34" charset="0"/>
              </a:rPr>
              <a:t>concept</a:t>
            </a:r>
            <a:r>
              <a:rPr lang="de-CH" sz="1800" dirty="0">
                <a:solidFill>
                  <a:schemeClr val="tx1"/>
                </a:solidFill>
                <a:latin typeface="Arial Nova Light" panose="020B0304020202020204" pitchFamily="34" charset="0"/>
              </a:rPr>
              <a:t> de CAMTEX LAB, </a:t>
            </a:r>
            <a:r>
              <a:rPr lang="de-CH" sz="1800" dirty="0" err="1">
                <a:solidFill>
                  <a:schemeClr val="tx1"/>
                </a:solidFill>
                <a:latin typeface="Arial Nova Light" panose="020B0304020202020204" pitchFamily="34" charset="0"/>
              </a:rPr>
              <a:t>incubateur</a:t>
            </a:r>
            <a:r>
              <a:rPr lang="de-CH" sz="1800" dirty="0">
                <a:solidFill>
                  <a:schemeClr val="tx1"/>
                </a:solidFill>
                <a:latin typeface="Arial Nova Light" panose="020B0304020202020204" pitchFamily="34" charset="0"/>
              </a:rPr>
              <a:t>/</a:t>
            </a:r>
            <a:r>
              <a:rPr lang="de-CH" sz="1800" dirty="0" err="1">
                <a:solidFill>
                  <a:schemeClr val="tx1"/>
                </a:solidFill>
                <a:latin typeface="Arial Nova Light" panose="020B0304020202020204" pitchFamily="34" charset="0"/>
              </a:rPr>
              <a:t>accélérateur</a:t>
            </a:r>
            <a:r>
              <a:rPr lang="de-CH" sz="1800" dirty="0">
                <a:solidFill>
                  <a:schemeClr val="tx1"/>
                </a:solidFill>
                <a:latin typeface="Arial Nova Light" panose="020B0304020202020204" pitchFamily="34" charset="0"/>
              </a:rPr>
              <a:t> textile, </a:t>
            </a:r>
            <a:r>
              <a:rPr lang="de-CH" sz="1800" dirty="0" err="1">
                <a:solidFill>
                  <a:schemeClr val="tx1"/>
                </a:solidFill>
                <a:latin typeface="Arial Nova Light" panose="020B0304020202020204" pitchFamily="34" charset="0"/>
              </a:rPr>
              <a:t>est</a:t>
            </a:r>
            <a:r>
              <a:rPr lang="de-CH" sz="1800" dirty="0">
                <a:solidFill>
                  <a:schemeClr val="tx1"/>
                </a:solidFill>
                <a:latin typeface="Arial Nova Light" panose="020B0304020202020204" pitchFamily="34" charset="0"/>
              </a:rPr>
              <a:t> </a:t>
            </a:r>
            <a:r>
              <a:rPr lang="de-CH" sz="1800" dirty="0" err="1">
                <a:solidFill>
                  <a:schemeClr val="tx1"/>
                </a:solidFill>
                <a:latin typeface="Arial Nova Light" panose="020B0304020202020204" pitchFamily="34" charset="0"/>
              </a:rPr>
              <a:t>né</a:t>
            </a:r>
            <a:r>
              <a:rPr lang="de-CH" sz="1800" dirty="0">
                <a:solidFill>
                  <a:schemeClr val="tx1"/>
                </a:solidFill>
                <a:latin typeface="Arial Nova Light" panose="020B0304020202020204" pitchFamily="34" charset="0"/>
              </a:rPr>
              <a:t> </a:t>
            </a:r>
            <a:r>
              <a:rPr lang="de-CH" sz="1800" dirty="0" err="1">
                <a:solidFill>
                  <a:schemeClr val="tx1"/>
                </a:solidFill>
                <a:latin typeface="Arial Nova Light" panose="020B0304020202020204" pitchFamily="34" charset="0"/>
              </a:rPr>
              <a:t>d’un</a:t>
            </a:r>
            <a:r>
              <a:rPr lang="de-CH" sz="1800" dirty="0">
                <a:solidFill>
                  <a:schemeClr val="tx1"/>
                </a:solidFill>
                <a:latin typeface="Arial Nova Light" panose="020B0304020202020204" pitchFamily="34" charset="0"/>
              </a:rPr>
              <a:t> </a:t>
            </a:r>
            <a:r>
              <a:rPr lang="de-CH" sz="1800" dirty="0" err="1">
                <a:solidFill>
                  <a:schemeClr val="tx1"/>
                </a:solidFill>
                <a:latin typeface="Arial Nova Light" panose="020B0304020202020204" pitchFamily="34" charset="0"/>
              </a:rPr>
              <a:t>triple</a:t>
            </a:r>
            <a:r>
              <a:rPr lang="de-CH" sz="1800" dirty="0">
                <a:solidFill>
                  <a:schemeClr val="tx1"/>
                </a:solidFill>
                <a:latin typeface="Arial Nova Light" panose="020B0304020202020204" pitchFamily="34" charset="0"/>
              </a:rPr>
              <a:t> </a:t>
            </a:r>
            <a:r>
              <a:rPr lang="de-CH" sz="1800" dirty="0" err="1">
                <a:solidFill>
                  <a:schemeClr val="tx1"/>
                </a:solidFill>
                <a:latin typeface="Arial Nova Light" panose="020B0304020202020204" pitchFamily="34" charset="0"/>
              </a:rPr>
              <a:t>constat</a:t>
            </a:r>
            <a:r>
              <a:rPr lang="de-CH" sz="1800" dirty="0">
                <a:solidFill>
                  <a:schemeClr val="tx1"/>
                </a:solidFill>
                <a:latin typeface="Arial Nova Light" panose="020B0304020202020204" pitchFamily="34" charset="0"/>
              </a:rPr>
              <a:t> : (i) la </a:t>
            </a:r>
            <a:r>
              <a:rPr lang="de-CH" sz="1800" dirty="0" err="1">
                <a:solidFill>
                  <a:schemeClr val="tx1"/>
                </a:solidFill>
                <a:latin typeface="Arial Nova Light" panose="020B0304020202020204" pitchFamily="34" charset="0"/>
              </a:rPr>
              <a:t>faiblesse</a:t>
            </a:r>
            <a:r>
              <a:rPr lang="de-CH" sz="1800" dirty="0">
                <a:solidFill>
                  <a:schemeClr val="tx1"/>
                </a:solidFill>
                <a:latin typeface="Arial Nova Light" panose="020B0304020202020204" pitchFamily="34" charset="0"/>
              </a:rPr>
              <a:t> de </a:t>
            </a:r>
            <a:r>
              <a:rPr lang="de-CH" sz="1800" dirty="0" err="1">
                <a:solidFill>
                  <a:schemeClr val="tx1"/>
                </a:solidFill>
                <a:latin typeface="Arial Nova Light" panose="020B0304020202020204" pitchFamily="34" charset="0"/>
              </a:rPr>
              <a:t>l’entrepreneuriat</a:t>
            </a:r>
            <a:r>
              <a:rPr lang="de-CH" sz="1800" dirty="0">
                <a:solidFill>
                  <a:schemeClr val="tx1"/>
                </a:solidFill>
                <a:latin typeface="Arial Nova Light" panose="020B0304020202020204" pitchFamily="34" charset="0"/>
              </a:rPr>
              <a:t> textile </a:t>
            </a:r>
            <a:r>
              <a:rPr lang="de-CH" sz="1800" dirty="0" err="1">
                <a:solidFill>
                  <a:schemeClr val="tx1"/>
                </a:solidFill>
                <a:latin typeface="Arial Nova Light" panose="020B0304020202020204" pitchFamily="34" charset="0"/>
              </a:rPr>
              <a:t>local</a:t>
            </a:r>
            <a:r>
              <a:rPr lang="de-CH" sz="1800" dirty="0">
                <a:solidFill>
                  <a:schemeClr val="tx1"/>
                </a:solidFill>
                <a:latin typeface="Arial Nova Light" panose="020B0304020202020204" pitchFamily="34" charset="0"/>
              </a:rPr>
              <a:t>, (ii) la </a:t>
            </a:r>
            <a:r>
              <a:rPr lang="de-CH" sz="1800" dirty="0" err="1">
                <a:solidFill>
                  <a:schemeClr val="tx1"/>
                </a:solidFill>
                <a:latin typeface="Arial Nova Light" panose="020B0304020202020204" pitchFamily="34" charset="0"/>
              </a:rPr>
              <a:t>nécessité</a:t>
            </a:r>
            <a:r>
              <a:rPr lang="de-CH" sz="1800" dirty="0">
                <a:solidFill>
                  <a:schemeClr val="tx1"/>
                </a:solidFill>
                <a:latin typeface="Arial Nova Light" panose="020B0304020202020204" pitchFamily="34" charset="0"/>
              </a:rPr>
              <a:t> de </a:t>
            </a:r>
            <a:r>
              <a:rPr lang="de-CH" sz="1800" dirty="0" err="1">
                <a:solidFill>
                  <a:schemeClr val="tx1"/>
                </a:solidFill>
                <a:latin typeface="Arial Nova Light" panose="020B0304020202020204" pitchFamily="34" charset="0"/>
              </a:rPr>
              <a:t>l’accompagner</a:t>
            </a:r>
            <a:r>
              <a:rPr lang="de-CH" sz="1800" dirty="0">
                <a:solidFill>
                  <a:schemeClr val="tx1"/>
                </a:solidFill>
                <a:latin typeface="Arial Nova Light" panose="020B0304020202020204" pitchFamily="34" charset="0"/>
              </a:rPr>
              <a:t> et (iii) la </a:t>
            </a:r>
            <a:r>
              <a:rPr lang="de-CH" sz="1800" dirty="0" err="1">
                <a:solidFill>
                  <a:schemeClr val="tx1"/>
                </a:solidFill>
                <a:latin typeface="Arial Nova Light" panose="020B0304020202020204" pitchFamily="34" charset="0"/>
              </a:rPr>
              <a:t>conviction</a:t>
            </a:r>
            <a:r>
              <a:rPr lang="de-CH" sz="1800" dirty="0">
                <a:solidFill>
                  <a:schemeClr val="tx1"/>
                </a:solidFill>
                <a:latin typeface="Arial Nova Light" panose="020B0304020202020204" pitchFamily="34" charset="0"/>
              </a:rPr>
              <a:t> </a:t>
            </a:r>
            <a:r>
              <a:rPr lang="de-CH" sz="1800" dirty="0" err="1">
                <a:solidFill>
                  <a:schemeClr val="tx1"/>
                </a:solidFill>
                <a:latin typeface="Arial Nova Light" panose="020B0304020202020204" pitchFamily="34" charset="0"/>
              </a:rPr>
              <a:t>que</a:t>
            </a:r>
            <a:r>
              <a:rPr lang="de-CH" sz="1800" dirty="0">
                <a:solidFill>
                  <a:schemeClr val="tx1"/>
                </a:solidFill>
                <a:latin typeface="Arial Nova Light" panose="020B0304020202020204" pitchFamily="34" charset="0"/>
              </a:rPr>
              <a:t> le </a:t>
            </a:r>
            <a:r>
              <a:rPr lang="de-CH" sz="1800" dirty="0" err="1">
                <a:solidFill>
                  <a:schemeClr val="tx1"/>
                </a:solidFill>
                <a:latin typeface="Arial Nova Light" panose="020B0304020202020204" pitchFamily="34" charset="0"/>
              </a:rPr>
              <a:t>développement</a:t>
            </a:r>
            <a:r>
              <a:rPr lang="de-CH" sz="1800" dirty="0">
                <a:solidFill>
                  <a:schemeClr val="tx1"/>
                </a:solidFill>
                <a:latin typeface="Arial Nova Light" panose="020B0304020202020204" pitchFamily="34" charset="0"/>
              </a:rPr>
              <a:t> des PMIs textiles au </a:t>
            </a:r>
            <a:r>
              <a:rPr lang="de-CH" sz="1800" dirty="0" err="1">
                <a:solidFill>
                  <a:schemeClr val="tx1"/>
                </a:solidFill>
                <a:latin typeface="Arial Nova Light" panose="020B0304020202020204" pitchFamily="34" charset="0"/>
              </a:rPr>
              <a:t>Cameroun</a:t>
            </a:r>
            <a:r>
              <a:rPr lang="de-CH" sz="1800" dirty="0">
                <a:solidFill>
                  <a:schemeClr val="tx1"/>
                </a:solidFill>
                <a:latin typeface="Arial Nova Light" panose="020B0304020202020204" pitchFamily="34" charset="0"/>
              </a:rPr>
              <a:t> </a:t>
            </a:r>
            <a:r>
              <a:rPr lang="de-CH" sz="1800" dirty="0" err="1">
                <a:solidFill>
                  <a:schemeClr val="tx1"/>
                </a:solidFill>
                <a:latin typeface="Arial Nova Light" panose="020B0304020202020204" pitchFamily="34" charset="0"/>
              </a:rPr>
              <a:t>est</a:t>
            </a:r>
            <a:r>
              <a:rPr lang="de-CH" sz="1800" dirty="0">
                <a:solidFill>
                  <a:schemeClr val="tx1"/>
                </a:solidFill>
                <a:latin typeface="Arial Nova Light" panose="020B0304020202020204" pitchFamily="34" charset="0"/>
              </a:rPr>
              <a:t> possible, </a:t>
            </a:r>
            <a:r>
              <a:rPr lang="de-CH" sz="1800" dirty="0" err="1">
                <a:solidFill>
                  <a:schemeClr val="tx1"/>
                </a:solidFill>
                <a:latin typeface="Arial Nova Light" panose="020B0304020202020204" pitchFamily="34" charset="0"/>
              </a:rPr>
              <a:t>nécessaire</a:t>
            </a:r>
            <a:r>
              <a:rPr lang="de-CH" sz="1800" dirty="0">
                <a:solidFill>
                  <a:schemeClr val="tx1"/>
                </a:solidFill>
                <a:latin typeface="Arial Nova Light" panose="020B0304020202020204" pitchFamily="34" charset="0"/>
              </a:rPr>
              <a:t> et </a:t>
            </a:r>
            <a:r>
              <a:rPr lang="de-CH" sz="1800" dirty="0" err="1">
                <a:solidFill>
                  <a:schemeClr val="tx1"/>
                </a:solidFill>
                <a:latin typeface="Arial Nova Light" panose="020B0304020202020204" pitchFamily="34" charset="0"/>
              </a:rPr>
              <a:t>attractif</a:t>
            </a:r>
            <a:r>
              <a:rPr lang="de-CH" sz="1800" dirty="0">
                <a:solidFill>
                  <a:schemeClr val="tx1"/>
                </a:solidFill>
                <a:latin typeface="Arial Nova Light" panose="020B0304020202020204" pitchFamily="34" charset="0"/>
              </a:rPr>
              <a:t>. CAMTEX LAB </a:t>
            </a:r>
            <a:r>
              <a:rPr lang="de-CH" sz="1800" dirty="0" err="1">
                <a:solidFill>
                  <a:schemeClr val="tx1"/>
                </a:solidFill>
                <a:latin typeface="Arial Nova Light" panose="020B0304020202020204" pitchFamily="34" charset="0"/>
              </a:rPr>
              <a:t>n’a</a:t>
            </a:r>
            <a:r>
              <a:rPr lang="de-CH" sz="1800" dirty="0">
                <a:solidFill>
                  <a:schemeClr val="tx1"/>
                </a:solidFill>
                <a:latin typeface="Arial Nova Light" panose="020B0304020202020204" pitchFamily="34" charset="0"/>
              </a:rPr>
              <a:t> </a:t>
            </a:r>
            <a:r>
              <a:rPr lang="de-CH" sz="1800" dirty="0" err="1">
                <a:solidFill>
                  <a:schemeClr val="tx1"/>
                </a:solidFill>
                <a:latin typeface="Arial Nova Light" panose="020B0304020202020204" pitchFamily="34" charset="0"/>
              </a:rPr>
              <a:t>pas</a:t>
            </a:r>
            <a:r>
              <a:rPr lang="de-CH" sz="1800" dirty="0">
                <a:solidFill>
                  <a:schemeClr val="tx1"/>
                </a:solidFill>
                <a:latin typeface="Arial Nova Light" panose="020B0304020202020204" pitchFamily="34" charset="0"/>
              </a:rPr>
              <a:t> </a:t>
            </a:r>
            <a:r>
              <a:rPr lang="de-CH" sz="1800" dirty="0" err="1">
                <a:solidFill>
                  <a:schemeClr val="tx1"/>
                </a:solidFill>
                <a:latin typeface="Arial Nova Light" panose="020B0304020202020204" pitchFamily="34" charset="0"/>
              </a:rPr>
              <a:t>vocation</a:t>
            </a:r>
            <a:r>
              <a:rPr lang="de-CH" sz="1800" dirty="0">
                <a:solidFill>
                  <a:schemeClr val="tx1"/>
                </a:solidFill>
                <a:latin typeface="Arial Nova Light" panose="020B0304020202020204" pitchFamily="34" charset="0"/>
              </a:rPr>
              <a:t> à «</a:t>
            </a:r>
            <a:r>
              <a:rPr lang="de-CH" sz="1800" dirty="0" err="1">
                <a:solidFill>
                  <a:schemeClr val="tx1"/>
                </a:solidFill>
                <a:latin typeface="Arial Nova Light" panose="020B0304020202020204" pitchFamily="34" charset="0"/>
              </a:rPr>
              <a:t>concurrencer</a:t>
            </a:r>
            <a:r>
              <a:rPr lang="de-CH" sz="1800" dirty="0">
                <a:solidFill>
                  <a:schemeClr val="tx1"/>
                </a:solidFill>
                <a:latin typeface="Arial Nova Light" panose="020B0304020202020204" pitchFamily="34" charset="0"/>
              </a:rPr>
              <a:t>» la </a:t>
            </a:r>
            <a:r>
              <a:rPr lang="de-CH" sz="1800" dirty="0" err="1">
                <a:solidFill>
                  <a:schemeClr val="tx1"/>
                </a:solidFill>
                <a:latin typeface="Arial Nova Light" panose="020B0304020202020204" pitchFamily="34" charset="0"/>
              </a:rPr>
              <a:t>stratégie</a:t>
            </a:r>
            <a:r>
              <a:rPr lang="de-CH" sz="1800" dirty="0">
                <a:solidFill>
                  <a:schemeClr val="tx1"/>
                </a:solidFill>
                <a:latin typeface="Arial Nova Light" panose="020B0304020202020204" pitchFamily="34" charset="0"/>
              </a:rPr>
              <a:t> nationale </a:t>
            </a:r>
            <a:r>
              <a:rPr lang="de-CH" sz="1800" dirty="0" err="1">
                <a:solidFill>
                  <a:schemeClr val="tx1"/>
                </a:solidFill>
                <a:latin typeface="Arial Nova Light" panose="020B0304020202020204" pitchFamily="34" charset="0"/>
              </a:rPr>
              <a:t>détaillée</a:t>
            </a:r>
            <a:r>
              <a:rPr lang="de-CH" sz="1800" dirty="0">
                <a:solidFill>
                  <a:schemeClr val="tx1"/>
                </a:solidFill>
                <a:latin typeface="Arial Nova Light" panose="020B0304020202020204" pitchFamily="34" charset="0"/>
              </a:rPr>
              <a:t> </a:t>
            </a:r>
            <a:r>
              <a:rPr lang="de-CH" sz="1800" dirty="0" err="1">
                <a:solidFill>
                  <a:schemeClr val="tx1"/>
                </a:solidFill>
                <a:latin typeface="Arial Nova Light" panose="020B0304020202020204" pitchFamily="34" charset="0"/>
              </a:rPr>
              <a:t>dans</a:t>
            </a:r>
            <a:r>
              <a:rPr lang="de-CH" sz="1800" dirty="0">
                <a:solidFill>
                  <a:schemeClr val="tx1"/>
                </a:solidFill>
                <a:latin typeface="Arial Nova Light" panose="020B0304020202020204" pitchFamily="34" charset="0"/>
              </a:rPr>
              <a:t> la </a:t>
            </a:r>
            <a:r>
              <a:rPr lang="fr-FR" sz="1800" dirty="0">
                <a:solidFill>
                  <a:schemeClr val="tx1"/>
                </a:solidFill>
                <a:latin typeface="Arial Nova Light" panose="020B0304020202020204" pitchFamily="34" charset="0"/>
              </a:rPr>
              <a:t>Stratégie Nationale de Développement-Cameroun 2030 (SND30).</a:t>
            </a:r>
            <a:endParaRPr lang="en-US" sz="1800" dirty="0">
              <a:solidFill>
                <a:schemeClr val="tx1"/>
              </a:solidFill>
              <a:latin typeface="Arial Nova Light" panose="020B0304020202020204" pitchFamily="34" charset="0"/>
            </a:endParaRPr>
          </a:p>
        </p:txBody>
      </p:sp>
      <p:sp>
        <p:nvSpPr>
          <p:cNvPr id="17" name="Rectangle 16">
            <a:extLst>
              <a:ext uri="{FF2B5EF4-FFF2-40B4-BE49-F238E27FC236}">
                <a16:creationId xmlns:a16="http://schemas.microsoft.com/office/drawing/2014/main" id="{0E3FCDFB-FE89-49BC-AA93-E515135AFE9A}"/>
              </a:ext>
            </a:extLst>
          </p:cNvPr>
          <p:cNvSpPr/>
          <p:nvPr/>
        </p:nvSpPr>
        <p:spPr>
          <a:xfrm>
            <a:off x="1411641" y="10041489"/>
            <a:ext cx="9886693" cy="625281"/>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400" b="1" dirty="0">
                <a:solidFill>
                  <a:srgbClr val="FFC000"/>
                </a:solidFill>
                <a:latin typeface="Arial Nova Light" panose="020B0304020202020204" pitchFamily="34" charset="0"/>
              </a:rPr>
              <a:t>CAMTEX LAB dispose-t-il d’un business plan?</a:t>
            </a:r>
            <a:endParaRPr lang="en-US" sz="2400" b="1" dirty="0">
              <a:solidFill>
                <a:srgbClr val="FFC000"/>
              </a:solidFill>
              <a:latin typeface="Arial Nova Light" panose="020B0304020202020204" pitchFamily="34" charset="0"/>
            </a:endParaRPr>
          </a:p>
        </p:txBody>
      </p:sp>
      <p:sp>
        <p:nvSpPr>
          <p:cNvPr id="18" name="Rectangle 17">
            <a:extLst>
              <a:ext uri="{FF2B5EF4-FFF2-40B4-BE49-F238E27FC236}">
                <a16:creationId xmlns:a16="http://schemas.microsoft.com/office/drawing/2014/main" id="{1CA74604-8C05-41FB-A630-18B57107F30F}"/>
              </a:ext>
            </a:extLst>
          </p:cNvPr>
          <p:cNvSpPr/>
          <p:nvPr/>
        </p:nvSpPr>
        <p:spPr>
          <a:xfrm>
            <a:off x="782733" y="10041489"/>
            <a:ext cx="628908" cy="625281"/>
          </a:xfrm>
          <a:prstGeom prst="rect">
            <a:avLst/>
          </a:prstGeom>
          <a:solidFill>
            <a:srgbClr val="FFC000"/>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latin typeface="Arial Nova Light" panose="020B0304020202020204" pitchFamily="34" charset="0"/>
              </a:rPr>
              <a:t>4</a:t>
            </a:r>
            <a:endParaRPr lang="en-US" sz="2400" b="1" dirty="0">
              <a:latin typeface="Arial Nova Light" panose="020B0304020202020204" pitchFamily="34" charset="0"/>
            </a:endParaRPr>
          </a:p>
        </p:txBody>
      </p:sp>
      <p:sp>
        <p:nvSpPr>
          <p:cNvPr id="19" name="Rectangle 18">
            <a:extLst>
              <a:ext uri="{FF2B5EF4-FFF2-40B4-BE49-F238E27FC236}">
                <a16:creationId xmlns:a16="http://schemas.microsoft.com/office/drawing/2014/main" id="{FDA1719D-2A77-47E4-B095-BCEBE228B76C}"/>
              </a:ext>
            </a:extLst>
          </p:cNvPr>
          <p:cNvSpPr/>
          <p:nvPr/>
        </p:nvSpPr>
        <p:spPr>
          <a:xfrm>
            <a:off x="782732" y="10667586"/>
            <a:ext cx="10515601" cy="1533912"/>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de-CH" dirty="0">
                <a:solidFill>
                  <a:schemeClr val="tx1"/>
                </a:solidFill>
                <a:latin typeface="Arial Nova Light" panose="020B0304020202020204" pitchFamily="34" charset="0"/>
              </a:rPr>
              <a:t>Le business plan de CAMTEX LAB est détaillé dans ce document. Il se fonde sur certaines hypothèses qui devront être confirmées ou adaptées en fonction du </a:t>
            </a:r>
            <a:r>
              <a:rPr lang="de-CH" dirty="0" err="1">
                <a:solidFill>
                  <a:schemeClr val="tx1"/>
                </a:solidFill>
                <a:latin typeface="Arial Nova Light" panose="020B0304020202020204" pitchFamily="34" charset="0"/>
              </a:rPr>
              <a:t>contenu</a:t>
            </a:r>
            <a:r>
              <a:rPr lang="de-CH" dirty="0">
                <a:solidFill>
                  <a:schemeClr val="tx1"/>
                </a:solidFill>
                <a:latin typeface="Arial Nova Light" panose="020B0304020202020204" pitchFamily="34" charset="0"/>
              </a:rPr>
              <a:t> des partenariats stratégiques et financiers établis. Une fois le tour de </a:t>
            </a:r>
            <a:r>
              <a:rPr lang="de-CH" dirty="0" err="1">
                <a:solidFill>
                  <a:schemeClr val="tx1"/>
                </a:solidFill>
                <a:latin typeface="Arial Nova Light" panose="020B0304020202020204" pitchFamily="34" charset="0"/>
              </a:rPr>
              <a:t>table</a:t>
            </a:r>
            <a:r>
              <a:rPr lang="de-CH" dirty="0">
                <a:solidFill>
                  <a:schemeClr val="tx1"/>
                </a:solidFill>
                <a:latin typeface="Arial Nova Light" panose="020B0304020202020204" pitchFamily="34" charset="0"/>
              </a:rPr>
              <a:t> de CAMTEX LAB officialisé, une version finale du business plan sera préparée et deviendra le document de référence qui guidera la mise en oeuvre opérationnelle de ce nouvel outil d’accompagnement de l’entrepreneuriat textile au </a:t>
            </a:r>
            <a:r>
              <a:rPr lang="de-CH" dirty="0" err="1">
                <a:solidFill>
                  <a:schemeClr val="tx1"/>
                </a:solidFill>
                <a:latin typeface="Arial Nova Light" panose="020B0304020202020204" pitchFamily="34" charset="0"/>
              </a:rPr>
              <a:t>Cameroun</a:t>
            </a:r>
            <a:r>
              <a:rPr lang="de-CH" dirty="0">
                <a:solidFill>
                  <a:schemeClr val="tx1"/>
                </a:solidFill>
                <a:latin typeface="Arial Nova Light" panose="020B0304020202020204" pitchFamily="34" charset="0"/>
              </a:rPr>
              <a:t>.</a:t>
            </a:r>
            <a:endParaRPr lang="en-US" dirty="0">
              <a:solidFill>
                <a:schemeClr val="tx1"/>
              </a:solidFill>
              <a:latin typeface="Arial Nova Light" panose="020B0304020202020204" pitchFamily="34" charset="0"/>
            </a:endParaRPr>
          </a:p>
        </p:txBody>
      </p:sp>
      <p:sp>
        <p:nvSpPr>
          <p:cNvPr id="20" name="Rectangle 19">
            <a:extLst>
              <a:ext uri="{FF2B5EF4-FFF2-40B4-BE49-F238E27FC236}">
                <a16:creationId xmlns:a16="http://schemas.microsoft.com/office/drawing/2014/main" id="{B7178779-AB30-41E9-973F-5052508EF253}"/>
              </a:ext>
            </a:extLst>
          </p:cNvPr>
          <p:cNvSpPr/>
          <p:nvPr/>
        </p:nvSpPr>
        <p:spPr>
          <a:xfrm>
            <a:off x="1411641" y="12526605"/>
            <a:ext cx="9886693" cy="625281"/>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400" b="1" dirty="0">
                <a:solidFill>
                  <a:srgbClr val="FFC000"/>
                </a:solidFill>
                <a:latin typeface="Arial Nova Light" panose="020B0304020202020204" pitchFamily="34" charset="0"/>
              </a:rPr>
              <a:t>Qui sont les </a:t>
            </a:r>
            <a:r>
              <a:rPr lang="de-CH" sz="2400" b="1" dirty="0" err="1">
                <a:solidFill>
                  <a:srgbClr val="FFC000"/>
                </a:solidFill>
                <a:latin typeface="Arial Nova Light" panose="020B0304020202020204" pitchFamily="34" charset="0"/>
              </a:rPr>
              <a:t>partenaires</a:t>
            </a:r>
            <a:r>
              <a:rPr lang="de-CH" sz="2400" b="1" dirty="0">
                <a:solidFill>
                  <a:srgbClr val="FFC000"/>
                </a:solidFill>
                <a:latin typeface="Arial Nova Light" panose="020B0304020202020204" pitchFamily="34" charset="0"/>
              </a:rPr>
              <a:t> de CAMTEX LAB?</a:t>
            </a:r>
            <a:endParaRPr lang="en-US" sz="2400" b="1" dirty="0">
              <a:solidFill>
                <a:srgbClr val="FFC000"/>
              </a:solidFill>
              <a:latin typeface="Arial Nova Light" panose="020B0304020202020204" pitchFamily="34" charset="0"/>
            </a:endParaRPr>
          </a:p>
        </p:txBody>
      </p:sp>
      <p:sp>
        <p:nvSpPr>
          <p:cNvPr id="21" name="Rectangle 20">
            <a:extLst>
              <a:ext uri="{FF2B5EF4-FFF2-40B4-BE49-F238E27FC236}">
                <a16:creationId xmlns:a16="http://schemas.microsoft.com/office/drawing/2014/main" id="{EF59B53B-B2FB-4211-9DC7-22243F310E21}"/>
              </a:ext>
            </a:extLst>
          </p:cNvPr>
          <p:cNvSpPr/>
          <p:nvPr/>
        </p:nvSpPr>
        <p:spPr>
          <a:xfrm>
            <a:off x="782733" y="12526605"/>
            <a:ext cx="628908" cy="625281"/>
          </a:xfrm>
          <a:prstGeom prst="rect">
            <a:avLst/>
          </a:prstGeom>
          <a:solidFill>
            <a:srgbClr val="FFC000"/>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latin typeface="Arial Nova Light" panose="020B0304020202020204" pitchFamily="34" charset="0"/>
              </a:rPr>
              <a:t>5</a:t>
            </a:r>
            <a:endParaRPr lang="en-US" sz="2400" b="1" dirty="0">
              <a:latin typeface="Arial Nova Light" panose="020B0304020202020204" pitchFamily="34" charset="0"/>
            </a:endParaRPr>
          </a:p>
        </p:txBody>
      </p:sp>
      <p:sp>
        <p:nvSpPr>
          <p:cNvPr id="22" name="Rectangle 21">
            <a:extLst>
              <a:ext uri="{FF2B5EF4-FFF2-40B4-BE49-F238E27FC236}">
                <a16:creationId xmlns:a16="http://schemas.microsoft.com/office/drawing/2014/main" id="{B4052CDF-F03C-4910-B5E6-14C729AC64F0}"/>
              </a:ext>
            </a:extLst>
          </p:cNvPr>
          <p:cNvSpPr/>
          <p:nvPr/>
        </p:nvSpPr>
        <p:spPr>
          <a:xfrm>
            <a:off x="782732" y="13142361"/>
            <a:ext cx="10515601" cy="1533912"/>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dirty="0">
                <a:solidFill>
                  <a:schemeClr val="tx1"/>
                </a:solidFill>
                <a:latin typeface="Arial Nova Light" panose="020B0304020202020204" pitchFamily="34" charset="0"/>
              </a:rPr>
              <a:t>Les </a:t>
            </a:r>
            <a:r>
              <a:rPr lang="de-CH" dirty="0" err="1">
                <a:solidFill>
                  <a:schemeClr val="tx1"/>
                </a:solidFill>
                <a:latin typeface="Arial Nova Light" panose="020B0304020202020204" pitchFamily="34" charset="0"/>
              </a:rPr>
              <a:t>initiateurs</a:t>
            </a:r>
            <a:r>
              <a:rPr lang="de-CH" dirty="0">
                <a:solidFill>
                  <a:schemeClr val="tx1"/>
                </a:solidFill>
                <a:latin typeface="Arial Nova Light" panose="020B0304020202020204" pitchFamily="34" charset="0"/>
              </a:rPr>
              <a:t> de CAMTEX LAB </a:t>
            </a:r>
            <a:r>
              <a:rPr lang="de-CH" dirty="0" err="1">
                <a:solidFill>
                  <a:schemeClr val="tx1"/>
                </a:solidFill>
                <a:latin typeface="Arial Nova Light" panose="020B0304020202020204" pitchFamily="34" charset="0"/>
              </a:rPr>
              <a:t>anticipent</a:t>
            </a:r>
            <a:r>
              <a:rPr lang="de-CH" dirty="0">
                <a:solidFill>
                  <a:schemeClr val="tx1"/>
                </a:solidFill>
                <a:latin typeface="Arial Nova Light" panose="020B0304020202020204" pitchFamily="34" charset="0"/>
              </a:rPr>
              <a:t> un tour de table élargi réunissant différents acteurs publics et privés  avec le soutien des plus hautes autorités de l’Etat. </a:t>
            </a:r>
            <a:r>
              <a:rPr lang="de-CH" dirty="0" err="1">
                <a:solidFill>
                  <a:schemeClr val="tx1"/>
                </a:solidFill>
                <a:latin typeface="Arial Nova Light" panose="020B0304020202020204" pitchFamily="34" charset="0"/>
              </a:rPr>
              <a:t>L’objectif</a:t>
            </a:r>
            <a:r>
              <a:rPr lang="de-CH" dirty="0">
                <a:solidFill>
                  <a:schemeClr val="tx1"/>
                </a:solidFill>
                <a:latin typeface="Arial Nova Light" panose="020B0304020202020204" pitchFamily="34" charset="0"/>
              </a:rPr>
              <a:t> de CAMTEX LAB est d’être </a:t>
            </a:r>
            <a:r>
              <a:rPr lang="de-CH" dirty="0" err="1">
                <a:solidFill>
                  <a:schemeClr val="tx1"/>
                </a:solidFill>
                <a:latin typeface="Arial Nova Light" panose="020B0304020202020204" pitchFamily="34" charset="0"/>
              </a:rPr>
              <a:t>intégré</a:t>
            </a:r>
            <a:r>
              <a:rPr lang="de-CH" dirty="0">
                <a:solidFill>
                  <a:schemeClr val="tx1"/>
                </a:solidFill>
                <a:latin typeface="Arial Nova Light" panose="020B0304020202020204" pitchFamily="34" charset="0"/>
              </a:rPr>
              <a:t> à une </a:t>
            </a:r>
            <a:r>
              <a:rPr lang="de-CH" dirty="0" err="1">
                <a:solidFill>
                  <a:schemeClr val="tx1"/>
                </a:solidFill>
                <a:latin typeface="Arial Nova Light" panose="020B0304020202020204" pitchFamily="34" charset="0"/>
              </a:rPr>
              <a:t>structure</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existante</a:t>
            </a:r>
            <a:r>
              <a:rPr lang="de-CH" dirty="0">
                <a:solidFill>
                  <a:schemeClr val="tx1"/>
                </a:solidFill>
                <a:latin typeface="Arial Nova Light" panose="020B0304020202020204" pitchFamily="34" charset="0"/>
              </a:rPr>
              <a:t> et soutenue par les </a:t>
            </a:r>
            <a:r>
              <a:rPr lang="de-CH" dirty="0" err="1">
                <a:solidFill>
                  <a:schemeClr val="tx1"/>
                </a:solidFill>
                <a:latin typeface="Arial Nova Light" panose="020B0304020202020204" pitchFamily="34" charset="0"/>
              </a:rPr>
              <a:t>ayants</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droit</a:t>
            </a:r>
            <a:r>
              <a:rPr lang="de-CH" dirty="0">
                <a:solidFill>
                  <a:schemeClr val="tx1"/>
                </a:solidFill>
                <a:latin typeface="Arial Nova Light" panose="020B0304020202020204" pitchFamily="34" charset="0"/>
              </a:rPr>
              <a:t> principaux de la </a:t>
            </a:r>
            <a:r>
              <a:rPr lang="de-CH" dirty="0" err="1">
                <a:solidFill>
                  <a:schemeClr val="tx1"/>
                </a:solidFill>
                <a:latin typeface="Arial Nova Light" panose="020B0304020202020204" pitchFamily="34" charset="0"/>
              </a:rPr>
              <a:t>filière</a:t>
            </a:r>
            <a:r>
              <a:rPr lang="de-CH" dirty="0">
                <a:solidFill>
                  <a:schemeClr val="tx1"/>
                </a:solidFill>
                <a:latin typeface="Arial Nova Light" panose="020B0304020202020204" pitchFamily="34" charset="0"/>
              </a:rPr>
              <a:t> cotonnière et textile du pays. Les institutions financières locales, régionales et internationales ainsi que les agences de développement sont également ciblées pour devenir des </a:t>
            </a:r>
            <a:r>
              <a:rPr lang="de-CH" dirty="0" err="1">
                <a:solidFill>
                  <a:schemeClr val="tx1"/>
                </a:solidFill>
                <a:latin typeface="Arial Nova Light" panose="020B0304020202020204" pitchFamily="34" charset="0"/>
              </a:rPr>
              <a:t>partenaires</a:t>
            </a:r>
            <a:r>
              <a:rPr lang="de-CH" dirty="0">
                <a:solidFill>
                  <a:schemeClr val="tx1"/>
                </a:solidFill>
                <a:latin typeface="Arial Nova Light" panose="020B0304020202020204" pitchFamily="34" charset="0"/>
              </a:rPr>
              <a:t> de CAMTEX LAB.</a:t>
            </a:r>
            <a:endParaRPr lang="en-US" dirty="0">
              <a:solidFill>
                <a:schemeClr val="tx1"/>
              </a:solidFill>
              <a:latin typeface="Arial Nova Light" panose="020B0304020202020204" pitchFamily="34" charset="0"/>
            </a:endParaRPr>
          </a:p>
        </p:txBody>
      </p:sp>
    </p:spTree>
    <p:extLst>
      <p:ext uri="{BB962C8B-B14F-4D97-AF65-F5344CB8AC3E}">
        <p14:creationId xmlns:p14="http://schemas.microsoft.com/office/powerpoint/2010/main" val="548067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F191F17-E30C-4A93-9B87-EEAB92AEE346}"/>
              </a:ext>
            </a:extLst>
          </p:cNvPr>
          <p:cNvCxnSpPr/>
          <p:nvPr/>
        </p:nvCxnSpPr>
        <p:spPr>
          <a:xfrm>
            <a:off x="-18661" y="1138335"/>
            <a:ext cx="753913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22E7B85-78C1-4AC2-A806-9397D22D1A5D}"/>
              </a:ext>
            </a:extLst>
          </p:cNvPr>
          <p:cNvSpPr txBox="1"/>
          <p:nvPr/>
        </p:nvSpPr>
        <p:spPr>
          <a:xfrm>
            <a:off x="821093" y="1586205"/>
            <a:ext cx="10681129" cy="707886"/>
          </a:xfrm>
          <a:prstGeom prst="rect">
            <a:avLst/>
          </a:prstGeom>
          <a:noFill/>
        </p:spPr>
        <p:txBody>
          <a:bodyPr wrap="none" rtlCol="0">
            <a:spAutoFit/>
          </a:bodyPr>
          <a:lstStyle/>
          <a:p>
            <a:r>
              <a:rPr lang="de-CH" sz="4000" b="1" dirty="0">
                <a:solidFill>
                  <a:srgbClr val="FFC000"/>
                </a:solidFill>
                <a:latin typeface="Arial" panose="020B0604020202020204" pitchFamily="34" charset="0"/>
                <a:ea typeface="Verdana" panose="020B0604030504040204" pitchFamily="34" charset="0"/>
                <a:cs typeface="Arial" panose="020B0604020202020204" pitchFamily="34" charset="0"/>
              </a:rPr>
              <a:t>CAMTEX LAB en 15 </a:t>
            </a:r>
            <a:r>
              <a:rPr lang="de-CH" sz="4000" b="1" dirty="0" err="1">
                <a:solidFill>
                  <a:srgbClr val="FFC000"/>
                </a:solidFill>
                <a:latin typeface="Arial" panose="020B0604020202020204" pitchFamily="34" charset="0"/>
                <a:ea typeface="Verdana" panose="020B0604030504040204" pitchFamily="34" charset="0"/>
                <a:cs typeface="Arial" panose="020B0604020202020204" pitchFamily="34" charset="0"/>
              </a:rPr>
              <a:t>questions-réponses</a:t>
            </a:r>
            <a:r>
              <a:rPr lang="de-CH" sz="4000" b="1" dirty="0">
                <a:solidFill>
                  <a:srgbClr val="FFC000"/>
                </a:solidFill>
                <a:latin typeface="Arial" panose="020B0604020202020204" pitchFamily="34" charset="0"/>
                <a:ea typeface="Verdana" panose="020B0604030504040204" pitchFamily="34" charset="0"/>
                <a:cs typeface="Arial" panose="020B0604020202020204" pitchFamily="34" charset="0"/>
              </a:rPr>
              <a:t> </a:t>
            </a:r>
            <a:r>
              <a:rPr lang="de-CH" sz="2000" i="1" dirty="0">
                <a:solidFill>
                  <a:srgbClr val="FFC000"/>
                </a:solidFill>
                <a:latin typeface="Arial" panose="020B0604020202020204" pitchFamily="34" charset="0"/>
                <a:ea typeface="Verdana" panose="020B0604030504040204" pitchFamily="34" charset="0"/>
                <a:cs typeface="Arial" panose="020B0604020202020204" pitchFamily="34" charset="0"/>
              </a:rPr>
              <a:t>(2/3)</a:t>
            </a:r>
            <a:endParaRPr lang="en-US" sz="4000" i="1" dirty="0">
              <a:solidFill>
                <a:srgbClr val="FFC000"/>
              </a:solidFill>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4619A89A-CCAD-4A00-ADF0-226749217F40}"/>
              </a:ext>
            </a:extLst>
          </p:cNvPr>
          <p:cNvSpPr/>
          <p:nvPr/>
        </p:nvSpPr>
        <p:spPr>
          <a:xfrm>
            <a:off x="821093" y="1"/>
            <a:ext cx="742950" cy="1447800"/>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3ACB2E9-029C-4793-899E-CCE89A6AF1C0}"/>
              </a:ext>
            </a:extLst>
          </p:cNvPr>
          <p:cNvSpPr/>
          <p:nvPr/>
        </p:nvSpPr>
        <p:spPr>
          <a:xfrm>
            <a:off x="1411643" y="2586135"/>
            <a:ext cx="9886693" cy="625281"/>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400" b="1" dirty="0">
                <a:solidFill>
                  <a:srgbClr val="FFC000"/>
                </a:solidFill>
                <a:latin typeface="Arial Nova Light" panose="020B0304020202020204" pitchFamily="34" charset="0"/>
              </a:rPr>
              <a:t>Quel est le statut juridique du CAMTEX LAB?</a:t>
            </a:r>
            <a:endParaRPr lang="en-US" sz="2400" b="1" dirty="0">
              <a:solidFill>
                <a:srgbClr val="FFC000"/>
              </a:solidFill>
              <a:latin typeface="Arial Nova Light" panose="020B0304020202020204" pitchFamily="34" charset="0"/>
            </a:endParaRPr>
          </a:p>
        </p:txBody>
      </p:sp>
      <p:sp>
        <p:nvSpPr>
          <p:cNvPr id="8" name="Rectangle 7">
            <a:extLst>
              <a:ext uri="{FF2B5EF4-FFF2-40B4-BE49-F238E27FC236}">
                <a16:creationId xmlns:a16="http://schemas.microsoft.com/office/drawing/2014/main" id="{77161CA9-32E4-466B-AB32-D1F20922D162}"/>
              </a:ext>
            </a:extLst>
          </p:cNvPr>
          <p:cNvSpPr/>
          <p:nvPr/>
        </p:nvSpPr>
        <p:spPr>
          <a:xfrm>
            <a:off x="782735" y="2586135"/>
            <a:ext cx="628908" cy="625281"/>
          </a:xfrm>
          <a:prstGeom prst="rect">
            <a:avLst/>
          </a:prstGeom>
          <a:solidFill>
            <a:srgbClr val="FFC000"/>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latin typeface="Arial Nova Light" panose="020B0304020202020204" pitchFamily="34" charset="0"/>
              </a:rPr>
              <a:t>6</a:t>
            </a:r>
            <a:endParaRPr lang="en-US" sz="2400" b="1" dirty="0">
              <a:latin typeface="Arial Nova Light" panose="020B0304020202020204" pitchFamily="34" charset="0"/>
            </a:endParaRPr>
          </a:p>
        </p:txBody>
      </p:sp>
      <p:sp>
        <p:nvSpPr>
          <p:cNvPr id="10" name="Rectangle 9">
            <a:extLst>
              <a:ext uri="{FF2B5EF4-FFF2-40B4-BE49-F238E27FC236}">
                <a16:creationId xmlns:a16="http://schemas.microsoft.com/office/drawing/2014/main" id="{7C6113F8-39C8-45F1-A438-574C9F957046}"/>
              </a:ext>
            </a:extLst>
          </p:cNvPr>
          <p:cNvSpPr/>
          <p:nvPr/>
        </p:nvSpPr>
        <p:spPr>
          <a:xfrm>
            <a:off x="782731" y="3212234"/>
            <a:ext cx="10515601" cy="1533912"/>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dirty="0">
                <a:solidFill>
                  <a:schemeClr val="tx1"/>
                </a:solidFill>
                <a:latin typeface="Arial Nova Light" panose="020B0304020202020204" pitchFamily="34" charset="0"/>
              </a:rPr>
              <a:t>L’incubateur CAMTEX LAB sera doté d’un statut juridique lui permettant de bénéficier les avantages fiscaux ce qui rendra très facile le soutien des partenaires techniques et financiers. Il est envisagé un hébergement dans une structure spécialisée en accompagnement des PME et PMI doté d’une autonomie de gestion. </a:t>
            </a:r>
            <a:endParaRPr lang="en-US" dirty="0">
              <a:solidFill>
                <a:schemeClr val="tx1"/>
              </a:solidFill>
              <a:latin typeface="Arial Nova Light" panose="020B0304020202020204" pitchFamily="34" charset="0"/>
            </a:endParaRPr>
          </a:p>
        </p:txBody>
      </p:sp>
      <p:sp>
        <p:nvSpPr>
          <p:cNvPr id="11" name="Rectangle 10">
            <a:extLst>
              <a:ext uri="{FF2B5EF4-FFF2-40B4-BE49-F238E27FC236}">
                <a16:creationId xmlns:a16="http://schemas.microsoft.com/office/drawing/2014/main" id="{5F38ADBE-9205-4672-B7B3-F68B33F46D27}"/>
              </a:ext>
            </a:extLst>
          </p:cNvPr>
          <p:cNvSpPr/>
          <p:nvPr/>
        </p:nvSpPr>
        <p:spPr>
          <a:xfrm>
            <a:off x="1411643" y="5071253"/>
            <a:ext cx="9886693" cy="625281"/>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400" b="1" dirty="0">
                <a:solidFill>
                  <a:srgbClr val="FFC000"/>
                </a:solidFill>
                <a:latin typeface="Arial Nova Light" panose="020B0304020202020204" pitchFamily="34" charset="0"/>
              </a:rPr>
              <a:t>Quels seront les services proposés par le CAMTEX LAB?</a:t>
            </a:r>
            <a:endParaRPr lang="en-US" sz="2400" b="1" dirty="0">
              <a:solidFill>
                <a:srgbClr val="FFC000"/>
              </a:solidFill>
              <a:latin typeface="Arial Nova Light" panose="020B0304020202020204" pitchFamily="34" charset="0"/>
            </a:endParaRPr>
          </a:p>
        </p:txBody>
      </p:sp>
      <p:sp>
        <p:nvSpPr>
          <p:cNvPr id="12" name="Rectangle 11">
            <a:extLst>
              <a:ext uri="{FF2B5EF4-FFF2-40B4-BE49-F238E27FC236}">
                <a16:creationId xmlns:a16="http://schemas.microsoft.com/office/drawing/2014/main" id="{5D50C0EE-3A60-4079-A71A-39BEAD75C62D}"/>
              </a:ext>
            </a:extLst>
          </p:cNvPr>
          <p:cNvSpPr/>
          <p:nvPr/>
        </p:nvSpPr>
        <p:spPr>
          <a:xfrm>
            <a:off x="782735" y="5071253"/>
            <a:ext cx="628908" cy="625281"/>
          </a:xfrm>
          <a:prstGeom prst="rect">
            <a:avLst/>
          </a:prstGeom>
          <a:solidFill>
            <a:srgbClr val="FFC000"/>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latin typeface="Arial Nova Light" panose="020B0304020202020204" pitchFamily="34" charset="0"/>
              </a:rPr>
              <a:t>7</a:t>
            </a:r>
            <a:endParaRPr lang="en-US" sz="2400" b="1" dirty="0">
              <a:latin typeface="Arial Nova Light" panose="020B0304020202020204" pitchFamily="34" charset="0"/>
            </a:endParaRPr>
          </a:p>
        </p:txBody>
      </p:sp>
      <p:sp>
        <p:nvSpPr>
          <p:cNvPr id="13" name="Rectangle 12">
            <a:extLst>
              <a:ext uri="{FF2B5EF4-FFF2-40B4-BE49-F238E27FC236}">
                <a16:creationId xmlns:a16="http://schemas.microsoft.com/office/drawing/2014/main" id="{C1917B9C-1874-4949-B169-F86DB5C0F5C9}"/>
              </a:ext>
            </a:extLst>
          </p:cNvPr>
          <p:cNvSpPr/>
          <p:nvPr/>
        </p:nvSpPr>
        <p:spPr>
          <a:xfrm>
            <a:off x="782734" y="5687009"/>
            <a:ext cx="10515601" cy="1533912"/>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de-CH" dirty="0">
                <a:solidFill>
                  <a:schemeClr val="tx1"/>
                </a:solidFill>
                <a:latin typeface="Arial Nova Light" panose="020B0304020202020204" pitchFamily="34" charset="0"/>
              </a:rPr>
              <a:t>Au-delà de sa focalisation géographique (le </a:t>
            </a:r>
            <a:r>
              <a:rPr lang="de-CH" dirty="0" err="1">
                <a:solidFill>
                  <a:schemeClr val="tx1"/>
                </a:solidFill>
                <a:latin typeface="Arial Nova Light" panose="020B0304020202020204" pitchFamily="34" charset="0"/>
              </a:rPr>
              <a:t>Cameroun</a:t>
            </a:r>
            <a:r>
              <a:rPr lang="de-CH" dirty="0">
                <a:solidFill>
                  <a:schemeClr val="tx1"/>
                </a:solidFill>
                <a:latin typeface="Arial Nova Light" panose="020B0304020202020204" pitchFamily="34" charset="0"/>
              </a:rPr>
              <a:t>) et sectorielle (le textile au sens large), CAMTEX LAB se positionne comme un incubateur classique de start-ups et, à ce titre, ambitionne de déployer une large palette de services d’accompagnement articulée notamment </a:t>
            </a:r>
            <a:r>
              <a:rPr lang="de-CH" dirty="0" err="1">
                <a:solidFill>
                  <a:schemeClr val="tx1"/>
                </a:solidFill>
                <a:latin typeface="Arial Nova Light" panose="020B0304020202020204" pitchFamily="34" charset="0"/>
              </a:rPr>
              <a:t>autour</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d’une</a:t>
            </a:r>
            <a:r>
              <a:rPr lang="de-CH" dirty="0">
                <a:solidFill>
                  <a:schemeClr val="tx1"/>
                </a:solidFill>
                <a:latin typeface="Arial Nova Light" panose="020B0304020202020204" pitchFamily="34" charset="0"/>
              </a:rPr>
              <a:t> infrastructure dédiée, du conseil, de la formation, un suivi individualisé, des actions de promotion et de réseautage et un appui à la préparation et à la recherche de financement et de levée de fonds.</a:t>
            </a:r>
            <a:endParaRPr lang="en-US" dirty="0">
              <a:solidFill>
                <a:schemeClr val="tx1"/>
              </a:solidFill>
              <a:latin typeface="Arial Nova Light" panose="020B0304020202020204" pitchFamily="34" charset="0"/>
            </a:endParaRPr>
          </a:p>
        </p:txBody>
      </p:sp>
      <p:sp>
        <p:nvSpPr>
          <p:cNvPr id="14" name="Rectangle 13">
            <a:extLst>
              <a:ext uri="{FF2B5EF4-FFF2-40B4-BE49-F238E27FC236}">
                <a16:creationId xmlns:a16="http://schemas.microsoft.com/office/drawing/2014/main" id="{69BFD691-BF78-4701-964F-BA45C98CD895}"/>
              </a:ext>
            </a:extLst>
          </p:cNvPr>
          <p:cNvSpPr/>
          <p:nvPr/>
        </p:nvSpPr>
        <p:spPr>
          <a:xfrm>
            <a:off x="1411642" y="7556371"/>
            <a:ext cx="9886693" cy="625281"/>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400" b="1" dirty="0">
                <a:solidFill>
                  <a:srgbClr val="FFC000"/>
                </a:solidFill>
                <a:latin typeface="Arial Nova Light" panose="020B0304020202020204" pitchFamily="34" charset="0"/>
              </a:rPr>
              <a:t>Combien de porteurs de projet seront accueillis au CAMTEX LAB?</a:t>
            </a:r>
            <a:endParaRPr lang="en-US" sz="2400" b="1" dirty="0">
              <a:solidFill>
                <a:srgbClr val="FFC000"/>
              </a:solidFill>
              <a:latin typeface="Arial Nova Light" panose="020B0304020202020204" pitchFamily="34" charset="0"/>
            </a:endParaRPr>
          </a:p>
        </p:txBody>
      </p:sp>
      <p:sp>
        <p:nvSpPr>
          <p:cNvPr id="15" name="Rectangle 14">
            <a:extLst>
              <a:ext uri="{FF2B5EF4-FFF2-40B4-BE49-F238E27FC236}">
                <a16:creationId xmlns:a16="http://schemas.microsoft.com/office/drawing/2014/main" id="{AA5C833B-BA46-42A3-A568-BC328CF13A1A}"/>
              </a:ext>
            </a:extLst>
          </p:cNvPr>
          <p:cNvSpPr/>
          <p:nvPr/>
        </p:nvSpPr>
        <p:spPr>
          <a:xfrm>
            <a:off x="782734" y="7556371"/>
            <a:ext cx="628908" cy="625281"/>
          </a:xfrm>
          <a:prstGeom prst="rect">
            <a:avLst/>
          </a:prstGeom>
          <a:solidFill>
            <a:srgbClr val="FFC000"/>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latin typeface="Arial Nova Light" panose="020B0304020202020204" pitchFamily="34" charset="0"/>
              </a:rPr>
              <a:t>8</a:t>
            </a:r>
            <a:endParaRPr lang="en-US" sz="2400" b="1" dirty="0">
              <a:latin typeface="Arial Nova Light" panose="020B0304020202020204" pitchFamily="34" charset="0"/>
            </a:endParaRPr>
          </a:p>
        </p:txBody>
      </p:sp>
      <p:sp>
        <p:nvSpPr>
          <p:cNvPr id="16" name="Rectangle 15">
            <a:extLst>
              <a:ext uri="{FF2B5EF4-FFF2-40B4-BE49-F238E27FC236}">
                <a16:creationId xmlns:a16="http://schemas.microsoft.com/office/drawing/2014/main" id="{E75962DE-168D-461A-9BBE-E6046C9DB329}"/>
              </a:ext>
            </a:extLst>
          </p:cNvPr>
          <p:cNvSpPr/>
          <p:nvPr/>
        </p:nvSpPr>
        <p:spPr>
          <a:xfrm>
            <a:off x="782733" y="8172127"/>
            <a:ext cx="10515601" cy="1533912"/>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de-CH" dirty="0">
                <a:solidFill>
                  <a:schemeClr val="tx1"/>
                </a:solidFill>
                <a:latin typeface="Arial Nova Light" panose="020B0304020202020204" pitchFamily="34" charset="0"/>
              </a:rPr>
              <a:t>Dans </a:t>
            </a:r>
            <a:r>
              <a:rPr lang="de-CH" dirty="0" err="1">
                <a:solidFill>
                  <a:schemeClr val="tx1"/>
                </a:solidFill>
                <a:latin typeface="Arial Nova Light" panose="020B0304020202020204" pitchFamily="34" charset="0"/>
              </a:rPr>
              <a:t>une</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première</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phase</a:t>
            </a:r>
            <a:r>
              <a:rPr lang="de-CH" dirty="0">
                <a:solidFill>
                  <a:schemeClr val="tx1"/>
                </a:solidFill>
                <a:latin typeface="Arial Nova Light" panose="020B0304020202020204" pitchFamily="34" charset="0"/>
              </a:rPr>
              <a:t>, CAMTEX LAB anticipe de sélectionner </a:t>
            </a:r>
            <a:r>
              <a:rPr lang="de-CH" dirty="0" err="1">
                <a:solidFill>
                  <a:schemeClr val="tx1"/>
                </a:solidFill>
                <a:latin typeface="Arial Nova Light" panose="020B0304020202020204" pitchFamily="34" charset="0"/>
              </a:rPr>
              <a:t>une</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demi-douzaine</a:t>
            </a:r>
            <a:r>
              <a:rPr lang="de-CH" dirty="0">
                <a:solidFill>
                  <a:schemeClr val="tx1"/>
                </a:solidFill>
                <a:latin typeface="Arial Nova Light" panose="020B0304020202020204" pitchFamily="34" charset="0"/>
              </a:rPr>
              <a:t> de porteurs de </a:t>
            </a:r>
            <a:r>
              <a:rPr lang="de-CH" dirty="0" err="1">
                <a:solidFill>
                  <a:schemeClr val="tx1"/>
                </a:solidFill>
                <a:latin typeface="Arial Nova Light" panose="020B0304020202020204" pitchFamily="34" charset="0"/>
              </a:rPr>
              <a:t>projet</a:t>
            </a:r>
            <a:r>
              <a:rPr lang="de-CH" dirty="0">
                <a:solidFill>
                  <a:schemeClr val="tx1"/>
                </a:solidFill>
                <a:latin typeface="Arial Nova Light" panose="020B0304020202020204" pitchFamily="34" charset="0"/>
              </a:rPr>
              <a:t> et les ressources à mobiliser pour faire vivre la structure se fonde sur cette hypothèse. A </a:t>
            </a:r>
            <a:r>
              <a:rPr lang="de-CH" dirty="0" err="1">
                <a:solidFill>
                  <a:schemeClr val="tx1"/>
                </a:solidFill>
                <a:latin typeface="Arial Nova Light" panose="020B0304020202020204" pitchFamily="34" charset="0"/>
              </a:rPr>
              <a:t>terme</a:t>
            </a:r>
            <a:r>
              <a:rPr lang="de-CH" dirty="0">
                <a:solidFill>
                  <a:schemeClr val="tx1"/>
                </a:solidFill>
                <a:latin typeface="Arial Nova Light" panose="020B0304020202020204" pitchFamily="34" charset="0"/>
              </a:rPr>
              <a:t>, le nombre de porteurs de projet suivi par </a:t>
            </a:r>
            <a:r>
              <a:rPr lang="de-CH" dirty="0" err="1">
                <a:solidFill>
                  <a:schemeClr val="tx1"/>
                </a:solidFill>
                <a:latin typeface="Arial Nova Light" panose="020B0304020202020204" pitchFamily="34" charset="0"/>
              </a:rPr>
              <a:t>l’équipe</a:t>
            </a:r>
            <a:r>
              <a:rPr lang="de-CH" dirty="0">
                <a:solidFill>
                  <a:schemeClr val="tx1"/>
                </a:solidFill>
                <a:latin typeface="Arial Nova Light" panose="020B0304020202020204" pitchFamily="34" charset="0"/>
              </a:rPr>
              <a:t> de CAMTEX LAB devrait rester constant (autour </a:t>
            </a:r>
            <a:r>
              <a:rPr lang="de-CH" dirty="0" err="1">
                <a:solidFill>
                  <a:schemeClr val="tx1"/>
                </a:solidFill>
                <a:latin typeface="Arial Nova Light" panose="020B0304020202020204" pitchFamily="34" charset="0"/>
              </a:rPr>
              <a:t>d’une</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dizaine</a:t>
            </a:r>
            <a:r>
              <a:rPr lang="de-CH" dirty="0">
                <a:solidFill>
                  <a:schemeClr val="tx1"/>
                </a:solidFill>
                <a:latin typeface="Arial Nova Light" panose="020B0304020202020204" pitchFamily="34" charset="0"/>
              </a:rPr>
              <a:t> au </a:t>
            </a:r>
            <a:r>
              <a:rPr lang="de-CH" dirty="0" err="1">
                <a:solidFill>
                  <a:schemeClr val="tx1"/>
                </a:solidFill>
                <a:latin typeface="Arial Nova Light" panose="020B0304020202020204" pitchFamily="34" charset="0"/>
              </a:rPr>
              <a:t>minimum</a:t>
            </a:r>
            <a:r>
              <a:rPr lang="de-CH" dirty="0">
                <a:solidFill>
                  <a:schemeClr val="tx1"/>
                </a:solidFill>
                <a:latin typeface="Arial Nova Light" panose="020B0304020202020204" pitchFamily="34" charset="0"/>
              </a:rPr>
              <a:t>) et </a:t>
            </a:r>
            <a:r>
              <a:rPr lang="de-CH" dirty="0" err="1">
                <a:solidFill>
                  <a:schemeClr val="tx1"/>
                </a:solidFill>
                <a:latin typeface="Arial Nova Light" panose="020B0304020202020204" pitchFamily="34" charset="0"/>
              </a:rPr>
              <a:t>tiendra</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compte</a:t>
            </a:r>
            <a:r>
              <a:rPr lang="de-CH" dirty="0">
                <a:solidFill>
                  <a:schemeClr val="tx1"/>
                </a:solidFill>
                <a:latin typeface="Arial Nova Light" panose="020B0304020202020204" pitchFamily="34" charset="0"/>
              </a:rPr>
              <a:t> des abandons en cours de programme qui seront compensés par l’arrivée de nouveaux incubés.</a:t>
            </a:r>
            <a:endParaRPr lang="en-US" dirty="0">
              <a:solidFill>
                <a:schemeClr val="tx1"/>
              </a:solidFill>
              <a:latin typeface="Arial Nova Light" panose="020B0304020202020204" pitchFamily="34" charset="0"/>
            </a:endParaRPr>
          </a:p>
        </p:txBody>
      </p:sp>
      <p:sp>
        <p:nvSpPr>
          <p:cNvPr id="17" name="Rectangle 16">
            <a:extLst>
              <a:ext uri="{FF2B5EF4-FFF2-40B4-BE49-F238E27FC236}">
                <a16:creationId xmlns:a16="http://schemas.microsoft.com/office/drawing/2014/main" id="{0E3FCDFB-FE89-49BC-AA93-E515135AFE9A}"/>
              </a:ext>
            </a:extLst>
          </p:cNvPr>
          <p:cNvSpPr/>
          <p:nvPr/>
        </p:nvSpPr>
        <p:spPr>
          <a:xfrm>
            <a:off x="1411641" y="10041489"/>
            <a:ext cx="9886693" cy="625281"/>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400" b="1" dirty="0">
                <a:solidFill>
                  <a:srgbClr val="FFC000"/>
                </a:solidFill>
                <a:latin typeface="Arial Nova Light" panose="020B0304020202020204" pitchFamily="34" charset="0"/>
              </a:rPr>
              <a:t>Combien de temps les </a:t>
            </a:r>
            <a:r>
              <a:rPr lang="de-CH" sz="2400" b="1" dirty="0" err="1">
                <a:solidFill>
                  <a:srgbClr val="FFC000"/>
                </a:solidFill>
                <a:latin typeface="Arial Nova Light" panose="020B0304020202020204" pitchFamily="34" charset="0"/>
              </a:rPr>
              <a:t>incubés</a:t>
            </a:r>
            <a:r>
              <a:rPr lang="de-CH" sz="2400" b="1" dirty="0">
                <a:solidFill>
                  <a:srgbClr val="FFC000"/>
                </a:solidFill>
                <a:latin typeface="Arial Nova Light" panose="020B0304020202020204" pitchFamily="34" charset="0"/>
              </a:rPr>
              <a:t> </a:t>
            </a:r>
            <a:r>
              <a:rPr lang="de-CH" sz="2400" b="1" dirty="0" err="1">
                <a:solidFill>
                  <a:srgbClr val="FFC000"/>
                </a:solidFill>
                <a:latin typeface="Arial Nova Light" panose="020B0304020202020204" pitchFamily="34" charset="0"/>
              </a:rPr>
              <a:t>resteront-ils</a:t>
            </a:r>
            <a:r>
              <a:rPr lang="de-CH" sz="2400" b="1" dirty="0">
                <a:solidFill>
                  <a:srgbClr val="FFC000"/>
                </a:solidFill>
                <a:latin typeface="Arial Nova Light" panose="020B0304020202020204" pitchFamily="34" charset="0"/>
              </a:rPr>
              <a:t> au sein du CAMTEX LAB?</a:t>
            </a:r>
            <a:endParaRPr lang="en-US" sz="2400" b="1" dirty="0">
              <a:solidFill>
                <a:srgbClr val="FFC000"/>
              </a:solidFill>
              <a:latin typeface="Arial Nova Light" panose="020B0304020202020204" pitchFamily="34" charset="0"/>
            </a:endParaRPr>
          </a:p>
        </p:txBody>
      </p:sp>
      <p:sp>
        <p:nvSpPr>
          <p:cNvPr id="18" name="Rectangle 17">
            <a:extLst>
              <a:ext uri="{FF2B5EF4-FFF2-40B4-BE49-F238E27FC236}">
                <a16:creationId xmlns:a16="http://schemas.microsoft.com/office/drawing/2014/main" id="{1CA74604-8C05-41FB-A630-18B57107F30F}"/>
              </a:ext>
            </a:extLst>
          </p:cNvPr>
          <p:cNvSpPr/>
          <p:nvPr/>
        </p:nvSpPr>
        <p:spPr>
          <a:xfrm>
            <a:off x="782733" y="10041489"/>
            <a:ext cx="628908" cy="625281"/>
          </a:xfrm>
          <a:prstGeom prst="rect">
            <a:avLst/>
          </a:prstGeom>
          <a:solidFill>
            <a:srgbClr val="FFC000"/>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latin typeface="Arial Nova Light" panose="020B0304020202020204" pitchFamily="34" charset="0"/>
              </a:rPr>
              <a:t>9</a:t>
            </a:r>
            <a:endParaRPr lang="en-US" sz="2400" b="1" dirty="0">
              <a:latin typeface="Arial Nova Light" panose="020B0304020202020204" pitchFamily="34" charset="0"/>
            </a:endParaRPr>
          </a:p>
        </p:txBody>
      </p:sp>
      <p:sp>
        <p:nvSpPr>
          <p:cNvPr id="19" name="Rectangle 18">
            <a:extLst>
              <a:ext uri="{FF2B5EF4-FFF2-40B4-BE49-F238E27FC236}">
                <a16:creationId xmlns:a16="http://schemas.microsoft.com/office/drawing/2014/main" id="{FDA1719D-2A77-47E4-B095-BCEBE228B76C}"/>
              </a:ext>
            </a:extLst>
          </p:cNvPr>
          <p:cNvSpPr/>
          <p:nvPr/>
        </p:nvSpPr>
        <p:spPr>
          <a:xfrm>
            <a:off x="782732" y="10667586"/>
            <a:ext cx="10515601" cy="1533912"/>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de-CH" dirty="0">
                <a:solidFill>
                  <a:schemeClr val="tx1"/>
                </a:solidFill>
                <a:latin typeface="Arial Nova Light" panose="020B0304020202020204" pitchFamily="34" charset="0"/>
              </a:rPr>
              <a:t>CAMTEX LAB s’adresse à des porteurs de </a:t>
            </a:r>
            <a:r>
              <a:rPr lang="de-CH" dirty="0" err="1">
                <a:solidFill>
                  <a:schemeClr val="tx1"/>
                </a:solidFill>
                <a:latin typeface="Arial Nova Light" panose="020B0304020202020204" pitchFamily="34" charset="0"/>
              </a:rPr>
              <a:t>projets</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aux</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profils</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hétérogènes</a:t>
            </a:r>
            <a:r>
              <a:rPr lang="de-CH" dirty="0">
                <a:solidFill>
                  <a:schemeClr val="tx1"/>
                </a:solidFill>
                <a:latin typeface="Arial Nova Light" panose="020B0304020202020204" pitchFamily="34" charset="0"/>
              </a:rPr>
              <a:t>. Le programme d’incubation s’étalera sur 12 à 24 </a:t>
            </a:r>
            <a:r>
              <a:rPr lang="de-CH" dirty="0" err="1">
                <a:solidFill>
                  <a:schemeClr val="tx1"/>
                </a:solidFill>
                <a:latin typeface="Arial Nova Light" panose="020B0304020202020204" pitchFamily="34" charset="0"/>
              </a:rPr>
              <a:t>mois</a:t>
            </a:r>
            <a:r>
              <a:rPr lang="de-CH" dirty="0">
                <a:solidFill>
                  <a:schemeClr val="tx1"/>
                </a:solidFill>
                <a:latin typeface="Arial Nova Light" panose="020B0304020202020204" pitchFamily="34" charset="0"/>
              </a:rPr>
              <a:t> et </a:t>
            </a:r>
            <a:r>
              <a:rPr lang="de-CH" dirty="0" err="1">
                <a:solidFill>
                  <a:schemeClr val="tx1"/>
                </a:solidFill>
                <a:latin typeface="Arial Nova Light" panose="020B0304020202020204" pitchFamily="34" charset="0"/>
              </a:rPr>
              <a:t>s’adaptera</a:t>
            </a:r>
            <a:r>
              <a:rPr lang="de-CH" dirty="0">
                <a:solidFill>
                  <a:schemeClr val="tx1"/>
                </a:solidFill>
                <a:latin typeface="Arial Nova Light" panose="020B0304020202020204" pitchFamily="34" charset="0"/>
              </a:rPr>
              <a:t> au </a:t>
            </a:r>
            <a:r>
              <a:rPr lang="de-CH" dirty="0" err="1">
                <a:solidFill>
                  <a:schemeClr val="tx1"/>
                </a:solidFill>
                <a:latin typeface="Arial Nova Light" panose="020B0304020202020204" pitchFamily="34" charset="0"/>
              </a:rPr>
              <a:t>niveau</a:t>
            </a:r>
            <a:r>
              <a:rPr lang="de-CH" dirty="0">
                <a:solidFill>
                  <a:schemeClr val="tx1"/>
                </a:solidFill>
                <a:latin typeface="Arial Nova Light" panose="020B0304020202020204" pitchFamily="34" charset="0"/>
              </a:rPr>
              <a:t> de </a:t>
            </a:r>
            <a:r>
              <a:rPr lang="de-CH" dirty="0" err="1">
                <a:solidFill>
                  <a:schemeClr val="tx1"/>
                </a:solidFill>
                <a:latin typeface="Arial Nova Light" panose="020B0304020202020204" pitchFamily="34" charset="0"/>
              </a:rPr>
              <a:t>maturité</a:t>
            </a:r>
            <a:r>
              <a:rPr lang="de-CH" dirty="0">
                <a:solidFill>
                  <a:schemeClr val="tx1"/>
                </a:solidFill>
                <a:latin typeface="Arial Nova Light" panose="020B0304020202020204" pitchFamily="34" charset="0"/>
              </a:rPr>
              <a:t> de </a:t>
            </a:r>
            <a:r>
              <a:rPr lang="de-CH" dirty="0" err="1">
                <a:solidFill>
                  <a:schemeClr val="tx1"/>
                </a:solidFill>
                <a:latin typeface="Arial Nova Light" panose="020B0304020202020204" pitchFamily="34" charset="0"/>
              </a:rPr>
              <a:t>chaque</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porteur</a:t>
            </a:r>
            <a:r>
              <a:rPr lang="de-CH" dirty="0">
                <a:solidFill>
                  <a:schemeClr val="tx1"/>
                </a:solidFill>
                <a:latin typeface="Arial Nova Light" panose="020B0304020202020204" pitchFamily="34" charset="0"/>
              </a:rPr>
              <a:t> de </a:t>
            </a:r>
            <a:r>
              <a:rPr lang="de-CH" dirty="0" err="1">
                <a:solidFill>
                  <a:schemeClr val="tx1"/>
                </a:solidFill>
                <a:latin typeface="Arial Nova Light" panose="020B0304020202020204" pitchFamily="34" charset="0"/>
              </a:rPr>
              <a:t>projet</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sélectionné</a:t>
            </a:r>
            <a:r>
              <a:rPr lang="de-CH" dirty="0">
                <a:solidFill>
                  <a:schemeClr val="tx1"/>
                </a:solidFill>
                <a:latin typeface="Arial Nova Light" panose="020B0304020202020204" pitchFamily="34" charset="0"/>
              </a:rPr>
              <a:t>. Il s’agira d’un programme fléché avec des points d’étape </a:t>
            </a:r>
            <a:r>
              <a:rPr lang="de-CH" dirty="0" err="1">
                <a:solidFill>
                  <a:schemeClr val="tx1"/>
                </a:solidFill>
                <a:latin typeface="Arial Nova Light" panose="020B0304020202020204" pitchFamily="34" charset="0"/>
              </a:rPr>
              <a:t>communs</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selon</a:t>
            </a:r>
            <a:r>
              <a:rPr lang="de-CH" dirty="0">
                <a:solidFill>
                  <a:schemeClr val="tx1"/>
                </a:solidFill>
                <a:latin typeface="Arial Nova Light" panose="020B0304020202020204" pitchFamily="34" charset="0"/>
              </a:rPr>
              <a:t> un rythme de progression individualisé. Au </a:t>
            </a:r>
            <a:r>
              <a:rPr lang="de-CH" dirty="0" err="1">
                <a:solidFill>
                  <a:schemeClr val="tx1"/>
                </a:solidFill>
                <a:latin typeface="Arial Nova Light" panose="020B0304020202020204" pitchFamily="34" charset="0"/>
              </a:rPr>
              <a:t>besoin</a:t>
            </a:r>
            <a:r>
              <a:rPr lang="de-CH" dirty="0">
                <a:solidFill>
                  <a:schemeClr val="tx1"/>
                </a:solidFill>
                <a:latin typeface="Arial Nova Light" panose="020B0304020202020204" pitchFamily="34" charset="0"/>
              </a:rPr>
              <a:t>, CAMTEX LAB </a:t>
            </a:r>
            <a:r>
              <a:rPr lang="de-CH" dirty="0" err="1">
                <a:solidFill>
                  <a:schemeClr val="tx1"/>
                </a:solidFill>
                <a:latin typeface="Arial Nova Light" panose="020B0304020202020204" pitchFamily="34" charset="0"/>
              </a:rPr>
              <a:t>continuera</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d’accompagner</a:t>
            </a:r>
            <a:r>
              <a:rPr lang="de-CH" dirty="0">
                <a:solidFill>
                  <a:schemeClr val="tx1"/>
                </a:solidFill>
                <a:latin typeface="Arial Nova Light" panose="020B0304020202020204" pitchFamily="34" charset="0"/>
              </a:rPr>
              <a:t> les </a:t>
            </a:r>
            <a:r>
              <a:rPr lang="de-CH" dirty="0" err="1">
                <a:solidFill>
                  <a:schemeClr val="tx1"/>
                </a:solidFill>
                <a:latin typeface="Arial Nova Light" panose="020B0304020202020204" pitchFamily="34" charset="0"/>
              </a:rPr>
              <a:t>entreprises</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une</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fois</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leur</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période</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d’incubation</a:t>
            </a:r>
            <a:r>
              <a:rPr lang="de-CH" dirty="0">
                <a:solidFill>
                  <a:schemeClr val="tx1"/>
                </a:solidFill>
                <a:latin typeface="Arial Nova Light" panose="020B0304020202020204" pitchFamily="34" charset="0"/>
              </a:rPr>
              <a:t>/</a:t>
            </a:r>
            <a:r>
              <a:rPr lang="de-CH" dirty="0" err="1">
                <a:solidFill>
                  <a:schemeClr val="tx1"/>
                </a:solidFill>
                <a:latin typeface="Arial Nova Light" panose="020B0304020202020204" pitchFamily="34" charset="0"/>
              </a:rPr>
              <a:t>accélération</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achevée</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selon</a:t>
            </a:r>
            <a:r>
              <a:rPr lang="de-CH" dirty="0">
                <a:solidFill>
                  <a:schemeClr val="tx1"/>
                </a:solidFill>
                <a:latin typeface="Arial Nova Light" panose="020B0304020202020204" pitchFamily="34" charset="0"/>
              </a:rPr>
              <a:t> les </a:t>
            </a:r>
            <a:r>
              <a:rPr lang="de-CH" dirty="0" err="1">
                <a:solidFill>
                  <a:schemeClr val="tx1"/>
                </a:solidFill>
                <a:latin typeface="Arial Nova Light" panose="020B0304020202020204" pitchFamily="34" charset="0"/>
              </a:rPr>
              <a:t>besoins</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exprimés</a:t>
            </a:r>
            <a:r>
              <a:rPr lang="de-CH" dirty="0">
                <a:solidFill>
                  <a:schemeClr val="tx1"/>
                </a:solidFill>
                <a:latin typeface="Arial Nova Light" panose="020B0304020202020204" pitchFamily="34" charset="0"/>
              </a:rPr>
              <a:t> par les </a:t>
            </a:r>
            <a:r>
              <a:rPr lang="de-CH" dirty="0" err="1">
                <a:solidFill>
                  <a:schemeClr val="tx1"/>
                </a:solidFill>
                <a:latin typeface="Arial Nova Light" panose="020B0304020202020204" pitchFamily="34" charset="0"/>
              </a:rPr>
              <a:t>entrepreneurs</a:t>
            </a:r>
            <a:r>
              <a:rPr lang="de-CH" dirty="0">
                <a:solidFill>
                  <a:schemeClr val="tx1"/>
                </a:solidFill>
                <a:latin typeface="Arial Nova Light" panose="020B0304020202020204" pitchFamily="34" charset="0"/>
              </a:rPr>
              <a:t>.</a:t>
            </a:r>
            <a:endParaRPr lang="en-US" dirty="0">
              <a:solidFill>
                <a:schemeClr val="tx1"/>
              </a:solidFill>
              <a:latin typeface="Arial Nova Light" panose="020B0304020202020204" pitchFamily="34" charset="0"/>
            </a:endParaRPr>
          </a:p>
        </p:txBody>
      </p:sp>
      <p:sp>
        <p:nvSpPr>
          <p:cNvPr id="20" name="Rectangle 19">
            <a:extLst>
              <a:ext uri="{FF2B5EF4-FFF2-40B4-BE49-F238E27FC236}">
                <a16:creationId xmlns:a16="http://schemas.microsoft.com/office/drawing/2014/main" id="{B7178779-AB30-41E9-973F-5052508EF253}"/>
              </a:ext>
            </a:extLst>
          </p:cNvPr>
          <p:cNvSpPr/>
          <p:nvPr/>
        </p:nvSpPr>
        <p:spPr>
          <a:xfrm>
            <a:off x="1411641" y="12526605"/>
            <a:ext cx="9886693" cy="625281"/>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400" b="1" dirty="0">
                <a:solidFill>
                  <a:srgbClr val="FFC000"/>
                </a:solidFill>
                <a:latin typeface="Arial Nova Light" panose="020B0304020202020204" pitchFamily="34" charset="0"/>
              </a:rPr>
              <a:t>Comment le CAMTEX LAB sera-t-il financé? </a:t>
            </a:r>
            <a:endParaRPr lang="en-US" sz="2400" b="1" dirty="0">
              <a:solidFill>
                <a:srgbClr val="FFC000"/>
              </a:solidFill>
              <a:latin typeface="Arial Nova Light" panose="020B0304020202020204" pitchFamily="34" charset="0"/>
            </a:endParaRPr>
          </a:p>
        </p:txBody>
      </p:sp>
      <p:sp>
        <p:nvSpPr>
          <p:cNvPr id="21" name="Rectangle 20">
            <a:extLst>
              <a:ext uri="{FF2B5EF4-FFF2-40B4-BE49-F238E27FC236}">
                <a16:creationId xmlns:a16="http://schemas.microsoft.com/office/drawing/2014/main" id="{EF59B53B-B2FB-4211-9DC7-22243F310E21}"/>
              </a:ext>
            </a:extLst>
          </p:cNvPr>
          <p:cNvSpPr/>
          <p:nvPr/>
        </p:nvSpPr>
        <p:spPr>
          <a:xfrm>
            <a:off x="782733" y="12526605"/>
            <a:ext cx="628908" cy="625281"/>
          </a:xfrm>
          <a:prstGeom prst="rect">
            <a:avLst/>
          </a:prstGeom>
          <a:solidFill>
            <a:srgbClr val="FFC000"/>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latin typeface="Arial Nova Light" panose="020B0304020202020204" pitchFamily="34" charset="0"/>
              </a:rPr>
              <a:t>10</a:t>
            </a:r>
            <a:endParaRPr lang="en-US" sz="2400" b="1" dirty="0">
              <a:latin typeface="Arial Nova Light" panose="020B0304020202020204" pitchFamily="34" charset="0"/>
            </a:endParaRPr>
          </a:p>
        </p:txBody>
      </p:sp>
      <p:sp>
        <p:nvSpPr>
          <p:cNvPr id="22" name="Rectangle 21">
            <a:extLst>
              <a:ext uri="{FF2B5EF4-FFF2-40B4-BE49-F238E27FC236}">
                <a16:creationId xmlns:a16="http://schemas.microsoft.com/office/drawing/2014/main" id="{B4052CDF-F03C-4910-B5E6-14C729AC64F0}"/>
              </a:ext>
            </a:extLst>
          </p:cNvPr>
          <p:cNvSpPr/>
          <p:nvPr/>
        </p:nvSpPr>
        <p:spPr>
          <a:xfrm>
            <a:off x="782732" y="13142361"/>
            <a:ext cx="10515601" cy="1533912"/>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de-CH" dirty="0">
                <a:solidFill>
                  <a:schemeClr val="tx1"/>
                </a:solidFill>
                <a:latin typeface="Arial Nova Light" panose="020B0304020202020204" pitchFamily="34" charset="0"/>
              </a:rPr>
              <a:t>Les </a:t>
            </a:r>
            <a:r>
              <a:rPr lang="de-CH" dirty="0" err="1">
                <a:solidFill>
                  <a:schemeClr val="tx1"/>
                </a:solidFill>
                <a:latin typeface="Arial Nova Light" panose="020B0304020202020204" pitchFamily="34" charset="0"/>
              </a:rPr>
              <a:t>initiateurs</a:t>
            </a:r>
            <a:r>
              <a:rPr lang="de-CH" dirty="0">
                <a:solidFill>
                  <a:schemeClr val="tx1"/>
                </a:solidFill>
                <a:latin typeface="Arial Nova Light" panose="020B0304020202020204" pitchFamily="34" charset="0"/>
              </a:rPr>
              <a:t> de CAMTEX LAB </a:t>
            </a:r>
            <a:r>
              <a:rPr lang="de-CH" dirty="0" err="1">
                <a:solidFill>
                  <a:schemeClr val="tx1"/>
                </a:solidFill>
                <a:latin typeface="Arial Nova Light" panose="020B0304020202020204" pitchFamily="34" charset="0"/>
              </a:rPr>
              <a:t>souhaitent</a:t>
            </a:r>
            <a:r>
              <a:rPr lang="de-CH" dirty="0">
                <a:solidFill>
                  <a:schemeClr val="tx1"/>
                </a:solidFill>
                <a:latin typeface="Arial Nova Light" panose="020B0304020202020204" pitchFamily="34" charset="0"/>
              </a:rPr>
              <a:t> créer un incubateur à but non lucratif mais disposant d’une gouvernance mixte réunissant des institutions publiques, la GIZ, des privés, etc. A travers ses objectifs, le CAMTEX LAB conduira une mission de service public. Ses sources de financement seront </a:t>
            </a:r>
            <a:r>
              <a:rPr lang="de-CH" dirty="0" err="1">
                <a:solidFill>
                  <a:schemeClr val="tx1"/>
                </a:solidFill>
                <a:latin typeface="Arial Nova Light" panose="020B0304020202020204" pitchFamily="34" charset="0"/>
              </a:rPr>
              <a:t>plurielles</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mais</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proviendront</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principalement</a:t>
            </a:r>
            <a:r>
              <a:rPr lang="de-CH" dirty="0">
                <a:solidFill>
                  <a:schemeClr val="tx1"/>
                </a:solidFill>
                <a:latin typeface="Arial Nova Light" panose="020B0304020202020204" pitchFamily="34" charset="0"/>
              </a:rPr>
              <a:t> des </a:t>
            </a:r>
            <a:r>
              <a:rPr lang="de-CH" dirty="0" err="1">
                <a:solidFill>
                  <a:schemeClr val="tx1"/>
                </a:solidFill>
                <a:latin typeface="Arial Nova Light" panose="020B0304020202020204" pitchFamily="34" charset="0"/>
              </a:rPr>
              <a:t>revenus</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générés</a:t>
            </a:r>
            <a:r>
              <a:rPr lang="de-CH" dirty="0">
                <a:solidFill>
                  <a:schemeClr val="tx1"/>
                </a:solidFill>
                <a:latin typeface="Arial Nova Light" panose="020B0304020202020204" pitchFamily="34" charset="0"/>
              </a:rPr>
              <a:t> par </a:t>
            </a:r>
            <a:r>
              <a:rPr lang="de-CH" dirty="0" err="1">
                <a:solidFill>
                  <a:schemeClr val="tx1"/>
                </a:solidFill>
                <a:latin typeface="Arial Nova Light" panose="020B0304020202020204" pitchFamily="34" charset="0"/>
              </a:rPr>
              <a:t>un</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investissement</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dans</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une</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micro-filature</a:t>
            </a:r>
            <a:r>
              <a:rPr lang="de-CH" dirty="0">
                <a:solidFill>
                  <a:schemeClr val="tx1"/>
                </a:solidFill>
                <a:latin typeface="Arial Nova Light" panose="020B0304020202020204" pitchFamily="34" charset="0"/>
              </a:rPr>
              <a:t> de </a:t>
            </a:r>
            <a:r>
              <a:rPr lang="de-CH" dirty="0" err="1">
                <a:solidFill>
                  <a:schemeClr val="tx1"/>
                </a:solidFill>
                <a:latin typeface="Arial Nova Light" panose="020B0304020202020204" pitchFamily="34" charset="0"/>
              </a:rPr>
              <a:t>coton</a:t>
            </a:r>
            <a:r>
              <a:rPr lang="de-CH" dirty="0">
                <a:solidFill>
                  <a:schemeClr val="tx1"/>
                </a:solidFill>
                <a:latin typeface="Arial Nova Light" panose="020B0304020202020204" pitchFamily="34" charset="0"/>
              </a:rPr>
              <a:t> (Microspin).</a:t>
            </a:r>
            <a:endParaRPr lang="en-US" dirty="0">
              <a:solidFill>
                <a:schemeClr val="tx1"/>
              </a:solidFill>
              <a:latin typeface="Arial Nova Light" panose="020B0304020202020204" pitchFamily="34" charset="0"/>
            </a:endParaRPr>
          </a:p>
        </p:txBody>
      </p:sp>
    </p:spTree>
    <p:extLst>
      <p:ext uri="{BB962C8B-B14F-4D97-AF65-F5344CB8AC3E}">
        <p14:creationId xmlns:p14="http://schemas.microsoft.com/office/powerpoint/2010/main" val="1799321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F191F17-E30C-4A93-9B87-EEAB92AEE346}"/>
              </a:ext>
            </a:extLst>
          </p:cNvPr>
          <p:cNvCxnSpPr/>
          <p:nvPr/>
        </p:nvCxnSpPr>
        <p:spPr>
          <a:xfrm>
            <a:off x="-18661" y="1138335"/>
            <a:ext cx="753913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22E7B85-78C1-4AC2-A806-9397D22D1A5D}"/>
              </a:ext>
            </a:extLst>
          </p:cNvPr>
          <p:cNvSpPr txBox="1"/>
          <p:nvPr/>
        </p:nvSpPr>
        <p:spPr>
          <a:xfrm>
            <a:off x="821093" y="1586205"/>
            <a:ext cx="10681129" cy="707886"/>
          </a:xfrm>
          <a:prstGeom prst="rect">
            <a:avLst/>
          </a:prstGeom>
          <a:noFill/>
        </p:spPr>
        <p:txBody>
          <a:bodyPr wrap="none" rtlCol="0">
            <a:spAutoFit/>
          </a:bodyPr>
          <a:lstStyle/>
          <a:p>
            <a:r>
              <a:rPr lang="de-CH" sz="4000" b="1" dirty="0">
                <a:solidFill>
                  <a:srgbClr val="FFC000"/>
                </a:solidFill>
                <a:latin typeface="Arial" panose="020B0604020202020204" pitchFamily="34" charset="0"/>
                <a:ea typeface="Verdana" panose="020B0604030504040204" pitchFamily="34" charset="0"/>
                <a:cs typeface="Arial" panose="020B0604020202020204" pitchFamily="34" charset="0"/>
              </a:rPr>
              <a:t>CAMTEX LAB en 15 questions-réponses </a:t>
            </a:r>
            <a:r>
              <a:rPr lang="de-CH" sz="2000" i="1" dirty="0">
                <a:solidFill>
                  <a:srgbClr val="FFC000"/>
                </a:solidFill>
                <a:latin typeface="Arial" panose="020B0604020202020204" pitchFamily="34" charset="0"/>
                <a:ea typeface="Verdana" panose="020B0604030504040204" pitchFamily="34" charset="0"/>
                <a:cs typeface="Arial" panose="020B0604020202020204" pitchFamily="34" charset="0"/>
              </a:rPr>
              <a:t>(3/3)</a:t>
            </a:r>
            <a:endParaRPr lang="en-US" sz="4000" i="1" dirty="0">
              <a:solidFill>
                <a:srgbClr val="FFC000"/>
              </a:solidFill>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4619A89A-CCAD-4A00-ADF0-226749217F40}"/>
              </a:ext>
            </a:extLst>
          </p:cNvPr>
          <p:cNvSpPr/>
          <p:nvPr/>
        </p:nvSpPr>
        <p:spPr>
          <a:xfrm>
            <a:off x="821093" y="1"/>
            <a:ext cx="742950" cy="1447800"/>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3ACB2E9-029C-4793-899E-CCE89A6AF1C0}"/>
              </a:ext>
            </a:extLst>
          </p:cNvPr>
          <p:cNvSpPr/>
          <p:nvPr/>
        </p:nvSpPr>
        <p:spPr>
          <a:xfrm>
            <a:off x="1411643" y="2593755"/>
            <a:ext cx="9886693" cy="625281"/>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400" b="1" dirty="0">
                <a:solidFill>
                  <a:srgbClr val="FFC000"/>
                </a:solidFill>
                <a:latin typeface="Arial Nova Light" panose="020B0304020202020204" pitchFamily="34" charset="0"/>
              </a:rPr>
              <a:t>Comment le CAMTEX LAB sera-t-il gérer au quotidien?</a:t>
            </a:r>
            <a:endParaRPr lang="en-US" sz="2400" b="1" dirty="0">
              <a:solidFill>
                <a:srgbClr val="FFC000"/>
              </a:solidFill>
              <a:latin typeface="Arial Nova Light" panose="020B0304020202020204" pitchFamily="34" charset="0"/>
            </a:endParaRPr>
          </a:p>
        </p:txBody>
      </p:sp>
      <p:sp>
        <p:nvSpPr>
          <p:cNvPr id="8" name="Rectangle 7">
            <a:extLst>
              <a:ext uri="{FF2B5EF4-FFF2-40B4-BE49-F238E27FC236}">
                <a16:creationId xmlns:a16="http://schemas.microsoft.com/office/drawing/2014/main" id="{77161CA9-32E4-466B-AB32-D1F20922D162}"/>
              </a:ext>
            </a:extLst>
          </p:cNvPr>
          <p:cNvSpPr/>
          <p:nvPr/>
        </p:nvSpPr>
        <p:spPr>
          <a:xfrm>
            <a:off x="782735" y="2593755"/>
            <a:ext cx="628908" cy="625281"/>
          </a:xfrm>
          <a:prstGeom prst="rect">
            <a:avLst/>
          </a:prstGeom>
          <a:solidFill>
            <a:srgbClr val="FFC000"/>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latin typeface="Arial Nova Light" panose="020B0304020202020204" pitchFamily="34" charset="0"/>
              </a:rPr>
              <a:t>11</a:t>
            </a:r>
            <a:endParaRPr lang="en-US" sz="2400" b="1" dirty="0">
              <a:latin typeface="Arial Nova Light" panose="020B0304020202020204" pitchFamily="34" charset="0"/>
            </a:endParaRPr>
          </a:p>
        </p:txBody>
      </p:sp>
      <p:sp>
        <p:nvSpPr>
          <p:cNvPr id="10" name="Rectangle 9">
            <a:extLst>
              <a:ext uri="{FF2B5EF4-FFF2-40B4-BE49-F238E27FC236}">
                <a16:creationId xmlns:a16="http://schemas.microsoft.com/office/drawing/2014/main" id="{7C6113F8-39C8-45F1-A438-574C9F957046}"/>
              </a:ext>
            </a:extLst>
          </p:cNvPr>
          <p:cNvSpPr/>
          <p:nvPr/>
        </p:nvSpPr>
        <p:spPr>
          <a:xfrm>
            <a:off x="782732" y="3212232"/>
            <a:ext cx="10515601" cy="1533912"/>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de-CH" dirty="0">
                <a:solidFill>
                  <a:schemeClr val="tx1"/>
                </a:solidFill>
                <a:latin typeface="Arial Nova Light" panose="020B0304020202020204" pitchFamily="34" charset="0"/>
              </a:rPr>
              <a:t>Une équipe réduite permanente constituera la cheville </a:t>
            </a:r>
            <a:r>
              <a:rPr lang="de-CH" dirty="0" err="1">
                <a:solidFill>
                  <a:schemeClr val="tx1"/>
                </a:solidFill>
                <a:latin typeface="Arial Nova Light" panose="020B0304020202020204" pitchFamily="34" charset="0"/>
              </a:rPr>
              <a:t>ouvrière</a:t>
            </a:r>
            <a:r>
              <a:rPr lang="de-CH" dirty="0">
                <a:solidFill>
                  <a:schemeClr val="tx1"/>
                </a:solidFill>
                <a:latin typeface="Arial Nova Light" panose="020B0304020202020204" pitchFamily="34" charset="0"/>
              </a:rPr>
              <a:t> de CAMTEX LAB. Celle-ci </a:t>
            </a:r>
            <a:r>
              <a:rPr lang="de-CH" dirty="0" err="1">
                <a:solidFill>
                  <a:schemeClr val="tx1"/>
                </a:solidFill>
                <a:latin typeface="Arial Nova Light" panose="020B0304020202020204" pitchFamily="34" charset="0"/>
              </a:rPr>
              <a:t>assurera</a:t>
            </a:r>
            <a:r>
              <a:rPr lang="de-CH" dirty="0">
                <a:solidFill>
                  <a:schemeClr val="tx1"/>
                </a:solidFill>
                <a:latin typeface="Arial Nova Light" panose="020B0304020202020204" pitchFamily="34" charset="0"/>
              </a:rPr>
              <a:t> les fonctions classiques de gestion, d’animation, d’administration et de communication de </a:t>
            </a:r>
            <a:r>
              <a:rPr lang="de-CH" dirty="0" err="1">
                <a:solidFill>
                  <a:schemeClr val="tx1"/>
                </a:solidFill>
                <a:latin typeface="Arial Nova Light" panose="020B0304020202020204" pitchFamily="34" charset="0"/>
              </a:rPr>
              <a:t>l’incubateur</a:t>
            </a:r>
            <a:r>
              <a:rPr lang="de-CH" dirty="0">
                <a:solidFill>
                  <a:schemeClr val="tx1"/>
                </a:solidFill>
                <a:latin typeface="Arial Nova Light" panose="020B0304020202020204" pitchFamily="34" charset="0"/>
              </a:rPr>
              <a:t>/</a:t>
            </a:r>
            <a:r>
              <a:rPr lang="de-CH" dirty="0" err="1">
                <a:solidFill>
                  <a:schemeClr val="tx1"/>
                </a:solidFill>
                <a:latin typeface="Arial Nova Light" panose="020B0304020202020204" pitchFamily="34" charset="0"/>
              </a:rPr>
              <a:t>accélérateur</a:t>
            </a:r>
            <a:r>
              <a:rPr lang="de-CH" dirty="0">
                <a:solidFill>
                  <a:schemeClr val="tx1"/>
                </a:solidFill>
                <a:latin typeface="Arial Nova Light" panose="020B0304020202020204" pitchFamily="34" charset="0"/>
              </a:rPr>
              <a:t>. Des conseillers, ou référents, complèteront cette équipe principale et auront pour mission de </a:t>
            </a:r>
            <a:r>
              <a:rPr lang="de-CH" dirty="0" err="1">
                <a:solidFill>
                  <a:schemeClr val="tx1"/>
                </a:solidFill>
                <a:latin typeface="Arial Nova Light" panose="020B0304020202020204" pitchFamily="34" charset="0"/>
              </a:rPr>
              <a:t>suivre</a:t>
            </a:r>
            <a:r>
              <a:rPr lang="de-CH" dirty="0">
                <a:solidFill>
                  <a:schemeClr val="tx1"/>
                </a:solidFill>
                <a:latin typeface="Arial Nova Light" panose="020B0304020202020204" pitchFamily="34" charset="0"/>
              </a:rPr>
              <a:t> les </a:t>
            </a:r>
            <a:r>
              <a:rPr lang="de-CH" dirty="0" err="1">
                <a:solidFill>
                  <a:schemeClr val="tx1"/>
                </a:solidFill>
                <a:latin typeface="Arial Nova Light" panose="020B0304020202020204" pitchFamily="34" charset="0"/>
              </a:rPr>
              <a:t>porteurs</a:t>
            </a:r>
            <a:r>
              <a:rPr lang="de-CH" dirty="0">
                <a:solidFill>
                  <a:schemeClr val="tx1"/>
                </a:solidFill>
                <a:latin typeface="Arial Nova Light" panose="020B0304020202020204" pitchFamily="34" charset="0"/>
              </a:rPr>
              <a:t> de projets. Des experts extérieurs seront ponctuellement invités en fonction des besoins spécifiques des porteurs de projet.</a:t>
            </a:r>
            <a:endParaRPr lang="en-US" dirty="0">
              <a:solidFill>
                <a:schemeClr val="tx1"/>
              </a:solidFill>
              <a:latin typeface="Arial Nova Light" panose="020B0304020202020204" pitchFamily="34" charset="0"/>
            </a:endParaRPr>
          </a:p>
        </p:txBody>
      </p:sp>
      <p:sp>
        <p:nvSpPr>
          <p:cNvPr id="11" name="Rectangle 10">
            <a:extLst>
              <a:ext uri="{FF2B5EF4-FFF2-40B4-BE49-F238E27FC236}">
                <a16:creationId xmlns:a16="http://schemas.microsoft.com/office/drawing/2014/main" id="{5F38ADBE-9205-4672-B7B3-F68B33F46D27}"/>
              </a:ext>
            </a:extLst>
          </p:cNvPr>
          <p:cNvSpPr/>
          <p:nvPr/>
        </p:nvSpPr>
        <p:spPr>
          <a:xfrm>
            <a:off x="1411643" y="5071253"/>
            <a:ext cx="9886693" cy="625281"/>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400" b="1" dirty="0">
                <a:solidFill>
                  <a:srgbClr val="FFC000"/>
                </a:solidFill>
                <a:latin typeface="Arial Nova Light" panose="020B0304020202020204" pitchFamily="34" charset="0"/>
              </a:rPr>
              <a:t>Comment les porteurs de projet seront-ils sélectionnés?</a:t>
            </a:r>
            <a:endParaRPr lang="en-US" sz="2400" b="1" dirty="0">
              <a:solidFill>
                <a:srgbClr val="FFC000"/>
              </a:solidFill>
              <a:latin typeface="Arial Nova Light" panose="020B0304020202020204" pitchFamily="34" charset="0"/>
            </a:endParaRPr>
          </a:p>
        </p:txBody>
      </p:sp>
      <p:sp>
        <p:nvSpPr>
          <p:cNvPr id="12" name="Rectangle 11">
            <a:extLst>
              <a:ext uri="{FF2B5EF4-FFF2-40B4-BE49-F238E27FC236}">
                <a16:creationId xmlns:a16="http://schemas.microsoft.com/office/drawing/2014/main" id="{5D50C0EE-3A60-4079-A71A-39BEAD75C62D}"/>
              </a:ext>
            </a:extLst>
          </p:cNvPr>
          <p:cNvSpPr/>
          <p:nvPr/>
        </p:nvSpPr>
        <p:spPr>
          <a:xfrm>
            <a:off x="782735" y="5071253"/>
            <a:ext cx="628908" cy="625281"/>
          </a:xfrm>
          <a:prstGeom prst="rect">
            <a:avLst/>
          </a:prstGeom>
          <a:solidFill>
            <a:srgbClr val="FFC000"/>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latin typeface="Arial Nova Light" panose="020B0304020202020204" pitchFamily="34" charset="0"/>
              </a:rPr>
              <a:t>12</a:t>
            </a:r>
            <a:endParaRPr lang="en-US" sz="2400" b="1" dirty="0">
              <a:latin typeface="Arial Nova Light" panose="020B0304020202020204" pitchFamily="34" charset="0"/>
            </a:endParaRPr>
          </a:p>
        </p:txBody>
      </p:sp>
      <p:sp>
        <p:nvSpPr>
          <p:cNvPr id="13" name="Rectangle 12">
            <a:extLst>
              <a:ext uri="{FF2B5EF4-FFF2-40B4-BE49-F238E27FC236}">
                <a16:creationId xmlns:a16="http://schemas.microsoft.com/office/drawing/2014/main" id="{C1917B9C-1874-4949-B169-F86DB5C0F5C9}"/>
              </a:ext>
            </a:extLst>
          </p:cNvPr>
          <p:cNvSpPr/>
          <p:nvPr/>
        </p:nvSpPr>
        <p:spPr>
          <a:xfrm>
            <a:off x="782734" y="5687009"/>
            <a:ext cx="10515601" cy="1533912"/>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de-CH" dirty="0">
                <a:solidFill>
                  <a:schemeClr val="tx1"/>
                </a:solidFill>
                <a:latin typeface="Arial Nova Light" panose="020B0304020202020204" pitchFamily="34" charset="0"/>
              </a:rPr>
              <a:t>Un processus en 5 étapes (appel à candidatures, pré-sélection, préparation, évaluation et sélection) a été défini par les </a:t>
            </a:r>
            <a:r>
              <a:rPr lang="de-CH" dirty="0" err="1">
                <a:solidFill>
                  <a:schemeClr val="tx1"/>
                </a:solidFill>
                <a:latin typeface="Arial Nova Light" panose="020B0304020202020204" pitchFamily="34" charset="0"/>
              </a:rPr>
              <a:t>initiateurs</a:t>
            </a:r>
            <a:r>
              <a:rPr lang="de-CH" dirty="0">
                <a:solidFill>
                  <a:schemeClr val="tx1"/>
                </a:solidFill>
                <a:latin typeface="Arial Nova Light" panose="020B0304020202020204" pitchFamily="34" charset="0"/>
              </a:rPr>
              <a:t> de CAMTEX LAB pour sélectionner les porteurs de </a:t>
            </a:r>
            <a:r>
              <a:rPr lang="de-CH" dirty="0" err="1">
                <a:solidFill>
                  <a:schemeClr val="tx1"/>
                </a:solidFill>
                <a:latin typeface="Arial Nova Light" panose="020B0304020202020204" pitchFamily="34" charset="0"/>
              </a:rPr>
              <a:t>projet</a:t>
            </a:r>
            <a:r>
              <a:rPr lang="de-CH" dirty="0">
                <a:solidFill>
                  <a:schemeClr val="tx1"/>
                </a:solidFill>
                <a:latin typeface="Arial Nova Light" panose="020B0304020202020204" pitchFamily="34" charset="0"/>
              </a:rPr>
              <a:t>. Ce processus </a:t>
            </a:r>
            <a:r>
              <a:rPr lang="de-CH" dirty="0" err="1">
                <a:solidFill>
                  <a:schemeClr val="tx1"/>
                </a:solidFill>
                <a:latin typeface="Arial Nova Light" panose="020B0304020202020204" pitchFamily="34" charset="0"/>
              </a:rPr>
              <a:t>strict</a:t>
            </a:r>
            <a:r>
              <a:rPr lang="de-CH" dirty="0">
                <a:solidFill>
                  <a:schemeClr val="tx1"/>
                </a:solidFill>
                <a:latin typeface="Arial Nova Light" panose="020B0304020202020204" pitchFamily="34" charset="0"/>
              </a:rPr>
              <a:t> et </a:t>
            </a:r>
            <a:r>
              <a:rPr lang="de-CH" dirty="0" err="1">
                <a:solidFill>
                  <a:schemeClr val="tx1"/>
                </a:solidFill>
                <a:latin typeface="Arial Nova Light" panose="020B0304020202020204" pitchFamily="34" charset="0"/>
              </a:rPr>
              <a:t>exigeant</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sera</a:t>
            </a:r>
            <a:r>
              <a:rPr lang="de-CH" dirty="0">
                <a:solidFill>
                  <a:schemeClr val="tx1"/>
                </a:solidFill>
                <a:latin typeface="Arial Nova Light" panose="020B0304020202020204" pitchFamily="34" charset="0"/>
              </a:rPr>
              <a:t> organisé par un comité de sélection ad hoc constitué de membres du staff permanent de CAMTEX LAB, de représentants des partenaires et de personnes extérieures invitées. Il sera le garant du sérieux de ce nouvel outil de développement de </a:t>
            </a:r>
            <a:r>
              <a:rPr lang="de-CH" dirty="0" err="1">
                <a:solidFill>
                  <a:schemeClr val="tx1"/>
                </a:solidFill>
                <a:latin typeface="Arial Nova Light" panose="020B0304020202020204" pitchFamily="34" charset="0"/>
              </a:rPr>
              <a:t>l’entrepreneuriat</a:t>
            </a:r>
            <a:r>
              <a:rPr lang="de-CH" dirty="0">
                <a:solidFill>
                  <a:schemeClr val="tx1"/>
                </a:solidFill>
                <a:latin typeface="Arial Nova Light" panose="020B0304020202020204" pitchFamily="34" charset="0"/>
              </a:rPr>
              <a:t> textile au </a:t>
            </a:r>
            <a:r>
              <a:rPr lang="de-CH" dirty="0" err="1">
                <a:solidFill>
                  <a:schemeClr val="tx1"/>
                </a:solidFill>
                <a:latin typeface="Arial Nova Light" panose="020B0304020202020204" pitchFamily="34" charset="0"/>
              </a:rPr>
              <a:t>Cameroun</a:t>
            </a:r>
            <a:r>
              <a:rPr lang="de-CH" dirty="0">
                <a:solidFill>
                  <a:schemeClr val="tx1"/>
                </a:solidFill>
                <a:latin typeface="Arial Nova Light" panose="020B0304020202020204" pitchFamily="34" charset="0"/>
              </a:rPr>
              <a:t>.</a:t>
            </a:r>
            <a:endParaRPr lang="en-US" dirty="0">
              <a:solidFill>
                <a:schemeClr val="tx1"/>
              </a:solidFill>
              <a:latin typeface="Arial Nova Light" panose="020B0304020202020204" pitchFamily="34" charset="0"/>
            </a:endParaRPr>
          </a:p>
        </p:txBody>
      </p:sp>
      <p:sp>
        <p:nvSpPr>
          <p:cNvPr id="14" name="Rectangle 13">
            <a:extLst>
              <a:ext uri="{FF2B5EF4-FFF2-40B4-BE49-F238E27FC236}">
                <a16:creationId xmlns:a16="http://schemas.microsoft.com/office/drawing/2014/main" id="{69BFD691-BF78-4701-964F-BA45C98CD895}"/>
              </a:ext>
            </a:extLst>
          </p:cNvPr>
          <p:cNvSpPr/>
          <p:nvPr/>
        </p:nvSpPr>
        <p:spPr>
          <a:xfrm>
            <a:off x="1411642" y="7556371"/>
            <a:ext cx="9886693" cy="625281"/>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400" b="1" dirty="0">
                <a:solidFill>
                  <a:srgbClr val="FFC000"/>
                </a:solidFill>
                <a:latin typeface="Arial Nova Light" panose="020B0304020202020204" pitchFamily="34" charset="0"/>
              </a:rPr>
              <a:t>Quels seront les principes de </a:t>
            </a:r>
            <a:r>
              <a:rPr lang="de-CH" sz="2400" b="1" dirty="0" err="1">
                <a:solidFill>
                  <a:srgbClr val="FFC000"/>
                </a:solidFill>
                <a:latin typeface="Arial Nova Light" panose="020B0304020202020204" pitchFamily="34" charset="0"/>
              </a:rPr>
              <a:t>gouvernance</a:t>
            </a:r>
            <a:r>
              <a:rPr lang="de-CH" sz="2400" b="1" dirty="0">
                <a:solidFill>
                  <a:srgbClr val="FFC000"/>
                </a:solidFill>
                <a:latin typeface="Arial Nova Light" panose="020B0304020202020204" pitchFamily="34" charset="0"/>
              </a:rPr>
              <a:t> de CAMTEX LAB?</a:t>
            </a:r>
            <a:endParaRPr lang="en-US" sz="2400" b="1" dirty="0">
              <a:solidFill>
                <a:srgbClr val="FFC000"/>
              </a:solidFill>
              <a:latin typeface="Arial Nova Light" panose="020B0304020202020204" pitchFamily="34" charset="0"/>
            </a:endParaRPr>
          </a:p>
        </p:txBody>
      </p:sp>
      <p:sp>
        <p:nvSpPr>
          <p:cNvPr id="15" name="Rectangle 14">
            <a:extLst>
              <a:ext uri="{FF2B5EF4-FFF2-40B4-BE49-F238E27FC236}">
                <a16:creationId xmlns:a16="http://schemas.microsoft.com/office/drawing/2014/main" id="{AA5C833B-BA46-42A3-A568-BC328CF13A1A}"/>
              </a:ext>
            </a:extLst>
          </p:cNvPr>
          <p:cNvSpPr/>
          <p:nvPr/>
        </p:nvSpPr>
        <p:spPr>
          <a:xfrm>
            <a:off x="782734" y="7556371"/>
            <a:ext cx="628908" cy="625281"/>
          </a:xfrm>
          <a:prstGeom prst="rect">
            <a:avLst/>
          </a:prstGeom>
          <a:solidFill>
            <a:srgbClr val="FFC000"/>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latin typeface="Arial Nova Light" panose="020B0304020202020204" pitchFamily="34" charset="0"/>
              </a:rPr>
              <a:t>13</a:t>
            </a:r>
            <a:endParaRPr lang="en-US" sz="2400" b="1" dirty="0">
              <a:latin typeface="Arial Nova Light" panose="020B0304020202020204" pitchFamily="34" charset="0"/>
            </a:endParaRPr>
          </a:p>
        </p:txBody>
      </p:sp>
      <p:sp>
        <p:nvSpPr>
          <p:cNvPr id="16" name="Rectangle 15">
            <a:extLst>
              <a:ext uri="{FF2B5EF4-FFF2-40B4-BE49-F238E27FC236}">
                <a16:creationId xmlns:a16="http://schemas.microsoft.com/office/drawing/2014/main" id="{E75962DE-168D-461A-9BBE-E6046C9DB329}"/>
              </a:ext>
            </a:extLst>
          </p:cNvPr>
          <p:cNvSpPr/>
          <p:nvPr/>
        </p:nvSpPr>
        <p:spPr>
          <a:xfrm>
            <a:off x="782733" y="8172127"/>
            <a:ext cx="10515601" cy="1533912"/>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dirty="0">
                <a:solidFill>
                  <a:schemeClr val="tx1"/>
                </a:solidFill>
                <a:latin typeface="Arial Nova Light" panose="020B0304020202020204" pitchFamily="34" charset="0"/>
              </a:rPr>
              <a:t>Un Comité de Gestion</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sera</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constitué</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réunissant</a:t>
            </a:r>
            <a:r>
              <a:rPr lang="de-CH" dirty="0">
                <a:solidFill>
                  <a:schemeClr val="tx1"/>
                </a:solidFill>
                <a:latin typeface="Arial Nova Light" panose="020B0304020202020204" pitchFamily="34" charset="0"/>
              </a:rPr>
              <a:t> les </a:t>
            </a:r>
            <a:r>
              <a:rPr lang="de-CH" dirty="0" err="1">
                <a:solidFill>
                  <a:schemeClr val="tx1"/>
                </a:solidFill>
                <a:latin typeface="Arial Nova Light" panose="020B0304020202020204" pitchFamily="34" charset="0"/>
              </a:rPr>
              <a:t>différents</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partenaires</a:t>
            </a:r>
            <a:r>
              <a:rPr lang="de-CH" dirty="0">
                <a:solidFill>
                  <a:schemeClr val="tx1"/>
                </a:solidFill>
                <a:latin typeface="Arial Nova Light" panose="020B0304020202020204" pitchFamily="34" charset="0"/>
              </a:rPr>
              <a:t> de CAMTEX LAB. </a:t>
            </a:r>
            <a:r>
              <a:rPr lang="de-CH" dirty="0" err="1">
                <a:solidFill>
                  <a:schemeClr val="tx1"/>
                </a:solidFill>
                <a:latin typeface="Arial Nova Light" panose="020B0304020202020204" pitchFamily="34" charset="0"/>
              </a:rPr>
              <a:t>Celui</a:t>
            </a:r>
            <a:r>
              <a:rPr lang="de-CH" dirty="0">
                <a:solidFill>
                  <a:schemeClr val="tx1"/>
                </a:solidFill>
                <a:latin typeface="Arial Nova Light" panose="020B0304020202020204" pitchFamily="34" charset="0"/>
              </a:rPr>
              <a:t>-ci </a:t>
            </a:r>
            <a:r>
              <a:rPr lang="de-CH" dirty="0" err="1">
                <a:solidFill>
                  <a:schemeClr val="tx1"/>
                </a:solidFill>
                <a:latin typeface="Arial Nova Light" panose="020B0304020202020204" pitchFamily="34" charset="0"/>
              </a:rPr>
              <a:t>dictera</a:t>
            </a:r>
            <a:r>
              <a:rPr lang="de-CH" dirty="0">
                <a:solidFill>
                  <a:schemeClr val="tx1"/>
                </a:solidFill>
                <a:latin typeface="Arial Nova Light" panose="020B0304020202020204" pitchFamily="34" charset="0"/>
              </a:rPr>
              <a:t> les grandes orientations de </a:t>
            </a:r>
            <a:r>
              <a:rPr lang="de-CH" dirty="0" err="1">
                <a:solidFill>
                  <a:schemeClr val="tx1"/>
                </a:solidFill>
                <a:latin typeface="Arial Nova Light" panose="020B0304020202020204" pitchFamily="34" charset="0"/>
              </a:rPr>
              <a:t>l’incubateur</a:t>
            </a:r>
            <a:r>
              <a:rPr lang="de-CH" dirty="0">
                <a:solidFill>
                  <a:schemeClr val="tx1"/>
                </a:solidFill>
                <a:latin typeface="Arial Nova Light" panose="020B0304020202020204" pitchFamily="34" charset="0"/>
              </a:rPr>
              <a:t>/</a:t>
            </a:r>
            <a:r>
              <a:rPr lang="de-CH" dirty="0" err="1">
                <a:solidFill>
                  <a:schemeClr val="tx1"/>
                </a:solidFill>
                <a:latin typeface="Arial Nova Light" panose="020B0304020202020204" pitchFamily="34" charset="0"/>
              </a:rPr>
              <a:t>accélérateur</a:t>
            </a:r>
            <a:r>
              <a:rPr lang="de-CH" dirty="0">
                <a:solidFill>
                  <a:schemeClr val="tx1"/>
                </a:solidFill>
                <a:latin typeface="Arial Nova Light" panose="020B0304020202020204" pitchFamily="34" charset="0"/>
              </a:rPr>
              <a:t> tout en garantissant une réelle autonomie de gestion à l’équipe permanente de professionnels mise en place. Différents comités seront également mis en place </a:t>
            </a:r>
            <a:r>
              <a:rPr lang="de-CH" dirty="0" err="1">
                <a:solidFill>
                  <a:schemeClr val="tx1"/>
                </a:solidFill>
                <a:latin typeface="Arial Nova Light" panose="020B0304020202020204" pitchFamily="34" charset="0"/>
              </a:rPr>
              <a:t>pour</a:t>
            </a:r>
            <a:r>
              <a:rPr lang="de-CH" dirty="0">
                <a:solidFill>
                  <a:schemeClr val="tx1"/>
                </a:solidFill>
                <a:latin typeface="Arial Nova Light" panose="020B0304020202020204" pitchFamily="34" charset="0"/>
              </a:rPr>
              <a:t> </a:t>
            </a:r>
            <a:r>
              <a:rPr lang="de-CH" dirty="0" err="1">
                <a:solidFill>
                  <a:schemeClr val="tx1"/>
                </a:solidFill>
                <a:latin typeface="Arial Nova Light" panose="020B0304020202020204" pitchFamily="34" charset="0"/>
              </a:rPr>
              <a:t>mener</a:t>
            </a:r>
            <a:r>
              <a:rPr lang="de-CH" dirty="0">
                <a:solidFill>
                  <a:schemeClr val="tx1"/>
                </a:solidFill>
                <a:latin typeface="Arial Nova Light" panose="020B0304020202020204" pitchFamily="34" charset="0"/>
              </a:rPr>
              <a:t> à </a:t>
            </a:r>
            <a:r>
              <a:rPr lang="de-CH" dirty="0" err="1">
                <a:solidFill>
                  <a:schemeClr val="tx1"/>
                </a:solidFill>
                <a:latin typeface="Arial Nova Light" panose="020B0304020202020204" pitchFamily="34" charset="0"/>
              </a:rPr>
              <a:t>bien</a:t>
            </a:r>
            <a:r>
              <a:rPr lang="de-CH" dirty="0">
                <a:solidFill>
                  <a:schemeClr val="tx1"/>
                </a:solidFill>
                <a:latin typeface="Arial Nova Light" panose="020B0304020202020204" pitchFamily="34" charset="0"/>
              </a:rPr>
              <a:t> certaines missions comme par exemple la sélection des porteurs de projet, la </a:t>
            </a:r>
            <a:r>
              <a:rPr lang="de-CH" dirty="0" err="1">
                <a:solidFill>
                  <a:schemeClr val="tx1"/>
                </a:solidFill>
                <a:latin typeface="Arial Nova Light" panose="020B0304020202020204" pitchFamily="34" charset="0"/>
              </a:rPr>
              <a:t>validation</a:t>
            </a:r>
            <a:r>
              <a:rPr lang="de-CH" dirty="0">
                <a:solidFill>
                  <a:schemeClr val="tx1"/>
                </a:solidFill>
                <a:latin typeface="Arial Nova Light" panose="020B0304020202020204" pitchFamily="34" charset="0"/>
              </a:rPr>
              <a:t> des parcours des </a:t>
            </a:r>
            <a:r>
              <a:rPr lang="de-CH" dirty="0" err="1">
                <a:solidFill>
                  <a:schemeClr val="tx1"/>
                </a:solidFill>
                <a:latin typeface="Arial Nova Light" panose="020B0304020202020204" pitchFamily="34" charset="0"/>
              </a:rPr>
              <a:t>sélectionnés</a:t>
            </a:r>
            <a:r>
              <a:rPr lang="de-CH" dirty="0">
                <a:solidFill>
                  <a:schemeClr val="tx1"/>
                </a:solidFill>
                <a:latin typeface="Arial Nova Light" panose="020B0304020202020204" pitchFamily="34" charset="0"/>
              </a:rPr>
              <a:t>, le contrôle de </a:t>
            </a:r>
            <a:r>
              <a:rPr lang="de-CH" dirty="0" err="1">
                <a:solidFill>
                  <a:schemeClr val="tx1"/>
                </a:solidFill>
                <a:latin typeface="Arial Nova Light" panose="020B0304020202020204" pitchFamily="34" charset="0"/>
              </a:rPr>
              <a:t>gestion</a:t>
            </a:r>
            <a:r>
              <a:rPr lang="de-CH" dirty="0">
                <a:solidFill>
                  <a:schemeClr val="tx1"/>
                </a:solidFill>
                <a:latin typeface="Arial Nova Light" panose="020B0304020202020204" pitchFamily="34" charset="0"/>
              </a:rPr>
              <a:t>, etc.</a:t>
            </a:r>
            <a:endParaRPr lang="en-US" dirty="0">
              <a:solidFill>
                <a:schemeClr val="tx1"/>
              </a:solidFill>
              <a:latin typeface="Arial Nova Light" panose="020B0304020202020204" pitchFamily="34" charset="0"/>
            </a:endParaRPr>
          </a:p>
        </p:txBody>
      </p:sp>
      <p:sp>
        <p:nvSpPr>
          <p:cNvPr id="17" name="Rectangle 16">
            <a:extLst>
              <a:ext uri="{FF2B5EF4-FFF2-40B4-BE49-F238E27FC236}">
                <a16:creationId xmlns:a16="http://schemas.microsoft.com/office/drawing/2014/main" id="{0E3FCDFB-FE89-49BC-AA93-E515135AFE9A}"/>
              </a:ext>
            </a:extLst>
          </p:cNvPr>
          <p:cNvSpPr/>
          <p:nvPr/>
        </p:nvSpPr>
        <p:spPr>
          <a:xfrm>
            <a:off x="1411641" y="10041489"/>
            <a:ext cx="9886693" cy="625281"/>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400" b="1" dirty="0">
                <a:solidFill>
                  <a:srgbClr val="FFC000"/>
                </a:solidFill>
                <a:latin typeface="Arial Nova Light" panose="020B0304020202020204" pitchFamily="34" charset="0"/>
              </a:rPr>
              <a:t>Quels sont les facteurs clés du CAMTEX LAB?</a:t>
            </a:r>
            <a:endParaRPr lang="en-US" sz="2400" b="1" dirty="0">
              <a:solidFill>
                <a:srgbClr val="FFC000"/>
              </a:solidFill>
              <a:latin typeface="Arial Nova Light" panose="020B0304020202020204" pitchFamily="34" charset="0"/>
            </a:endParaRPr>
          </a:p>
        </p:txBody>
      </p:sp>
      <p:sp>
        <p:nvSpPr>
          <p:cNvPr id="18" name="Rectangle 17">
            <a:extLst>
              <a:ext uri="{FF2B5EF4-FFF2-40B4-BE49-F238E27FC236}">
                <a16:creationId xmlns:a16="http://schemas.microsoft.com/office/drawing/2014/main" id="{1CA74604-8C05-41FB-A630-18B57107F30F}"/>
              </a:ext>
            </a:extLst>
          </p:cNvPr>
          <p:cNvSpPr/>
          <p:nvPr/>
        </p:nvSpPr>
        <p:spPr>
          <a:xfrm>
            <a:off x="782733" y="10041489"/>
            <a:ext cx="628908" cy="625281"/>
          </a:xfrm>
          <a:prstGeom prst="rect">
            <a:avLst/>
          </a:prstGeom>
          <a:solidFill>
            <a:srgbClr val="FFC000"/>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latin typeface="Arial Nova Light" panose="020B0304020202020204" pitchFamily="34" charset="0"/>
              </a:rPr>
              <a:t>14</a:t>
            </a:r>
            <a:endParaRPr lang="en-US" sz="2400" b="1" dirty="0">
              <a:latin typeface="Arial Nova Light" panose="020B0304020202020204" pitchFamily="34" charset="0"/>
            </a:endParaRPr>
          </a:p>
        </p:txBody>
      </p:sp>
      <p:sp>
        <p:nvSpPr>
          <p:cNvPr id="19" name="Rectangle 18">
            <a:extLst>
              <a:ext uri="{FF2B5EF4-FFF2-40B4-BE49-F238E27FC236}">
                <a16:creationId xmlns:a16="http://schemas.microsoft.com/office/drawing/2014/main" id="{FDA1719D-2A77-47E4-B095-BCEBE228B76C}"/>
              </a:ext>
            </a:extLst>
          </p:cNvPr>
          <p:cNvSpPr/>
          <p:nvPr/>
        </p:nvSpPr>
        <p:spPr>
          <a:xfrm>
            <a:off x="782732" y="10667586"/>
            <a:ext cx="10515601" cy="1533912"/>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de-CH" dirty="0">
                <a:solidFill>
                  <a:schemeClr val="tx1"/>
                </a:solidFill>
                <a:latin typeface="Arial Nova Light" panose="020B0304020202020204" pitchFamily="34" charset="0"/>
              </a:rPr>
              <a:t>Le futur </a:t>
            </a:r>
            <a:r>
              <a:rPr lang="de-CH" dirty="0" err="1">
                <a:solidFill>
                  <a:schemeClr val="tx1"/>
                </a:solidFill>
                <a:latin typeface="Arial Nova Light" panose="020B0304020202020204" pitchFamily="34" charset="0"/>
              </a:rPr>
              <a:t>succès</a:t>
            </a:r>
            <a:r>
              <a:rPr lang="de-CH" dirty="0">
                <a:solidFill>
                  <a:schemeClr val="tx1"/>
                </a:solidFill>
                <a:latin typeface="Arial Nova Light" panose="020B0304020202020204" pitchFamily="34" charset="0"/>
              </a:rPr>
              <a:t> de CAMTEX LAB </a:t>
            </a:r>
            <a:r>
              <a:rPr lang="de-CH" dirty="0" err="1">
                <a:solidFill>
                  <a:schemeClr val="tx1"/>
                </a:solidFill>
                <a:latin typeface="Arial Nova Light" panose="020B0304020202020204" pitchFamily="34" charset="0"/>
              </a:rPr>
              <a:t>dépendra</a:t>
            </a:r>
            <a:r>
              <a:rPr lang="de-CH" dirty="0">
                <a:solidFill>
                  <a:schemeClr val="tx1"/>
                </a:solidFill>
                <a:latin typeface="Arial Nova Light" panose="020B0304020202020204" pitchFamily="34" charset="0"/>
              </a:rPr>
              <a:t> de la </a:t>
            </a:r>
            <a:r>
              <a:rPr lang="de-CH" dirty="0" err="1">
                <a:solidFill>
                  <a:schemeClr val="tx1"/>
                </a:solidFill>
                <a:latin typeface="Arial Nova Light" panose="020B0304020202020204" pitchFamily="34" charset="0"/>
              </a:rPr>
              <a:t>qualité</a:t>
            </a:r>
            <a:r>
              <a:rPr lang="de-CH" dirty="0">
                <a:solidFill>
                  <a:schemeClr val="tx1"/>
                </a:solidFill>
                <a:latin typeface="Arial Nova Light" panose="020B0304020202020204" pitchFamily="34" charset="0"/>
              </a:rPr>
              <a:t> de </a:t>
            </a:r>
            <a:r>
              <a:rPr lang="de-CH" dirty="0" err="1">
                <a:solidFill>
                  <a:schemeClr val="tx1"/>
                </a:solidFill>
                <a:latin typeface="Arial Nova Light" panose="020B0304020202020204" pitchFamily="34" charset="0"/>
              </a:rPr>
              <a:t>ses</a:t>
            </a:r>
            <a:r>
              <a:rPr lang="de-CH" dirty="0">
                <a:solidFill>
                  <a:schemeClr val="tx1"/>
                </a:solidFill>
                <a:latin typeface="Arial Nova Light" panose="020B0304020202020204" pitchFamily="34" charset="0"/>
              </a:rPr>
              <a:t> services d’accompagnement, l’empathie et le professionnalisme des </a:t>
            </a:r>
            <a:r>
              <a:rPr lang="de-CH" dirty="0" err="1">
                <a:solidFill>
                  <a:schemeClr val="tx1"/>
                </a:solidFill>
                <a:latin typeface="Arial Nova Light" panose="020B0304020202020204" pitchFamily="34" charset="0"/>
              </a:rPr>
              <a:t>conseillers</a:t>
            </a:r>
            <a:r>
              <a:rPr lang="de-CH" dirty="0">
                <a:solidFill>
                  <a:schemeClr val="tx1"/>
                </a:solidFill>
                <a:latin typeface="Arial Nova Light" panose="020B0304020202020204" pitchFamily="34" charset="0"/>
              </a:rPr>
              <a:t> au </a:t>
            </a:r>
            <a:r>
              <a:rPr lang="de-CH" dirty="0" err="1">
                <a:solidFill>
                  <a:schemeClr val="tx1"/>
                </a:solidFill>
                <a:latin typeface="Arial Nova Light" panose="020B0304020202020204" pitchFamily="34" charset="0"/>
              </a:rPr>
              <a:t>service</a:t>
            </a:r>
            <a:r>
              <a:rPr lang="de-CH" dirty="0">
                <a:solidFill>
                  <a:schemeClr val="tx1"/>
                </a:solidFill>
                <a:latin typeface="Arial Nova Light" panose="020B0304020202020204" pitchFamily="34" charset="0"/>
              </a:rPr>
              <a:t> des </a:t>
            </a:r>
            <a:r>
              <a:rPr lang="de-CH" dirty="0" err="1">
                <a:solidFill>
                  <a:schemeClr val="tx1"/>
                </a:solidFill>
                <a:latin typeface="Arial Nova Light" panose="020B0304020202020204" pitchFamily="34" charset="0"/>
              </a:rPr>
              <a:t>porteurs</a:t>
            </a:r>
            <a:r>
              <a:rPr lang="de-CH" dirty="0">
                <a:solidFill>
                  <a:schemeClr val="tx1"/>
                </a:solidFill>
                <a:latin typeface="Arial Nova Light" panose="020B0304020202020204" pitchFamily="34" charset="0"/>
              </a:rPr>
              <a:t> de </a:t>
            </a:r>
            <a:r>
              <a:rPr lang="de-CH" dirty="0" err="1">
                <a:solidFill>
                  <a:schemeClr val="tx1"/>
                </a:solidFill>
                <a:latin typeface="Arial Nova Light" panose="020B0304020202020204" pitchFamily="34" charset="0"/>
              </a:rPr>
              <a:t>projet</a:t>
            </a:r>
            <a:r>
              <a:rPr lang="de-CH" dirty="0">
                <a:solidFill>
                  <a:schemeClr val="tx1"/>
                </a:solidFill>
                <a:latin typeface="Arial Nova Light" panose="020B0304020202020204" pitchFamily="34" charset="0"/>
              </a:rPr>
              <a:t>, la capacité d’adaptation de la structure et de son équipe dirigeante, la connaissance de l’environnement local, la curiosité, la richesse du réseau, la spécialisation des experts extérieurs, etc. </a:t>
            </a:r>
            <a:endParaRPr lang="en-US" dirty="0">
              <a:solidFill>
                <a:schemeClr val="tx1"/>
              </a:solidFill>
              <a:latin typeface="Arial Nova Light" panose="020B0304020202020204" pitchFamily="34" charset="0"/>
            </a:endParaRPr>
          </a:p>
        </p:txBody>
      </p:sp>
      <p:sp>
        <p:nvSpPr>
          <p:cNvPr id="20" name="Rectangle 19">
            <a:extLst>
              <a:ext uri="{FF2B5EF4-FFF2-40B4-BE49-F238E27FC236}">
                <a16:creationId xmlns:a16="http://schemas.microsoft.com/office/drawing/2014/main" id="{B7178779-AB30-41E9-973F-5052508EF253}"/>
              </a:ext>
            </a:extLst>
          </p:cNvPr>
          <p:cNvSpPr/>
          <p:nvPr/>
        </p:nvSpPr>
        <p:spPr>
          <a:xfrm>
            <a:off x="1411641" y="12526605"/>
            <a:ext cx="9886693" cy="625281"/>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400" b="1" dirty="0">
                <a:solidFill>
                  <a:srgbClr val="FFC000"/>
                </a:solidFill>
                <a:latin typeface="Arial Nova Light" panose="020B0304020202020204" pitchFamily="34" charset="0"/>
              </a:rPr>
              <a:t>Comment sera mesurer la performance du CAMTEX LAB?</a:t>
            </a:r>
            <a:endParaRPr lang="en-US" sz="2400" b="1" dirty="0">
              <a:solidFill>
                <a:srgbClr val="FFC000"/>
              </a:solidFill>
              <a:latin typeface="Arial Nova Light" panose="020B0304020202020204" pitchFamily="34" charset="0"/>
            </a:endParaRPr>
          </a:p>
        </p:txBody>
      </p:sp>
      <p:sp>
        <p:nvSpPr>
          <p:cNvPr id="21" name="Rectangle 20">
            <a:extLst>
              <a:ext uri="{FF2B5EF4-FFF2-40B4-BE49-F238E27FC236}">
                <a16:creationId xmlns:a16="http://schemas.microsoft.com/office/drawing/2014/main" id="{EF59B53B-B2FB-4211-9DC7-22243F310E21}"/>
              </a:ext>
            </a:extLst>
          </p:cNvPr>
          <p:cNvSpPr/>
          <p:nvPr/>
        </p:nvSpPr>
        <p:spPr>
          <a:xfrm>
            <a:off x="782733" y="12526605"/>
            <a:ext cx="628908" cy="625281"/>
          </a:xfrm>
          <a:prstGeom prst="rect">
            <a:avLst/>
          </a:prstGeom>
          <a:solidFill>
            <a:srgbClr val="FFC000"/>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latin typeface="Arial Nova Light" panose="020B0304020202020204" pitchFamily="34" charset="0"/>
              </a:rPr>
              <a:t>15</a:t>
            </a:r>
            <a:endParaRPr lang="en-US" sz="2400" b="1" dirty="0">
              <a:latin typeface="Arial Nova Light" panose="020B0304020202020204" pitchFamily="34" charset="0"/>
            </a:endParaRPr>
          </a:p>
        </p:txBody>
      </p:sp>
      <p:sp>
        <p:nvSpPr>
          <p:cNvPr id="22" name="Rectangle 21">
            <a:extLst>
              <a:ext uri="{FF2B5EF4-FFF2-40B4-BE49-F238E27FC236}">
                <a16:creationId xmlns:a16="http://schemas.microsoft.com/office/drawing/2014/main" id="{B4052CDF-F03C-4910-B5E6-14C729AC64F0}"/>
              </a:ext>
            </a:extLst>
          </p:cNvPr>
          <p:cNvSpPr/>
          <p:nvPr/>
        </p:nvSpPr>
        <p:spPr>
          <a:xfrm>
            <a:off x="782732" y="13142361"/>
            <a:ext cx="10515601" cy="1533912"/>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dirty="0">
                <a:solidFill>
                  <a:schemeClr val="tx1"/>
                </a:solidFill>
                <a:latin typeface="Arial Nova Light" panose="020B0304020202020204" pitchFamily="34" charset="0"/>
              </a:rPr>
              <a:t>Deux catégories d’indicateurs de performance permettront de suivre les progrès enregistrés par le CAMTEX LAB: (i) les indicateurs de résultats ou le chiffrage à court terme des objectifs à atteindre et (ii) les indicateurs d’impact ou l’analyse à plus long terme de l’impact de CAMTEX LAB sur les porteurs de projet et ses partenaires. CAMTEX LAB sera surtout juger sur sa capacité à répondre à ses objectifs initiaux à savoir la création de sociétés textiles viables au Cameroun.</a:t>
            </a:r>
          </a:p>
        </p:txBody>
      </p:sp>
    </p:spTree>
    <p:extLst>
      <p:ext uri="{BB962C8B-B14F-4D97-AF65-F5344CB8AC3E}">
        <p14:creationId xmlns:p14="http://schemas.microsoft.com/office/powerpoint/2010/main" val="2540607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F191F17-E30C-4A93-9B87-EEAB92AEE346}"/>
              </a:ext>
            </a:extLst>
          </p:cNvPr>
          <p:cNvCxnSpPr/>
          <p:nvPr/>
        </p:nvCxnSpPr>
        <p:spPr>
          <a:xfrm>
            <a:off x="-18661" y="1138335"/>
            <a:ext cx="753913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22E7B85-78C1-4AC2-A806-9397D22D1A5D}"/>
              </a:ext>
            </a:extLst>
          </p:cNvPr>
          <p:cNvSpPr txBox="1"/>
          <p:nvPr/>
        </p:nvSpPr>
        <p:spPr>
          <a:xfrm>
            <a:off x="821093" y="1586205"/>
            <a:ext cx="10495177" cy="1323439"/>
          </a:xfrm>
          <a:prstGeom prst="rect">
            <a:avLst/>
          </a:prstGeom>
          <a:noFill/>
        </p:spPr>
        <p:txBody>
          <a:bodyPr wrap="square" rtlCol="0">
            <a:spAutoFit/>
          </a:bodyPr>
          <a:lstStyle/>
          <a:p>
            <a:pPr marL="742950" indent="-742950">
              <a:buFont typeface="+mj-lt"/>
              <a:buAutoNum type="arabicPeriod"/>
            </a:pPr>
            <a:r>
              <a:rPr lang="fr-FR" sz="4000" b="1" dirty="0">
                <a:solidFill>
                  <a:srgbClr val="FFC000"/>
                </a:solidFill>
                <a:latin typeface="Arial" panose="020B0604020202020204" pitchFamily="34" charset="0"/>
                <a:ea typeface="Verdana" panose="020B0604030504040204" pitchFamily="34" charset="0"/>
                <a:cs typeface="Arial" panose="020B0604020202020204" pitchFamily="34" charset="0"/>
              </a:rPr>
              <a:t>Pourquoi un incubateur/accélérateur textile au Cameroun?</a:t>
            </a:r>
          </a:p>
        </p:txBody>
      </p:sp>
      <p:sp>
        <p:nvSpPr>
          <p:cNvPr id="2" name="TextBox 1">
            <a:extLst>
              <a:ext uri="{FF2B5EF4-FFF2-40B4-BE49-F238E27FC236}">
                <a16:creationId xmlns:a16="http://schemas.microsoft.com/office/drawing/2014/main" id="{D651059C-4EBB-44AD-AD00-118256A9077F}"/>
              </a:ext>
            </a:extLst>
          </p:cNvPr>
          <p:cNvSpPr txBox="1"/>
          <p:nvPr/>
        </p:nvSpPr>
        <p:spPr>
          <a:xfrm>
            <a:off x="2216040" y="3243176"/>
            <a:ext cx="4334886" cy="11480066"/>
          </a:xfrm>
          <a:prstGeom prst="rect">
            <a:avLst/>
          </a:prstGeom>
          <a:noFill/>
        </p:spPr>
        <p:txBody>
          <a:bodyPr wrap="square" rtlCol="0">
            <a:spAutoFit/>
          </a:bodyPr>
          <a:lstStyle/>
          <a:p>
            <a:pPr algn="just">
              <a:spcBef>
                <a:spcPts val="1200"/>
              </a:spcBef>
            </a:pPr>
            <a:r>
              <a:rPr lang="de-CH" b="1" dirty="0">
                <a:latin typeface="Arial Nova Light" panose="020B0304020202020204" pitchFamily="34" charset="0"/>
                <a:cs typeface="Arial" panose="020B0604020202020204" pitchFamily="34" charset="0"/>
              </a:rPr>
              <a:t>Et si nous envisagions le développement de l’industrie textile au </a:t>
            </a:r>
            <a:r>
              <a:rPr lang="de-CH" b="1" dirty="0" err="1">
                <a:latin typeface="Arial Nova Light" panose="020B0304020202020204" pitchFamily="34" charset="0"/>
                <a:cs typeface="Arial" panose="020B0604020202020204" pitchFamily="34" charset="0"/>
              </a:rPr>
              <a:t>Cameroun</a:t>
            </a:r>
            <a:r>
              <a:rPr lang="de-CH" b="1" dirty="0">
                <a:latin typeface="Arial Nova Light" panose="020B0304020202020204" pitchFamily="34" charset="0"/>
                <a:cs typeface="Arial" panose="020B0604020202020204" pitchFamily="34" charset="0"/>
              </a:rPr>
              <a:t> différemment?</a:t>
            </a:r>
            <a:r>
              <a:rPr lang="de-CH" dirty="0">
                <a:latin typeface="Arial Nova Light" panose="020B0304020202020204" pitchFamily="34" charset="0"/>
                <a:cs typeface="Arial" panose="020B0604020202020204" pitchFamily="34" charset="0"/>
              </a:rPr>
              <a:t> Cette question centrale fut la genèse de la réflexion sur la création </a:t>
            </a:r>
            <a:r>
              <a:rPr lang="de-CH" dirty="0" err="1">
                <a:latin typeface="Arial Nova Light" panose="020B0304020202020204" pitchFamily="34" charset="0"/>
                <a:cs typeface="Arial" panose="020B0604020202020204" pitchFamily="34" charset="0"/>
              </a:rPr>
              <a:t>d’un</a:t>
            </a:r>
            <a:r>
              <a:rPr lang="de-CH" dirty="0">
                <a:latin typeface="Arial Nova Light" panose="020B0304020202020204" pitchFamily="34" charset="0"/>
                <a:cs typeface="Arial" panose="020B0604020202020204" pitchFamily="34" charset="0"/>
              </a:rPr>
              <a:t> </a:t>
            </a:r>
            <a:r>
              <a:rPr lang="de-CH" dirty="0" err="1">
                <a:latin typeface="Arial Nova Light" panose="020B0304020202020204" pitchFamily="34" charset="0"/>
                <a:cs typeface="Arial" panose="020B0604020202020204" pitchFamily="34" charset="0"/>
              </a:rPr>
              <a:t>incubateur</a:t>
            </a:r>
            <a:r>
              <a:rPr lang="de-CH" dirty="0">
                <a:latin typeface="Arial Nova Light" panose="020B0304020202020204" pitchFamily="34" charset="0"/>
                <a:cs typeface="Arial" panose="020B0604020202020204" pitchFamily="34" charset="0"/>
              </a:rPr>
              <a:t>/</a:t>
            </a:r>
            <a:r>
              <a:rPr lang="de-CH" dirty="0" err="1">
                <a:latin typeface="Arial Nova Light" panose="020B0304020202020204" pitchFamily="34" charset="0"/>
                <a:cs typeface="Arial" panose="020B0604020202020204" pitchFamily="34" charset="0"/>
              </a:rPr>
              <a:t>accélérateur</a:t>
            </a:r>
            <a:r>
              <a:rPr lang="de-CH" dirty="0">
                <a:latin typeface="Arial Nova Light" panose="020B0304020202020204" pitchFamily="34" charset="0"/>
                <a:cs typeface="Arial" panose="020B0604020202020204" pitchFamily="34" charset="0"/>
              </a:rPr>
              <a:t> textile lors d’une étude initiée par la GIZ intitulée «Développer une industrie textile cotonnière au </a:t>
            </a:r>
            <a:r>
              <a:rPr lang="de-CH" dirty="0" err="1">
                <a:latin typeface="Arial Nova Light" panose="020B0304020202020204" pitchFamily="34" charset="0"/>
                <a:cs typeface="Arial" panose="020B0604020202020204" pitchFamily="34" charset="0"/>
              </a:rPr>
              <a:t>Cameroun</a:t>
            </a:r>
            <a:r>
              <a:rPr lang="de-CH" dirty="0">
                <a:latin typeface="Arial Nova Light" panose="020B0304020202020204" pitchFamily="34" charset="0"/>
                <a:cs typeface="Arial" panose="020B0604020202020204" pitchFamily="34" charset="0"/>
              </a:rPr>
              <a:t>» confiée aux cabinets Gherzi Textil Organisation AG en 2019. </a:t>
            </a:r>
          </a:p>
          <a:p>
            <a:pPr algn="just">
              <a:spcBef>
                <a:spcPts val="2400"/>
              </a:spcBef>
            </a:pPr>
            <a:r>
              <a:rPr lang="de-CH" sz="2000" b="1" dirty="0">
                <a:solidFill>
                  <a:srgbClr val="FFC000"/>
                </a:solidFill>
                <a:latin typeface="Arial Nova Light" panose="020B0304020202020204" pitchFamily="34" charset="0"/>
                <a:cs typeface="Arial" panose="020B0604020202020204" pitchFamily="34" charset="0"/>
              </a:rPr>
              <a:t>1.1 </a:t>
            </a:r>
            <a:r>
              <a:rPr lang="fr-FR" sz="2000" b="1" dirty="0">
                <a:solidFill>
                  <a:srgbClr val="FFC000"/>
                </a:solidFill>
                <a:latin typeface="Arial Nova Light" panose="020B0304020202020204" pitchFamily="34" charset="0"/>
                <a:cs typeface="Arial" panose="020B0604020202020204" pitchFamily="34" charset="0"/>
              </a:rPr>
              <a:t>La filière textile en Afrique de l’Ouest et Centrale: le besoin de changer de chapitre</a:t>
            </a:r>
          </a:p>
          <a:p>
            <a:pPr algn="just">
              <a:spcBef>
                <a:spcPts val="1200"/>
              </a:spcBef>
            </a:pPr>
            <a:r>
              <a:rPr lang="de-CH" dirty="0">
                <a:latin typeface="Arial Nova Light" panose="020B0304020202020204" pitchFamily="34" charset="0"/>
                <a:cs typeface="Arial" panose="020B0604020202020204" pitchFamily="34" charset="0"/>
              </a:rPr>
              <a:t>Le constat est simple et triste à fois: </a:t>
            </a:r>
            <a:r>
              <a:rPr lang="fr-FR" dirty="0">
                <a:latin typeface="Arial Nova Light" panose="020B0304020202020204" pitchFamily="34" charset="0"/>
                <a:cs typeface="Arial" panose="020B0604020202020204" pitchFamily="34" charset="0"/>
              </a:rPr>
              <a:t>La filière industrielle textile en Afrique de l’Ouest et Centrale est exsangue et le taux de transformation locale de fibres de coton plafonne à des niveaux très modestes (&lt;3%). Cette situation n’est pas nouvelle et celle-ci ne s’améliore pas. </a:t>
            </a:r>
          </a:p>
          <a:p>
            <a:pPr algn="just">
              <a:spcBef>
                <a:spcPts val="1200"/>
              </a:spcBef>
            </a:pPr>
            <a:r>
              <a:rPr lang="fr-FR" dirty="0">
                <a:latin typeface="Arial Nova Light" panose="020B0304020202020204" pitchFamily="34" charset="0"/>
                <a:cs typeface="Arial" panose="020B0604020202020204" pitchFamily="34" charset="0"/>
              </a:rPr>
              <a:t>Depuis plusieurs années, les pays de la zone tentent malgré tout de réactiver - sans grand succès pour l’instant - leur filière nationale et notamment la production de filés de coton, première étape - après l’égrenage - de la longue chaîne de valeur ajoutée textile. Investir dans une filature moderne reste cependant compliqué pour plusieurs raisons principales: (i) le peu d’emplois directs induits face à une très forte intensité capitalistique et (ii) la nécessité de garantir un niveau de compétitivité élevé pour assurer la rentabilité des investissements.</a:t>
            </a:r>
          </a:p>
          <a:p>
            <a:pPr algn="just">
              <a:spcBef>
                <a:spcPts val="1200"/>
              </a:spcBef>
            </a:pPr>
            <a:r>
              <a:rPr lang="fr-FR" dirty="0">
                <a:latin typeface="Arial Nova Light" panose="020B0304020202020204" pitchFamily="34" charset="0"/>
                <a:cs typeface="Arial" panose="020B0604020202020204" pitchFamily="34" charset="0"/>
              </a:rPr>
              <a:t>Les politiques d’intégration de la filière prônées par les pouvoirs publics ont dans la grande majorité des cas échoué.</a:t>
            </a:r>
          </a:p>
        </p:txBody>
      </p:sp>
      <p:sp>
        <p:nvSpPr>
          <p:cNvPr id="3" name="Rectangle 2">
            <a:extLst>
              <a:ext uri="{FF2B5EF4-FFF2-40B4-BE49-F238E27FC236}">
                <a16:creationId xmlns:a16="http://schemas.microsoft.com/office/drawing/2014/main" id="{4619A89A-CCAD-4A00-ADF0-226749217F40}"/>
              </a:ext>
            </a:extLst>
          </p:cNvPr>
          <p:cNvSpPr/>
          <p:nvPr/>
        </p:nvSpPr>
        <p:spPr>
          <a:xfrm>
            <a:off x="821093" y="1"/>
            <a:ext cx="742950" cy="1447800"/>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AB9E756-5BF2-443D-BDE9-8784FC635DED}"/>
              </a:ext>
            </a:extLst>
          </p:cNvPr>
          <p:cNvSpPr txBox="1"/>
          <p:nvPr/>
        </p:nvSpPr>
        <p:spPr>
          <a:xfrm>
            <a:off x="6981384" y="3243176"/>
            <a:ext cx="4334886" cy="11018401"/>
          </a:xfrm>
          <a:prstGeom prst="rect">
            <a:avLst/>
          </a:prstGeom>
          <a:noFill/>
        </p:spPr>
        <p:txBody>
          <a:bodyPr wrap="square" rtlCol="0">
            <a:spAutoFit/>
          </a:bodyPr>
          <a:lstStyle/>
          <a:p>
            <a:pPr algn="just">
              <a:spcBef>
                <a:spcPts val="1200"/>
              </a:spcBef>
            </a:pPr>
            <a:r>
              <a:rPr lang="fr-FR" dirty="0">
                <a:latin typeface="Arial Nova Light" panose="020B0304020202020204" pitchFamily="34" charset="0"/>
                <a:cs typeface="Arial" panose="020B0604020202020204" pitchFamily="34" charset="0"/>
              </a:rPr>
              <a:t>Les  mesures d’incitation sont restées trop timorées connaissant les risques à prendre par un nouvel investisseur, notamment étranger.</a:t>
            </a:r>
          </a:p>
          <a:p>
            <a:pPr algn="just">
              <a:spcBef>
                <a:spcPts val="1200"/>
              </a:spcBef>
            </a:pPr>
            <a:r>
              <a:rPr lang="fr-FR" b="1" dirty="0">
                <a:latin typeface="Arial Nova Light" panose="020B0304020202020204" pitchFamily="34" charset="0"/>
                <a:cs typeface="Arial" panose="020B0604020202020204" pitchFamily="34" charset="0"/>
              </a:rPr>
              <a:t>Cette situation pourrait certainement rapidement évoluer avec le regain d’intérêt suscité par le continent africain et par de nouvelles règles d’incitations aux investissements. </a:t>
            </a:r>
          </a:p>
          <a:p>
            <a:pPr algn="just">
              <a:spcBef>
                <a:spcPts val="1200"/>
              </a:spcBef>
            </a:pPr>
            <a:r>
              <a:rPr lang="fr-FR" dirty="0">
                <a:latin typeface="Arial Nova Light" panose="020B0304020202020204" pitchFamily="34" charset="0"/>
                <a:cs typeface="Arial" panose="020B0604020202020204" pitchFamily="34" charset="0"/>
              </a:rPr>
              <a:t>Sans oublier que la demande régionale reste forte dans toute la zone! La réactivité et la créativité de nouvelles unités locales pourraient compenser les handicaps structurels rappelés brièvement ci-dessus</a:t>
            </a:r>
            <a:endParaRPr lang="fr-FR" b="1" dirty="0">
              <a:solidFill>
                <a:srgbClr val="FFC000"/>
              </a:solidFill>
              <a:latin typeface="Arial Nova Light" panose="020B0304020202020204" pitchFamily="34" charset="0"/>
              <a:cs typeface="Arial" panose="020B0604020202020204" pitchFamily="34" charset="0"/>
            </a:endParaRPr>
          </a:p>
          <a:p>
            <a:pPr algn="just">
              <a:spcBef>
                <a:spcPts val="2400"/>
              </a:spcBef>
            </a:pPr>
            <a:r>
              <a:rPr lang="fr-FR" sz="2000" b="1" dirty="0">
                <a:solidFill>
                  <a:srgbClr val="FFC000"/>
                </a:solidFill>
                <a:latin typeface="Arial Nova Light" panose="020B0304020202020204" pitchFamily="34" charset="0"/>
                <a:cs typeface="Arial" panose="020B0604020202020204" pitchFamily="34" charset="0"/>
              </a:rPr>
              <a:t>1.2 Le Cameroun: laboratoire du renouveau? </a:t>
            </a:r>
          </a:p>
          <a:p>
            <a:pPr algn="just">
              <a:spcBef>
                <a:spcPts val="1200"/>
              </a:spcBef>
            </a:pPr>
            <a:r>
              <a:rPr lang="fr-FR" dirty="0">
                <a:latin typeface="Arial Nova Light" panose="020B0304020202020204" pitchFamily="34" charset="0"/>
                <a:cs typeface="Arial" panose="020B0604020202020204" pitchFamily="34" charset="0"/>
              </a:rPr>
              <a:t>La filière coton au Cameroun reste un secteur économique stratégique piloté avec soin par différents ayants droit locaux (pouvoirs publics, institutions financières, sociétés cotonnières et associations de producteurs).</a:t>
            </a:r>
          </a:p>
          <a:p>
            <a:pPr algn="just">
              <a:spcBef>
                <a:spcPts val="1200"/>
              </a:spcBef>
            </a:pPr>
            <a:r>
              <a:rPr lang="fr-FR" b="1" dirty="0">
                <a:latin typeface="Arial Nova Light" panose="020B0304020202020204" pitchFamily="34" charset="0"/>
                <a:cs typeface="Arial" panose="020B0604020202020204" pitchFamily="34" charset="0"/>
              </a:rPr>
              <a:t>Au cours des vingt dernières années, le Cameroun n’a bénéficié d'aucun nouvel investissement majeur dans le secteur du textile et de l'habillement. </a:t>
            </a:r>
          </a:p>
          <a:p>
            <a:pPr algn="just">
              <a:spcBef>
                <a:spcPts val="1200"/>
              </a:spcBef>
            </a:pPr>
            <a:r>
              <a:rPr lang="fr-FR" dirty="0">
                <a:latin typeface="Arial Nova Light" panose="020B0304020202020204" pitchFamily="34" charset="0"/>
                <a:cs typeface="Arial" panose="020B0604020202020204" pitchFamily="34" charset="0"/>
              </a:rPr>
              <a:t>La CICAM, seule société industrielle textile intégrée, a bien initié d’un plan de modernisation notamment concernant sa filature et son tissage.</a:t>
            </a:r>
          </a:p>
          <a:p>
            <a:pPr algn="just">
              <a:spcBef>
                <a:spcPts val="1200"/>
              </a:spcBef>
            </a:pPr>
            <a:r>
              <a:rPr lang="fr-FR" dirty="0">
                <a:latin typeface="Arial Nova Light" panose="020B0304020202020204" pitchFamily="34" charset="0"/>
                <a:cs typeface="Arial" panose="020B0604020202020204" pitchFamily="34" charset="0"/>
              </a:rPr>
              <a:t>Ces efforts restent cependant trop modestes pour pérenniser sur le long terme les activités de ce producteur textile.</a:t>
            </a:r>
          </a:p>
        </p:txBody>
      </p:sp>
    </p:spTree>
    <p:extLst>
      <p:ext uri="{BB962C8B-B14F-4D97-AF65-F5344CB8AC3E}">
        <p14:creationId xmlns:p14="http://schemas.microsoft.com/office/powerpoint/2010/main" val="4227137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F191F17-E30C-4A93-9B87-EEAB92AEE346}"/>
              </a:ext>
            </a:extLst>
          </p:cNvPr>
          <p:cNvCxnSpPr>
            <a:cxnSpLocks/>
          </p:cNvCxnSpPr>
          <p:nvPr/>
        </p:nvCxnSpPr>
        <p:spPr>
          <a:xfrm>
            <a:off x="-18661" y="1138335"/>
            <a:ext cx="6819511"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6F86C8A-5D92-442A-86E6-6BCC51DC0D90}"/>
              </a:ext>
            </a:extLst>
          </p:cNvPr>
          <p:cNvSpPr txBox="1"/>
          <p:nvPr/>
        </p:nvSpPr>
        <p:spPr>
          <a:xfrm>
            <a:off x="784059" y="1580212"/>
            <a:ext cx="9099660" cy="400110"/>
          </a:xfrm>
          <a:prstGeom prst="rect">
            <a:avLst/>
          </a:prstGeom>
          <a:noFill/>
        </p:spPr>
        <p:txBody>
          <a:bodyPr wrap="square" rtlCol="0">
            <a:spAutoFit/>
          </a:bodyPr>
          <a:lstStyle/>
          <a:p>
            <a:pPr algn="just">
              <a:spcBef>
                <a:spcPts val="2400"/>
              </a:spcBef>
            </a:pPr>
            <a:r>
              <a:rPr lang="de-CH" sz="2000" b="1" dirty="0">
                <a:solidFill>
                  <a:srgbClr val="FFC000"/>
                </a:solidFill>
                <a:latin typeface="Arial Nova Light" panose="020B0304020202020204" pitchFamily="34" charset="0"/>
                <a:cs typeface="Arial" panose="020B0604020202020204" pitchFamily="34" charset="0"/>
              </a:rPr>
              <a:t>Illustration 2 | Des exemples de projets textiles «local-to-local» - Produits finis</a:t>
            </a:r>
          </a:p>
        </p:txBody>
      </p:sp>
      <p:sp>
        <p:nvSpPr>
          <p:cNvPr id="37" name="Rectangle 64">
            <a:extLst>
              <a:ext uri="{FF2B5EF4-FFF2-40B4-BE49-F238E27FC236}">
                <a16:creationId xmlns:a16="http://schemas.microsoft.com/office/drawing/2014/main" id="{181A34B1-A8A8-4B8C-8B8F-44D204074EFB}"/>
              </a:ext>
            </a:extLst>
          </p:cNvPr>
          <p:cNvSpPr>
            <a:spLocks noChangeArrowheads="1"/>
          </p:cNvSpPr>
          <p:nvPr/>
        </p:nvSpPr>
        <p:spPr bwMode="auto">
          <a:xfrm>
            <a:off x="1157769" y="4802488"/>
            <a:ext cx="785434" cy="2139890"/>
          </a:xfrm>
          <a:prstGeom prst="rect">
            <a:avLst/>
          </a:prstGeom>
          <a:solidFill>
            <a:schemeClr val="bg1">
              <a:lumMod val="85000"/>
            </a:schemeClr>
          </a:solidFill>
          <a:ln>
            <a:solidFill>
              <a:schemeClr val="bg1">
                <a:lumMod val="85000"/>
              </a:schemeClr>
            </a:solidFill>
          </a:ln>
          <a:effectLst/>
        </p:spPr>
        <p:txBody>
          <a:bodyPr vert="vert27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ctr" hangingPunct="1"/>
            <a:r>
              <a:rPr lang="en-GB" altLang="de-DE" sz="1400" dirty="0">
                <a:solidFill>
                  <a:schemeClr val="bg1"/>
                </a:solidFill>
                <a:latin typeface="Arial Nova Light" panose="020B0304020202020204" pitchFamily="34" charset="0"/>
                <a:ea typeface="ＭＳ Ｐゴシック" panose="020B0600070205080204" pitchFamily="34" charset="-128"/>
              </a:rPr>
              <a:t>Textiles techniques</a:t>
            </a:r>
          </a:p>
        </p:txBody>
      </p:sp>
      <p:sp>
        <p:nvSpPr>
          <p:cNvPr id="38" name="Rectangle 94">
            <a:extLst>
              <a:ext uri="{FF2B5EF4-FFF2-40B4-BE49-F238E27FC236}">
                <a16:creationId xmlns:a16="http://schemas.microsoft.com/office/drawing/2014/main" id="{C8FFF30B-6575-4B56-95D4-734E45C363C6}"/>
              </a:ext>
            </a:extLst>
          </p:cNvPr>
          <p:cNvSpPr>
            <a:spLocks noChangeArrowheads="1"/>
          </p:cNvSpPr>
          <p:nvPr/>
        </p:nvSpPr>
        <p:spPr bwMode="auto">
          <a:xfrm>
            <a:off x="1157769" y="2336800"/>
            <a:ext cx="785434" cy="2139890"/>
          </a:xfrm>
          <a:prstGeom prst="rect">
            <a:avLst/>
          </a:prstGeom>
          <a:solidFill>
            <a:srgbClr val="FFC000"/>
          </a:solidFill>
          <a:ln>
            <a:solidFill>
              <a:srgbClr val="FFC000"/>
            </a:solidFill>
          </a:ln>
          <a:effectLst/>
        </p:spPr>
        <p:txBody>
          <a:bodyPr vert="vert27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ctr"/>
            <a:r>
              <a:rPr lang="en-GB" altLang="de-DE" sz="1400" b="1" dirty="0" err="1">
                <a:solidFill>
                  <a:schemeClr val="bg1"/>
                </a:solidFill>
                <a:latin typeface="Arial Nova Light" panose="020B0304020202020204" pitchFamily="34" charset="0"/>
                <a:ea typeface="ＭＳ Ｐゴシック" panose="020B0600070205080204" pitchFamily="34" charset="-128"/>
              </a:rPr>
              <a:t>Produits</a:t>
            </a:r>
            <a:r>
              <a:rPr lang="en-GB" altLang="de-DE" sz="1400" b="1" dirty="0">
                <a:solidFill>
                  <a:schemeClr val="bg1"/>
                </a:solidFill>
                <a:latin typeface="Arial Nova Light" panose="020B0304020202020204" pitchFamily="34" charset="0"/>
                <a:ea typeface="ＭＳ Ｐゴシック" panose="020B0600070205080204" pitchFamily="34" charset="-128"/>
              </a:rPr>
              <a:t> </a:t>
            </a:r>
            <a:r>
              <a:rPr lang="en-GB" altLang="de-DE" sz="1400" b="1" dirty="0" err="1">
                <a:solidFill>
                  <a:schemeClr val="bg1"/>
                </a:solidFill>
                <a:latin typeface="Arial Nova Light" panose="020B0304020202020204" pitchFamily="34" charset="0"/>
                <a:ea typeface="ＭＳ Ｐゴシック" panose="020B0600070205080204" pitchFamily="34" charset="-128"/>
              </a:rPr>
              <a:t>finis</a:t>
            </a:r>
            <a:endParaRPr lang="en-GB" altLang="de-DE" sz="1400" b="1" dirty="0">
              <a:solidFill>
                <a:schemeClr val="bg1"/>
              </a:solidFill>
              <a:latin typeface="Arial Nova Light" panose="020B0304020202020204" pitchFamily="34" charset="0"/>
              <a:ea typeface="ＭＳ Ｐゴシック" panose="020B0600070205080204" pitchFamily="34" charset="-128"/>
            </a:endParaRPr>
          </a:p>
        </p:txBody>
      </p:sp>
      <p:sp>
        <p:nvSpPr>
          <p:cNvPr id="39" name="Rectangle 112">
            <a:extLst>
              <a:ext uri="{FF2B5EF4-FFF2-40B4-BE49-F238E27FC236}">
                <a16:creationId xmlns:a16="http://schemas.microsoft.com/office/drawing/2014/main" id="{004FF58E-7ADC-46FE-A8E0-C010B3BCDDE3}"/>
              </a:ext>
            </a:extLst>
          </p:cNvPr>
          <p:cNvSpPr>
            <a:spLocks noChangeArrowheads="1"/>
          </p:cNvSpPr>
          <p:nvPr/>
        </p:nvSpPr>
        <p:spPr bwMode="auto">
          <a:xfrm>
            <a:off x="1157769" y="7268176"/>
            <a:ext cx="785434" cy="2139890"/>
          </a:xfrm>
          <a:prstGeom prst="rect">
            <a:avLst/>
          </a:prstGeom>
          <a:solidFill>
            <a:schemeClr val="bg1">
              <a:lumMod val="85000"/>
            </a:schemeClr>
          </a:solidFill>
          <a:ln>
            <a:solidFill>
              <a:schemeClr val="bg1">
                <a:lumMod val="85000"/>
              </a:schemeClr>
            </a:solidFill>
          </a:ln>
          <a:effectLst/>
        </p:spPr>
        <p:txBody>
          <a:bodyPr vert="vert27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ctr"/>
            <a:r>
              <a:rPr lang="en-GB" altLang="de-DE" sz="1400">
                <a:solidFill>
                  <a:schemeClr val="bg1"/>
                </a:solidFill>
                <a:latin typeface="Arial Nova Light" panose="020B0304020202020204" pitchFamily="34" charset="0"/>
                <a:ea typeface="ＭＳ Ｐゴシック" panose="020B0600070205080204" pitchFamily="34" charset="-128"/>
              </a:rPr>
              <a:t>Tissus</a:t>
            </a:r>
            <a:endParaRPr lang="en-GB" altLang="de-DE" sz="1400" dirty="0">
              <a:solidFill>
                <a:schemeClr val="bg1"/>
              </a:solidFill>
              <a:latin typeface="Arial Nova Light" panose="020B0304020202020204" pitchFamily="34" charset="0"/>
              <a:ea typeface="ＭＳ Ｐゴシック" panose="020B0600070205080204" pitchFamily="34" charset="-128"/>
            </a:endParaRPr>
          </a:p>
        </p:txBody>
      </p:sp>
      <p:sp>
        <p:nvSpPr>
          <p:cNvPr id="40" name="Rectangle 124">
            <a:extLst>
              <a:ext uri="{FF2B5EF4-FFF2-40B4-BE49-F238E27FC236}">
                <a16:creationId xmlns:a16="http://schemas.microsoft.com/office/drawing/2014/main" id="{615CF65D-B544-4C84-AAB6-0F5CB729C695}"/>
              </a:ext>
            </a:extLst>
          </p:cNvPr>
          <p:cNvSpPr>
            <a:spLocks noChangeArrowheads="1"/>
          </p:cNvSpPr>
          <p:nvPr/>
        </p:nvSpPr>
        <p:spPr bwMode="auto">
          <a:xfrm>
            <a:off x="1157769" y="9733864"/>
            <a:ext cx="785434" cy="2139319"/>
          </a:xfrm>
          <a:prstGeom prst="rect">
            <a:avLst/>
          </a:prstGeom>
          <a:solidFill>
            <a:schemeClr val="bg1">
              <a:lumMod val="85000"/>
            </a:schemeClr>
          </a:solidFill>
          <a:ln>
            <a:solidFill>
              <a:schemeClr val="bg1">
                <a:lumMod val="85000"/>
              </a:schemeClr>
            </a:solidFill>
          </a:ln>
          <a:effectLst/>
        </p:spPr>
        <p:txBody>
          <a:bodyPr vert="vert27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ctr"/>
            <a:r>
              <a:rPr lang="en-GB" altLang="de-DE" sz="1400" dirty="0" err="1">
                <a:solidFill>
                  <a:schemeClr val="bg1"/>
                </a:solidFill>
                <a:latin typeface="Arial Nova Light" panose="020B0304020202020204" pitchFamily="34" charset="0"/>
                <a:ea typeface="ＭＳ Ｐゴシック" panose="020B0600070205080204" pitchFamily="34" charset="-128"/>
              </a:rPr>
              <a:t>Autres</a:t>
            </a:r>
            <a:endParaRPr lang="en-GB" altLang="de-DE" sz="1400" dirty="0">
              <a:solidFill>
                <a:schemeClr val="bg1"/>
              </a:solidFill>
              <a:latin typeface="Arial Nova Light" panose="020B0304020202020204" pitchFamily="34" charset="0"/>
              <a:ea typeface="ＭＳ Ｐゴシック" panose="020B0600070205080204" pitchFamily="34" charset="-128"/>
            </a:endParaRPr>
          </a:p>
        </p:txBody>
      </p:sp>
      <p:sp>
        <p:nvSpPr>
          <p:cNvPr id="41" name="Rectangle 124">
            <a:extLst>
              <a:ext uri="{FF2B5EF4-FFF2-40B4-BE49-F238E27FC236}">
                <a16:creationId xmlns:a16="http://schemas.microsoft.com/office/drawing/2014/main" id="{252E9754-8349-4DC0-B548-CA2F4E498395}"/>
              </a:ext>
            </a:extLst>
          </p:cNvPr>
          <p:cNvSpPr>
            <a:spLocks noChangeArrowheads="1"/>
          </p:cNvSpPr>
          <p:nvPr/>
        </p:nvSpPr>
        <p:spPr bwMode="auto">
          <a:xfrm>
            <a:off x="1157769" y="12198982"/>
            <a:ext cx="785434" cy="2139319"/>
          </a:xfrm>
          <a:prstGeom prst="rect">
            <a:avLst/>
          </a:prstGeom>
          <a:solidFill>
            <a:schemeClr val="bg1">
              <a:lumMod val="85000"/>
            </a:schemeClr>
          </a:solidFill>
          <a:ln>
            <a:solidFill>
              <a:schemeClr val="bg1">
                <a:lumMod val="85000"/>
              </a:schemeClr>
            </a:solidFill>
          </a:ln>
          <a:effectLst/>
        </p:spPr>
        <p:txBody>
          <a:bodyPr vert="vert27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ctr"/>
            <a:r>
              <a:rPr lang="en-GB" altLang="de-DE" sz="1400" dirty="0" err="1">
                <a:solidFill>
                  <a:schemeClr val="bg1"/>
                </a:solidFill>
                <a:latin typeface="Arial Nova Light" panose="020B0304020202020204" pitchFamily="34" charset="0"/>
                <a:ea typeface="ＭＳ Ｐゴシック" panose="020B0600070205080204" pitchFamily="34" charset="-128"/>
              </a:rPr>
              <a:t>Projets</a:t>
            </a:r>
            <a:r>
              <a:rPr lang="en-GB" altLang="de-DE" sz="1400" dirty="0">
                <a:solidFill>
                  <a:schemeClr val="bg1"/>
                </a:solidFill>
                <a:latin typeface="Arial Nova Light" panose="020B0304020202020204" pitchFamily="34" charset="0"/>
                <a:ea typeface="ＭＳ Ｐゴシック" panose="020B0600070205080204" pitchFamily="34" charset="-128"/>
              </a:rPr>
              <a:t> semi-</a:t>
            </a:r>
            <a:r>
              <a:rPr lang="en-GB" altLang="de-DE" sz="1400" dirty="0" err="1">
                <a:solidFill>
                  <a:schemeClr val="bg1"/>
                </a:solidFill>
                <a:latin typeface="Arial Nova Light" panose="020B0304020202020204" pitchFamily="34" charset="0"/>
                <a:ea typeface="ＭＳ Ｐゴシック" panose="020B0600070205080204" pitchFamily="34" charset="-128"/>
              </a:rPr>
              <a:t>industriels</a:t>
            </a:r>
            <a:r>
              <a:rPr lang="en-GB" altLang="de-DE" sz="1400" dirty="0">
                <a:solidFill>
                  <a:schemeClr val="bg1"/>
                </a:solidFill>
                <a:latin typeface="Arial Nova Light" panose="020B0304020202020204" pitchFamily="34" charset="0"/>
                <a:ea typeface="ＭＳ Ｐゴシック" panose="020B0600070205080204" pitchFamily="34" charset="-128"/>
              </a:rPr>
              <a:t> pour </a:t>
            </a:r>
            <a:r>
              <a:rPr lang="en-GB" altLang="de-DE" sz="1400" dirty="0" err="1">
                <a:solidFill>
                  <a:schemeClr val="bg1"/>
                </a:solidFill>
                <a:latin typeface="Arial Nova Light" panose="020B0304020202020204" pitchFamily="34" charset="0"/>
                <a:ea typeface="ＭＳ Ｐゴシック" panose="020B0600070205080204" pitchFamily="34" charset="-128"/>
              </a:rPr>
              <a:t>l’artisanat</a:t>
            </a:r>
            <a:endParaRPr lang="en-GB" altLang="de-DE" sz="1400" dirty="0">
              <a:solidFill>
                <a:schemeClr val="bg1"/>
              </a:solidFill>
              <a:latin typeface="Arial Nova Light" panose="020B0304020202020204" pitchFamily="34" charset="0"/>
              <a:ea typeface="ＭＳ Ｐゴシック" panose="020B0600070205080204" pitchFamily="34" charset="-128"/>
            </a:endParaRPr>
          </a:p>
        </p:txBody>
      </p:sp>
      <p:sp>
        <p:nvSpPr>
          <p:cNvPr id="9" name="Oval 8">
            <a:extLst>
              <a:ext uri="{FF2B5EF4-FFF2-40B4-BE49-F238E27FC236}">
                <a16:creationId xmlns:a16="http://schemas.microsoft.com/office/drawing/2014/main" id="{DA50E277-517E-42AE-86F9-3E1AF6416F6B}"/>
              </a:ext>
            </a:extLst>
          </p:cNvPr>
          <p:cNvSpPr/>
          <p:nvPr/>
        </p:nvSpPr>
        <p:spPr>
          <a:xfrm>
            <a:off x="784059" y="3185492"/>
            <a:ext cx="442506" cy="442506"/>
          </a:xfrm>
          <a:prstGeom prst="ellipse">
            <a:avLst/>
          </a:prstGeom>
          <a:solidFill>
            <a:srgbClr val="FFC000"/>
          </a:solidFill>
          <a:ln w="28575">
            <a:solidFill>
              <a:schemeClr val="bg1"/>
            </a:solidFill>
          </a:ln>
          <a:effectLst/>
        </p:spPr>
        <p:txBody>
          <a:bodyPr vert="horz" anchor="ctr"/>
          <a:lstStyle/>
          <a:p>
            <a:pPr algn="ctr" eaLnBrk="0" fontAlgn="ctr" hangingPunct="0"/>
            <a:r>
              <a:rPr lang="de-CH" sz="1400" b="1"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rPr>
              <a:t>1</a:t>
            </a:r>
            <a:endParaRPr lang="en-US" sz="1400" b="1"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endParaRPr>
          </a:p>
        </p:txBody>
      </p:sp>
      <p:sp>
        <p:nvSpPr>
          <p:cNvPr id="50" name="Oval 49">
            <a:extLst>
              <a:ext uri="{FF2B5EF4-FFF2-40B4-BE49-F238E27FC236}">
                <a16:creationId xmlns:a16="http://schemas.microsoft.com/office/drawing/2014/main" id="{C1B0BB8C-E2AB-44E9-AED4-5908956F094E}"/>
              </a:ext>
            </a:extLst>
          </p:cNvPr>
          <p:cNvSpPr/>
          <p:nvPr/>
        </p:nvSpPr>
        <p:spPr>
          <a:xfrm>
            <a:off x="784059" y="5651181"/>
            <a:ext cx="442506" cy="442506"/>
          </a:xfrm>
          <a:prstGeom prst="ellipse">
            <a:avLst/>
          </a:prstGeom>
          <a:solidFill>
            <a:schemeClr val="bg1">
              <a:lumMod val="85000"/>
            </a:schemeClr>
          </a:solidFill>
          <a:ln w="28575">
            <a:solidFill>
              <a:schemeClr val="bg1"/>
            </a:solidFill>
          </a:ln>
          <a:effectLst/>
        </p:spPr>
        <p:txBody>
          <a:bodyPr vert="horz" anchor="ctr"/>
          <a:lstStyle/>
          <a:p>
            <a:pPr algn="ctr" eaLnBrk="0" fontAlgn="ctr" hangingPunct="0"/>
            <a:r>
              <a:rPr lang="de-CH"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rPr>
              <a:t>2</a:t>
            </a:r>
            <a:endParaRPr lang="en-US"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endParaRPr>
          </a:p>
        </p:txBody>
      </p:sp>
      <p:sp>
        <p:nvSpPr>
          <p:cNvPr id="51" name="Oval 50">
            <a:extLst>
              <a:ext uri="{FF2B5EF4-FFF2-40B4-BE49-F238E27FC236}">
                <a16:creationId xmlns:a16="http://schemas.microsoft.com/office/drawing/2014/main" id="{B785D0D5-0643-4E77-9772-56999A4765FF}"/>
              </a:ext>
            </a:extLst>
          </p:cNvPr>
          <p:cNvSpPr/>
          <p:nvPr/>
        </p:nvSpPr>
        <p:spPr>
          <a:xfrm>
            <a:off x="784059" y="8116870"/>
            <a:ext cx="442506" cy="442506"/>
          </a:xfrm>
          <a:prstGeom prst="ellipse">
            <a:avLst/>
          </a:prstGeom>
          <a:solidFill>
            <a:schemeClr val="bg1">
              <a:lumMod val="85000"/>
            </a:schemeClr>
          </a:solidFill>
          <a:ln w="28575">
            <a:solidFill>
              <a:schemeClr val="bg1"/>
            </a:solidFill>
          </a:ln>
          <a:effectLst/>
        </p:spPr>
        <p:txBody>
          <a:bodyPr vert="horz" anchor="ctr"/>
          <a:lstStyle/>
          <a:p>
            <a:pPr algn="ctr" eaLnBrk="0" fontAlgn="ctr" hangingPunct="0"/>
            <a:r>
              <a:rPr lang="de-CH"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rPr>
              <a:t>3</a:t>
            </a:r>
            <a:endParaRPr lang="en-US"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endParaRPr>
          </a:p>
        </p:txBody>
      </p:sp>
      <p:sp>
        <p:nvSpPr>
          <p:cNvPr id="52" name="Oval 51">
            <a:extLst>
              <a:ext uri="{FF2B5EF4-FFF2-40B4-BE49-F238E27FC236}">
                <a16:creationId xmlns:a16="http://schemas.microsoft.com/office/drawing/2014/main" id="{47A27F13-91BE-46EC-B241-DAA759A891BA}"/>
              </a:ext>
            </a:extLst>
          </p:cNvPr>
          <p:cNvSpPr/>
          <p:nvPr/>
        </p:nvSpPr>
        <p:spPr>
          <a:xfrm>
            <a:off x="784059" y="10582559"/>
            <a:ext cx="442506" cy="442506"/>
          </a:xfrm>
          <a:prstGeom prst="ellipse">
            <a:avLst/>
          </a:prstGeom>
          <a:solidFill>
            <a:schemeClr val="bg1">
              <a:lumMod val="85000"/>
            </a:schemeClr>
          </a:solidFill>
          <a:ln w="28575">
            <a:solidFill>
              <a:schemeClr val="bg1"/>
            </a:solidFill>
          </a:ln>
          <a:effectLst/>
        </p:spPr>
        <p:txBody>
          <a:bodyPr vert="horz" anchor="ctr"/>
          <a:lstStyle/>
          <a:p>
            <a:pPr algn="ctr" eaLnBrk="0" fontAlgn="ctr" hangingPunct="0"/>
            <a:r>
              <a:rPr lang="de-CH"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rPr>
              <a:t>4</a:t>
            </a:r>
            <a:endParaRPr lang="en-US"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endParaRPr>
          </a:p>
        </p:txBody>
      </p:sp>
      <p:sp>
        <p:nvSpPr>
          <p:cNvPr id="53" name="Oval 52">
            <a:extLst>
              <a:ext uri="{FF2B5EF4-FFF2-40B4-BE49-F238E27FC236}">
                <a16:creationId xmlns:a16="http://schemas.microsoft.com/office/drawing/2014/main" id="{C5D7D040-280D-4985-BECF-923548114DAB}"/>
              </a:ext>
            </a:extLst>
          </p:cNvPr>
          <p:cNvSpPr/>
          <p:nvPr/>
        </p:nvSpPr>
        <p:spPr>
          <a:xfrm>
            <a:off x="784059" y="13048249"/>
            <a:ext cx="442506" cy="442506"/>
          </a:xfrm>
          <a:prstGeom prst="ellipse">
            <a:avLst/>
          </a:prstGeom>
          <a:solidFill>
            <a:schemeClr val="bg1">
              <a:lumMod val="85000"/>
            </a:schemeClr>
          </a:solidFill>
          <a:ln w="28575">
            <a:solidFill>
              <a:schemeClr val="bg1"/>
            </a:solidFill>
          </a:ln>
          <a:effectLst/>
        </p:spPr>
        <p:txBody>
          <a:bodyPr vert="horz" anchor="ctr"/>
          <a:lstStyle/>
          <a:p>
            <a:pPr algn="ctr" eaLnBrk="0" fontAlgn="ctr" hangingPunct="0"/>
            <a:r>
              <a:rPr lang="de-CH"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rPr>
              <a:t>5</a:t>
            </a:r>
            <a:endParaRPr lang="en-US"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endParaRPr>
          </a:p>
        </p:txBody>
      </p:sp>
      <p:grpSp>
        <p:nvGrpSpPr>
          <p:cNvPr id="2" name="Group 1">
            <a:extLst>
              <a:ext uri="{FF2B5EF4-FFF2-40B4-BE49-F238E27FC236}">
                <a16:creationId xmlns:a16="http://schemas.microsoft.com/office/drawing/2014/main" id="{872001C2-CF46-4EA6-B61D-AD0B2EAEEA21}"/>
              </a:ext>
            </a:extLst>
          </p:cNvPr>
          <p:cNvGrpSpPr/>
          <p:nvPr/>
        </p:nvGrpSpPr>
        <p:grpSpPr>
          <a:xfrm>
            <a:off x="2306472" y="2336800"/>
            <a:ext cx="9009228" cy="3514678"/>
            <a:chOff x="2306472" y="3022601"/>
            <a:chExt cx="9009228" cy="3514678"/>
          </a:xfrm>
        </p:grpSpPr>
        <p:sp>
          <p:nvSpPr>
            <p:cNvPr id="4" name="Rectangle 3">
              <a:extLst>
                <a:ext uri="{FF2B5EF4-FFF2-40B4-BE49-F238E27FC236}">
                  <a16:creationId xmlns:a16="http://schemas.microsoft.com/office/drawing/2014/main" id="{3DF958E8-6615-4120-979F-FE2E5219B26F}"/>
                </a:ext>
              </a:extLst>
            </p:cNvPr>
            <p:cNvSpPr/>
            <p:nvPr/>
          </p:nvSpPr>
          <p:spPr>
            <a:xfrm>
              <a:off x="2306472" y="3539123"/>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dirty="0">
                  <a:solidFill>
                    <a:schemeClr val="tx1"/>
                  </a:solidFill>
                </a:rPr>
                <a:t>Illustration produit</a:t>
              </a:r>
              <a:endParaRPr lang="en-US" sz="1200" i="1" dirty="0">
                <a:solidFill>
                  <a:schemeClr val="tx1"/>
                </a:solidFill>
              </a:endParaRPr>
            </a:p>
          </p:txBody>
        </p:sp>
        <p:sp>
          <p:nvSpPr>
            <p:cNvPr id="42" name="Rectangle 41">
              <a:extLst>
                <a:ext uri="{FF2B5EF4-FFF2-40B4-BE49-F238E27FC236}">
                  <a16:creationId xmlns:a16="http://schemas.microsoft.com/office/drawing/2014/main" id="{120EE682-2F90-44CC-B24B-7057A9A369DE}"/>
                </a:ext>
              </a:extLst>
            </p:cNvPr>
            <p:cNvSpPr/>
            <p:nvPr/>
          </p:nvSpPr>
          <p:spPr>
            <a:xfrm>
              <a:off x="5309548" y="3539122"/>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dirty="0">
                  <a:solidFill>
                    <a:schemeClr val="tx1"/>
                  </a:solidFill>
                </a:rPr>
                <a:t>Equipement clé</a:t>
              </a:r>
              <a:endParaRPr lang="en-US" sz="1200" i="1" dirty="0">
                <a:solidFill>
                  <a:schemeClr val="tx1"/>
                </a:solidFill>
              </a:endParaRPr>
            </a:p>
          </p:txBody>
        </p:sp>
        <p:sp>
          <p:nvSpPr>
            <p:cNvPr id="43" name="Rectangle 42">
              <a:extLst>
                <a:ext uri="{FF2B5EF4-FFF2-40B4-BE49-F238E27FC236}">
                  <a16:creationId xmlns:a16="http://schemas.microsoft.com/office/drawing/2014/main" id="{56D51396-9B16-4FFA-B8F6-273AAABD3503}"/>
                </a:ext>
              </a:extLst>
            </p:cNvPr>
            <p:cNvSpPr/>
            <p:nvPr/>
          </p:nvSpPr>
          <p:spPr>
            <a:xfrm>
              <a:off x="8312624" y="3539121"/>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dirty="0">
                  <a:solidFill>
                    <a:schemeClr val="tx1"/>
                  </a:solidFill>
                </a:rPr>
                <a:t>Segments ciblés</a:t>
              </a:r>
            </a:p>
            <a:p>
              <a:pPr marL="171450" indent="-171450" eaLnBrk="1" hangingPunct="1">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Hôtels et restaurants</a:t>
              </a:r>
            </a:p>
            <a:p>
              <a:pPr marL="171450" indent="-171450" eaLnBrk="1" hangingPunct="1">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Partis politiques</a:t>
              </a:r>
            </a:p>
            <a:p>
              <a:pPr marL="171450" indent="-171450" eaLnBrk="1" hangingPunct="1">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Entreprises privées</a:t>
              </a:r>
            </a:p>
            <a:p>
              <a:pPr marL="171450" indent="-171450" eaLnBrk="1" hangingPunct="1">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Services publics</a:t>
              </a:r>
            </a:p>
            <a:p>
              <a:pPr marL="171450" indent="-171450" eaLnBrk="1" hangingPunct="1">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Marchés de l’évènementiel </a:t>
              </a:r>
            </a:p>
            <a:p>
              <a:pPr marL="171450" indent="-171450" eaLnBrk="1" hangingPunct="1">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Clubs de sport</a:t>
              </a:r>
            </a:p>
            <a:p>
              <a:endParaRPr lang="en-US" sz="1200" i="1" dirty="0">
                <a:solidFill>
                  <a:schemeClr val="tx1"/>
                </a:solidFill>
              </a:endParaRPr>
            </a:p>
          </p:txBody>
        </p:sp>
        <p:pic>
          <p:nvPicPr>
            <p:cNvPr id="54" name="Picture 53" descr="A picture containing hat, ball&#10;&#10;Description automatically generated">
              <a:extLst>
                <a:ext uri="{FF2B5EF4-FFF2-40B4-BE49-F238E27FC236}">
                  <a16:creationId xmlns:a16="http://schemas.microsoft.com/office/drawing/2014/main" id="{C4BD0550-A8AB-412E-865A-5DEE266E5F8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987124" y="4371614"/>
              <a:ext cx="1427193" cy="1226984"/>
            </a:xfrm>
            <a:prstGeom prst="rect">
              <a:avLst/>
            </a:prstGeom>
          </p:spPr>
        </p:pic>
        <p:sp>
          <p:nvSpPr>
            <p:cNvPr id="58" name="Rectangle 57">
              <a:extLst>
                <a:ext uri="{FF2B5EF4-FFF2-40B4-BE49-F238E27FC236}">
                  <a16:creationId xmlns:a16="http://schemas.microsoft.com/office/drawing/2014/main" id="{58954427-EDBB-4FAA-8890-C3D5D1AA531B}"/>
                </a:ext>
              </a:extLst>
            </p:cNvPr>
            <p:cNvSpPr/>
            <p:nvPr/>
          </p:nvSpPr>
          <p:spPr>
            <a:xfrm>
              <a:off x="2306472" y="3022601"/>
              <a:ext cx="9009228" cy="51652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b="1" dirty="0">
                  <a:latin typeface="Arial Nova Light" panose="020B0304020202020204" pitchFamily="34" charset="0"/>
                </a:rPr>
                <a:t>Unité de broderie</a:t>
              </a:r>
              <a:endParaRPr lang="en-US" b="1" dirty="0">
                <a:latin typeface="Arial Nova Light" panose="020B0304020202020204" pitchFamily="34" charset="0"/>
              </a:endParaRPr>
            </a:p>
          </p:txBody>
        </p:sp>
        <p:pic>
          <p:nvPicPr>
            <p:cNvPr id="61" name="Picture 18" descr="Machine-a-broder-Tajima-multi-tetes-canon">
              <a:extLst>
                <a:ext uri="{FF2B5EF4-FFF2-40B4-BE49-F238E27FC236}">
                  <a16:creationId xmlns:a16="http://schemas.microsoft.com/office/drawing/2014/main" id="{F3FFEB6D-8ECB-4C7E-B798-DD534FC1C410}"/>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482097" y="4418273"/>
              <a:ext cx="2637505" cy="1384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3" name="Group 2">
            <a:extLst>
              <a:ext uri="{FF2B5EF4-FFF2-40B4-BE49-F238E27FC236}">
                <a16:creationId xmlns:a16="http://schemas.microsoft.com/office/drawing/2014/main" id="{6123DE72-EE79-4465-A294-5B5A10FB878B}"/>
              </a:ext>
            </a:extLst>
          </p:cNvPr>
          <p:cNvGrpSpPr/>
          <p:nvPr/>
        </p:nvGrpSpPr>
        <p:grpSpPr>
          <a:xfrm>
            <a:off x="2306472" y="6577287"/>
            <a:ext cx="9009228" cy="3520525"/>
            <a:chOff x="2306472" y="6917265"/>
            <a:chExt cx="9009228" cy="3520525"/>
          </a:xfrm>
        </p:grpSpPr>
        <p:sp>
          <p:nvSpPr>
            <p:cNvPr id="44" name="Rectangle 43">
              <a:extLst>
                <a:ext uri="{FF2B5EF4-FFF2-40B4-BE49-F238E27FC236}">
                  <a16:creationId xmlns:a16="http://schemas.microsoft.com/office/drawing/2014/main" id="{4B41FEBB-E2B2-40FF-9FCF-3874EF15B99E}"/>
                </a:ext>
              </a:extLst>
            </p:cNvPr>
            <p:cNvSpPr/>
            <p:nvPr/>
          </p:nvSpPr>
          <p:spPr>
            <a:xfrm>
              <a:off x="2306472" y="7439634"/>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dirty="0">
                  <a:solidFill>
                    <a:schemeClr val="tx1"/>
                  </a:solidFill>
                </a:rPr>
                <a:t>Illustration produit</a:t>
              </a:r>
              <a:endParaRPr lang="en-US" sz="1200" i="1" dirty="0">
                <a:solidFill>
                  <a:schemeClr val="tx1"/>
                </a:solidFill>
              </a:endParaRPr>
            </a:p>
          </p:txBody>
        </p:sp>
        <p:sp>
          <p:nvSpPr>
            <p:cNvPr id="45" name="Rectangle 44">
              <a:extLst>
                <a:ext uri="{FF2B5EF4-FFF2-40B4-BE49-F238E27FC236}">
                  <a16:creationId xmlns:a16="http://schemas.microsoft.com/office/drawing/2014/main" id="{A340F515-89C9-4A5A-A7D0-9C1E326767F0}"/>
                </a:ext>
              </a:extLst>
            </p:cNvPr>
            <p:cNvSpPr/>
            <p:nvPr/>
          </p:nvSpPr>
          <p:spPr>
            <a:xfrm>
              <a:off x="5309548" y="7439633"/>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a:solidFill>
                    <a:schemeClr val="tx1"/>
                  </a:solidFill>
                </a:rPr>
                <a:t>Equipement clé</a:t>
              </a:r>
              <a:endParaRPr lang="en-US" sz="1200" i="1" dirty="0">
                <a:solidFill>
                  <a:schemeClr val="tx1"/>
                </a:solidFill>
              </a:endParaRPr>
            </a:p>
          </p:txBody>
        </p:sp>
        <p:sp>
          <p:nvSpPr>
            <p:cNvPr id="46" name="Rectangle 45">
              <a:extLst>
                <a:ext uri="{FF2B5EF4-FFF2-40B4-BE49-F238E27FC236}">
                  <a16:creationId xmlns:a16="http://schemas.microsoft.com/office/drawing/2014/main" id="{AE4096E2-0971-44DF-8B32-F3E3BC5A4989}"/>
                </a:ext>
              </a:extLst>
            </p:cNvPr>
            <p:cNvSpPr/>
            <p:nvPr/>
          </p:nvSpPr>
          <p:spPr>
            <a:xfrm>
              <a:off x="8312624" y="7439632"/>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dirty="0">
                  <a:solidFill>
                    <a:schemeClr val="tx1"/>
                  </a:solidFill>
                </a:rPr>
                <a:t>Segments ciblés</a:t>
              </a:r>
            </a:p>
            <a:p>
              <a:pPr marL="171450" indent="-171450">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Marchés locaux et régionaux</a:t>
              </a:r>
            </a:p>
            <a:p>
              <a:pPr marL="171450" indent="-171450">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Segments Business-to-Consumer</a:t>
              </a:r>
            </a:p>
            <a:p>
              <a:pPr marL="171450" indent="-171450">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Marché du </a:t>
              </a:r>
              <a:r>
                <a:rPr lang="fr-FR" altLang="de-DE" sz="1400" dirty="0" err="1">
                  <a:solidFill>
                    <a:srgbClr val="000000"/>
                  </a:solidFill>
                  <a:latin typeface="Arial Nova Light" panose="020B0304020202020204" pitchFamily="34" charset="0"/>
                  <a:ea typeface="ＭＳ Ｐゴシック" panose="020B0600070205080204" pitchFamily="34" charset="-128"/>
                </a:rPr>
                <a:t>contract</a:t>
              </a:r>
              <a:r>
                <a:rPr lang="fr-FR" altLang="de-DE" sz="1400" dirty="0">
                  <a:solidFill>
                    <a:srgbClr val="000000"/>
                  </a:solidFill>
                  <a:latin typeface="Arial Nova Light" panose="020B0304020202020204" pitchFamily="34" charset="0"/>
                  <a:ea typeface="ＭＳ Ｐゴシック" panose="020B0600070205080204" pitchFamily="34" charset="-128"/>
                </a:rPr>
                <a:t> (Business-to-Business):</a:t>
              </a:r>
            </a:p>
            <a:p>
              <a:pPr marL="341313" indent="-163513">
                <a:spcBef>
                  <a:spcPts val="600"/>
                </a:spcBef>
                <a:buFont typeface="Arial Nova Light" panose="020B0304020202020204" pitchFamily="34" charset="0"/>
                <a:buChar char="­"/>
              </a:pPr>
              <a:r>
                <a:rPr lang="fr-FR" sz="1400" dirty="0">
                  <a:solidFill>
                    <a:srgbClr val="000000"/>
                  </a:solidFill>
                  <a:latin typeface="Arial Nova Light" panose="020B0304020202020204" pitchFamily="34" charset="0"/>
                  <a:ea typeface="ＭＳ Ｐゴシック" panose="020B0600070205080204" pitchFamily="34" charset="-128"/>
                </a:rPr>
                <a:t>Hôtellerie</a:t>
              </a:r>
            </a:p>
            <a:p>
              <a:pPr marL="341313" indent="-163513">
                <a:spcBef>
                  <a:spcPts val="600"/>
                </a:spcBef>
                <a:buFont typeface="Arial Nova Light" panose="020B0304020202020204" pitchFamily="34" charset="0"/>
                <a:buChar char="­"/>
              </a:pPr>
              <a:r>
                <a:rPr lang="fr-FR" sz="1400" dirty="0">
                  <a:solidFill>
                    <a:srgbClr val="000000"/>
                  </a:solidFill>
                  <a:latin typeface="Arial Nova Light" panose="020B0304020202020204" pitchFamily="34" charset="0"/>
                  <a:ea typeface="ＭＳ Ｐゴシック" panose="020B0600070205080204" pitchFamily="34" charset="-128"/>
                </a:rPr>
                <a:t>Services publics</a:t>
              </a:r>
              <a:endParaRPr lang="de-CH" sz="1400" dirty="0">
                <a:solidFill>
                  <a:schemeClr val="tx1"/>
                </a:solidFill>
                <a:latin typeface="Arial Nova Light" panose="020B0304020202020204" pitchFamily="34" charset="0"/>
                <a:ea typeface="ＭＳ Ｐゴシック" panose="020B0600070205080204" pitchFamily="34" charset="-128"/>
              </a:endParaRPr>
            </a:p>
            <a:p>
              <a:pPr marL="341313" indent="-163513">
                <a:spcBef>
                  <a:spcPts val="600"/>
                </a:spcBef>
                <a:buFont typeface="Arial Nova Light" panose="020B0304020202020204" pitchFamily="34" charset="0"/>
                <a:buChar char="­"/>
              </a:pPr>
              <a:r>
                <a:rPr lang="de-CH" sz="1400" dirty="0">
                  <a:solidFill>
                    <a:schemeClr val="tx1"/>
                  </a:solidFill>
                  <a:latin typeface="Arial Nova Light" panose="020B0304020202020204" pitchFamily="34" charset="0"/>
                  <a:ea typeface="ＭＳ Ｐゴシック" panose="020B0600070205080204" pitchFamily="34" charset="-128"/>
                </a:rPr>
                <a:t>etc.</a:t>
              </a:r>
              <a:endParaRPr lang="fr-FR" sz="1400" dirty="0">
                <a:solidFill>
                  <a:srgbClr val="000000"/>
                </a:solidFill>
                <a:latin typeface="Arial Nova Light" panose="020B0304020202020204" pitchFamily="34" charset="0"/>
                <a:ea typeface="ＭＳ Ｐゴシック" panose="020B0600070205080204" pitchFamily="34" charset="-128"/>
              </a:endParaRPr>
            </a:p>
          </p:txBody>
        </p:sp>
        <p:pic>
          <p:nvPicPr>
            <p:cNvPr id="56" name="Picture 55" descr="A close up of a device&#10;&#10;Description automatically generated">
              <a:extLst>
                <a:ext uri="{FF2B5EF4-FFF2-40B4-BE49-F238E27FC236}">
                  <a16:creationId xmlns:a16="http://schemas.microsoft.com/office/drawing/2014/main" id="{671692ED-B0BF-42F2-BDFE-F779F1033EDF}"/>
                </a:ext>
              </a:extLst>
            </p:cNvPr>
            <p:cNvPicPr>
              <a:picLocks noChangeAspect="1"/>
            </p:cNvPicPr>
            <p:nvPr/>
          </p:nvPicPr>
          <p:blipFill>
            <a:blip r:embed="rId4"/>
            <a:stretch>
              <a:fillRect/>
            </a:stretch>
          </p:blipFill>
          <p:spPr>
            <a:xfrm>
              <a:off x="2881299" y="7975566"/>
              <a:ext cx="1853422" cy="1853422"/>
            </a:xfrm>
            <a:prstGeom prst="rect">
              <a:avLst/>
            </a:prstGeom>
          </p:spPr>
        </p:pic>
        <p:sp>
          <p:nvSpPr>
            <p:cNvPr id="59" name="Rectangle 58">
              <a:extLst>
                <a:ext uri="{FF2B5EF4-FFF2-40B4-BE49-F238E27FC236}">
                  <a16:creationId xmlns:a16="http://schemas.microsoft.com/office/drawing/2014/main" id="{41CCE4C7-CAEF-48D0-95D0-F4D159FF1E3A}"/>
                </a:ext>
              </a:extLst>
            </p:cNvPr>
            <p:cNvSpPr/>
            <p:nvPr/>
          </p:nvSpPr>
          <p:spPr>
            <a:xfrm>
              <a:off x="2306472" y="6917265"/>
              <a:ext cx="9009228" cy="51652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b="1" dirty="0">
                  <a:latin typeface="Arial Nova Light" panose="020B0304020202020204" pitchFamily="34" charset="0"/>
                </a:rPr>
                <a:t>Confection de linge de lits</a:t>
              </a:r>
              <a:endParaRPr lang="en-US" b="1" dirty="0">
                <a:latin typeface="Arial Nova Light" panose="020B0304020202020204" pitchFamily="34" charset="0"/>
              </a:endParaRPr>
            </a:p>
          </p:txBody>
        </p:sp>
        <p:pic>
          <p:nvPicPr>
            <p:cNvPr id="62" name="Picture 61" descr="A picture containing indoor, table, sitting, box&#10;&#10;Description automatically generated">
              <a:extLst>
                <a:ext uri="{FF2B5EF4-FFF2-40B4-BE49-F238E27FC236}">
                  <a16:creationId xmlns:a16="http://schemas.microsoft.com/office/drawing/2014/main" id="{54468118-BA02-4742-B946-782F963F4FF6}"/>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685490" y="7896402"/>
              <a:ext cx="2230718" cy="2230718"/>
            </a:xfrm>
            <a:prstGeom prst="rect">
              <a:avLst/>
            </a:prstGeom>
          </p:spPr>
        </p:pic>
      </p:grpSp>
      <p:grpSp>
        <p:nvGrpSpPr>
          <p:cNvPr id="6" name="Group 5">
            <a:extLst>
              <a:ext uri="{FF2B5EF4-FFF2-40B4-BE49-F238E27FC236}">
                <a16:creationId xmlns:a16="http://schemas.microsoft.com/office/drawing/2014/main" id="{0F5F69A5-CBF7-4167-A06B-C2274F1C9B41}"/>
              </a:ext>
            </a:extLst>
          </p:cNvPr>
          <p:cNvGrpSpPr/>
          <p:nvPr/>
        </p:nvGrpSpPr>
        <p:grpSpPr>
          <a:xfrm>
            <a:off x="2306472" y="10823621"/>
            <a:ext cx="9009228" cy="3514679"/>
            <a:chOff x="2306472" y="10823621"/>
            <a:chExt cx="9009228" cy="3514679"/>
          </a:xfrm>
        </p:grpSpPr>
        <p:sp>
          <p:nvSpPr>
            <p:cNvPr id="47" name="Rectangle 46">
              <a:extLst>
                <a:ext uri="{FF2B5EF4-FFF2-40B4-BE49-F238E27FC236}">
                  <a16:creationId xmlns:a16="http://schemas.microsoft.com/office/drawing/2014/main" id="{7A05F60E-4699-49CB-8D28-25E494A803B7}"/>
                </a:ext>
              </a:extLst>
            </p:cNvPr>
            <p:cNvSpPr/>
            <p:nvPr/>
          </p:nvSpPr>
          <p:spPr>
            <a:xfrm>
              <a:off x="2306472" y="11340144"/>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a:solidFill>
                    <a:schemeClr val="tx1"/>
                  </a:solidFill>
                </a:rPr>
                <a:t>Illustration produit</a:t>
              </a:r>
              <a:endParaRPr lang="en-US" sz="1200" i="1" dirty="0">
                <a:solidFill>
                  <a:schemeClr val="tx1"/>
                </a:solidFill>
              </a:endParaRPr>
            </a:p>
          </p:txBody>
        </p:sp>
        <p:sp>
          <p:nvSpPr>
            <p:cNvPr id="48" name="Rectangle 47">
              <a:extLst>
                <a:ext uri="{FF2B5EF4-FFF2-40B4-BE49-F238E27FC236}">
                  <a16:creationId xmlns:a16="http://schemas.microsoft.com/office/drawing/2014/main" id="{2E0F0195-CA48-43AD-9BD6-EA4936A87524}"/>
                </a:ext>
              </a:extLst>
            </p:cNvPr>
            <p:cNvSpPr/>
            <p:nvPr/>
          </p:nvSpPr>
          <p:spPr>
            <a:xfrm>
              <a:off x="5309548" y="11340143"/>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a:solidFill>
                    <a:schemeClr val="tx1"/>
                  </a:solidFill>
                </a:rPr>
                <a:t>Equipement clé</a:t>
              </a:r>
              <a:endParaRPr lang="en-US" sz="1200" i="1" dirty="0">
                <a:solidFill>
                  <a:schemeClr val="tx1"/>
                </a:solidFill>
              </a:endParaRPr>
            </a:p>
          </p:txBody>
        </p:sp>
        <p:sp>
          <p:nvSpPr>
            <p:cNvPr id="49" name="Rectangle 48">
              <a:extLst>
                <a:ext uri="{FF2B5EF4-FFF2-40B4-BE49-F238E27FC236}">
                  <a16:creationId xmlns:a16="http://schemas.microsoft.com/office/drawing/2014/main" id="{2C47129F-A710-4676-9721-FA32894EA910}"/>
                </a:ext>
              </a:extLst>
            </p:cNvPr>
            <p:cNvSpPr/>
            <p:nvPr/>
          </p:nvSpPr>
          <p:spPr>
            <a:xfrm>
              <a:off x="8312624" y="11340142"/>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dirty="0">
                  <a:solidFill>
                    <a:schemeClr val="tx1"/>
                  </a:solidFill>
                </a:rPr>
                <a:t>Segments ciblés</a:t>
              </a:r>
            </a:p>
            <a:p>
              <a:pPr marL="171450" indent="-171450" eaLnBrk="1" hangingPunct="1">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Hôtels et restaurants</a:t>
              </a:r>
            </a:p>
            <a:p>
              <a:pPr marL="171450" indent="-171450" eaLnBrk="1" hangingPunct="1">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Partis politiques</a:t>
              </a:r>
            </a:p>
            <a:p>
              <a:pPr marL="171450" indent="-171450" eaLnBrk="1" hangingPunct="1">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Entreprises privées</a:t>
              </a:r>
            </a:p>
            <a:p>
              <a:pPr marL="171450" indent="-171450" eaLnBrk="1" hangingPunct="1">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Services publics</a:t>
              </a:r>
            </a:p>
            <a:p>
              <a:pPr marL="171450" indent="-171450" eaLnBrk="1" hangingPunct="1">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Marchés de l’évènementiel </a:t>
              </a:r>
            </a:p>
            <a:p>
              <a:pPr marL="171450" indent="-171450" eaLnBrk="1" hangingPunct="1">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Clubs de sport</a:t>
              </a:r>
            </a:p>
          </p:txBody>
        </p:sp>
        <p:pic>
          <p:nvPicPr>
            <p:cNvPr id="1026" name="Picture 2" descr="Adult T-Shirt | Hobby Lobby">
              <a:extLst>
                <a:ext uri="{FF2B5EF4-FFF2-40B4-BE49-F238E27FC236}">
                  <a16:creationId xmlns:a16="http://schemas.microsoft.com/office/drawing/2014/main" id="{FE76086C-F886-40FD-99E2-6F06F01F0BEB}"/>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2729170" y="11867670"/>
              <a:ext cx="1943100" cy="1943100"/>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59">
              <a:extLst>
                <a:ext uri="{FF2B5EF4-FFF2-40B4-BE49-F238E27FC236}">
                  <a16:creationId xmlns:a16="http://schemas.microsoft.com/office/drawing/2014/main" id="{A155B99F-472A-4171-AF8A-C29F73EC541F}"/>
                </a:ext>
              </a:extLst>
            </p:cNvPr>
            <p:cNvSpPr/>
            <p:nvPr/>
          </p:nvSpPr>
          <p:spPr>
            <a:xfrm>
              <a:off x="2306472" y="10823621"/>
              <a:ext cx="9009228" cy="51652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b="1" dirty="0">
                  <a:latin typeface="Arial Nova Light" panose="020B0304020202020204" pitchFamily="34" charset="0"/>
                </a:rPr>
                <a:t>Confection de t-shirts</a:t>
              </a:r>
              <a:endParaRPr lang="en-US" b="1" dirty="0">
                <a:latin typeface="Arial Nova Light" panose="020B0304020202020204" pitchFamily="34" charset="0"/>
              </a:endParaRPr>
            </a:p>
          </p:txBody>
        </p:sp>
        <p:pic>
          <p:nvPicPr>
            <p:cNvPr id="63" name="Picture 2" descr="20u53 Haute-vitesse Zigzag T-shirt Industriel Prix De La Machine À Coudre -  Buy T-shirt Machine À Coudre,Machine À Coudre De Point Noué,Zigzag Machine  À Coudre Product on Alibaba.com">
              <a:extLst>
                <a:ext uri="{FF2B5EF4-FFF2-40B4-BE49-F238E27FC236}">
                  <a16:creationId xmlns:a16="http://schemas.microsoft.com/office/drawing/2014/main" id="{288B6B63-BFDE-4A6B-864C-AAEE545BFAA6}"/>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923075" y="11840742"/>
              <a:ext cx="1752271" cy="17522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36355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F191F17-E30C-4A93-9B87-EEAB92AEE346}"/>
              </a:ext>
            </a:extLst>
          </p:cNvPr>
          <p:cNvCxnSpPr>
            <a:cxnSpLocks/>
          </p:cNvCxnSpPr>
          <p:nvPr/>
        </p:nvCxnSpPr>
        <p:spPr>
          <a:xfrm>
            <a:off x="-18661" y="1138335"/>
            <a:ext cx="6819511"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89793CF-97A0-4FF6-BBEE-3B6B41902327}"/>
              </a:ext>
            </a:extLst>
          </p:cNvPr>
          <p:cNvGrpSpPr/>
          <p:nvPr/>
        </p:nvGrpSpPr>
        <p:grpSpPr>
          <a:xfrm>
            <a:off x="2306472" y="2335207"/>
            <a:ext cx="9009228" cy="3514678"/>
            <a:chOff x="2306472" y="3022601"/>
            <a:chExt cx="9009228" cy="3514678"/>
          </a:xfrm>
        </p:grpSpPr>
        <p:sp>
          <p:nvSpPr>
            <p:cNvPr id="4" name="Rectangle 3">
              <a:extLst>
                <a:ext uri="{FF2B5EF4-FFF2-40B4-BE49-F238E27FC236}">
                  <a16:creationId xmlns:a16="http://schemas.microsoft.com/office/drawing/2014/main" id="{3DF958E8-6615-4120-979F-FE2E5219B26F}"/>
                </a:ext>
              </a:extLst>
            </p:cNvPr>
            <p:cNvSpPr/>
            <p:nvPr/>
          </p:nvSpPr>
          <p:spPr>
            <a:xfrm>
              <a:off x="2306472" y="3539123"/>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dirty="0">
                  <a:solidFill>
                    <a:schemeClr val="tx1"/>
                  </a:solidFill>
                </a:rPr>
                <a:t>Illustration produit</a:t>
              </a:r>
              <a:endParaRPr lang="en-US" sz="1200" i="1" dirty="0">
                <a:solidFill>
                  <a:schemeClr val="tx1"/>
                </a:solidFill>
              </a:endParaRPr>
            </a:p>
          </p:txBody>
        </p:sp>
        <p:sp>
          <p:nvSpPr>
            <p:cNvPr id="42" name="Rectangle 41">
              <a:extLst>
                <a:ext uri="{FF2B5EF4-FFF2-40B4-BE49-F238E27FC236}">
                  <a16:creationId xmlns:a16="http://schemas.microsoft.com/office/drawing/2014/main" id="{120EE682-2F90-44CC-B24B-7057A9A369DE}"/>
                </a:ext>
              </a:extLst>
            </p:cNvPr>
            <p:cNvSpPr/>
            <p:nvPr/>
          </p:nvSpPr>
          <p:spPr>
            <a:xfrm>
              <a:off x="5309548" y="3539122"/>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dirty="0">
                  <a:solidFill>
                    <a:schemeClr val="tx1"/>
                  </a:solidFill>
                </a:rPr>
                <a:t>Equipement clé</a:t>
              </a:r>
              <a:endParaRPr lang="en-US" sz="1200" i="1" dirty="0">
                <a:solidFill>
                  <a:schemeClr val="tx1"/>
                </a:solidFill>
              </a:endParaRPr>
            </a:p>
          </p:txBody>
        </p:sp>
        <p:sp>
          <p:nvSpPr>
            <p:cNvPr id="43" name="Rectangle 42">
              <a:extLst>
                <a:ext uri="{FF2B5EF4-FFF2-40B4-BE49-F238E27FC236}">
                  <a16:creationId xmlns:a16="http://schemas.microsoft.com/office/drawing/2014/main" id="{56D51396-9B16-4FFA-B8F6-273AAABD3503}"/>
                </a:ext>
              </a:extLst>
            </p:cNvPr>
            <p:cNvSpPr/>
            <p:nvPr/>
          </p:nvSpPr>
          <p:spPr>
            <a:xfrm>
              <a:off x="8312624" y="3539121"/>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dirty="0">
                  <a:solidFill>
                    <a:schemeClr val="tx1"/>
                  </a:solidFill>
                </a:rPr>
                <a:t>Segments ciblés</a:t>
              </a:r>
            </a:p>
            <a:p>
              <a:pPr marL="171450" indent="-171450">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Marchés locaux et régionaux</a:t>
              </a:r>
            </a:p>
            <a:p>
              <a:pPr marL="171450" indent="-171450">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Segments Business-to-Consumer</a:t>
              </a:r>
            </a:p>
            <a:p>
              <a:pPr marL="171450" indent="-171450">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Segments Business-to-Consumer:</a:t>
              </a:r>
            </a:p>
            <a:p>
              <a:pPr marL="341313" indent="-163513">
                <a:spcBef>
                  <a:spcPts val="600"/>
                </a:spcBef>
                <a:buFont typeface="Arial Nova Light" panose="020B0304020202020204" pitchFamily="34" charset="0"/>
                <a:buChar char="­"/>
              </a:pPr>
              <a:r>
                <a:rPr lang="fr-FR" sz="1400" dirty="0">
                  <a:solidFill>
                    <a:srgbClr val="000000"/>
                  </a:solidFill>
                  <a:latin typeface="Arial Nova Light" panose="020B0304020202020204" pitchFamily="34" charset="0"/>
                  <a:ea typeface="ＭＳ Ｐゴシック" panose="020B0600070205080204" pitchFamily="34" charset="-128"/>
                </a:rPr>
                <a:t>Hôtellerie</a:t>
              </a:r>
            </a:p>
            <a:p>
              <a:pPr marL="341313" indent="-163513">
                <a:spcBef>
                  <a:spcPts val="600"/>
                </a:spcBef>
                <a:buFont typeface="Arial Nova Light" panose="020B0304020202020204" pitchFamily="34" charset="0"/>
                <a:buChar char="­"/>
              </a:pPr>
              <a:r>
                <a:rPr lang="fr-FR" sz="1400" dirty="0">
                  <a:solidFill>
                    <a:srgbClr val="000000"/>
                  </a:solidFill>
                  <a:latin typeface="Arial Nova Light" panose="020B0304020202020204" pitchFamily="34" charset="0"/>
                  <a:ea typeface="ＭＳ Ｐゴシック" panose="020B0600070205080204" pitchFamily="34" charset="-128"/>
                </a:rPr>
                <a:t>Services publics</a:t>
              </a:r>
              <a:endParaRPr lang="de-CH" sz="1400" dirty="0">
                <a:solidFill>
                  <a:schemeClr val="tx1"/>
                </a:solidFill>
                <a:latin typeface="Arial Nova Light" panose="020B0304020202020204" pitchFamily="34" charset="0"/>
                <a:ea typeface="ＭＳ Ｐゴシック" panose="020B0600070205080204" pitchFamily="34" charset="-128"/>
              </a:endParaRPr>
            </a:p>
            <a:p>
              <a:pPr marL="341313" indent="-163513">
                <a:spcBef>
                  <a:spcPts val="600"/>
                </a:spcBef>
                <a:buFont typeface="Arial Nova Light" panose="020B0304020202020204" pitchFamily="34" charset="0"/>
                <a:buChar char="­"/>
              </a:pPr>
              <a:r>
                <a:rPr lang="de-CH" sz="1400" dirty="0">
                  <a:solidFill>
                    <a:schemeClr val="tx1"/>
                  </a:solidFill>
                  <a:latin typeface="Arial Nova Light" panose="020B0304020202020204" pitchFamily="34" charset="0"/>
                  <a:ea typeface="ＭＳ Ｐゴシック" panose="020B0600070205080204" pitchFamily="34" charset="-128"/>
                </a:rPr>
                <a:t>etc.</a:t>
              </a:r>
              <a:endParaRPr lang="fr-FR" sz="1400" dirty="0">
                <a:solidFill>
                  <a:srgbClr val="000000"/>
                </a:solidFill>
                <a:latin typeface="Arial Nova Light" panose="020B0304020202020204" pitchFamily="34" charset="0"/>
                <a:ea typeface="ＭＳ Ｐゴシック" panose="020B0600070205080204" pitchFamily="34" charset="-128"/>
              </a:endParaRPr>
            </a:p>
            <a:p>
              <a:endParaRPr lang="en-US" sz="1200" i="1" dirty="0">
                <a:solidFill>
                  <a:schemeClr val="tx1"/>
                </a:solidFill>
              </a:endParaRPr>
            </a:p>
          </p:txBody>
        </p:sp>
        <p:sp>
          <p:nvSpPr>
            <p:cNvPr id="58" name="Rectangle 57">
              <a:extLst>
                <a:ext uri="{FF2B5EF4-FFF2-40B4-BE49-F238E27FC236}">
                  <a16:creationId xmlns:a16="http://schemas.microsoft.com/office/drawing/2014/main" id="{58954427-EDBB-4FAA-8890-C3D5D1AA531B}"/>
                </a:ext>
              </a:extLst>
            </p:cNvPr>
            <p:cNvSpPr/>
            <p:nvPr/>
          </p:nvSpPr>
          <p:spPr>
            <a:xfrm>
              <a:off x="2306472" y="3022601"/>
              <a:ext cx="9009228" cy="51652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b="1" dirty="0">
                  <a:latin typeface="Arial Nova Light" panose="020B0304020202020204" pitchFamily="34" charset="0"/>
                </a:rPr>
                <a:t>Production de matelas (hometech)</a:t>
              </a:r>
              <a:endParaRPr lang="en-US" b="1" dirty="0">
                <a:latin typeface="Arial Nova Light" panose="020B0304020202020204" pitchFamily="34" charset="0"/>
              </a:endParaRPr>
            </a:p>
          </p:txBody>
        </p:sp>
        <p:pic>
          <p:nvPicPr>
            <p:cNvPr id="32" name="Picture 6" descr="Badenia Bed Comfort 03887810134 Cold Foam materlas BT 310 with Honeycomb  Medium 120 x 200 cm: Amazon.co.uk: Kitchen &amp; Home">
              <a:extLst>
                <a:ext uri="{FF2B5EF4-FFF2-40B4-BE49-F238E27FC236}">
                  <a16:creationId xmlns:a16="http://schemas.microsoft.com/office/drawing/2014/main" id="{D81493FA-D223-479E-BD3A-EA9EEE227025}"/>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657696" y="4531809"/>
              <a:ext cx="2288583" cy="126136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Foam Mattress Machine, Mattress Machinery, मैट्रेस मेकिंग मशीन - Mannat  Enterprises, Yamuna Nagar | ID: 19549064233">
              <a:extLst>
                <a:ext uri="{FF2B5EF4-FFF2-40B4-BE49-F238E27FC236}">
                  <a16:creationId xmlns:a16="http://schemas.microsoft.com/office/drawing/2014/main" id="{05E18FEC-610C-41FC-832D-DBA36F3ABA1A}"/>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5339149" y="4236168"/>
              <a:ext cx="2862252" cy="18220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a:extLst>
              <a:ext uri="{FF2B5EF4-FFF2-40B4-BE49-F238E27FC236}">
                <a16:creationId xmlns:a16="http://schemas.microsoft.com/office/drawing/2014/main" id="{F2A18EC6-861C-4AD1-B701-4738419E4CD0}"/>
              </a:ext>
            </a:extLst>
          </p:cNvPr>
          <p:cNvGrpSpPr/>
          <p:nvPr/>
        </p:nvGrpSpPr>
        <p:grpSpPr>
          <a:xfrm>
            <a:off x="2306472" y="6576490"/>
            <a:ext cx="9009228" cy="3520525"/>
            <a:chOff x="2306472" y="6917265"/>
            <a:chExt cx="9009228" cy="3520525"/>
          </a:xfrm>
        </p:grpSpPr>
        <p:sp>
          <p:nvSpPr>
            <p:cNvPr id="44" name="Rectangle 43">
              <a:extLst>
                <a:ext uri="{FF2B5EF4-FFF2-40B4-BE49-F238E27FC236}">
                  <a16:creationId xmlns:a16="http://schemas.microsoft.com/office/drawing/2014/main" id="{4B41FEBB-E2B2-40FF-9FCF-3874EF15B99E}"/>
                </a:ext>
              </a:extLst>
            </p:cNvPr>
            <p:cNvSpPr/>
            <p:nvPr/>
          </p:nvSpPr>
          <p:spPr>
            <a:xfrm>
              <a:off x="2306472" y="7439634"/>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dirty="0">
                  <a:solidFill>
                    <a:schemeClr val="tx1"/>
                  </a:solidFill>
                </a:rPr>
                <a:t>Illustration produit</a:t>
              </a:r>
              <a:endParaRPr lang="en-US" sz="1200" i="1" dirty="0">
                <a:solidFill>
                  <a:schemeClr val="tx1"/>
                </a:solidFill>
              </a:endParaRPr>
            </a:p>
          </p:txBody>
        </p:sp>
        <p:sp>
          <p:nvSpPr>
            <p:cNvPr id="45" name="Rectangle 44">
              <a:extLst>
                <a:ext uri="{FF2B5EF4-FFF2-40B4-BE49-F238E27FC236}">
                  <a16:creationId xmlns:a16="http://schemas.microsoft.com/office/drawing/2014/main" id="{A340F515-89C9-4A5A-A7D0-9C1E326767F0}"/>
                </a:ext>
              </a:extLst>
            </p:cNvPr>
            <p:cNvSpPr/>
            <p:nvPr/>
          </p:nvSpPr>
          <p:spPr>
            <a:xfrm>
              <a:off x="5309548" y="7439633"/>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a:solidFill>
                    <a:schemeClr val="tx1"/>
                  </a:solidFill>
                </a:rPr>
                <a:t>Equipement clé</a:t>
              </a:r>
              <a:endParaRPr lang="en-US" sz="1200" i="1" dirty="0">
                <a:solidFill>
                  <a:schemeClr val="tx1"/>
                </a:solidFill>
              </a:endParaRPr>
            </a:p>
          </p:txBody>
        </p:sp>
        <p:sp>
          <p:nvSpPr>
            <p:cNvPr id="46" name="Rectangle 45">
              <a:extLst>
                <a:ext uri="{FF2B5EF4-FFF2-40B4-BE49-F238E27FC236}">
                  <a16:creationId xmlns:a16="http://schemas.microsoft.com/office/drawing/2014/main" id="{AE4096E2-0971-44DF-8B32-F3E3BC5A4989}"/>
                </a:ext>
              </a:extLst>
            </p:cNvPr>
            <p:cNvSpPr/>
            <p:nvPr/>
          </p:nvSpPr>
          <p:spPr>
            <a:xfrm>
              <a:off x="8312624" y="7439632"/>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dirty="0">
                  <a:solidFill>
                    <a:schemeClr val="tx1"/>
                  </a:solidFill>
                </a:rPr>
                <a:t>Segments ciblés</a:t>
              </a:r>
            </a:p>
            <a:p>
              <a:pPr marL="171450" indent="-171450">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Agriculture</a:t>
              </a:r>
            </a:p>
            <a:p>
              <a:pPr marL="171450" indent="-171450">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Floriculture / Horticulture </a:t>
              </a:r>
            </a:p>
            <a:p>
              <a:pPr marL="171450" indent="-171450">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Industrie forestière</a:t>
              </a:r>
            </a:p>
            <a:p>
              <a:pPr marL="171450" indent="-171450">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Exemples d’applications:</a:t>
              </a:r>
            </a:p>
            <a:p>
              <a:pPr marL="341313" indent="-163513">
                <a:spcBef>
                  <a:spcPts val="600"/>
                </a:spcBef>
                <a:buFont typeface="Arial Nova Light" panose="020B03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Toiles de paillage</a:t>
              </a:r>
            </a:p>
            <a:p>
              <a:pPr marL="341313" indent="-163513">
                <a:spcBef>
                  <a:spcPts val="600"/>
                </a:spcBef>
                <a:buFont typeface="Arial Nova Light" panose="020B03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Filets de récolte</a:t>
              </a:r>
            </a:p>
            <a:p>
              <a:pPr marL="341313" indent="-163513">
                <a:spcBef>
                  <a:spcPts val="600"/>
                </a:spcBef>
                <a:buFont typeface="Arial Nova Light" panose="020B03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Tissus de protection solaire</a:t>
              </a:r>
            </a:p>
            <a:p>
              <a:pPr marL="341313" indent="-163513">
                <a:spcBef>
                  <a:spcPts val="600"/>
                </a:spcBef>
                <a:buFont typeface="Arial Nova Light" panose="020B03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Filets anti-moustique</a:t>
              </a:r>
            </a:p>
          </p:txBody>
        </p:sp>
        <p:sp>
          <p:nvSpPr>
            <p:cNvPr id="59" name="Rectangle 58">
              <a:extLst>
                <a:ext uri="{FF2B5EF4-FFF2-40B4-BE49-F238E27FC236}">
                  <a16:creationId xmlns:a16="http://schemas.microsoft.com/office/drawing/2014/main" id="{41CCE4C7-CAEF-48D0-95D0-F4D159FF1E3A}"/>
                </a:ext>
              </a:extLst>
            </p:cNvPr>
            <p:cNvSpPr/>
            <p:nvPr/>
          </p:nvSpPr>
          <p:spPr>
            <a:xfrm>
              <a:off x="2306472" y="6917265"/>
              <a:ext cx="9009228" cy="51652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b="1" dirty="0">
                  <a:latin typeface="Arial Nova Light" panose="020B0304020202020204" pitchFamily="34" charset="0"/>
                </a:rPr>
                <a:t>Produits de protection agricole (agrotech)</a:t>
              </a:r>
              <a:endParaRPr lang="en-US" b="1" dirty="0">
                <a:latin typeface="Arial Nova Light" panose="020B0304020202020204" pitchFamily="34" charset="0"/>
              </a:endParaRPr>
            </a:p>
          </p:txBody>
        </p:sp>
        <p:pic>
          <p:nvPicPr>
            <p:cNvPr id="33" name="Picture 32" descr="A picture containing towel&#10;&#10;Description automatically generated">
              <a:extLst>
                <a:ext uri="{FF2B5EF4-FFF2-40B4-BE49-F238E27FC236}">
                  <a16:creationId xmlns:a16="http://schemas.microsoft.com/office/drawing/2014/main" id="{90B1BAC0-354C-4BAA-B80C-64294A6761FC}"/>
                </a:ext>
              </a:extLst>
            </p:cNvPr>
            <p:cNvPicPr>
              <a:picLocks noChangeAspect="1"/>
            </p:cNvPicPr>
            <p:nvPr/>
          </p:nvPicPr>
          <p:blipFill>
            <a:blip r:embed="rId4"/>
            <a:stretch>
              <a:fillRect/>
            </a:stretch>
          </p:blipFill>
          <p:spPr>
            <a:xfrm>
              <a:off x="2665002" y="8047807"/>
              <a:ext cx="1927908" cy="1927908"/>
            </a:xfrm>
            <a:prstGeom prst="rect">
              <a:avLst/>
            </a:prstGeom>
          </p:spPr>
        </p:pic>
        <p:pic>
          <p:nvPicPr>
            <p:cNvPr id="36" name="Picture 32" descr="01-RSF4-KM05">
              <a:extLst>
                <a:ext uri="{FF2B5EF4-FFF2-40B4-BE49-F238E27FC236}">
                  <a16:creationId xmlns:a16="http://schemas.microsoft.com/office/drawing/2014/main" id="{2080569C-0E82-4CBC-B4A7-D4245682C12B}"/>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5333889" y="8104062"/>
              <a:ext cx="2793220" cy="1815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chemeClr val="hlink"/>
                  </a:solidFill>
                  <a:miter lim="800000"/>
                  <a:headEnd/>
                  <a:tailEnd/>
                </a14:hiddenLine>
              </a:ext>
            </a:extLst>
          </p:spPr>
        </p:pic>
      </p:grpSp>
      <p:grpSp>
        <p:nvGrpSpPr>
          <p:cNvPr id="6" name="Group 5">
            <a:extLst>
              <a:ext uri="{FF2B5EF4-FFF2-40B4-BE49-F238E27FC236}">
                <a16:creationId xmlns:a16="http://schemas.microsoft.com/office/drawing/2014/main" id="{E3BCAE71-AADC-468D-8975-DE5E4EC105BE}"/>
              </a:ext>
            </a:extLst>
          </p:cNvPr>
          <p:cNvGrpSpPr/>
          <p:nvPr/>
        </p:nvGrpSpPr>
        <p:grpSpPr>
          <a:xfrm>
            <a:off x="2306472" y="10823621"/>
            <a:ext cx="9009228" cy="3514679"/>
            <a:chOff x="2306472" y="10823621"/>
            <a:chExt cx="9009228" cy="3514679"/>
          </a:xfrm>
        </p:grpSpPr>
        <p:sp>
          <p:nvSpPr>
            <p:cNvPr id="47" name="Rectangle 46">
              <a:extLst>
                <a:ext uri="{FF2B5EF4-FFF2-40B4-BE49-F238E27FC236}">
                  <a16:creationId xmlns:a16="http://schemas.microsoft.com/office/drawing/2014/main" id="{7A05F60E-4699-49CB-8D28-25E494A803B7}"/>
                </a:ext>
              </a:extLst>
            </p:cNvPr>
            <p:cNvSpPr/>
            <p:nvPr/>
          </p:nvSpPr>
          <p:spPr>
            <a:xfrm>
              <a:off x="2306472" y="11340144"/>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a:solidFill>
                    <a:schemeClr val="tx1"/>
                  </a:solidFill>
                </a:rPr>
                <a:t>Illustration produit</a:t>
              </a:r>
              <a:endParaRPr lang="en-US" sz="1200" i="1" dirty="0">
                <a:solidFill>
                  <a:schemeClr val="tx1"/>
                </a:solidFill>
              </a:endParaRPr>
            </a:p>
          </p:txBody>
        </p:sp>
        <p:sp>
          <p:nvSpPr>
            <p:cNvPr id="48" name="Rectangle 47">
              <a:extLst>
                <a:ext uri="{FF2B5EF4-FFF2-40B4-BE49-F238E27FC236}">
                  <a16:creationId xmlns:a16="http://schemas.microsoft.com/office/drawing/2014/main" id="{2E0F0195-CA48-43AD-9BD6-EA4936A87524}"/>
                </a:ext>
              </a:extLst>
            </p:cNvPr>
            <p:cNvSpPr/>
            <p:nvPr/>
          </p:nvSpPr>
          <p:spPr>
            <a:xfrm>
              <a:off x="5309548" y="11340143"/>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a:solidFill>
                    <a:schemeClr val="tx1"/>
                  </a:solidFill>
                </a:rPr>
                <a:t>Equipement clé</a:t>
              </a:r>
              <a:endParaRPr lang="en-US" sz="1200" i="1" dirty="0">
                <a:solidFill>
                  <a:schemeClr val="tx1"/>
                </a:solidFill>
              </a:endParaRPr>
            </a:p>
          </p:txBody>
        </p:sp>
        <p:sp>
          <p:nvSpPr>
            <p:cNvPr id="49" name="Rectangle 48">
              <a:extLst>
                <a:ext uri="{FF2B5EF4-FFF2-40B4-BE49-F238E27FC236}">
                  <a16:creationId xmlns:a16="http://schemas.microsoft.com/office/drawing/2014/main" id="{2C47129F-A710-4676-9721-FA32894EA910}"/>
                </a:ext>
              </a:extLst>
            </p:cNvPr>
            <p:cNvSpPr/>
            <p:nvPr/>
          </p:nvSpPr>
          <p:spPr>
            <a:xfrm>
              <a:off x="8312624" y="11340142"/>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dirty="0">
                  <a:solidFill>
                    <a:schemeClr val="tx1"/>
                  </a:solidFill>
                </a:rPr>
                <a:t>Segments ciblés</a:t>
              </a:r>
            </a:p>
            <a:p>
              <a:pPr marL="171450" indent="-171450" eaLnBrk="1" hangingPunct="1">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Filtration</a:t>
              </a:r>
            </a:p>
            <a:p>
              <a:pPr marL="171450" indent="-171450" eaLnBrk="1" hangingPunct="1">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Feutres isolants</a:t>
              </a:r>
            </a:p>
            <a:p>
              <a:pPr marL="171450" indent="-171450" eaLnBrk="1" hangingPunct="1">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Géotextiles d'isolation, de renforcement, de séparation, de drainage et de lutte contre l'érosion</a:t>
              </a:r>
            </a:p>
            <a:p>
              <a:pPr marL="171450" indent="-171450" eaLnBrk="1" hangingPunct="1">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Essuyages industriels</a:t>
              </a:r>
            </a:p>
            <a:p>
              <a:pPr marL="171450" indent="-171450" eaLnBrk="1" hangingPunct="1">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Tapis de sol de véhicules</a:t>
              </a:r>
            </a:p>
          </p:txBody>
        </p:sp>
        <p:sp>
          <p:nvSpPr>
            <p:cNvPr id="60" name="Rectangle 59">
              <a:extLst>
                <a:ext uri="{FF2B5EF4-FFF2-40B4-BE49-F238E27FC236}">
                  <a16:creationId xmlns:a16="http://schemas.microsoft.com/office/drawing/2014/main" id="{A155B99F-472A-4171-AF8A-C29F73EC541F}"/>
                </a:ext>
              </a:extLst>
            </p:cNvPr>
            <p:cNvSpPr/>
            <p:nvPr/>
          </p:nvSpPr>
          <p:spPr>
            <a:xfrm>
              <a:off x="2306472" y="10823621"/>
              <a:ext cx="9009228" cy="51652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b="1" dirty="0">
                  <a:latin typeface="Arial Nova Light" panose="020B0304020202020204" pitchFamily="34" charset="0"/>
                </a:rPr>
                <a:t>Non-tissés aiguilletés</a:t>
              </a:r>
              <a:endParaRPr lang="en-US" b="1" dirty="0">
                <a:latin typeface="Arial Nova Light" panose="020B0304020202020204" pitchFamily="34" charset="0"/>
              </a:endParaRPr>
            </a:p>
          </p:txBody>
        </p:sp>
        <p:pic>
          <p:nvPicPr>
            <p:cNvPr id="55" name="Picture 54" descr="A picture containing blue&#10;&#10;Description automatically generated">
              <a:extLst>
                <a:ext uri="{FF2B5EF4-FFF2-40B4-BE49-F238E27FC236}">
                  <a16:creationId xmlns:a16="http://schemas.microsoft.com/office/drawing/2014/main" id="{871B9942-0BCC-45D2-923F-47D14A1CECAE}"/>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5853751" y="12011784"/>
              <a:ext cx="1894197" cy="1842895"/>
            </a:xfrm>
            <a:prstGeom prst="rect">
              <a:avLst/>
            </a:prstGeom>
          </p:spPr>
        </p:pic>
        <p:pic>
          <p:nvPicPr>
            <p:cNvPr id="56" name="Picture 20" descr="ANd9GcSbK5XdxIkossbvNEqS4jwp8roM4XSKF7QU0YUDNj3LlRvucvJr-g">
              <a:extLst>
                <a:ext uri="{FF2B5EF4-FFF2-40B4-BE49-F238E27FC236}">
                  <a16:creationId xmlns:a16="http://schemas.microsoft.com/office/drawing/2014/main" id="{0CFC8005-5CDB-4155-8EC8-5BF119F209AA}"/>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2873696" y="12176505"/>
              <a:ext cx="1856582" cy="151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4" name="Rectangle 64">
            <a:extLst>
              <a:ext uri="{FF2B5EF4-FFF2-40B4-BE49-F238E27FC236}">
                <a16:creationId xmlns:a16="http://schemas.microsoft.com/office/drawing/2014/main" id="{FF9412F7-C5F4-405B-8CD4-302A60EDBD80}"/>
              </a:ext>
            </a:extLst>
          </p:cNvPr>
          <p:cNvSpPr>
            <a:spLocks noChangeArrowheads="1"/>
          </p:cNvSpPr>
          <p:nvPr/>
        </p:nvSpPr>
        <p:spPr bwMode="auto">
          <a:xfrm>
            <a:off x="1157769" y="4802488"/>
            <a:ext cx="785434" cy="2139890"/>
          </a:xfrm>
          <a:prstGeom prst="rect">
            <a:avLst/>
          </a:prstGeom>
          <a:solidFill>
            <a:srgbClr val="FFC000"/>
          </a:solidFill>
          <a:ln>
            <a:solidFill>
              <a:srgbClr val="FFC000"/>
            </a:solidFill>
          </a:ln>
          <a:effectLst/>
        </p:spPr>
        <p:txBody>
          <a:bodyPr vert="vert27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ctr"/>
            <a:r>
              <a:rPr lang="en-GB" altLang="de-DE" sz="1400" b="1" dirty="0">
                <a:solidFill>
                  <a:schemeClr val="bg1"/>
                </a:solidFill>
                <a:latin typeface="Arial Nova Light" panose="020B0304020202020204" pitchFamily="34" charset="0"/>
                <a:ea typeface="ＭＳ Ｐゴシック" panose="020B0600070205080204" pitchFamily="34" charset="-128"/>
              </a:rPr>
              <a:t>Textiles techniques</a:t>
            </a:r>
          </a:p>
        </p:txBody>
      </p:sp>
      <p:sp>
        <p:nvSpPr>
          <p:cNvPr id="57" name="Rectangle 94">
            <a:extLst>
              <a:ext uri="{FF2B5EF4-FFF2-40B4-BE49-F238E27FC236}">
                <a16:creationId xmlns:a16="http://schemas.microsoft.com/office/drawing/2014/main" id="{73296BEE-C4F7-4E09-905A-083E9B573802}"/>
              </a:ext>
            </a:extLst>
          </p:cNvPr>
          <p:cNvSpPr>
            <a:spLocks noChangeArrowheads="1"/>
          </p:cNvSpPr>
          <p:nvPr/>
        </p:nvSpPr>
        <p:spPr bwMode="auto">
          <a:xfrm>
            <a:off x="1157769" y="2336800"/>
            <a:ext cx="785434" cy="2139890"/>
          </a:xfrm>
          <a:prstGeom prst="rect">
            <a:avLst/>
          </a:prstGeom>
          <a:solidFill>
            <a:schemeClr val="bg1">
              <a:lumMod val="85000"/>
            </a:schemeClr>
          </a:solidFill>
          <a:ln>
            <a:solidFill>
              <a:schemeClr val="bg1">
                <a:lumMod val="85000"/>
              </a:schemeClr>
            </a:solidFill>
          </a:ln>
          <a:effectLst/>
        </p:spPr>
        <p:txBody>
          <a:bodyPr vert="vert27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ctr"/>
            <a:r>
              <a:rPr lang="en-GB" altLang="de-DE" sz="1400">
                <a:solidFill>
                  <a:schemeClr val="bg1"/>
                </a:solidFill>
                <a:latin typeface="Arial Nova Light" panose="020B0304020202020204" pitchFamily="34" charset="0"/>
                <a:ea typeface="ＭＳ Ｐゴシック" panose="020B0600070205080204" pitchFamily="34" charset="-128"/>
              </a:rPr>
              <a:t>Produits finis</a:t>
            </a:r>
            <a:endParaRPr lang="en-GB" altLang="de-DE" sz="1400" dirty="0">
              <a:solidFill>
                <a:schemeClr val="bg1"/>
              </a:solidFill>
              <a:latin typeface="Arial Nova Light" panose="020B0304020202020204" pitchFamily="34" charset="0"/>
              <a:ea typeface="ＭＳ Ｐゴシック" panose="020B0600070205080204" pitchFamily="34" charset="-128"/>
            </a:endParaRPr>
          </a:p>
        </p:txBody>
      </p:sp>
      <p:sp>
        <p:nvSpPr>
          <p:cNvPr id="61" name="Rectangle 112">
            <a:extLst>
              <a:ext uri="{FF2B5EF4-FFF2-40B4-BE49-F238E27FC236}">
                <a16:creationId xmlns:a16="http://schemas.microsoft.com/office/drawing/2014/main" id="{12986FFA-4F92-4039-B8BA-76E4116DDCCA}"/>
              </a:ext>
            </a:extLst>
          </p:cNvPr>
          <p:cNvSpPr>
            <a:spLocks noChangeArrowheads="1"/>
          </p:cNvSpPr>
          <p:nvPr/>
        </p:nvSpPr>
        <p:spPr bwMode="auto">
          <a:xfrm>
            <a:off x="1157769" y="7268176"/>
            <a:ext cx="785434" cy="2139890"/>
          </a:xfrm>
          <a:prstGeom prst="rect">
            <a:avLst/>
          </a:prstGeom>
          <a:solidFill>
            <a:schemeClr val="bg1">
              <a:lumMod val="85000"/>
            </a:schemeClr>
          </a:solidFill>
          <a:ln>
            <a:solidFill>
              <a:schemeClr val="bg1">
                <a:lumMod val="85000"/>
              </a:schemeClr>
            </a:solidFill>
          </a:ln>
          <a:effectLst/>
        </p:spPr>
        <p:txBody>
          <a:bodyPr vert="vert27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ctr"/>
            <a:r>
              <a:rPr lang="en-GB" altLang="de-DE" sz="1400">
                <a:solidFill>
                  <a:schemeClr val="bg1"/>
                </a:solidFill>
                <a:latin typeface="Arial Nova Light" panose="020B0304020202020204" pitchFamily="34" charset="0"/>
                <a:ea typeface="ＭＳ Ｐゴシック" panose="020B0600070205080204" pitchFamily="34" charset="-128"/>
              </a:rPr>
              <a:t>Tissus</a:t>
            </a:r>
            <a:endParaRPr lang="en-GB" altLang="de-DE" sz="1400" dirty="0">
              <a:solidFill>
                <a:schemeClr val="bg1"/>
              </a:solidFill>
              <a:latin typeface="Arial Nova Light" panose="020B0304020202020204" pitchFamily="34" charset="0"/>
              <a:ea typeface="ＭＳ Ｐゴシック" panose="020B0600070205080204" pitchFamily="34" charset="-128"/>
            </a:endParaRPr>
          </a:p>
        </p:txBody>
      </p:sp>
      <p:sp>
        <p:nvSpPr>
          <p:cNvPr id="62" name="Rectangle 124">
            <a:extLst>
              <a:ext uri="{FF2B5EF4-FFF2-40B4-BE49-F238E27FC236}">
                <a16:creationId xmlns:a16="http://schemas.microsoft.com/office/drawing/2014/main" id="{A752CF2A-2B22-42F6-92E7-84F0BCE9D1B0}"/>
              </a:ext>
            </a:extLst>
          </p:cNvPr>
          <p:cNvSpPr>
            <a:spLocks noChangeArrowheads="1"/>
          </p:cNvSpPr>
          <p:nvPr/>
        </p:nvSpPr>
        <p:spPr bwMode="auto">
          <a:xfrm>
            <a:off x="1157769" y="9733864"/>
            <a:ext cx="785434" cy="2139319"/>
          </a:xfrm>
          <a:prstGeom prst="rect">
            <a:avLst/>
          </a:prstGeom>
          <a:solidFill>
            <a:schemeClr val="bg1">
              <a:lumMod val="85000"/>
            </a:schemeClr>
          </a:solidFill>
          <a:ln>
            <a:solidFill>
              <a:schemeClr val="bg1">
                <a:lumMod val="85000"/>
              </a:schemeClr>
            </a:solidFill>
          </a:ln>
          <a:effectLst/>
        </p:spPr>
        <p:txBody>
          <a:bodyPr vert="vert27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ctr"/>
            <a:r>
              <a:rPr lang="en-GB" altLang="de-DE" sz="1400" dirty="0" err="1">
                <a:solidFill>
                  <a:schemeClr val="bg1"/>
                </a:solidFill>
                <a:latin typeface="Arial Nova Light" panose="020B0304020202020204" pitchFamily="34" charset="0"/>
                <a:ea typeface="ＭＳ Ｐゴシック" panose="020B0600070205080204" pitchFamily="34" charset="-128"/>
              </a:rPr>
              <a:t>Autres</a:t>
            </a:r>
            <a:endParaRPr lang="en-GB" altLang="de-DE" sz="1400" dirty="0">
              <a:solidFill>
                <a:schemeClr val="bg1"/>
              </a:solidFill>
              <a:latin typeface="Arial Nova Light" panose="020B0304020202020204" pitchFamily="34" charset="0"/>
              <a:ea typeface="ＭＳ Ｐゴシック" panose="020B0600070205080204" pitchFamily="34" charset="-128"/>
            </a:endParaRPr>
          </a:p>
        </p:txBody>
      </p:sp>
      <p:sp>
        <p:nvSpPr>
          <p:cNvPr id="63" name="Rectangle 124">
            <a:extLst>
              <a:ext uri="{FF2B5EF4-FFF2-40B4-BE49-F238E27FC236}">
                <a16:creationId xmlns:a16="http://schemas.microsoft.com/office/drawing/2014/main" id="{8279AF05-B61F-4FB2-BFAC-BA5BBF98E32A}"/>
              </a:ext>
            </a:extLst>
          </p:cNvPr>
          <p:cNvSpPr>
            <a:spLocks noChangeArrowheads="1"/>
          </p:cNvSpPr>
          <p:nvPr/>
        </p:nvSpPr>
        <p:spPr bwMode="auto">
          <a:xfrm>
            <a:off x="1157769" y="12198982"/>
            <a:ext cx="785434" cy="2139319"/>
          </a:xfrm>
          <a:prstGeom prst="rect">
            <a:avLst/>
          </a:prstGeom>
          <a:solidFill>
            <a:schemeClr val="bg1">
              <a:lumMod val="85000"/>
            </a:schemeClr>
          </a:solidFill>
          <a:ln>
            <a:solidFill>
              <a:schemeClr val="bg1">
                <a:lumMod val="85000"/>
              </a:schemeClr>
            </a:solidFill>
          </a:ln>
          <a:effectLst/>
        </p:spPr>
        <p:txBody>
          <a:bodyPr vert="vert27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ctr"/>
            <a:r>
              <a:rPr lang="en-GB" altLang="de-DE" sz="1400" dirty="0" err="1">
                <a:solidFill>
                  <a:schemeClr val="bg1"/>
                </a:solidFill>
                <a:latin typeface="Arial Nova Light" panose="020B0304020202020204" pitchFamily="34" charset="0"/>
                <a:ea typeface="ＭＳ Ｐゴシック" panose="020B0600070205080204" pitchFamily="34" charset="-128"/>
              </a:rPr>
              <a:t>Projets</a:t>
            </a:r>
            <a:r>
              <a:rPr lang="en-GB" altLang="de-DE" sz="1400" dirty="0">
                <a:solidFill>
                  <a:schemeClr val="bg1"/>
                </a:solidFill>
                <a:latin typeface="Arial Nova Light" panose="020B0304020202020204" pitchFamily="34" charset="0"/>
                <a:ea typeface="ＭＳ Ｐゴシック" panose="020B0600070205080204" pitchFamily="34" charset="-128"/>
              </a:rPr>
              <a:t> semi-</a:t>
            </a:r>
            <a:r>
              <a:rPr lang="en-GB" altLang="de-DE" sz="1400" dirty="0" err="1">
                <a:solidFill>
                  <a:schemeClr val="bg1"/>
                </a:solidFill>
                <a:latin typeface="Arial Nova Light" panose="020B0304020202020204" pitchFamily="34" charset="0"/>
                <a:ea typeface="ＭＳ Ｐゴシック" panose="020B0600070205080204" pitchFamily="34" charset="-128"/>
              </a:rPr>
              <a:t>industriels</a:t>
            </a:r>
            <a:r>
              <a:rPr lang="en-GB" altLang="de-DE" sz="1400" dirty="0">
                <a:solidFill>
                  <a:schemeClr val="bg1"/>
                </a:solidFill>
                <a:latin typeface="Arial Nova Light" panose="020B0304020202020204" pitchFamily="34" charset="0"/>
                <a:ea typeface="ＭＳ Ｐゴシック" panose="020B0600070205080204" pitchFamily="34" charset="-128"/>
              </a:rPr>
              <a:t> pour </a:t>
            </a:r>
            <a:r>
              <a:rPr lang="en-GB" altLang="de-DE" sz="1400" dirty="0" err="1">
                <a:solidFill>
                  <a:schemeClr val="bg1"/>
                </a:solidFill>
                <a:latin typeface="Arial Nova Light" panose="020B0304020202020204" pitchFamily="34" charset="0"/>
                <a:ea typeface="ＭＳ Ｐゴシック" panose="020B0600070205080204" pitchFamily="34" charset="-128"/>
              </a:rPr>
              <a:t>l’artisanat</a:t>
            </a:r>
            <a:endParaRPr lang="en-GB" altLang="de-DE" sz="1400" dirty="0">
              <a:solidFill>
                <a:schemeClr val="bg1"/>
              </a:solidFill>
              <a:latin typeface="Arial Nova Light" panose="020B0304020202020204" pitchFamily="34" charset="0"/>
              <a:ea typeface="ＭＳ Ｐゴシック" panose="020B0600070205080204" pitchFamily="34" charset="-128"/>
            </a:endParaRPr>
          </a:p>
        </p:txBody>
      </p:sp>
      <p:sp>
        <p:nvSpPr>
          <p:cNvPr id="64" name="Oval 63">
            <a:extLst>
              <a:ext uri="{FF2B5EF4-FFF2-40B4-BE49-F238E27FC236}">
                <a16:creationId xmlns:a16="http://schemas.microsoft.com/office/drawing/2014/main" id="{4F893968-20F3-4677-9DB3-A260777057A3}"/>
              </a:ext>
            </a:extLst>
          </p:cNvPr>
          <p:cNvSpPr/>
          <p:nvPr/>
        </p:nvSpPr>
        <p:spPr>
          <a:xfrm>
            <a:off x="784059" y="3185492"/>
            <a:ext cx="442506" cy="442506"/>
          </a:xfrm>
          <a:prstGeom prst="ellipse">
            <a:avLst/>
          </a:prstGeom>
          <a:solidFill>
            <a:schemeClr val="bg1">
              <a:lumMod val="85000"/>
            </a:schemeClr>
          </a:solidFill>
          <a:ln w="28575">
            <a:solidFill>
              <a:schemeClr val="bg1"/>
            </a:solidFill>
          </a:ln>
          <a:effectLst/>
        </p:spPr>
        <p:txBody>
          <a:bodyPr vert="horz" anchor="ctr"/>
          <a:lstStyle/>
          <a:p>
            <a:pPr algn="ctr" eaLnBrk="0" fontAlgn="ctr" hangingPunct="0"/>
            <a:r>
              <a:rPr lang="de-CH"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rPr>
              <a:t>1</a:t>
            </a:r>
            <a:endParaRPr lang="en-US"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endParaRPr>
          </a:p>
        </p:txBody>
      </p:sp>
      <p:sp>
        <p:nvSpPr>
          <p:cNvPr id="65" name="Oval 64">
            <a:extLst>
              <a:ext uri="{FF2B5EF4-FFF2-40B4-BE49-F238E27FC236}">
                <a16:creationId xmlns:a16="http://schemas.microsoft.com/office/drawing/2014/main" id="{C625D16D-822F-4615-8EDC-DBC389EFFC90}"/>
              </a:ext>
            </a:extLst>
          </p:cNvPr>
          <p:cNvSpPr/>
          <p:nvPr/>
        </p:nvSpPr>
        <p:spPr>
          <a:xfrm>
            <a:off x="784059" y="5651181"/>
            <a:ext cx="442506" cy="442506"/>
          </a:xfrm>
          <a:prstGeom prst="ellipse">
            <a:avLst/>
          </a:prstGeom>
          <a:solidFill>
            <a:srgbClr val="FFC000"/>
          </a:solidFill>
          <a:ln w="28575">
            <a:solidFill>
              <a:schemeClr val="bg1"/>
            </a:solidFill>
          </a:ln>
          <a:effectLst/>
        </p:spPr>
        <p:txBody>
          <a:bodyPr vert="horz" anchor="ctr"/>
          <a:lstStyle/>
          <a:p>
            <a:pPr algn="ctr" eaLnBrk="0" fontAlgn="ctr" hangingPunct="0"/>
            <a:r>
              <a:rPr lang="de-CH" sz="1400" b="1"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rPr>
              <a:t>2</a:t>
            </a:r>
            <a:endParaRPr lang="en-US" sz="1400" b="1"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endParaRPr>
          </a:p>
        </p:txBody>
      </p:sp>
      <p:sp>
        <p:nvSpPr>
          <p:cNvPr id="66" name="Oval 65">
            <a:extLst>
              <a:ext uri="{FF2B5EF4-FFF2-40B4-BE49-F238E27FC236}">
                <a16:creationId xmlns:a16="http://schemas.microsoft.com/office/drawing/2014/main" id="{936B0E76-F105-44D3-A3E2-08DF3A208A3C}"/>
              </a:ext>
            </a:extLst>
          </p:cNvPr>
          <p:cNvSpPr/>
          <p:nvPr/>
        </p:nvSpPr>
        <p:spPr>
          <a:xfrm>
            <a:off x="784059" y="8116870"/>
            <a:ext cx="442506" cy="442506"/>
          </a:xfrm>
          <a:prstGeom prst="ellipse">
            <a:avLst/>
          </a:prstGeom>
          <a:solidFill>
            <a:schemeClr val="bg1">
              <a:lumMod val="85000"/>
            </a:schemeClr>
          </a:solidFill>
          <a:ln w="28575">
            <a:solidFill>
              <a:schemeClr val="bg1"/>
            </a:solidFill>
          </a:ln>
          <a:effectLst/>
        </p:spPr>
        <p:txBody>
          <a:bodyPr vert="horz" anchor="ctr"/>
          <a:lstStyle/>
          <a:p>
            <a:pPr algn="ctr" eaLnBrk="0" fontAlgn="ctr" hangingPunct="0"/>
            <a:r>
              <a:rPr lang="de-CH"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rPr>
              <a:t>3</a:t>
            </a:r>
            <a:endParaRPr lang="en-US"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endParaRPr>
          </a:p>
        </p:txBody>
      </p:sp>
      <p:sp>
        <p:nvSpPr>
          <p:cNvPr id="67" name="Oval 66">
            <a:extLst>
              <a:ext uri="{FF2B5EF4-FFF2-40B4-BE49-F238E27FC236}">
                <a16:creationId xmlns:a16="http://schemas.microsoft.com/office/drawing/2014/main" id="{8212BF68-0C77-462D-977F-818989C1775D}"/>
              </a:ext>
            </a:extLst>
          </p:cNvPr>
          <p:cNvSpPr/>
          <p:nvPr/>
        </p:nvSpPr>
        <p:spPr>
          <a:xfrm>
            <a:off x="784059" y="10582559"/>
            <a:ext cx="442506" cy="442506"/>
          </a:xfrm>
          <a:prstGeom prst="ellipse">
            <a:avLst/>
          </a:prstGeom>
          <a:solidFill>
            <a:schemeClr val="bg1">
              <a:lumMod val="85000"/>
            </a:schemeClr>
          </a:solidFill>
          <a:ln w="28575">
            <a:solidFill>
              <a:schemeClr val="bg1"/>
            </a:solidFill>
          </a:ln>
          <a:effectLst/>
        </p:spPr>
        <p:txBody>
          <a:bodyPr vert="horz" anchor="ctr"/>
          <a:lstStyle/>
          <a:p>
            <a:pPr algn="ctr" eaLnBrk="0" fontAlgn="ctr" hangingPunct="0"/>
            <a:r>
              <a:rPr lang="de-CH"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rPr>
              <a:t>4</a:t>
            </a:r>
            <a:endParaRPr lang="en-US"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endParaRPr>
          </a:p>
        </p:txBody>
      </p:sp>
      <p:sp>
        <p:nvSpPr>
          <p:cNvPr id="68" name="Oval 67">
            <a:extLst>
              <a:ext uri="{FF2B5EF4-FFF2-40B4-BE49-F238E27FC236}">
                <a16:creationId xmlns:a16="http://schemas.microsoft.com/office/drawing/2014/main" id="{D36EFDBF-A36A-4EC5-8FBE-EE6E0B7C6780}"/>
              </a:ext>
            </a:extLst>
          </p:cNvPr>
          <p:cNvSpPr/>
          <p:nvPr/>
        </p:nvSpPr>
        <p:spPr>
          <a:xfrm>
            <a:off x="784059" y="13048249"/>
            <a:ext cx="442506" cy="442506"/>
          </a:xfrm>
          <a:prstGeom prst="ellipse">
            <a:avLst/>
          </a:prstGeom>
          <a:solidFill>
            <a:schemeClr val="bg1">
              <a:lumMod val="85000"/>
            </a:schemeClr>
          </a:solidFill>
          <a:ln w="28575">
            <a:solidFill>
              <a:schemeClr val="bg1"/>
            </a:solidFill>
          </a:ln>
          <a:effectLst/>
        </p:spPr>
        <p:txBody>
          <a:bodyPr vert="horz" anchor="ctr"/>
          <a:lstStyle/>
          <a:p>
            <a:pPr algn="ctr" eaLnBrk="0" fontAlgn="ctr" hangingPunct="0"/>
            <a:r>
              <a:rPr lang="de-CH"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rPr>
              <a:t>5</a:t>
            </a:r>
            <a:endParaRPr lang="en-US"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endParaRPr>
          </a:p>
        </p:txBody>
      </p:sp>
      <p:sp>
        <p:nvSpPr>
          <p:cNvPr id="37" name="TextBox 36">
            <a:extLst>
              <a:ext uri="{FF2B5EF4-FFF2-40B4-BE49-F238E27FC236}">
                <a16:creationId xmlns:a16="http://schemas.microsoft.com/office/drawing/2014/main" id="{A2244C0B-CE6F-4A98-AB24-E891D911806D}"/>
              </a:ext>
            </a:extLst>
          </p:cNvPr>
          <p:cNvSpPr txBox="1"/>
          <p:nvPr/>
        </p:nvSpPr>
        <p:spPr>
          <a:xfrm>
            <a:off x="784058" y="1580212"/>
            <a:ext cx="10531641" cy="400110"/>
          </a:xfrm>
          <a:prstGeom prst="rect">
            <a:avLst/>
          </a:prstGeom>
          <a:noFill/>
        </p:spPr>
        <p:txBody>
          <a:bodyPr wrap="square" rtlCol="0">
            <a:spAutoFit/>
          </a:bodyPr>
          <a:lstStyle/>
          <a:p>
            <a:pPr algn="just">
              <a:spcBef>
                <a:spcPts val="2400"/>
              </a:spcBef>
            </a:pPr>
            <a:r>
              <a:rPr lang="de-CH" sz="2000" b="1" dirty="0">
                <a:solidFill>
                  <a:srgbClr val="FFC000"/>
                </a:solidFill>
                <a:latin typeface="Arial Nova Light" panose="020B0304020202020204" pitchFamily="34" charset="0"/>
                <a:cs typeface="Arial" panose="020B0604020202020204" pitchFamily="34" charset="0"/>
              </a:rPr>
              <a:t>Illustration 3 | Des exemples de projets textiles «local-to-local» - Textiles techniques</a:t>
            </a:r>
          </a:p>
        </p:txBody>
      </p:sp>
    </p:spTree>
    <p:extLst>
      <p:ext uri="{BB962C8B-B14F-4D97-AF65-F5344CB8AC3E}">
        <p14:creationId xmlns:p14="http://schemas.microsoft.com/office/powerpoint/2010/main" val="3185639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F191F17-E30C-4A93-9B87-EEAB92AEE346}"/>
              </a:ext>
            </a:extLst>
          </p:cNvPr>
          <p:cNvCxnSpPr>
            <a:cxnSpLocks/>
          </p:cNvCxnSpPr>
          <p:nvPr/>
        </p:nvCxnSpPr>
        <p:spPr>
          <a:xfrm>
            <a:off x="-18661" y="1138335"/>
            <a:ext cx="6819511"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6F86C8A-5D92-442A-86E6-6BCC51DC0D90}"/>
              </a:ext>
            </a:extLst>
          </p:cNvPr>
          <p:cNvSpPr txBox="1"/>
          <p:nvPr/>
        </p:nvSpPr>
        <p:spPr>
          <a:xfrm>
            <a:off x="784058" y="1580230"/>
            <a:ext cx="10531641" cy="400110"/>
          </a:xfrm>
          <a:prstGeom prst="rect">
            <a:avLst/>
          </a:prstGeom>
          <a:noFill/>
        </p:spPr>
        <p:txBody>
          <a:bodyPr wrap="square" rtlCol="0">
            <a:spAutoFit/>
          </a:bodyPr>
          <a:lstStyle/>
          <a:p>
            <a:pPr algn="just">
              <a:spcBef>
                <a:spcPts val="2400"/>
              </a:spcBef>
            </a:pPr>
            <a:r>
              <a:rPr lang="de-CH" sz="2000" b="1" dirty="0">
                <a:solidFill>
                  <a:srgbClr val="FFC000"/>
                </a:solidFill>
                <a:latin typeface="Arial Nova Light" panose="020B0304020202020204" pitchFamily="34" charset="0"/>
                <a:cs typeface="Arial" panose="020B0604020202020204" pitchFamily="34" charset="0"/>
              </a:rPr>
              <a:t>Illustration 4 | Des exemples de projets textiles «local-to-local» - Tissus</a:t>
            </a:r>
          </a:p>
        </p:txBody>
      </p:sp>
      <p:grpSp>
        <p:nvGrpSpPr>
          <p:cNvPr id="2" name="Group 1">
            <a:extLst>
              <a:ext uri="{FF2B5EF4-FFF2-40B4-BE49-F238E27FC236}">
                <a16:creationId xmlns:a16="http://schemas.microsoft.com/office/drawing/2014/main" id="{B1C3BC0A-CD87-4B73-AFCF-0BEF1A551A01}"/>
              </a:ext>
            </a:extLst>
          </p:cNvPr>
          <p:cNvGrpSpPr/>
          <p:nvPr/>
        </p:nvGrpSpPr>
        <p:grpSpPr>
          <a:xfrm>
            <a:off x="2306472" y="2336023"/>
            <a:ext cx="9009228" cy="3514678"/>
            <a:chOff x="2306472" y="3022601"/>
            <a:chExt cx="9009228" cy="3514678"/>
          </a:xfrm>
        </p:grpSpPr>
        <p:sp>
          <p:nvSpPr>
            <p:cNvPr id="4" name="Rectangle 3">
              <a:extLst>
                <a:ext uri="{FF2B5EF4-FFF2-40B4-BE49-F238E27FC236}">
                  <a16:creationId xmlns:a16="http://schemas.microsoft.com/office/drawing/2014/main" id="{3DF958E8-6615-4120-979F-FE2E5219B26F}"/>
                </a:ext>
              </a:extLst>
            </p:cNvPr>
            <p:cNvSpPr/>
            <p:nvPr/>
          </p:nvSpPr>
          <p:spPr>
            <a:xfrm>
              <a:off x="2306472" y="3539123"/>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dirty="0">
                  <a:solidFill>
                    <a:schemeClr val="tx1"/>
                  </a:solidFill>
                </a:rPr>
                <a:t>Illustration produit</a:t>
              </a:r>
              <a:endParaRPr lang="en-US" sz="1200" i="1" dirty="0">
                <a:solidFill>
                  <a:schemeClr val="tx1"/>
                </a:solidFill>
              </a:endParaRPr>
            </a:p>
          </p:txBody>
        </p:sp>
        <p:sp>
          <p:nvSpPr>
            <p:cNvPr id="42" name="Rectangle 41">
              <a:extLst>
                <a:ext uri="{FF2B5EF4-FFF2-40B4-BE49-F238E27FC236}">
                  <a16:creationId xmlns:a16="http://schemas.microsoft.com/office/drawing/2014/main" id="{120EE682-2F90-44CC-B24B-7057A9A369DE}"/>
                </a:ext>
              </a:extLst>
            </p:cNvPr>
            <p:cNvSpPr/>
            <p:nvPr/>
          </p:nvSpPr>
          <p:spPr>
            <a:xfrm>
              <a:off x="5309548" y="3539122"/>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dirty="0">
                  <a:solidFill>
                    <a:schemeClr val="tx1"/>
                  </a:solidFill>
                </a:rPr>
                <a:t>Equipement clé</a:t>
              </a:r>
              <a:endParaRPr lang="en-US" sz="1200" i="1" dirty="0">
                <a:solidFill>
                  <a:schemeClr val="tx1"/>
                </a:solidFill>
              </a:endParaRPr>
            </a:p>
          </p:txBody>
        </p:sp>
        <p:sp>
          <p:nvSpPr>
            <p:cNvPr id="43" name="Rectangle 42">
              <a:extLst>
                <a:ext uri="{FF2B5EF4-FFF2-40B4-BE49-F238E27FC236}">
                  <a16:creationId xmlns:a16="http://schemas.microsoft.com/office/drawing/2014/main" id="{56D51396-9B16-4FFA-B8F6-273AAABD3503}"/>
                </a:ext>
              </a:extLst>
            </p:cNvPr>
            <p:cNvSpPr/>
            <p:nvPr/>
          </p:nvSpPr>
          <p:spPr>
            <a:xfrm>
              <a:off x="8312624" y="3539121"/>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dirty="0">
                  <a:solidFill>
                    <a:schemeClr val="tx1"/>
                  </a:solidFill>
                </a:rPr>
                <a:t>Segments ciblés</a:t>
              </a:r>
            </a:p>
            <a:p>
              <a:pPr marL="171450" indent="-171450">
                <a:spcBef>
                  <a:spcPts val="1200"/>
                </a:spcBef>
                <a:buFont typeface="Arial" panose="020B0604020202020204" pitchFamily="34" charset="0"/>
                <a:buChar char="•"/>
              </a:pPr>
              <a:r>
                <a:rPr lang="en-US" altLang="de-DE" sz="1400" dirty="0" err="1">
                  <a:solidFill>
                    <a:srgbClr val="000000"/>
                  </a:solidFill>
                  <a:latin typeface="Arial Nova Light" panose="020B0304020202020204" pitchFamily="34" charset="0"/>
                  <a:ea typeface="ＭＳ Ｐゴシック" panose="020B0600070205080204" pitchFamily="34" charset="-128"/>
                </a:rPr>
                <a:t>Marchés</a:t>
              </a:r>
              <a:r>
                <a:rPr lang="en-US" altLang="de-DE" sz="1400" dirty="0">
                  <a:solidFill>
                    <a:srgbClr val="000000"/>
                  </a:solidFill>
                  <a:latin typeface="Arial Nova Light" panose="020B0304020202020204" pitchFamily="34" charset="0"/>
                  <a:ea typeface="ＭＳ Ｐゴシック" panose="020B0600070205080204" pitchFamily="34" charset="-128"/>
                </a:rPr>
                <a:t> </a:t>
              </a:r>
              <a:r>
                <a:rPr lang="en-US" altLang="de-DE" sz="1400" dirty="0" err="1">
                  <a:solidFill>
                    <a:srgbClr val="000000"/>
                  </a:solidFill>
                  <a:latin typeface="Arial Nova Light" panose="020B0304020202020204" pitchFamily="34" charset="0"/>
                  <a:ea typeface="ＭＳ Ｐゴシック" panose="020B0600070205080204" pitchFamily="34" charset="-128"/>
                </a:rPr>
                <a:t>locaux</a:t>
              </a:r>
              <a:r>
                <a:rPr lang="en-US" altLang="de-DE" sz="1400" dirty="0">
                  <a:solidFill>
                    <a:srgbClr val="000000"/>
                  </a:solidFill>
                  <a:latin typeface="Arial Nova Light" panose="020B0304020202020204" pitchFamily="34" charset="0"/>
                  <a:ea typeface="ＭＳ Ｐゴシック" panose="020B0600070205080204" pitchFamily="34" charset="-128"/>
                </a:rPr>
                <a:t> et </a:t>
              </a:r>
              <a:r>
                <a:rPr lang="en-US" altLang="de-DE" sz="1400" dirty="0" err="1">
                  <a:solidFill>
                    <a:srgbClr val="000000"/>
                  </a:solidFill>
                  <a:latin typeface="Arial Nova Light" panose="020B0304020202020204" pitchFamily="34" charset="0"/>
                  <a:ea typeface="ＭＳ Ｐゴシック" panose="020B0600070205080204" pitchFamily="34" charset="-128"/>
                </a:rPr>
                <a:t>régionaux</a:t>
              </a:r>
              <a:endParaRPr lang="en-US" altLang="de-DE" sz="1400" dirty="0">
                <a:solidFill>
                  <a:srgbClr val="000000"/>
                </a:solidFill>
                <a:latin typeface="Arial Nova Light" panose="020B0304020202020204" pitchFamily="34" charset="0"/>
                <a:ea typeface="ＭＳ Ｐゴシック" panose="020B0600070205080204" pitchFamily="34" charset="-128"/>
              </a:endParaRPr>
            </a:p>
            <a:p>
              <a:pPr marL="171450" indent="-171450">
                <a:spcBef>
                  <a:spcPts val="1200"/>
                </a:spcBef>
                <a:buFont typeface="Arial" panose="020B0604020202020204" pitchFamily="34" charset="0"/>
                <a:buChar char="•"/>
              </a:pPr>
              <a:r>
                <a:rPr lang="en-US" altLang="de-DE" sz="1400" dirty="0">
                  <a:solidFill>
                    <a:srgbClr val="000000"/>
                  </a:solidFill>
                  <a:latin typeface="Arial Nova Light" panose="020B0304020202020204" pitchFamily="34" charset="0"/>
                  <a:ea typeface="ＭＳ Ｐゴシック" panose="020B0600070205080204" pitchFamily="34" charset="-128"/>
                </a:rPr>
                <a:t>Segments Business-to-Business</a:t>
              </a:r>
            </a:p>
            <a:p>
              <a:pPr marL="171450" indent="-171450">
                <a:spcBef>
                  <a:spcPts val="1200"/>
                </a:spcBef>
                <a:buFont typeface="Arial" panose="020B0604020202020204" pitchFamily="34" charset="0"/>
                <a:buChar char="•"/>
              </a:pPr>
              <a:r>
                <a:rPr lang="en-US" altLang="de-DE" sz="1400" dirty="0">
                  <a:solidFill>
                    <a:srgbClr val="000000"/>
                  </a:solidFill>
                  <a:latin typeface="Arial Nova Light" panose="020B0304020202020204" pitchFamily="34" charset="0"/>
                  <a:ea typeface="ＭＳ Ｐゴシック" panose="020B0600070205080204" pitchFamily="34" charset="-128"/>
                </a:rPr>
                <a:t>Segments Business-to-Consumer</a:t>
              </a:r>
            </a:p>
            <a:p>
              <a:pPr marL="171450" indent="-171450">
                <a:spcBef>
                  <a:spcPts val="1200"/>
                </a:spcBef>
                <a:buFont typeface="Arial" panose="020B0604020202020204" pitchFamily="34" charset="0"/>
                <a:buChar char="•"/>
              </a:pPr>
              <a:r>
                <a:rPr lang="en-US" altLang="de-DE" sz="1400" dirty="0" err="1">
                  <a:solidFill>
                    <a:srgbClr val="000000"/>
                  </a:solidFill>
                  <a:latin typeface="Arial Nova Light" panose="020B0304020202020204" pitchFamily="34" charset="0"/>
                  <a:ea typeface="ＭＳ Ｐゴシック" panose="020B0600070205080204" pitchFamily="34" charset="-128"/>
                </a:rPr>
                <a:t>Exemples</a:t>
              </a:r>
              <a:r>
                <a:rPr lang="en-US" altLang="de-DE" sz="1400" dirty="0">
                  <a:solidFill>
                    <a:srgbClr val="000000"/>
                  </a:solidFill>
                  <a:latin typeface="Arial Nova Light" panose="020B0304020202020204" pitchFamily="34" charset="0"/>
                  <a:ea typeface="ＭＳ Ｐゴシック" panose="020B0600070205080204" pitchFamily="34" charset="-128"/>
                </a:rPr>
                <a:t> </a:t>
              </a:r>
              <a:r>
                <a:rPr lang="en-US" altLang="de-DE" sz="1400" dirty="0" err="1">
                  <a:solidFill>
                    <a:srgbClr val="000000"/>
                  </a:solidFill>
                  <a:latin typeface="Arial Nova Light" panose="020B0304020202020204" pitchFamily="34" charset="0"/>
                  <a:ea typeface="ＭＳ Ｐゴシック" panose="020B0600070205080204" pitchFamily="34" charset="-128"/>
                </a:rPr>
                <a:t>d’applications</a:t>
              </a:r>
              <a:r>
                <a:rPr lang="en-US" altLang="de-DE" sz="1400" dirty="0">
                  <a:solidFill>
                    <a:srgbClr val="000000"/>
                  </a:solidFill>
                  <a:latin typeface="Arial Nova Light" panose="020B0304020202020204" pitchFamily="34" charset="0"/>
                  <a:ea typeface="ＭＳ Ｐゴシック" panose="020B0600070205080204" pitchFamily="34" charset="-128"/>
                </a:rPr>
                <a:t>: </a:t>
              </a:r>
            </a:p>
            <a:p>
              <a:pPr marL="341313" indent="-163513">
                <a:spcBef>
                  <a:spcPts val="600"/>
                </a:spcBef>
                <a:buFont typeface="Arial Nova Light" panose="020B0304020202020204" pitchFamily="34" charset="0"/>
                <a:buChar char="­"/>
              </a:pPr>
              <a:r>
                <a:rPr lang="en-US" altLang="de-DE" sz="1400" i="1" dirty="0" err="1">
                  <a:solidFill>
                    <a:srgbClr val="000000"/>
                  </a:solidFill>
                  <a:latin typeface="Arial Nova Light" panose="020B0304020202020204" pitchFamily="34" charset="0"/>
                  <a:ea typeface="ＭＳ Ｐゴシック" panose="020B0600070205080204" pitchFamily="34" charset="-128"/>
                </a:rPr>
                <a:t>Parapluie</a:t>
              </a:r>
              <a:endParaRPr lang="en-US" altLang="de-DE" sz="1400" i="1" dirty="0">
                <a:solidFill>
                  <a:srgbClr val="000000"/>
                </a:solidFill>
                <a:latin typeface="Arial Nova Light" panose="020B0304020202020204" pitchFamily="34" charset="0"/>
                <a:ea typeface="ＭＳ Ｐゴシック" panose="020B0600070205080204" pitchFamily="34" charset="-128"/>
              </a:endParaRPr>
            </a:p>
            <a:p>
              <a:pPr marL="341313" indent="-163513">
                <a:spcBef>
                  <a:spcPts val="600"/>
                </a:spcBef>
                <a:buFont typeface="Arial Nova Light" panose="020B0304020202020204" pitchFamily="34" charset="0"/>
                <a:buChar char="­"/>
              </a:pPr>
              <a:r>
                <a:rPr lang="en-US" altLang="de-DE" sz="1400" i="1" dirty="0" err="1">
                  <a:solidFill>
                    <a:srgbClr val="000000"/>
                  </a:solidFill>
                  <a:latin typeface="Arial Nova Light" panose="020B0304020202020204" pitchFamily="34" charset="0"/>
                  <a:ea typeface="ＭＳ Ｐゴシック" panose="020B0600070205080204" pitchFamily="34" charset="-128"/>
                </a:rPr>
                <a:t>Tente</a:t>
              </a:r>
              <a:endParaRPr lang="en-US" altLang="de-DE" sz="1400" i="1" dirty="0">
                <a:solidFill>
                  <a:srgbClr val="000000"/>
                </a:solidFill>
                <a:latin typeface="Arial Nova Light" panose="020B0304020202020204" pitchFamily="34" charset="0"/>
                <a:ea typeface="ＭＳ Ｐゴシック" panose="020B0600070205080204" pitchFamily="34" charset="-128"/>
              </a:endParaRPr>
            </a:p>
            <a:p>
              <a:pPr marL="341313" indent="-163513">
                <a:spcBef>
                  <a:spcPts val="600"/>
                </a:spcBef>
                <a:buFont typeface="Arial Nova Light" panose="020B0304020202020204" pitchFamily="34" charset="0"/>
                <a:buChar char="­"/>
              </a:pPr>
              <a:r>
                <a:rPr lang="en-US" altLang="de-DE" sz="1400" i="1" dirty="0">
                  <a:solidFill>
                    <a:srgbClr val="000000"/>
                  </a:solidFill>
                  <a:latin typeface="Arial Nova Light" panose="020B0304020202020204" pitchFamily="34" charset="0"/>
                  <a:ea typeface="ＭＳ Ｐゴシック" panose="020B0600070205080204" pitchFamily="34" charset="-128"/>
                </a:rPr>
                <a:t>Coupe-vents</a:t>
              </a:r>
            </a:p>
            <a:p>
              <a:pPr marL="341313" indent="-163513">
                <a:spcBef>
                  <a:spcPts val="600"/>
                </a:spcBef>
                <a:buFont typeface="Arial Nova Light" panose="020B0304020202020204" pitchFamily="34" charset="0"/>
                <a:buChar char="­"/>
              </a:pPr>
              <a:r>
                <a:rPr lang="en-US" altLang="de-DE" sz="1400" i="1" dirty="0">
                  <a:solidFill>
                    <a:srgbClr val="000000"/>
                  </a:solidFill>
                  <a:latin typeface="Arial Nova Light" panose="020B0304020202020204" pitchFamily="34" charset="0"/>
                  <a:ea typeface="ＭＳ Ｐゴシック" panose="020B0600070205080204" pitchFamily="34" charset="-128"/>
                </a:rPr>
                <a:t>etc.</a:t>
              </a:r>
            </a:p>
            <a:p>
              <a:endParaRPr lang="en-US" sz="1200" i="1" dirty="0">
                <a:solidFill>
                  <a:schemeClr val="tx1"/>
                </a:solidFill>
              </a:endParaRPr>
            </a:p>
          </p:txBody>
        </p:sp>
        <p:sp>
          <p:nvSpPr>
            <p:cNvPr id="58" name="Rectangle 57">
              <a:extLst>
                <a:ext uri="{FF2B5EF4-FFF2-40B4-BE49-F238E27FC236}">
                  <a16:creationId xmlns:a16="http://schemas.microsoft.com/office/drawing/2014/main" id="{58954427-EDBB-4FAA-8890-C3D5D1AA531B}"/>
                </a:ext>
              </a:extLst>
            </p:cNvPr>
            <p:cNvSpPr/>
            <p:nvPr/>
          </p:nvSpPr>
          <p:spPr>
            <a:xfrm>
              <a:off x="2306472" y="3022601"/>
              <a:ext cx="9009228" cy="51652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b="1" dirty="0">
                  <a:latin typeface="Arial Nova Light" panose="020B0304020202020204" pitchFamily="34" charset="0"/>
                </a:rPr>
                <a:t>Tissage taffetas/cretonne</a:t>
              </a:r>
            </a:p>
          </p:txBody>
        </p:sp>
        <p:pic>
          <p:nvPicPr>
            <p:cNvPr id="54" name="Picture 53" descr="A tent in the background&#10;&#10;Description automatically generated">
              <a:extLst>
                <a:ext uri="{FF2B5EF4-FFF2-40B4-BE49-F238E27FC236}">
                  <a16:creationId xmlns:a16="http://schemas.microsoft.com/office/drawing/2014/main" id="{19C5BC91-4613-4196-9E6A-8844DE3C390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747328" y="4313799"/>
              <a:ext cx="2121365" cy="1553723"/>
            </a:xfrm>
            <a:prstGeom prst="rect">
              <a:avLst/>
            </a:prstGeom>
          </p:spPr>
        </p:pic>
        <p:pic>
          <p:nvPicPr>
            <p:cNvPr id="61" name="Picture 6" descr="Laxmi Shuttleless Looms Flexible Rapier Weaving Machine, | ID: 8604599962">
              <a:extLst>
                <a:ext uri="{FF2B5EF4-FFF2-40B4-BE49-F238E27FC236}">
                  <a16:creationId xmlns:a16="http://schemas.microsoft.com/office/drawing/2014/main" id="{51BF2657-E610-4A47-8F8A-0D03ADCF3E76}"/>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5665552" y="4125314"/>
              <a:ext cx="2291069" cy="174220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a:extLst>
              <a:ext uri="{FF2B5EF4-FFF2-40B4-BE49-F238E27FC236}">
                <a16:creationId xmlns:a16="http://schemas.microsoft.com/office/drawing/2014/main" id="{6AFC0AA6-1C07-41D1-8589-21D62EBCDAA6}"/>
              </a:ext>
            </a:extLst>
          </p:cNvPr>
          <p:cNvGrpSpPr/>
          <p:nvPr/>
        </p:nvGrpSpPr>
        <p:grpSpPr>
          <a:xfrm>
            <a:off x="2306472" y="6576898"/>
            <a:ext cx="9009228" cy="3520525"/>
            <a:chOff x="2306472" y="6917265"/>
            <a:chExt cx="9009228" cy="3520525"/>
          </a:xfrm>
        </p:grpSpPr>
        <p:sp>
          <p:nvSpPr>
            <p:cNvPr id="44" name="Rectangle 43">
              <a:extLst>
                <a:ext uri="{FF2B5EF4-FFF2-40B4-BE49-F238E27FC236}">
                  <a16:creationId xmlns:a16="http://schemas.microsoft.com/office/drawing/2014/main" id="{4B41FEBB-E2B2-40FF-9FCF-3874EF15B99E}"/>
                </a:ext>
              </a:extLst>
            </p:cNvPr>
            <p:cNvSpPr/>
            <p:nvPr/>
          </p:nvSpPr>
          <p:spPr>
            <a:xfrm>
              <a:off x="2306472" y="7439634"/>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dirty="0">
                  <a:solidFill>
                    <a:schemeClr val="tx1"/>
                  </a:solidFill>
                </a:rPr>
                <a:t>Illustration produit</a:t>
              </a:r>
              <a:endParaRPr lang="en-US" sz="1200" i="1" dirty="0">
                <a:solidFill>
                  <a:schemeClr val="tx1"/>
                </a:solidFill>
              </a:endParaRPr>
            </a:p>
          </p:txBody>
        </p:sp>
        <p:sp>
          <p:nvSpPr>
            <p:cNvPr id="45" name="Rectangle 44">
              <a:extLst>
                <a:ext uri="{FF2B5EF4-FFF2-40B4-BE49-F238E27FC236}">
                  <a16:creationId xmlns:a16="http://schemas.microsoft.com/office/drawing/2014/main" id="{A340F515-89C9-4A5A-A7D0-9C1E326767F0}"/>
                </a:ext>
              </a:extLst>
            </p:cNvPr>
            <p:cNvSpPr/>
            <p:nvPr/>
          </p:nvSpPr>
          <p:spPr>
            <a:xfrm>
              <a:off x="5309548" y="7439633"/>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a:solidFill>
                    <a:schemeClr val="tx1"/>
                  </a:solidFill>
                </a:rPr>
                <a:t>Equipement clé</a:t>
              </a:r>
              <a:endParaRPr lang="en-US" sz="1200" i="1" dirty="0">
                <a:solidFill>
                  <a:schemeClr val="tx1"/>
                </a:solidFill>
              </a:endParaRPr>
            </a:p>
          </p:txBody>
        </p:sp>
        <p:sp>
          <p:nvSpPr>
            <p:cNvPr id="46" name="Rectangle 45">
              <a:extLst>
                <a:ext uri="{FF2B5EF4-FFF2-40B4-BE49-F238E27FC236}">
                  <a16:creationId xmlns:a16="http://schemas.microsoft.com/office/drawing/2014/main" id="{AE4096E2-0971-44DF-8B32-F3E3BC5A4989}"/>
                </a:ext>
              </a:extLst>
            </p:cNvPr>
            <p:cNvSpPr/>
            <p:nvPr/>
          </p:nvSpPr>
          <p:spPr>
            <a:xfrm>
              <a:off x="8312624" y="7439632"/>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dirty="0">
                  <a:solidFill>
                    <a:schemeClr val="tx1"/>
                  </a:solidFill>
                </a:rPr>
                <a:t>Segments ciblés</a:t>
              </a:r>
            </a:p>
            <a:p>
              <a:pPr marL="171450" indent="-171450">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Hôpitaux et centres de soins</a:t>
              </a:r>
            </a:p>
            <a:p>
              <a:pPr marL="171450" indent="-171450">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Pharmacies</a:t>
              </a:r>
            </a:p>
            <a:p>
              <a:pPr marL="171450" indent="-171450">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Médecins généralistes</a:t>
              </a:r>
            </a:p>
            <a:p>
              <a:pPr marL="171450" indent="-171450">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ONG (Croix rouge, etc.)</a:t>
              </a:r>
            </a:p>
            <a:p>
              <a:pPr marL="171450" indent="-171450">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Exemples d’applications:</a:t>
              </a:r>
            </a:p>
            <a:p>
              <a:pPr marL="341313" indent="-163513">
                <a:spcBef>
                  <a:spcPts val="600"/>
                </a:spcBef>
                <a:buFont typeface="Arial Nova Light" panose="020B0304020202020204" pitchFamily="34" charset="0"/>
                <a:buChar char="­"/>
              </a:pPr>
              <a:r>
                <a:rPr lang="de-CH" altLang="de-DE" sz="1400" dirty="0">
                  <a:solidFill>
                    <a:srgbClr val="000000"/>
                  </a:solidFill>
                  <a:latin typeface="Arial Nova Light" panose="020B0304020202020204" pitchFamily="34" charset="0"/>
                  <a:ea typeface="ＭＳ Ｐゴシック" panose="020B0600070205080204" pitchFamily="34" charset="-128"/>
                </a:rPr>
                <a:t>Tissus pour pansements</a:t>
              </a:r>
            </a:p>
            <a:p>
              <a:pPr marL="341313" indent="-163513">
                <a:spcBef>
                  <a:spcPts val="600"/>
                </a:spcBef>
                <a:buFont typeface="Arial Nova Light" panose="020B0304020202020204" pitchFamily="34" charset="0"/>
                <a:buChar char="­"/>
              </a:pPr>
              <a:r>
                <a:rPr lang="de-CH" altLang="de-DE" sz="1400" dirty="0">
                  <a:solidFill>
                    <a:srgbClr val="000000"/>
                  </a:solidFill>
                  <a:latin typeface="Arial Nova Light" panose="020B0304020202020204" pitchFamily="34" charset="0"/>
                  <a:ea typeface="ＭＳ Ｐゴシック" panose="020B0600070205080204" pitchFamily="34" charset="-128"/>
                </a:rPr>
                <a:t>Bandes de gaze médicale</a:t>
              </a:r>
            </a:p>
            <a:p>
              <a:pPr marL="341313" indent="-163513">
                <a:spcBef>
                  <a:spcPts val="600"/>
                </a:spcBef>
                <a:buFont typeface="Arial Nova Light" panose="020B0304020202020204" pitchFamily="34" charset="0"/>
                <a:buChar char="­"/>
              </a:pPr>
              <a:r>
                <a:rPr lang="de-CH" altLang="de-DE" sz="1400" dirty="0">
                  <a:solidFill>
                    <a:srgbClr val="000000"/>
                  </a:solidFill>
                  <a:latin typeface="Arial Nova Light" panose="020B0304020202020204" pitchFamily="34" charset="0"/>
                  <a:ea typeface="ＭＳ Ｐゴシック" panose="020B0600070205080204" pitchFamily="34" charset="-128"/>
                </a:rPr>
                <a:t>Compresse médicale</a:t>
              </a:r>
            </a:p>
            <a:p>
              <a:pPr marL="171450" indent="-171450">
                <a:spcBef>
                  <a:spcPts val="1200"/>
                </a:spcBef>
                <a:buFont typeface="Arial" panose="020B0604020202020204" pitchFamily="34" charset="0"/>
                <a:buChar char="•"/>
              </a:pPr>
              <a:endParaRPr lang="fr-FR" altLang="de-DE" sz="1200" dirty="0">
                <a:solidFill>
                  <a:srgbClr val="000000"/>
                </a:solidFill>
                <a:latin typeface="Arial Nova Light" panose="020B0304020202020204" pitchFamily="34" charset="0"/>
                <a:ea typeface="ＭＳ Ｐゴシック" panose="020B0600070205080204" pitchFamily="34" charset="-128"/>
              </a:endParaRPr>
            </a:p>
          </p:txBody>
        </p:sp>
        <p:sp>
          <p:nvSpPr>
            <p:cNvPr id="59" name="Rectangle 58">
              <a:extLst>
                <a:ext uri="{FF2B5EF4-FFF2-40B4-BE49-F238E27FC236}">
                  <a16:creationId xmlns:a16="http://schemas.microsoft.com/office/drawing/2014/main" id="{41CCE4C7-CAEF-48D0-95D0-F4D159FF1E3A}"/>
                </a:ext>
              </a:extLst>
            </p:cNvPr>
            <p:cNvSpPr/>
            <p:nvPr/>
          </p:nvSpPr>
          <p:spPr>
            <a:xfrm>
              <a:off x="2306472" y="6917265"/>
              <a:ext cx="9009228" cy="51652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b="1" dirty="0">
                  <a:latin typeface="Arial Nova Light" panose="020B0304020202020204" pitchFamily="34" charset="0"/>
                </a:rPr>
                <a:t>Tissage gaze</a:t>
              </a:r>
            </a:p>
          </p:txBody>
        </p:sp>
        <p:pic>
          <p:nvPicPr>
            <p:cNvPr id="34" name="Picture 33" descr="A picture containing bandage, accessory&#10;&#10;Description automatically generated">
              <a:extLst>
                <a:ext uri="{FF2B5EF4-FFF2-40B4-BE49-F238E27FC236}">
                  <a16:creationId xmlns:a16="http://schemas.microsoft.com/office/drawing/2014/main" id="{E1B7C4C2-E68B-4293-BAA9-C1B2F17AB97D}"/>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847779" y="8128000"/>
              <a:ext cx="1920462" cy="1630208"/>
            </a:xfrm>
            <a:prstGeom prst="rect">
              <a:avLst/>
            </a:prstGeom>
          </p:spPr>
        </p:pic>
        <p:pic>
          <p:nvPicPr>
            <p:cNvPr id="62" name="Picture 8" descr="Air Jet Gauze Loom, Air Jet Gauze Loom Suppliers and Manufacturers at  Alibaba.com">
              <a:extLst>
                <a:ext uri="{FF2B5EF4-FFF2-40B4-BE49-F238E27FC236}">
                  <a16:creationId xmlns:a16="http://schemas.microsoft.com/office/drawing/2014/main" id="{E052E525-C05E-473A-8239-1BADEBC4142C}"/>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5606656" y="8207119"/>
              <a:ext cx="2408860" cy="13608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7775B9BB-F773-4C93-95A3-AD1CE3F9CD6E}"/>
              </a:ext>
            </a:extLst>
          </p:cNvPr>
          <p:cNvGrpSpPr/>
          <p:nvPr/>
        </p:nvGrpSpPr>
        <p:grpSpPr>
          <a:xfrm>
            <a:off x="2306472" y="10823621"/>
            <a:ext cx="9009228" cy="3514679"/>
            <a:chOff x="2306472" y="10823621"/>
            <a:chExt cx="9009228" cy="3514679"/>
          </a:xfrm>
        </p:grpSpPr>
        <p:sp>
          <p:nvSpPr>
            <p:cNvPr id="47" name="Rectangle 46">
              <a:extLst>
                <a:ext uri="{FF2B5EF4-FFF2-40B4-BE49-F238E27FC236}">
                  <a16:creationId xmlns:a16="http://schemas.microsoft.com/office/drawing/2014/main" id="{7A05F60E-4699-49CB-8D28-25E494A803B7}"/>
                </a:ext>
              </a:extLst>
            </p:cNvPr>
            <p:cNvSpPr/>
            <p:nvPr/>
          </p:nvSpPr>
          <p:spPr>
            <a:xfrm>
              <a:off x="2306472" y="11340144"/>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a:solidFill>
                    <a:schemeClr val="tx1"/>
                  </a:solidFill>
                </a:rPr>
                <a:t>Illustration produit</a:t>
              </a:r>
              <a:endParaRPr lang="en-US" sz="1200" i="1" dirty="0">
                <a:solidFill>
                  <a:schemeClr val="tx1"/>
                </a:solidFill>
              </a:endParaRPr>
            </a:p>
          </p:txBody>
        </p:sp>
        <p:sp>
          <p:nvSpPr>
            <p:cNvPr id="48" name="Rectangle 47">
              <a:extLst>
                <a:ext uri="{FF2B5EF4-FFF2-40B4-BE49-F238E27FC236}">
                  <a16:creationId xmlns:a16="http://schemas.microsoft.com/office/drawing/2014/main" id="{2E0F0195-CA48-43AD-9BD6-EA4936A87524}"/>
                </a:ext>
              </a:extLst>
            </p:cNvPr>
            <p:cNvSpPr/>
            <p:nvPr/>
          </p:nvSpPr>
          <p:spPr>
            <a:xfrm>
              <a:off x="5309548" y="11340143"/>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a:solidFill>
                    <a:schemeClr val="tx1"/>
                  </a:solidFill>
                </a:rPr>
                <a:t>Equipement clé</a:t>
              </a:r>
              <a:endParaRPr lang="en-US" sz="1200" i="1" dirty="0">
                <a:solidFill>
                  <a:schemeClr val="tx1"/>
                </a:solidFill>
              </a:endParaRPr>
            </a:p>
          </p:txBody>
        </p:sp>
        <p:sp>
          <p:nvSpPr>
            <p:cNvPr id="49" name="Rectangle 48">
              <a:extLst>
                <a:ext uri="{FF2B5EF4-FFF2-40B4-BE49-F238E27FC236}">
                  <a16:creationId xmlns:a16="http://schemas.microsoft.com/office/drawing/2014/main" id="{2C47129F-A710-4676-9721-FA32894EA910}"/>
                </a:ext>
              </a:extLst>
            </p:cNvPr>
            <p:cNvSpPr/>
            <p:nvPr/>
          </p:nvSpPr>
          <p:spPr>
            <a:xfrm>
              <a:off x="8312624" y="11340142"/>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dirty="0">
                  <a:solidFill>
                    <a:schemeClr val="tx1"/>
                  </a:solidFill>
                </a:rPr>
                <a:t>Segments ciblés</a:t>
              </a:r>
            </a:p>
            <a:p>
              <a:pPr marL="171450" indent="-171450" eaLnBrk="1" hangingPunct="1">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Tissage à façon pour le compte d’imprimeurs locaux et/ou sous-régionaux:</a:t>
              </a:r>
            </a:p>
            <a:p>
              <a:pPr marL="341313" indent="-163513">
                <a:spcBef>
                  <a:spcPts val="600"/>
                </a:spcBef>
                <a:buFont typeface="Arial Nova Light" panose="020B03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Industriels </a:t>
              </a:r>
            </a:p>
            <a:p>
              <a:pPr marL="341313" indent="-163513">
                <a:spcBef>
                  <a:spcPts val="600"/>
                </a:spcBef>
                <a:buFont typeface="Arial Nova Light" panose="020B03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Semi-industriels</a:t>
              </a:r>
            </a:p>
            <a:p>
              <a:pPr marL="171450" indent="-171450" eaLnBrk="1" hangingPunct="1">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Tissus pour l’artisanat</a:t>
              </a:r>
            </a:p>
            <a:p>
              <a:pPr marL="171450" indent="-171450" eaLnBrk="1" hangingPunct="1">
                <a:spcBef>
                  <a:spcPts val="1200"/>
                </a:spcBef>
                <a:buFont typeface="Arial" panose="020B0604020202020204" pitchFamily="34" charset="0"/>
                <a:buChar char="•"/>
              </a:pPr>
              <a:endParaRPr lang="fr-FR" altLang="de-DE" sz="1200" dirty="0">
                <a:solidFill>
                  <a:srgbClr val="000000"/>
                </a:solidFill>
                <a:latin typeface="Arial Nova Light" panose="020B0304020202020204" pitchFamily="34" charset="0"/>
                <a:ea typeface="ＭＳ Ｐゴシック" panose="020B0600070205080204" pitchFamily="34" charset="-128"/>
              </a:endParaRPr>
            </a:p>
          </p:txBody>
        </p:sp>
        <p:sp>
          <p:nvSpPr>
            <p:cNvPr id="60" name="Rectangle 59">
              <a:extLst>
                <a:ext uri="{FF2B5EF4-FFF2-40B4-BE49-F238E27FC236}">
                  <a16:creationId xmlns:a16="http://schemas.microsoft.com/office/drawing/2014/main" id="{A155B99F-472A-4171-AF8A-C29F73EC541F}"/>
                </a:ext>
              </a:extLst>
            </p:cNvPr>
            <p:cNvSpPr/>
            <p:nvPr/>
          </p:nvSpPr>
          <p:spPr>
            <a:xfrm>
              <a:off x="2306472" y="10823621"/>
              <a:ext cx="9009228" cy="51652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b="1" dirty="0">
                  <a:latin typeface="Arial Nova Light" panose="020B0304020202020204" pitchFamily="34" charset="0"/>
                </a:rPr>
                <a:t>Tissage écrus</a:t>
              </a:r>
            </a:p>
          </p:txBody>
        </p:sp>
        <p:pic>
          <p:nvPicPr>
            <p:cNvPr id="63" name="Picture 10" descr="Td-736 Dobby Shuttleless Weaving Machine 736 Rapier Loom - Buy 736 Rapier  Loom,Shuttless Weaving Machine,Shuttless Loom Product on Alibaba.com">
              <a:extLst>
                <a:ext uri="{FF2B5EF4-FFF2-40B4-BE49-F238E27FC236}">
                  <a16:creationId xmlns:a16="http://schemas.microsoft.com/office/drawing/2014/main" id="{0E5265B8-F28E-457C-8E8A-E89F900189C1}"/>
                </a:ext>
              </a:extLst>
            </p:cNvPr>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5705817" y="12088108"/>
              <a:ext cx="2210539" cy="150222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14&quot; Natural Jute Cotton Fabric Roll (10 Yards) [JRC14-12] - CraftOutlet.com">
              <a:extLst>
                <a:ext uri="{FF2B5EF4-FFF2-40B4-BE49-F238E27FC236}">
                  <a16:creationId xmlns:a16="http://schemas.microsoft.com/office/drawing/2014/main" id="{52FB512F-911A-4EA4-A7FB-EB9B5FDC09FD}"/>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2672642" y="11725972"/>
              <a:ext cx="2270736" cy="2270736"/>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Rectangle 64">
            <a:extLst>
              <a:ext uri="{FF2B5EF4-FFF2-40B4-BE49-F238E27FC236}">
                <a16:creationId xmlns:a16="http://schemas.microsoft.com/office/drawing/2014/main" id="{91FE26D5-1133-4E1E-A769-0B05630560A1}"/>
              </a:ext>
            </a:extLst>
          </p:cNvPr>
          <p:cNvSpPr>
            <a:spLocks noChangeArrowheads="1"/>
          </p:cNvSpPr>
          <p:nvPr/>
        </p:nvSpPr>
        <p:spPr bwMode="auto">
          <a:xfrm>
            <a:off x="1157769" y="4802488"/>
            <a:ext cx="785434" cy="2139890"/>
          </a:xfrm>
          <a:prstGeom prst="rect">
            <a:avLst/>
          </a:prstGeom>
          <a:solidFill>
            <a:schemeClr val="bg1">
              <a:lumMod val="85000"/>
            </a:schemeClr>
          </a:solidFill>
          <a:ln>
            <a:solidFill>
              <a:schemeClr val="bg1">
                <a:lumMod val="85000"/>
              </a:schemeClr>
            </a:solidFill>
          </a:ln>
          <a:effectLst/>
        </p:spPr>
        <p:txBody>
          <a:bodyPr vert="vert27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ctr"/>
            <a:r>
              <a:rPr lang="en-GB" altLang="de-DE" sz="1400">
                <a:solidFill>
                  <a:schemeClr val="bg1"/>
                </a:solidFill>
                <a:latin typeface="Arial Nova Light" panose="020B0304020202020204" pitchFamily="34" charset="0"/>
                <a:ea typeface="ＭＳ Ｐゴシック" panose="020B0600070205080204" pitchFamily="34" charset="-128"/>
              </a:rPr>
              <a:t>Textiles techniques</a:t>
            </a:r>
            <a:endParaRPr lang="en-GB" altLang="de-DE" sz="1400" dirty="0">
              <a:solidFill>
                <a:schemeClr val="bg1"/>
              </a:solidFill>
              <a:latin typeface="Arial Nova Light" panose="020B0304020202020204" pitchFamily="34" charset="0"/>
              <a:ea typeface="ＭＳ Ｐゴシック" panose="020B0600070205080204" pitchFamily="34" charset="-128"/>
            </a:endParaRPr>
          </a:p>
        </p:txBody>
      </p:sp>
      <p:sp>
        <p:nvSpPr>
          <p:cNvPr id="36" name="Rectangle 94">
            <a:extLst>
              <a:ext uri="{FF2B5EF4-FFF2-40B4-BE49-F238E27FC236}">
                <a16:creationId xmlns:a16="http://schemas.microsoft.com/office/drawing/2014/main" id="{384F4A9E-76E9-4849-98F6-B088345B65D5}"/>
              </a:ext>
            </a:extLst>
          </p:cNvPr>
          <p:cNvSpPr>
            <a:spLocks noChangeArrowheads="1"/>
          </p:cNvSpPr>
          <p:nvPr/>
        </p:nvSpPr>
        <p:spPr bwMode="auto">
          <a:xfrm>
            <a:off x="1157769" y="2336800"/>
            <a:ext cx="785434" cy="2139890"/>
          </a:xfrm>
          <a:prstGeom prst="rect">
            <a:avLst/>
          </a:prstGeom>
          <a:solidFill>
            <a:schemeClr val="bg1">
              <a:lumMod val="85000"/>
            </a:schemeClr>
          </a:solidFill>
          <a:ln>
            <a:solidFill>
              <a:schemeClr val="bg1">
                <a:lumMod val="85000"/>
              </a:schemeClr>
            </a:solidFill>
          </a:ln>
          <a:effectLst/>
        </p:spPr>
        <p:txBody>
          <a:bodyPr vert="vert27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ctr"/>
            <a:r>
              <a:rPr lang="en-GB" altLang="de-DE" sz="1400">
                <a:solidFill>
                  <a:schemeClr val="bg1"/>
                </a:solidFill>
                <a:latin typeface="Arial Nova Light" panose="020B0304020202020204" pitchFamily="34" charset="0"/>
                <a:ea typeface="ＭＳ Ｐゴシック" panose="020B0600070205080204" pitchFamily="34" charset="-128"/>
              </a:rPr>
              <a:t>Produits finis</a:t>
            </a:r>
            <a:endParaRPr lang="en-GB" altLang="de-DE" sz="1400" dirty="0">
              <a:solidFill>
                <a:schemeClr val="bg1"/>
              </a:solidFill>
              <a:latin typeface="Arial Nova Light" panose="020B0304020202020204" pitchFamily="34" charset="0"/>
              <a:ea typeface="ＭＳ Ｐゴシック" panose="020B0600070205080204" pitchFamily="34" charset="-128"/>
            </a:endParaRPr>
          </a:p>
        </p:txBody>
      </p:sp>
      <p:sp>
        <p:nvSpPr>
          <p:cNvPr id="55" name="Rectangle 112">
            <a:extLst>
              <a:ext uri="{FF2B5EF4-FFF2-40B4-BE49-F238E27FC236}">
                <a16:creationId xmlns:a16="http://schemas.microsoft.com/office/drawing/2014/main" id="{DC877E51-1F47-49DC-8C74-5E441176CCF1}"/>
              </a:ext>
            </a:extLst>
          </p:cNvPr>
          <p:cNvSpPr>
            <a:spLocks noChangeArrowheads="1"/>
          </p:cNvSpPr>
          <p:nvPr/>
        </p:nvSpPr>
        <p:spPr bwMode="auto">
          <a:xfrm>
            <a:off x="1157769" y="7268176"/>
            <a:ext cx="785434" cy="2139890"/>
          </a:xfrm>
          <a:prstGeom prst="rect">
            <a:avLst/>
          </a:prstGeom>
          <a:solidFill>
            <a:srgbClr val="FFC000"/>
          </a:solidFill>
          <a:ln>
            <a:solidFill>
              <a:srgbClr val="FFC000"/>
            </a:solidFill>
          </a:ln>
          <a:effectLst/>
        </p:spPr>
        <p:txBody>
          <a:bodyPr vert="vert27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ctr"/>
            <a:r>
              <a:rPr lang="en-GB" altLang="de-DE" sz="1400" b="1">
                <a:solidFill>
                  <a:schemeClr val="bg1"/>
                </a:solidFill>
                <a:latin typeface="Arial Nova Light" panose="020B0304020202020204" pitchFamily="34" charset="0"/>
                <a:ea typeface="ＭＳ Ｐゴシック" panose="020B0600070205080204" pitchFamily="34" charset="-128"/>
              </a:rPr>
              <a:t>Tissus</a:t>
            </a:r>
            <a:endParaRPr lang="en-GB" altLang="de-DE" sz="1400" b="1" dirty="0">
              <a:solidFill>
                <a:schemeClr val="bg1"/>
              </a:solidFill>
              <a:latin typeface="Arial Nova Light" panose="020B0304020202020204" pitchFamily="34" charset="0"/>
              <a:ea typeface="ＭＳ Ｐゴシック" panose="020B0600070205080204" pitchFamily="34" charset="-128"/>
            </a:endParaRPr>
          </a:p>
        </p:txBody>
      </p:sp>
      <p:sp>
        <p:nvSpPr>
          <p:cNvPr id="56" name="Rectangle 124">
            <a:extLst>
              <a:ext uri="{FF2B5EF4-FFF2-40B4-BE49-F238E27FC236}">
                <a16:creationId xmlns:a16="http://schemas.microsoft.com/office/drawing/2014/main" id="{5C32D9D9-1C9D-4BDB-AB1B-1ED8F2D2C6C4}"/>
              </a:ext>
            </a:extLst>
          </p:cNvPr>
          <p:cNvSpPr>
            <a:spLocks noChangeArrowheads="1"/>
          </p:cNvSpPr>
          <p:nvPr/>
        </p:nvSpPr>
        <p:spPr bwMode="auto">
          <a:xfrm>
            <a:off x="1157769" y="9733864"/>
            <a:ext cx="785434" cy="2139319"/>
          </a:xfrm>
          <a:prstGeom prst="rect">
            <a:avLst/>
          </a:prstGeom>
          <a:solidFill>
            <a:schemeClr val="bg1">
              <a:lumMod val="85000"/>
            </a:schemeClr>
          </a:solidFill>
          <a:ln>
            <a:solidFill>
              <a:schemeClr val="bg1">
                <a:lumMod val="85000"/>
              </a:schemeClr>
            </a:solidFill>
          </a:ln>
          <a:effectLst/>
        </p:spPr>
        <p:txBody>
          <a:bodyPr vert="vert27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ctr"/>
            <a:r>
              <a:rPr lang="en-GB" altLang="de-DE" sz="1400" dirty="0" err="1">
                <a:solidFill>
                  <a:schemeClr val="bg1"/>
                </a:solidFill>
                <a:latin typeface="Arial Nova Light" panose="020B0304020202020204" pitchFamily="34" charset="0"/>
                <a:ea typeface="ＭＳ Ｐゴシック" panose="020B0600070205080204" pitchFamily="34" charset="-128"/>
              </a:rPr>
              <a:t>Autres</a:t>
            </a:r>
            <a:endParaRPr lang="en-GB" altLang="de-DE" sz="1400" dirty="0">
              <a:solidFill>
                <a:schemeClr val="bg1"/>
              </a:solidFill>
              <a:latin typeface="Arial Nova Light" panose="020B0304020202020204" pitchFamily="34" charset="0"/>
              <a:ea typeface="ＭＳ Ｐゴシック" panose="020B0600070205080204" pitchFamily="34" charset="-128"/>
            </a:endParaRPr>
          </a:p>
        </p:txBody>
      </p:sp>
      <p:sp>
        <p:nvSpPr>
          <p:cNvPr id="57" name="Rectangle 124">
            <a:extLst>
              <a:ext uri="{FF2B5EF4-FFF2-40B4-BE49-F238E27FC236}">
                <a16:creationId xmlns:a16="http://schemas.microsoft.com/office/drawing/2014/main" id="{0646DD14-C425-4EC9-9CEB-E89B9E1B60F7}"/>
              </a:ext>
            </a:extLst>
          </p:cNvPr>
          <p:cNvSpPr>
            <a:spLocks noChangeArrowheads="1"/>
          </p:cNvSpPr>
          <p:nvPr/>
        </p:nvSpPr>
        <p:spPr bwMode="auto">
          <a:xfrm>
            <a:off x="1157769" y="12198982"/>
            <a:ext cx="785434" cy="2139319"/>
          </a:xfrm>
          <a:prstGeom prst="rect">
            <a:avLst/>
          </a:prstGeom>
          <a:solidFill>
            <a:schemeClr val="bg1">
              <a:lumMod val="85000"/>
            </a:schemeClr>
          </a:solidFill>
          <a:ln>
            <a:solidFill>
              <a:schemeClr val="bg1">
                <a:lumMod val="85000"/>
              </a:schemeClr>
            </a:solidFill>
          </a:ln>
          <a:effectLst/>
        </p:spPr>
        <p:txBody>
          <a:bodyPr vert="vert27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ctr"/>
            <a:r>
              <a:rPr lang="en-GB" altLang="de-DE" sz="1400" dirty="0" err="1">
                <a:solidFill>
                  <a:schemeClr val="bg1"/>
                </a:solidFill>
                <a:latin typeface="Arial Nova Light" panose="020B0304020202020204" pitchFamily="34" charset="0"/>
                <a:ea typeface="ＭＳ Ｐゴシック" panose="020B0600070205080204" pitchFamily="34" charset="-128"/>
              </a:rPr>
              <a:t>Projets</a:t>
            </a:r>
            <a:r>
              <a:rPr lang="en-GB" altLang="de-DE" sz="1400" dirty="0">
                <a:solidFill>
                  <a:schemeClr val="bg1"/>
                </a:solidFill>
                <a:latin typeface="Arial Nova Light" panose="020B0304020202020204" pitchFamily="34" charset="0"/>
                <a:ea typeface="ＭＳ Ｐゴシック" panose="020B0600070205080204" pitchFamily="34" charset="-128"/>
              </a:rPr>
              <a:t> semi-</a:t>
            </a:r>
            <a:r>
              <a:rPr lang="en-GB" altLang="de-DE" sz="1400" dirty="0" err="1">
                <a:solidFill>
                  <a:schemeClr val="bg1"/>
                </a:solidFill>
                <a:latin typeface="Arial Nova Light" panose="020B0304020202020204" pitchFamily="34" charset="0"/>
                <a:ea typeface="ＭＳ Ｐゴシック" panose="020B0600070205080204" pitchFamily="34" charset="-128"/>
              </a:rPr>
              <a:t>industriels</a:t>
            </a:r>
            <a:r>
              <a:rPr lang="en-GB" altLang="de-DE" sz="1400" dirty="0">
                <a:solidFill>
                  <a:schemeClr val="bg1"/>
                </a:solidFill>
                <a:latin typeface="Arial Nova Light" panose="020B0304020202020204" pitchFamily="34" charset="0"/>
                <a:ea typeface="ＭＳ Ｐゴシック" panose="020B0600070205080204" pitchFamily="34" charset="-128"/>
              </a:rPr>
              <a:t> pour </a:t>
            </a:r>
            <a:r>
              <a:rPr lang="en-GB" altLang="de-DE" sz="1400" dirty="0" err="1">
                <a:solidFill>
                  <a:schemeClr val="bg1"/>
                </a:solidFill>
                <a:latin typeface="Arial Nova Light" panose="020B0304020202020204" pitchFamily="34" charset="0"/>
                <a:ea typeface="ＭＳ Ｐゴシック" panose="020B0600070205080204" pitchFamily="34" charset="-128"/>
              </a:rPr>
              <a:t>l’artisanat</a:t>
            </a:r>
            <a:endParaRPr lang="en-GB" altLang="de-DE" sz="1400" dirty="0">
              <a:solidFill>
                <a:schemeClr val="bg1"/>
              </a:solidFill>
              <a:latin typeface="Arial Nova Light" panose="020B0304020202020204" pitchFamily="34" charset="0"/>
              <a:ea typeface="ＭＳ Ｐゴシック" panose="020B0600070205080204" pitchFamily="34" charset="-128"/>
            </a:endParaRPr>
          </a:p>
        </p:txBody>
      </p:sp>
      <p:sp>
        <p:nvSpPr>
          <p:cNvPr id="64" name="Oval 63">
            <a:extLst>
              <a:ext uri="{FF2B5EF4-FFF2-40B4-BE49-F238E27FC236}">
                <a16:creationId xmlns:a16="http://schemas.microsoft.com/office/drawing/2014/main" id="{C84B3C28-386F-4BA3-8F9E-3FA541A34904}"/>
              </a:ext>
            </a:extLst>
          </p:cNvPr>
          <p:cNvSpPr/>
          <p:nvPr/>
        </p:nvSpPr>
        <p:spPr>
          <a:xfrm>
            <a:off x="784059" y="3185492"/>
            <a:ext cx="442506" cy="442506"/>
          </a:xfrm>
          <a:prstGeom prst="ellipse">
            <a:avLst/>
          </a:prstGeom>
          <a:solidFill>
            <a:schemeClr val="bg1">
              <a:lumMod val="85000"/>
            </a:schemeClr>
          </a:solidFill>
          <a:ln w="28575">
            <a:solidFill>
              <a:schemeClr val="bg1"/>
            </a:solidFill>
          </a:ln>
          <a:effectLst/>
        </p:spPr>
        <p:txBody>
          <a:bodyPr vert="horz" anchor="ctr"/>
          <a:lstStyle/>
          <a:p>
            <a:pPr algn="ctr" eaLnBrk="0" fontAlgn="ctr" hangingPunct="0"/>
            <a:r>
              <a:rPr lang="de-CH"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rPr>
              <a:t>1</a:t>
            </a:r>
            <a:endParaRPr lang="en-US"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endParaRPr>
          </a:p>
        </p:txBody>
      </p:sp>
      <p:sp>
        <p:nvSpPr>
          <p:cNvPr id="65" name="Oval 64">
            <a:extLst>
              <a:ext uri="{FF2B5EF4-FFF2-40B4-BE49-F238E27FC236}">
                <a16:creationId xmlns:a16="http://schemas.microsoft.com/office/drawing/2014/main" id="{BD27F962-CB74-4302-8778-D2401E97B913}"/>
              </a:ext>
            </a:extLst>
          </p:cNvPr>
          <p:cNvSpPr/>
          <p:nvPr/>
        </p:nvSpPr>
        <p:spPr>
          <a:xfrm>
            <a:off x="784059" y="5651181"/>
            <a:ext cx="442506" cy="442506"/>
          </a:xfrm>
          <a:prstGeom prst="ellipse">
            <a:avLst/>
          </a:prstGeom>
          <a:solidFill>
            <a:schemeClr val="bg1">
              <a:lumMod val="85000"/>
            </a:schemeClr>
          </a:solidFill>
          <a:ln w="28575">
            <a:solidFill>
              <a:schemeClr val="bg1"/>
            </a:solidFill>
          </a:ln>
          <a:effectLst/>
        </p:spPr>
        <p:txBody>
          <a:bodyPr vert="horz" anchor="ctr"/>
          <a:lstStyle/>
          <a:p>
            <a:pPr algn="ctr" eaLnBrk="0" fontAlgn="ctr" hangingPunct="0"/>
            <a:r>
              <a:rPr lang="de-CH"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rPr>
              <a:t>2</a:t>
            </a:r>
            <a:endParaRPr lang="en-US"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endParaRPr>
          </a:p>
        </p:txBody>
      </p:sp>
      <p:sp>
        <p:nvSpPr>
          <p:cNvPr id="66" name="Oval 65">
            <a:extLst>
              <a:ext uri="{FF2B5EF4-FFF2-40B4-BE49-F238E27FC236}">
                <a16:creationId xmlns:a16="http://schemas.microsoft.com/office/drawing/2014/main" id="{E14AA791-F2D8-4C79-8ADF-A2A64DC78D91}"/>
              </a:ext>
            </a:extLst>
          </p:cNvPr>
          <p:cNvSpPr/>
          <p:nvPr/>
        </p:nvSpPr>
        <p:spPr>
          <a:xfrm>
            <a:off x="784059" y="8116870"/>
            <a:ext cx="442506" cy="442506"/>
          </a:xfrm>
          <a:prstGeom prst="ellipse">
            <a:avLst/>
          </a:prstGeom>
          <a:solidFill>
            <a:srgbClr val="FFC000"/>
          </a:solidFill>
          <a:ln w="28575">
            <a:solidFill>
              <a:schemeClr val="bg1"/>
            </a:solidFill>
          </a:ln>
          <a:effectLst/>
        </p:spPr>
        <p:txBody>
          <a:bodyPr vert="horz" anchor="ctr"/>
          <a:lstStyle/>
          <a:p>
            <a:pPr algn="ctr" eaLnBrk="0" fontAlgn="ctr" hangingPunct="0"/>
            <a:r>
              <a:rPr lang="de-CH" sz="1400" b="1"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rPr>
              <a:t>3</a:t>
            </a:r>
            <a:endParaRPr lang="en-US" sz="1400" b="1"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endParaRPr>
          </a:p>
        </p:txBody>
      </p:sp>
      <p:sp>
        <p:nvSpPr>
          <p:cNvPr id="67" name="Oval 66">
            <a:extLst>
              <a:ext uri="{FF2B5EF4-FFF2-40B4-BE49-F238E27FC236}">
                <a16:creationId xmlns:a16="http://schemas.microsoft.com/office/drawing/2014/main" id="{191EB661-1235-4878-B146-41CA0A1D9D13}"/>
              </a:ext>
            </a:extLst>
          </p:cNvPr>
          <p:cNvSpPr/>
          <p:nvPr/>
        </p:nvSpPr>
        <p:spPr>
          <a:xfrm>
            <a:off x="784059" y="10582559"/>
            <a:ext cx="442506" cy="442506"/>
          </a:xfrm>
          <a:prstGeom prst="ellipse">
            <a:avLst/>
          </a:prstGeom>
          <a:solidFill>
            <a:schemeClr val="bg1">
              <a:lumMod val="85000"/>
            </a:schemeClr>
          </a:solidFill>
          <a:ln w="28575">
            <a:solidFill>
              <a:schemeClr val="bg1"/>
            </a:solidFill>
          </a:ln>
          <a:effectLst/>
        </p:spPr>
        <p:txBody>
          <a:bodyPr vert="horz" anchor="ctr"/>
          <a:lstStyle/>
          <a:p>
            <a:pPr algn="ctr" eaLnBrk="0" fontAlgn="ctr" hangingPunct="0"/>
            <a:r>
              <a:rPr lang="de-CH"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rPr>
              <a:t>4</a:t>
            </a:r>
            <a:endParaRPr lang="en-US"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endParaRPr>
          </a:p>
        </p:txBody>
      </p:sp>
      <p:sp>
        <p:nvSpPr>
          <p:cNvPr id="68" name="Oval 67">
            <a:extLst>
              <a:ext uri="{FF2B5EF4-FFF2-40B4-BE49-F238E27FC236}">
                <a16:creationId xmlns:a16="http://schemas.microsoft.com/office/drawing/2014/main" id="{29A10B94-0F26-423C-AB32-317DD36F1256}"/>
              </a:ext>
            </a:extLst>
          </p:cNvPr>
          <p:cNvSpPr/>
          <p:nvPr/>
        </p:nvSpPr>
        <p:spPr>
          <a:xfrm>
            <a:off x="784059" y="13048249"/>
            <a:ext cx="442506" cy="442506"/>
          </a:xfrm>
          <a:prstGeom prst="ellipse">
            <a:avLst/>
          </a:prstGeom>
          <a:solidFill>
            <a:schemeClr val="bg1">
              <a:lumMod val="85000"/>
            </a:schemeClr>
          </a:solidFill>
          <a:ln w="28575">
            <a:solidFill>
              <a:schemeClr val="bg1"/>
            </a:solidFill>
          </a:ln>
          <a:effectLst/>
        </p:spPr>
        <p:txBody>
          <a:bodyPr vert="horz" anchor="ctr"/>
          <a:lstStyle/>
          <a:p>
            <a:pPr algn="ctr" eaLnBrk="0" fontAlgn="ctr" hangingPunct="0"/>
            <a:r>
              <a:rPr lang="de-CH"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rPr>
              <a:t>5</a:t>
            </a:r>
            <a:endParaRPr lang="en-US"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546820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F191F17-E30C-4A93-9B87-EEAB92AEE346}"/>
              </a:ext>
            </a:extLst>
          </p:cNvPr>
          <p:cNvCxnSpPr>
            <a:cxnSpLocks/>
          </p:cNvCxnSpPr>
          <p:nvPr/>
        </p:nvCxnSpPr>
        <p:spPr>
          <a:xfrm>
            <a:off x="-18661" y="1138335"/>
            <a:ext cx="6819511"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4E73D139-51A3-4655-A5C7-5082CDA4CF86}"/>
              </a:ext>
            </a:extLst>
          </p:cNvPr>
          <p:cNvGrpSpPr/>
          <p:nvPr/>
        </p:nvGrpSpPr>
        <p:grpSpPr>
          <a:xfrm>
            <a:off x="2306472" y="2330003"/>
            <a:ext cx="9009228" cy="3514677"/>
            <a:chOff x="2306472" y="3022601"/>
            <a:chExt cx="9009228" cy="3514677"/>
          </a:xfrm>
        </p:grpSpPr>
        <p:sp>
          <p:nvSpPr>
            <p:cNvPr id="4" name="Rectangle 3">
              <a:extLst>
                <a:ext uri="{FF2B5EF4-FFF2-40B4-BE49-F238E27FC236}">
                  <a16:creationId xmlns:a16="http://schemas.microsoft.com/office/drawing/2014/main" id="{3DF958E8-6615-4120-979F-FE2E5219B26F}"/>
                </a:ext>
              </a:extLst>
            </p:cNvPr>
            <p:cNvSpPr/>
            <p:nvPr/>
          </p:nvSpPr>
          <p:spPr>
            <a:xfrm>
              <a:off x="2306472" y="3539122"/>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dirty="0">
                  <a:solidFill>
                    <a:schemeClr val="tx1"/>
                  </a:solidFill>
                </a:rPr>
                <a:t>Illustration produit</a:t>
              </a:r>
              <a:endParaRPr lang="en-US" sz="1200" i="1" dirty="0">
                <a:solidFill>
                  <a:schemeClr val="tx1"/>
                </a:solidFill>
              </a:endParaRPr>
            </a:p>
          </p:txBody>
        </p:sp>
        <p:sp>
          <p:nvSpPr>
            <p:cNvPr id="42" name="Rectangle 41">
              <a:extLst>
                <a:ext uri="{FF2B5EF4-FFF2-40B4-BE49-F238E27FC236}">
                  <a16:creationId xmlns:a16="http://schemas.microsoft.com/office/drawing/2014/main" id="{120EE682-2F90-44CC-B24B-7057A9A369DE}"/>
                </a:ext>
              </a:extLst>
            </p:cNvPr>
            <p:cNvSpPr/>
            <p:nvPr/>
          </p:nvSpPr>
          <p:spPr>
            <a:xfrm>
              <a:off x="5309548" y="3539122"/>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dirty="0">
                  <a:solidFill>
                    <a:schemeClr val="tx1"/>
                  </a:solidFill>
                </a:rPr>
                <a:t>Equipement clé</a:t>
              </a:r>
              <a:endParaRPr lang="en-US" sz="1200" i="1" dirty="0">
                <a:solidFill>
                  <a:schemeClr val="tx1"/>
                </a:solidFill>
              </a:endParaRPr>
            </a:p>
          </p:txBody>
        </p:sp>
        <p:sp>
          <p:nvSpPr>
            <p:cNvPr id="43" name="Rectangle 42">
              <a:extLst>
                <a:ext uri="{FF2B5EF4-FFF2-40B4-BE49-F238E27FC236}">
                  <a16:creationId xmlns:a16="http://schemas.microsoft.com/office/drawing/2014/main" id="{56D51396-9B16-4FFA-B8F6-273AAABD3503}"/>
                </a:ext>
              </a:extLst>
            </p:cNvPr>
            <p:cNvSpPr/>
            <p:nvPr/>
          </p:nvSpPr>
          <p:spPr>
            <a:xfrm>
              <a:off x="8312624" y="3539122"/>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dirty="0">
                  <a:solidFill>
                    <a:schemeClr val="tx1"/>
                  </a:solidFill>
                </a:rPr>
                <a:t>Segments ciblés</a:t>
              </a:r>
            </a:p>
            <a:p>
              <a:pPr marL="171450" indent="-171450">
                <a:spcBef>
                  <a:spcPts val="1200"/>
                </a:spcBef>
                <a:buFont typeface="Arial" panose="020B0604020202020204" pitchFamily="34" charset="0"/>
                <a:buChar char="•"/>
              </a:pPr>
              <a:r>
                <a:rPr lang="fr-FR" altLang="de-DE" sz="1400" dirty="0" err="1">
                  <a:solidFill>
                    <a:srgbClr val="000000"/>
                  </a:solidFill>
                  <a:latin typeface="Arial Nova Light" panose="020B0304020202020204" pitchFamily="34" charset="0"/>
                  <a:ea typeface="ＭＳ Ｐゴシック" panose="020B0600070205080204" pitchFamily="34" charset="-128"/>
                </a:rPr>
                <a:t>Matelasserie</a:t>
              </a:r>
              <a:endParaRPr lang="fr-FR" altLang="de-DE" sz="1400" dirty="0">
                <a:solidFill>
                  <a:srgbClr val="000000"/>
                </a:solidFill>
                <a:latin typeface="Arial Nova Light" panose="020B0304020202020204" pitchFamily="34" charset="0"/>
                <a:ea typeface="ＭＳ Ｐゴシック" panose="020B0600070205080204" pitchFamily="34" charset="-128"/>
              </a:endParaRPr>
            </a:p>
            <a:p>
              <a:pPr marL="171450" indent="-171450">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Ameublement</a:t>
              </a:r>
            </a:p>
            <a:p>
              <a:pPr marL="171450" indent="-171450">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Isolation</a:t>
              </a:r>
            </a:p>
            <a:p>
              <a:pPr marL="171450" indent="-171450">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Automobile</a:t>
              </a:r>
            </a:p>
            <a:p>
              <a:pPr marL="171450" indent="-171450">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Sous-couche tapis</a:t>
              </a:r>
            </a:p>
            <a:p>
              <a:pPr marL="171450" indent="-171450">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Essuyage </a:t>
              </a:r>
              <a:endParaRPr lang="en-US" sz="1400" i="1" dirty="0">
                <a:solidFill>
                  <a:schemeClr val="tx1"/>
                </a:solidFill>
              </a:endParaRPr>
            </a:p>
          </p:txBody>
        </p:sp>
        <p:sp>
          <p:nvSpPr>
            <p:cNvPr id="58" name="Rectangle 57">
              <a:extLst>
                <a:ext uri="{FF2B5EF4-FFF2-40B4-BE49-F238E27FC236}">
                  <a16:creationId xmlns:a16="http://schemas.microsoft.com/office/drawing/2014/main" id="{58954427-EDBB-4FAA-8890-C3D5D1AA531B}"/>
                </a:ext>
              </a:extLst>
            </p:cNvPr>
            <p:cNvSpPr/>
            <p:nvPr/>
          </p:nvSpPr>
          <p:spPr>
            <a:xfrm>
              <a:off x="2306472" y="3022601"/>
              <a:ext cx="9009228" cy="51652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b="1" dirty="0" err="1">
                  <a:latin typeface="Arial Nova Light" panose="020B0304020202020204" pitchFamily="34" charset="0"/>
                </a:rPr>
                <a:t>Ligne</a:t>
              </a:r>
              <a:r>
                <a:rPr lang="de-CH" b="1" dirty="0">
                  <a:latin typeface="Arial Nova Light" panose="020B0304020202020204" pitchFamily="34" charset="0"/>
                </a:rPr>
                <a:t> </a:t>
              </a:r>
              <a:r>
                <a:rPr lang="de-CH" b="1" dirty="0" err="1">
                  <a:latin typeface="Arial Nova Light" panose="020B0304020202020204" pitchFamily="34" charset="0"/>
                </a:rPr>
                <a:t>d’effilochage</a:t>
              </a:r>
              <a:endParaRPr lang="de-CH" b="1" dirty="0">
                <a:latin typeface="Arial Nova Light" panose="020B0304020202020204" pitchFamily="34" charset="0"/>
              </a:endParaRPr>
            </a:p>
          </p:txBody>
        </p:sp>
        <p:pic>
          <p:nvPicPr>
            <p:cNvPr id="32" name="Image 5">
              <a:extLst>
                <a:ext uri="{FF2B5EF4-FFF2-40B4-BE49-F238E27FC236}">
                  <a16:creationId xmlns:a16="http://schemas.microsoft.com/office/drawing/2014/main" id="{76B5AE75-766A-4979-9059-032DBB626201}"/>
                </a:ext>
              </a:extLst>
            </p:cNvPr>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3098582" y="4267289"/>
              <a:ext cx="1418856" cy="1541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2" descr="Ligne d'effilochage pour Filature et Nontissé | LAROCHE">
              <a:extLst>
                <a:ext uri="{FF2B5EF4-FFF2-40B4-BE49-F238E27FC236}">
                  <a16:creationId xmlns:a16="http://schemas.microsoft.com/office/drawing/2014/main" id="{E9FE7990-B70A-4DF8-9CB5-B0F861E46780}"/>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672817" y="4435349"/>
              <a:ext cx="2375839" cy="11404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a:extLst>
              <a:ext uri="{FF2B5EF4-FFF2-40B4-BE49-F238E27FC236}">
                <a16:creationId xmlns:a16="http://schemas.microsoft.com/office/drawing/2014/main" id="{C6533909-C447-4AA0-83CF-4532C7BF59D0}"/>
              </a:ext>
            </a:extLst>
          </p:cNvPr>
          <p:cNvGrpSpPr/>
          <p:nvPr/>
        </p:nvGrpSpPr>
        <p:grpSpPr>
          <a:xfrm>
            <a:off x="2306472" y="6573888"/>
            <a:ext cx="9009228" cy="3520524"/>
            <a:chOff x="2306472" y="6917265"/>
            <a:chExt cx="9009228" cy="3520524"/>
          </a:xfrm>
        </p:grpSpPr>
        <p:sp>
          <p:nvSpPr>
            <p:cNvPr id="44" name="Rectangle 43">
              <a:extLst>
                <a:ext uri="{FF2B5EF4-FFF2-40B4-BE49-F238E27FC236}">
                  <a16:creationId xmlns:a16="http://schemas.microsoft.com/office/drawing/2014/main" id="{4B41FEBB-E2B2-40FF-9FCF-3874EF15B99E}"/>
                </a:ext>
              </a:extLst>
            </p:cNvPr>
            <p:cNvSpPr/>
            <p:nvPr/>
          </p:nvSpPr>
          <p:spPr>
            <a:xfrm>
              <a:off x="2306472" y="7439633"/>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dirty="0">
                  <a:solidFill>
                    <a:schemeClr val="tx1"/>
                  </a:solidFill>
                </a:rPr>
                <a:t>Illustration produit</a:t>
              </a:r>
              <a:endParaRPr lang="en-US" sz="1200" i="1" dirty="0">
                <a:solidFill>
                  <a:schemeClr val="tx1"/>
                </a:solidFill>
              </a:endParaRPr>
            </a:p>
          </p:txBody>
        </p:sp>
        <p:sp>
          <p:nvSpPr>
            <p:cNvPr id="45" name="Rectangle 44">
              <a:extLst>
                <a:ext uri="{FF2B5EF4-FFF2-40B4-BE49-F238E27FC236}">
                  <a16:creationId xmlns:a16="http://schemas.microsoft.com/office/drawing/2014/main" id="{A340F515-89C9-4A5A-A7D0-9C1E326767F0}"/>
                </a:ext>
              </a:extLst>
            </p:cNvPr>
            <p:cNvSpPr/>
            <p:nvPr/>
          </p:nvSpPr>
          <p:spPr>
            <a:xfrm>
              <a:off x="5309548" y="7439633"/>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a:solidFill>
                    <a:schemeClr val="tx1"/>
                  </a:solidFill>
                </a:rPr>
                <a:t>Equipement clé</a:t>
              </a:r>
              <a:endParaRPr lang="en-US" sz="1200" i="1" dirty="0">
                <a:solidFill>
                  <a:schemeClr val="tx1"/>
                </a:solidFill>
              </a:endParaRPr>
            </a:p>
          </p:txBody>
        </p:sp>
        <p:sp>
          <p:nvSpPr>
            <p:cNvPr id="46" name="Rectangle 45">
              <a:extLst>
                <a:ext uri="{FF2B5EF4-FFF2-40B4-BE49-F238E27FC236}">
                  <a16:creationId xmlns:a16="http://schemas.microsoft.com/office/drawing/2014/main" id="{AE4096E2-0971-44DF-8B32-F3E3BC5A4989}"/>
                </a:ext>
              </a:extLst>
            </p:cNvPr>
            <p:cNvSpPr/>
            <p:nvPr/>
          </p:nvSpPr>
          <p:spPr>
            <a:xfrm>
              <a:off x="8312624" y="7439633"/>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dirty="0">
                  <a:solidFill>
                    <a:schemeClr val="tx1"/>
                  </a:solidFill>
                </a:rPr>
                <a:t>Segments ciblés</a:t>
              </a:r>
            </a:p>
            <a:p>
              <a:pPr marL="171450" indent="-171450">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Couches bébés</a:t>
              </a:r>
            </a:p>
            <a:p>
              <a:pPr marL="171450" indent="-171450">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Couches adultes</a:t>
              </a:r>
            </a:p>
            <a:p>
              <a:pPr marL="171450" indent="-171450">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Serviettes hygiéniques</a:t>
              </a:r>
            </a:p>
            <a:p>
              <a:pPr marL="171450" indent="-171450">
                <a:spcBef>
                  <a:spcPts val="1200"/>
                </a:spcBef>
                <a:buFont typeface="Arial" panose="020B0604020202020204" pitchFamily="34" charset="0"/>
                <a:buChar char="•"/>
              </a:pPr>
              <a:endParaRPr lang="fr-FR" altLang="de-DE" sz="1200" dirty="0">
                <a:solidFill>
                  <a:srgbClr val="000000"/>
                </a:solidFill>
                <a:latin typeface="Arial Nova Light" panose="020B0304020202020204" pitchFamily="34" charset="0"/>
                <a:ea typeface="ＭＳ Ｐゴシック" panose="020B0600070205080204" pitchFamily="34" charset="-128"/>
              </a:endParaRPr>
            </a:p>
          </p:txBody>
        </p:sp>
        <p:sp>
          <p:nvSpPr>
            <p:cNvPr id="59" name="Rectangle 58">
              <a:extLst>
                <a:ext uri="{FF2B5EF4-FFF2-40B4-BE49-F238E27FC236}">
                  <a16:creationId xmlns:a16="http://schemas.microsoft.com/office/drawing/2014/main" id="{41CCE4C7-CAEF-48D0-95D0-F4D159FF1E3A}"/>
                </a:ext>
              </a:extLst>
            </p:cNvPr>
            <p:cNvSpPr/>
            <p:nvPr/>
          </p:nvSpPr>
          <p:spPr>
            <a:xfrm>
              <a:off x="2306472" y="6917265"/>
              <a:ext cx="9009228" cy="51652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b="1" dirty="0">
                  <a:latin typeface="Arial Nova Light" panose="020B0304020202020204" pitchFamily="34" charset="0"/>
                </a:rPr>
                <a:t>Couches et serviettes</a:t>
              </a:r>
            </a:p>
          </p:txBody>
        </p:sp>
        <p:pic>
          <p:nvPicPr>
            <p:cNvPr id="33" name="Image 8">
              <a:extLst>
                <a:ext uri="{FF2B5EF4-FFF2-40B4-BE49-F238E27FC236}">
                  <a16:creationId xmlns:a16="http://schemas.microsoft.com/office/drawing/2014/main" id="{89F16EDC-3453-4F7A-979E-ED5B66196F3F}"/>
                </a:ext>
              </a:extLst>
            </p:cNvPr>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091009" y="8221710"/>
              <a:ext cx="1434002" cy="1434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Image 12">
              <a:extLst>
                <a:ext uri="{FF2B5EF4-FFF2-40B4-BE49-F238E27FC236}">
                  <a16:creationId xmlns:a16="http://schemas.microsoft.com/office/drawing/2014/main" id="{F1B336ED-2E23-4A83-B675-601EAD7B84D8}"/>
                </a:ext>
              </a:extLst>
            </p:cNvPr>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auto">
            <a:xfrm>
              <a:off x="5672817" y="8128000"/>
              <a:ext cx="2343097" cy="166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5">
            <a:extLst>
              <a:ext uri="{FF2B5EF4-FFF2-40B4-BE49-F238E27FC236}">
                <a16:creationId xmlns:a16="http://schemas.microsoft.com/office/drawing/2014/main" id="{81F275D9-B67F-4512-B1E0-8ED6D75CCBC5}"/>
              </a:ext>
            </a:extLst>
          </p:cNvPr>
          <p:cNvGrpSpPr/>
          <p:nvPr/>
        </p:nvGrpSpPr>
        <p:grpSpPr>
          <a:xfrm>
            <a:off x="2306472" y="10823621"/>
            <a:ext cx="9009228" cy="3514678"/>
            <a:chOff x="2306472" y="10823621"/>
            <a:chExt cx="9009228" cy="3514678"/>
          </a:xfrm>
        </p:grpSpPr>
        <p:sp>
          <p:nvSpPr>
            <p:cNvPr id="47" name="Rectangle 46">
              <a:extLst>
                <a:ext uri="{FF2B5EF4-FFF2-40B4-BE49-F238E27FC236}">
                  <a16:creationId xmlns:a16="http://schemas.microsoft.com/office/drawing/2014/main" id="{7A05F60E-4699-49CB-8D28-25E494A803B7}"/>
                </a:ext>
              </a:extLst>
            </p:cNvPr>
            <p:cNvSpPr/>
            <p:nvPr/>
          </p:nvSpPr>
          <p:spPr>
            <a:xfrm>
              <a:off x="2306472" y="11340143"/>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a:solidFill>
                    <a:schemeClr val="tx1"/>
                  </a:solidFill>
                </a:rPr>
                <a:t>Illustration produit</a:t>
              </a:r>
              <a:endParaRPr lang="en-US" sz="1200" i="1" dirty="0">
                <a:solidFill>
                  <a:schemeClr val="tx1"/>
                </a:solidFill>
              </a:endParaRPr>
            </a:p>
          </p:txBody>
        </p:sp>
        <p:sp>
          <p:nvSpPr>
            <p:cNvPr id="48" name="Rectangle 47">
              <a:extLst>
                <a:ext uri="{FF2B5EF4-FFF2-40B4-BE49-F238E27FC236}">
                  <a16:creationId xmlns:a16="http://schemas.microsoft.com/office/drawing/2014/main" id="{2E0F0195-CA48-43AD-9BD6-EA4936A87524}"/>
                </a:ext>
              </a:extLst>
            </p:cNvPr>
            <p:cNvSpPr/>
            <p:nvPr/>
          </p:nvSpPr>
          <p:spPr>
            <a:xfrm>
              <a:off x="5309548" y="11340143"/>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a:solidFill>
                    <a:schemeClr val="tx1"/>
                  </a:solidFill>
                </a:rPr>
                <a:t>Equipement clé</a:t>
              </a:r>
              <a:endParaRPr lang="en-US" sz="1200" i="1" dirty="0">
                <a:solidFill>
                  <a:schemeClr val="tx1"/>
                </a:solidFill>
              </a:endParaRPr>
            </a:p>
          </p:txBody>
        </p:sp>
        <p:sp>
          <p:nvSpPr>
            <p:cNvPr id="49" name="Rectangle 48">
              <a:extLst>
                <a:ext uri="{FF2B5EF4-FFF2-40B4-BE49-F238E27FC236}">
                  <a16:creationId xmlns:a16="http://schemas.microsoft.com/office/drawing/2014/main" id="{2C47129F-A710-4676-9721-FA32894EA910}"/>
                </a:ext>
              </a:extLst>
            </p:cNvPr>
            <p:cNvSpPr/>
            <p:nvPr/>
          </p:nvSpPr>
          <p:spPr>
            <a:xfrm>
              <a:off x="8312624" y="11340143"/>
              <a:ext cx="3003076" cy="299815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200" i="1" dirty="0">
                  <a:solidFill>
                    <a:schemeClr val="tx1"/>
                  </a:solidFill>
                </a:rPr>
                <a:t>Segments ciblés</a:t>
              </a:r>
            </a:p>
            <a:p>
              <a:pPr marL="171450" indent="-171450" eaLnBrk="1" hangingPunct="1">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Bandes zig-zag</a:t>
              </a:r>
            </a:p>
            <a:p>
              <a:pPr marL="171450" indent="-171450" eaLnBrk="1" hangingPunct="1">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Carrés cosmétiques</a:t>
              </a:r>
            </a:p>
            <a:p>
              <a:pPr marL="171450" indent="-171450" eaLnBrk="1" hangingPunct="1">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Disques</a:t>
              </a:r>
            </a:p>
            <a:p>
              <a:pPr marL="171450" indent="-171450" eaLnBrk="1" hangingPunct="1">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Coton tiges</a:t>
              </a:r>
            </a:p>
            <a:p>
              <a:pPr marL="171450" indent="-171450" eaLnBrk="1" hangingPunct="1">
                <a:spcBef>
                  <a:spcPts val="1200"/>
                </a:spcBef>
                <a:buFont typeface="Arial" panose="020B0604020202020204" pitchFamily="34" charset="0"/>
                <a:buChar char="•"/>
              </a:pPr>
              <a:r>
                <a:rPr lang="fr-FR" altLang="de-DE" sz="1400" dirty="0">
                  <a:solidFill>
                    <a:srgbClr val="000000"/>
                  </a:solidFill>
                  <a:latin typeface="Arial Nova Light" panose="020B0304020202020204" pitchFamily="34" charset="0"/>
                  <a:ea typeface="ＭＳ Ｐゴシック" panose="020B0600070205080204" pitchFamily="34" charset="-128"/>
                </a:rPr>
                <a:t>Rouleaux</a:t>
              </a:r>
            </a:p>
          </p:txBody>
        </p:sp>
        <p:sp>
          <p:nvSpPr>
            <p:cNvPr id="60" name="Rectangle 59">
              <a:extLst>
                <a:ext uri="{FF2B5EF4-FFF2-40B4-BE49-F238E27FC236}">
                  <a16:creationId xmlns:a16="http://schemas.microsoft.com/office/drawing/2014/main" id="{A155B99F-472A-4171-AF8A-C29F73EC541F}"/>
                </a:ext>
              </a:extLst>
            </p:cNvPr>
            <p:cNvSpPr/>
            <p:nvPr/>
          </p:nvSpPr>
          <p:spPr>
            <a:xfrm>
              <a:off x="2306472" y="10823621"/>
              <a:ext cx="9009228" cy="51652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b="1" dirty="0">
                  <a:latin typeface="Arial Nova Light" panose="020B0304020202020204" pitchFamily="34" charset="0"/>
                </a:rPr>
                <a:t>Produits hygiéniques en coton</a:t>
              </a:r>
            </a:p>
          </p:txBody>
        </p:sp>
        <p:pic>
          <p:nvPicPr>
            <p:cNvPr id="35" name="Image 6">
              <a:extLst>
                <a:ext uri="{FF2B5EF4-FFF2-40B4-BE49-F238E27FC236}">
                  <a16:creationId xmlns:a16="http://schemas.microsoft.com/office/drawing/2014/main" id="{5E868584-D433-4B52-9593-20965C95D687}"/>
                </a:ext>
              </a:extLst>
            </p:cNvPr>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bwMode="auto">
            <a:xfrm>
              <a:off x="3164601" y="12139965"/>
              <a:ext cx="1286819" cy="13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Image 15">
              <a:extLst>
                <a:ext uri="{FF2B5EF4-FFF2-40B4-BE49-F238E27FC236}">
                  <a16:creationId xmlns:a16="http://schemas.microsoft.com/office/drawing/2014/main" id="{DB11929E-F84D-4E47-8CB2-A4C4FD66736C}"/>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bwMode="auto">
            <a:xfrm>
              <a:off x="5789822" y="12086639"/>
              <a:ext cx="2022056" cy="1446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4" name="Rectangle 64">
            <a:extLst>
              <a:ext uri="{FF2B5EF4-FFF2-40B4-BE49-F238E27FC236}">
                <a16:creationId xmlns:a16="http://schemas.microsoft.com/office/drawing/2014/main" id="{49F5C9F6-944A-4A85-9EA6-05E9D36A22EC}"/>
              </a:ext>
            </a:extLst>
          </p:cNvPr>
          <p:cNvSpPr>
            <a:spLocks noChangeArrowheads="1"/>
          </p:cNvSpPr>
          <p:nvPr/>
        </p:nvSpPr>
        <p:spPr bwMode="auto">
          <a:xfrm>
            <a:off x="1157769" y="4802488"/>
            <a:ext cx="785434" cy="2139890"/>
          </a:xfrm>
          <a:prstGeom prst="rect">
            <a:avLst/>
          </a:prstGeom>
          <a:solidFill>
            <a:schemeClr val="bg1">
              <a:lumMod val="85000"/>
            </a:schemeClr>
          </a:solidFill>
          <a:ln>
            <a:solidFill>
              <a:schemeClr val="bg1">
                <a:lumMod val="85000"/>
              </a:schemeClr>
            </a:solidFill>
          </a:ln>
          <a:effectLst/>
        </p:spPr>
        <p:txBody>
          <a:bodyPr vert="vert27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ctr"/>
            <a:r>
              <a:rPr lang="en-GB" altLang="de-DE" sz="1400">
                <a:solidFill>
                  <a:schemeClr val="bg1"/>
                </a:solidFill>
                <a:latin typeface="Arial Nova Light" panose="020B0304020202020204" pitchFamily="34" charset="0"/>
                <a:ea typeface="ＭＳ Ｐゴシック" panose="020B0600070205080204" pitchFamily="34" charset="-128"/>
              </a:rPr>
              <a:t>Textiles techniques</a:t>
            </a:r>
            <a:endParaRPr lang="en-GB" altLang="de-DE" sz="1400" dirty="0">
              <a:solidFill>
                <a:schemeClr val="bg1"/>
              </a:solidFill>
              <a:latin typeface="Arial Nova Light" panose="020B0304020202020204" pitchFamily="34" charset="0"/>
              <a:ea typeface="ＭＳ Ｐゴシック" panose="020B0600070205080204" pitchFamily="34" charset="-128"/>
            </a:endParaRPr>
          </a:p>
        </p:txBody>
      </p:sp>
      <p:sp>
        <p:nvSpPr>
          <p:cNvPr id="57" name="Rectangle 94">
            <a:extLst>
              <a:ext uri="{FF2B5EF4-FFF2-40B4-BE49-F238E27FC236}">
                <a16:creationId xmlns:a16="http://schemas.microsoft.com/office/drawing/2014/main" id="{D52C0A0F-A7F5-4BFE-87D9-3CCA3B95A24C}"/>
              </a:ext>
            </a:extLst>
          </p:cNvPr>
          <p:cNvSpPr>
            <a:spLocks noChangeArrowheads="1"/>
          </p:cNvSpPr>
          <p:nvPr/>
        </p:nvSpPr>
        <p:spPr bwMode="auto">
          <a:xfrm>
            <a:off x="1157769" y="2336800"/>
            <a:ext cx="785434" cy="2139890"/>
          </a:xfrm>
          <a:prstGeom prst="rect">
            <a:avLst/>
          </a:prstGeom>
          <a:solidFill>
            <a:schemeClr val="bg1">
              <a:lumMod val="85000"/>
            </a:schemeClr>
          </a:solidFill>
          <a:ln>
            <a:solidFill>
              <a:schemeClr val="bg1">
                <a:lumMod val="85000"/>
              </a:schemeClr>
            </a:solidFill>
          </a:ln>
          <a:effectLst/>
        </p:spPr>
        <p:txBody>
          <a:bodyPr vert="vert27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ctr"/>
            <a:r>
              <a:rPr lang="en-GB" altLang="de-DE" sz="1400">
                <a:solidFill>
                  <a:schemeClr val="bg1"/>
                </a:solidFill>
                <a:latin typeface="Arial Nova Light" panose="020B0304020202020204" pitchFamily="34" charset="0"/>
                <a:ea typeface="ＭＳ Ｐゴシック" panose="020B0600070205080204" pitchFamily="34" charset="-128"/>
              </a:rPr>
              <a:t>Produits finis</a:t>
            </a:r>
            <a:endParaRPr lang="en-GB" altLang="de-DE" sz="1400" dirty="0">
              <a:solidFill>
                <a:schemeClr val="bg1"/>
              </a:solidFill>
              <a:latin typeface="Arial Nova Light" panose="020B0304020202020204" pitchFamily="34" charset="0"/>
              <a:ea typeface="ＭＳ Ｐゴシック" panose="020B0600070205080204" pitchFamily="34" charset="-128"/>
            </a:endParaRPr>
          </a:p>
        </p:txBody>
      </p:sp>
      <p:sp>
        <p:nvSpPr>
          <p:cNvPr id="61" name="Rectangle 112">
            <a:extLst>
              <a:ext uri="{FF2B5EF4-FFF2-40B4-BE49-F238E27FC236}">
                <a16:creationId xmlns:a16="http://schemas.microsoft.com/office/drawing/2014/main" id="{4A37E230-AAD1-41B7-B6F1-45EB90F20860}"/>
              </a:ext>
            </a:extLst>
          </p:cNvPr>
          <p:cNvSpPr>
            <a:spLocks noChangeArrowheads="1"/>
          </p:cNvSpPr>
          <p:nvPr/>
        </p:nvSpPr>
        <p:spPr bwMode="auto">
          <a:xfrm>
            <a:off x="1157769" y="7268176"/>
            <a:ext cx="785434" cy="2139890"/>
          </a:xfrm>
          <a:prstGeom prst="rect">
            <a:avLst/>
          </a:prstGeom>
          <a:solidFill>
            <a:schemeClr val="bg1">
              <a:lumMod val="85000"/>
            </a:schemeClr>
          </a:solidFill>
          <a:ln>
            <a:solidFill>
              <a:schemeClr val="bg1">
                <a:lumMod val="85000"/>
              </a:schemeClr>
            </a:solidFill>
          </a:ln>
          <a:effectLst/>
        </p:spPr>
        <p:txBody>
          <a:bodyPr vert="vert27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ctr"/>
            <a:r>
              <a:rPr lang="en-GB" altLang="de-DE" sz="1400">
                <a:solidFill>
                  <a:schemeClr val="bg1"/>
                </a:solidFill>
                <a:latin typeface="Arial Nova Light" panose="020B0304020202020204" pitchFamily="34" charset="0"/>
                <a:ea typeface="ＭＳ Ｐゴシック" panose="020B0600070205080204" pitchFamily="34" charset="-128"/>
              </a:rPr>
              <a:t>Tissus</a:t>
            </a:r>
            <a:endParaRPr lang="en-GB" altLang="de-DE" sz="1400" dirty="0">
              <a:solidFill>
                <a:schemeClr val="bg1"/>
              </a:solidFill>
              <a:latin typeface="Arial Nova Light" panose="020B0304020202020204" pitchFamily="34" charset="0"/>
              <a:ea typeface="ＭＳ Ｐゴシック" panose="020B0600070205080204" pitchFamily="34" charset="-128"/>
            </a:endParaRPr>
          </a:p>
        </p:txBody>
      </p:sp>
      <p:sp>
        <p:nvSpPr>
          <p:cNvPr id="62" name="Rectangle 124">
            <a:extLst>
              <a:ext uri="{FF2B5EF4-FFF2-40B4-BE49-F238E27FC236}">
                <a16:creationId xmlns:a16="http://schemas.microsoft.com/office/drawing/2014/main" id="{62C87657-E4B5-43FC-AA92-A382A960FEE9}"/>
              </a:ext>
            </a:extLst>
          </p:cNvPr>
          <p:cNvSpPr>
            <a:spLocks noChangeArrowheads="1"/>
          </p:cNvSpPr>
          <p:nvPr/>
        </p:nvSpPr>
        <p:spPr bwMode="auto">
          <a:xfrm>
            <a:off x="1157769" y="9733864"/>
            <a:ext cx="785434" cy="2139319"/>
          </a:xfrm>
          <a:prstGeom prst="rect">
            <a:avLst/>
          </a:prstGeom>
          <a:solidFill>
            <a:srgbClr val="FFC000"/>
          </a:solidFill>
          <a:ln>
            <a:solidFill>
              <a:srgbClr val="FFC000"/>
            </a:solidFill>
          </a:ln>
          <a:effectLst/>
        </p:spPr>
        <p:txBody>
          <a:bodyPr vert="vert27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ctr"/>
            <a:r>
              <a:rPr lang="en-GB" altLang="de-DE" sz="1400" b="1">
                <a:solidFill>
                  <a:schemeClr val="bg1"/>
                </a:solidFill>
                <a:latin typeface="Arial Nova Light" panose="020B0304020202020204" pitchFamily="34" charset="0"/>
                <a:ea typeface="ＭＳ Ｐゴシック" panose="020B0600070205080204" pitchFamily="34" charset="-128"/>
              </a:rPr>
              <a:t>Autres</a:t>
            </a:r>
            <a:endParaRPr lang="en-GB" altLang="de-DE" sz="1400" b="1" dirty="0">
              <a:solidFill>
                <a:schemeClr val="bg1"/>
              </a:solidFill>
              <a:latin typeface="Arial Nova Light" panose="020B0304020202020204" pitchFamily="34" charset="0"/>
              <a:ea typeface="ＭＳ Ｐゴシック" panose="020B0600070205080204" pitchFamily="34" charset="-128"/>
            </a:endParaRPr>
          </a:p>
        </p:txBody>
      </p:sp>
      <p:sp>
        <p:nvSpPr>
          <p:cNvPr id="63" name="Rectangle 124">
            <a:extLst>
              <a:ext uri="{FF2B5EF4-FFF2-40B4-BE49-F238E27FC236}">
                <a16:creationId xmlns:a16="http://schemas.microsoft.com/office/drawing/2014/main" id="{753A65D1-CFF2-4613-8C89-978566F7A4F5}"/>
              </a:ext>
            </a:extLst>
          </p:cNvPr>
          <p:cNvSpPr>
            <a:spLocks noChangeArrowheads="1"/>
          </p:cNvSpPr>
          <p:nvPr/>
        </p:nvSpPr>
        <p:spPr bwMode="auto">
          <a:xfrm>
            <a:off x="1157769" y="12198982"/>
            <a:ext cx="785434" cy="2139319"/>
          </a:xfrm>
          <a:prstGeom prst="rect">
            <a:avLst/>
          </a:prstGeom>
          <a:solidFill>
            <a:schemeClr val="bg1">
              <a:lumMod val="85000"/>
            </a:schemeClr>
          </a:solidFill>
          <a:ln>
            <a:solidFill>
              <a:schemeClr val="bg1">
                <a:lumMod val="85000"/>
              </a:schemeClr>
            </a:solidFill>
          </a:ln>
          <a:effectLst/>
        </p:spPr>
        <p:txBody>
          <a:bodyPr vert="vert27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ctr"/>
            <a:r>
              <a:rPr lang="en-GB" altLang="de-DE" sz="1400" dirty="0" err="1">
                <a:solidFill>
                  <a:schemeClr val="bg1"/>
                </a:solidFill>
                <a:latin typeface="Arial Nova Light" panose="020B0304020202020204" pitchFamily="34" charset="0"/>
                <a:ea typeface="ＭＳ Ｐゴシック" panose="020B0600070205080204" pitchFamily="34" charset="-128"/>
              </a:rPr>
              <a:t>Projets</a:t>
            </a:r>
            <a:r>
              <a:rPr lang="en-GB" altLang="de-DE" sz="1400" dirty="0">
                <a:solidFill>
                  <a:schemeClr val="bg1"/>
                </a:solidFill>
                <a:latin typeface="Arial Nova Light" panose="020B0304020202020204" pitchFamily="34" charset="0"/>
                <a:ea typeface="ＭＳ Ｐゴシック" panose="020B0600070205080204" pitchFamily="34" charset="-128"/>
              </a:rPr>
              <a:t> semi-</a:t>
            </a:r>
            <a:r>
              <a:rPr lang="en-GB" altLang="de-DE" sz="1400" dirty="0" err="1">
                <a:solidFill>
                  <a:schemeClr val="bg1"/>
                </a:solidFill>
                <a:latin typeface="Arial Nova Light" panose="020B0304020202020204" pitchFamily="34" charset="0"/>
                <a:ea typeface="ＭＳ Ｐゴシック" panose="020B0600070205080204" pitchFamily="34" charset="-128"/>
              </a:rPr>
              <a:t>industriels</a:t>
            </a:r>
            <a:r>
              <a:rPr lang="en-GB" altLang="de-DE" sz="1400" dirty="0">
                <a:solidFill>
                  <a:schemeClr val="bg1"/>
                </a:solidFill>
                <a:latin typeface="Arial Nova Light" panose="020B0304020202020204" pitchFamily="34" charset="0"/>
                <a:ea typeface="ＭＳ Ｐゴシック" panose="020B0600070205080204" pitchFamily="34" charset="-128"/>
              </a:rPr>
              <a:t> pour </a:t>
            </a:r>
            <a:r>
              <a:rPr lang="en-GB" altLang="de-DE" sz="1400" dirty="0" err="1">
                <a:solidFill>
                  <a:schemeClr val="bg1"/>
                </a:solidFill>
                <a:latin typeface="Arial Nova Light" panose="020B0304020202020204" pitchFamily="34" charset="0"/>
                <a:ea typeface="ＭＳ Ｐゴシック" panose="020B0600070205080204" pitchFamily="34" charset="-128"/>
              </a:rPr>
              <a:t>l’artisanat</a:t>
            </a:r>
            <a:endParaRPr lang="en-GB" altLang="de-DE" sz="1400" dirty="0">
              <a:solidFill>
                <a:schemeClr val="bg1"/>
              </a:solidFill>
              <a:latin typeface="Arial Nova Light" panose="020B0304020202020204" pitchFamily="34" charset="0"/>
              <a:ea typeface="ＭＳ Ｐゴシック" panose="020B0600070205080204" pitchFamily="34" charset="-128"/>
            </a:endParaRPr>
          </a:p>
        </p:txBody>
      </p:sp>
      <p:sp>
        <p:nvSpPr>
          <p:cNvPr id="64" name="Oval 63">
            <a:extLst>
              <a:ext uri="{FF2B5EF4-FFF2-40B4-BE49-F238E27FC236}">
                <a16:creationId xmlns:a16="http://schemas.microsoft.com/office/drawing/2014/main" id="{F66C241B-D9C5-4F5A-A25F-0BE83E03C011}"/>
              </a:ext>
            </a:extLst>
          </p:cNvPr>
          <p:cNvSpPr/>
          <p:nvPr/>
        </p:nvSpPr>
        <p:spPr>
          <a:xfrm>
            <a:off x="784059" y="3185492"/>
            <a:ext cx="442506" cy="442506"/>
          </a:xfrm>
          <a:prstGeom prst="ellipse">
            <a:avLst/>
          </a:prstGeom>
          <a:solidFill>
            <a:schemeClr val="bg1">
              <a:lumMod val="85000"/>
            </a:schemeClr>
          </a:solidFill>
          <a:ln w="28575">
            <a:solidFill>
              <a:schemeClr val="bg1"/>
            </a:solidFill>
          </a:ln>
          <a:effectLst/>
        </p:spPr>
        <p:txBody>
          <a:bodyPr vert="horz" anchor="ctr"/>
          <a:lstStyle/>
          <a:p>
            <a:pPr algn="ctr" eaLnBrk="0" fontAlgn="ctr" hangingPunct="0"/>
            <a:r>
              <a:rPr lang="de-CH"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rPr>
              <a:t>1</a:t>
            </a:r>
            <a:endParaRPr lang="en-US"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endParaRPr>
          </a:p>
        </p:txBody>
      </p:sp>
      <p:sp>
        <p:nvSpPr>
          <p:cNvPr id="65" name="Oval 64">
            <a:extLst>
              <a:ext uri="{FF2B5EF4-FFF2-40B4-BE49-F238E27FC236}">
                <a16:creationId xmlns:a16="http://schemas.microsoft.com/office/drawing/2014/main" id="{C91E0859-E17B-4C29-8587-66A619406A69}"/>
              </a:ext>
            </a:extLst>
          </p:cNvPr>
          <p:cNvSpPr/>
          <p:nvPr/>
        </p:nvSpPr>
        <p:spPr>
          <a:xfrm>
            <a:off x="784059" y="5651181"/>
            <a:ext cx="442506" cy="442506"/>
          </a:xfrm>
          <a:prstGeom prst="ellipse">
            <a:avLst/>
          </a:prstGeom>
          <a:solidFill>
            <a:schemeClr val="bg1">
              <a:lumMod val="85000"/>
            </a:schemeClr>
          </a:solidFill>
          <a:ln w="28575">
            <a:solidFill>
              <a:schemeClr val="bg1"/>
            </a:solidFill>
          </a:ln>
          <a:effectLst/>
        </p:spPr>
        <p:txBody>
          <a:bodyPr vert="horz" anchor="ctr"/>
          <a:lstStyle/>
          <a:p>
            <a:pPr algn="ctr" eaLnBrk="0" fontAlgn="ctr" hangingPunct="0"/>
            <a:r>
              <a:rPr lang="de-CH"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rPr>
              <a:t>2</a:t>
            </a:r>
            <a:endParaRPr lang="en-US"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endParaRPr>
          </a:p>
        </p:txBody>
      </p:sp>
      <p:sp>
        <p:nvSpPr>
          <p:cNvPr id="66" name="Oval 65">
            <a:extLst>
              <a:ext uri="{FF2B5EF4-FFF2-40B4-BE49-F238E27FC236}">
                <a16:creationId xmlns:a16="http://schemas.microsoft.com/office/drawing/2014/main" id="{71BDBCEC-2CAF-4718-81F0-1F5C2A0E2DEC}"/>
              </a:ext>
            </a:extLst>
          </p:cNvPr>
          <p:cNvSpPr/>
          <p:nvPr/>
        </p:nvSpPr>
        <p:spPr>
          <a:xfrm>
            <a:off x="784059" y="8116870"/>
            <a:ext cx="442506" cy="442506"/>
          </a:xfrm>
          <a:prstGeom prst="ellipse">
            <a:avLst/>
          </a:prstGeom>
          <a:solidFill>
            <a:schemeClr val="bg1">
              <a:lumMod val="85000"/>
            </a:schemeClr>
          </a:solidFill>
          <a:ln w="28575">
            <a:solidFill>
              <a:schemeClr val="bg1"/>
            </a:solidFill>
          </a:ln>
          <a:effectLst/>
        </p:spPr>
        <p:txBody>
          <a:bodyPr vert="horz" anchor="ctr"/>
          <a:lstStyle/>
          <a:p>
            <a:pPr algn="ctr" eaLnBrk="0" fontAlgn="ctr" hangingPunct="0"/>
            <a:r>
              <a:rPr lang="de-CH"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rPr>
              <a:t>3</a:t>
            </a:r>
            <a:endParaRPr lang="en-US"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endParaRPr>
          </a:p>
        </p:txBody>
      </p:sp>
      <p:sp>
        <p:nvSpPr>
          <p:cNvPr id="67" name="Oval 66">
            <a:extLst>
              <a:ext uri="{FF2B5EF4-FFF2-40B4-BE49-F238E27FC236}">
                <a16:creationId xmlns:a16="http://schemas.microsoft.com/office/drawing/2014/main" id="{D6BF72F9-2F64-4E7E-B891-AB8777BB5FF8}"/>
              </a:ext>
            </a:extLst>
          </p:cNvPr>
          <p:cNvSpPr/>
          <p:nvPr/>
        </p:nvSpPr>
        <p:spPr>
          <a:xfrm>
            <a:off x="784059" y="10582559"/>
            <a:ext cx="442506" cy="442506"/>
          </a:xfrm>
          <a:prstGeom prst="ellipse">
            <a:avLst/>
          </a:prstGeom>
          <a:solidFill>
            <a:srgbClr val="FFC000"/>
          </a:solidFill>
          <a:ln w="28575">
            <a:solidFill>
              <a:schemeClr val="bg1"/>
            </a:solidFill>
          </a:ln>
          <a:effectLst/>
        </p:spPr>
        <p:txBody>
          <a:bodyPr vert="horz" anchor="ctr"/>
          <a:lstStyle/>
          <a:p>
            <a:pPr algn="ctr" eaLnBrk="0" fontAlgn="ctr" hangingPunct="0"/>
            <a:r>
              <a:rPr lang="de-CH" sz="1400" b="1"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rPr>
              <a:t>4</a:t>
            </a:r>
            <a:endParaRPr lang="en-US" sz="1400" b="1"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endParaRPr>
          </a:p>
        </p:txBody>
      </p:sp>
      <p:sp>
        <p:nvSpPr>
          <p:cNvPr id="68" name="Oval 67">
            <a:extLst>
              <a:ext uri="{FF2B5EF4-FFF2-40B4-BE49-F238E27FC236}">
                <a16:creationId xmlns:a16="http://schemas.microsoft.com/office/drawing/2014/main" id="{6402F703-D4DE-4AAF-B997-4E19EE9B4A19}"/>
              </a:ext>
            </a:extLst>
          </p:cNvPr>
          <p:cNvSpPr/>
          <p:nvPr/>
        </p:nvSpPr>
        <p:spPr>
          <a:xfrm>
            <a:off x="784059" y="13048249"/>
            <a:ext cx="442506" cy="442506"/>
          </a:xfrm>
          <a:prstGeom prst="ellipse">
            <a:avLst/>
          </a:prstGeom>
          <a:solidFill>
            <a:schemeClr val="bg1">
              <a:lumMod val="85000"/>
            </a:schemeClr>
          </a:solidFill>
          <a:ln w="28575">
            <a:solidFill>
              <a:schemeClr val="bg1"/>
            </a:solidFill>
          </a:ln>
          <a:effectLst/>
        </p:spPr>
        <p:txBody>
          <a:bodyPr vert="horz" anchor="ctr"/>
          <a:lstStyle/>
          <a:p>
            <a:pPr algn="ctr" eaLnBrk="0" fontAlgn="ctr" hangingPunct="0"/>
            <a:r>
              <a:rPr lang="de-CH"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rPr>
              <a:t>5</a:t>
            </a:r>
            <a:endParaRPr lang="en-US" sz="1400" dirty="0">
              <a:solidFill>
                <a:schemeClr val="bg1"/>
              </a:solidFill>
              <a:latin typeface="Arial Nova Light" panose="020B0304020202020204" pitchFamily="34" charset="0"/>
              <a:ea typeface="ＭＳ Ｐゴシック" panose="020B0600070205080204" pitchFamily="34" charset="-128"/>
              <a:cs typeface="Arial" panose="020B0604020202020204" pitchFamily="34" charset="0"/>
            </a:endParaRPr>
          </a:p>
        </p:txBody>
      </p:sp>
      <p:sp>
        <p:nvSpPr>
          <p:cNvPr id="37" name="TextBox 36">
            <a:extLst>
              <a:ext uri="{FF2B5EF4-FFF2-40B4-BE49-F238E27FC236}">
                <a16:creationId xmlns:a16="http://schemas.microsoft.com/office/drawing/2014/main" id="{D32E1941-F2D8-48A2-97E7-D7F245849D54}"/>
              </a:ext>
            </a:extLst>
          </p:cNvPr>
          <p:cNvSpPr txBox="1"/>
          <p:nvPr/>
        </p:nvSpPr>
        <p:spPr>
          <a:xfrm>
            <a:off x="784058" y="1580230"/>
            <a:ext cx="10531641" cy="400110"/>
          </a:xfrm>
          <a:prstGeom prst="rect">
            <a:avLst/>
          </a:prstGeom>
          <a:noFill/>
        </p:spPr>
        <p:txBody>
          <a:bodyPr wrap="square" rtlCol="0">
            <a:spAutoFit/>
          </a:bodyPr>
          <a:lstStyle/>
          <a:p>
            <a:pPr algn="just">
              <a:spcBef>
                <a:spcPts val="2400"/>
              </a:spcBef>
            </a:pPr>
            <a:r>
              <a:rPr lang="de-CH" sz="2000" b="1" dirty="0">
                <a:solidFill>
                  <a:srgbClr val="FFC000"/>
                </a:solidFill>
                <a:latin typeface="Arial Nova Light" panose="020B0304020202020204" pitchFamily="34" charset="0"/>
                <a:cs typeface="Arial" panose="020B0604020202020204" pitchFamily="34" charset="0"/>
              </a:rPr>
              <a:t>Illustration 5 | Des exemples de projets textiles «local-to-local» - Autres</a:t>
            </a:r>
          </a:p>
        </p:txBody>
      </p:sp>
    </p:spTree>
    <p:extLst>
      <p:ext uri="{BB962C8B-B14F-4D97-AF65-F5344CB8AC3E}">
        <p14:creationId xmlns:p14="http://schemas.microsoft.com/office/powerpoint/2010/main" val="25455544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TotalTime>
  <Words>3614</Words>
  <Application>Microsoft Office PowerPoint</Application>
  <PresentationFormat>Personnalisé</PresentationFormat>
  <Paragraphs>496</Paragraphs>
  <Slides>16</Slides>
  <Notes>0</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16</vt:i4>
      </vt:variant>
    </vt:vector>
  </HeadingPairs>
  <TitlesOfParts>
    <vt:vector size="23" baseType="lpstr">
      <vt:lpstr>Arial</vt:lpstr>
      <vt:lpstr>Arial Nova Light</vt:lpstr>
      <vt:lpstr>Calibri</vt:lpstr>
      <vt:lpstr>Calibri Light</vt:lpstr>
      <vt:lpstr>Source Sans Pro Light</vt:lpstr>
      <vt:lpstr>Office Theme</vt:lpstr>
      <vt:lpstr>Custom Design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Laurent Aucouturier</dc:creator>
  <cp:lastModifiedBy>Bienvenu Komguem</cp:lastModifiedBy>
  <cp:revision>525</cp:revision>
  <dcterms:created xsi:type="dcterms:W3CDTF">2021-03-04T07:35:30Z</dcterms:created>
  <dcterms:modified xsi:type="dcterms:W3CDTF">2023-09-19T09:50:40Z</dcterms:modified>
</cp:coreProperties>
</file>