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8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2B7D-54B8-4714-BA79-F1B2D467542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4F94-7A22-4D14-BEDC-A8B228487A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32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2B7D-54B8-4714-BA79-F1B2D467542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4F94-7A22-4D14-BEDC-A8B22848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6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2B7D-54B8-4714-BA79-F1B2D467542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4F94-7A22-4D14-BEDC-A8B22848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3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2B7D-54B8-4714-BA79-F1B2D467542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4F94-7A22-4D14-BEDC-A8B22848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9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2B7D-54B8-4714-BA79-F1B2D467542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4F94-7A22-4D14-BEDC-A8B228487A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9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2B7D-54B8-4714-BA79-F1B2D467542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4F94-7A22-4D14-BEDC-A8B22848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7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2B7D-54B8-4714-BA79-F1B2D467542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4F94-7A22-4D14-BEDC-A8B22848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7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2B7D-54B8-4714-BA79-F1B2D467542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4F94-7A22-4D14-BEDC-A8B22848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4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2B7D-54B8-4714-BA79-F1B2D467542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4F94-7A22-4D14-BEDC-A8B22848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4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242B7D-54B8-4714-BA79-F1B2D467542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844F94-7A22-4D14-BEDC-A8B22848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9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2B7D-54B8-4714-BA79-F1B2D467542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4F94-7A22-4D14-BEDC-A8B22848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0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242B7D-54B8-4714-BA79-F1B2D467542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844F94-7A22-4D14-BEDC-A8B228487A9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6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3F8E76-E08B-4E79-83C7-4035C0C8FCB8}"/>
              </a:ext>
            </a:extLst>
          </p:cNvPr>
          <p:cNvSpPr txBox="1"/>
          <p:nvPr/>
        </p:nvSpPr>
        <p:spPr>
          <a:xfrm>
            <a:off x="668215" y="650630"/>
            <a:ext cx="383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embedded system?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082914-D369-47B1-B00F-375524994ACE}"/>
              </a:ext>
            </a:extLst>
          </p:cNvPr>
          <p:cNvSpPr/>
          <p:nvPr/>
        </p:nvSpPr>
        <p:spPr>
          <a:xfrm>
            <a:off x="1166446" y="152784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Embedded system is a system that has </a:t>
            </a:r>
            <a:r>
              <a:rPr lang="en-I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embedded software and hardware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which makes it a system dedicated for </a:t>
            </a:r>
            <a:r>
              <a:rPr lang="en-I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 application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I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product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or a part of a larger system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8A0B59-D60D-4F4D-8CC4-23DB97E7CA5C}"/>
              </a:ext>
            </a:extLst>
          </p:cNvPr>
          <p:cNvSpPr/>
          <p:nvPr/>
        </p:nvSpPr>
        <p:spPr>
          <a:xfrm>
            <a:off x="1166446" y="269033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Embedded system are electronic systems contain a microprocessor and microcontroller.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3 main components :  </a:t>
            </a:r>
          </a:p>
          <a:p>
            <a:pPr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	1. Hardware </a:t>
            </a:r>
          </a:p>
          <a:p>
            <a:pPr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	2. Application Software</a:t>
            </a:r>
          </a:p>
          <a:p>
            <a:pPr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	3. RTOS </a:t>
            </a:r>
            <a:r>
              <a:rPr lang="en-IN" sz="1600" dirty="0"/>
              <a:t>(Real Time Operating System</a:t>
            </a:r>
            <a:r>
              <a:rPr lang="en-IN" dirty="0"/>
              <a:t>)</a:t>
            </a:r>
            <a:endParaRPr lang="en-US" dirty="0"/>
          </a:p>
          <a:p>
            <a:pPr>
              <a:defRPr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ECE058-2D24-4AFD-98D9-A0705B41E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174023"/>
            <a:ext cx="568569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4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E85F55A-8748-46BA-BA58-9AB3BDE30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51" y="1327638"/>
            <a:ext cx="11699264" cy="559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4E200E-AF98-44F6-A833-BE3CF77A3B8E}"/>
              </a:ext>
            </a:extLst>
          </p:cNvPr>
          <p:cNvSpPr/>
          <p:nvPr/>
        </p:nvSpPr>
        <p:spPr>
          <a:xfrm>
            <a:off x="2194428" y="580265"/>
            <a:ext cx="81083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of embedded system hardware: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348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7A749E-D150-49CD-850C-0ECAFD815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355" y="131884"/>
            <a:ext cx="5913120" cy="4572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CA460A-F88B-4B91-A186-511DC8777A6F}"/>
              </a:ext>
            </a:extLst>
          </p:cNvPr>
          <p:cNvSpPr/>
          <p:nvPr/>
        </p:nvSpPr>
        <p:spPr>
          <a:xfrm>
            <a:off x="0" y="296322"/>
            <a:ext cx="6096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Telephone decoupling electronics (for ADSL)</a:t>
            </a:r>
          </a:p>
          <a:p>
            <a:pPr>
              <a:buFont typeface="+mj-lt"/>
              <a:buAutoNum type="arabicPeriod"/>
            </a:pPr>
            <a:r>
              <a:rPr lang="en-US" dirty="0"/>
              <a:t>Multicolor LED (displaying network status)</a:t>
            </a:r>
          </a:p>
          <a:p>
            <a:pPr>
              <a:buFont typeface="+mj-lt"/>
              <a:buAutoNum type="arabicPeriod"/>
            </a:pPr>
            <a:r>
              <a:rPr lang="en-US" dirty="0"/>
              <a:t>Single color LED (displaying USB status)</a:t>
            </a:r>
          </a:p>
          <a:p>
            <a:pPr>
              <a:buFont typeface="+mj-lt"/>
              <a:buAutoNum type="arabicPeriod"/>
            </a:pPr>
            <a:r>
              <a:rPr lang="en-US" dirty="0"/>
              <a:t>Main processor, a TNETD7300GDU, a member of Texas Instruments' AR7 product line</a:t>
            </a:r>
          </a:p>
          <a:p>
            <a:pPr>
              <a:buFont typeface="+mj-lt"/>
              <a:buAutoNum type="arabicPeriod"/>
            </a:pPr>
            <a:r>
              <a:rPr lang="en-US" dirty="0"/>
              <a:t>JTAG (Joint Test Action Group) test and programming port</a:t>
            </a:r>
          </a:p>
          <a:p>
            <a:pPr>
              <a:buFont typeface="+mj-lt"/>
              <a:buAutoNum type="arabicPeriod"/>
            </a:pPr>
            <a:r>
              <a:rPr lang="en-US" dirty="0"/>
              <a:t>RAM, a single ESMT M12L64164A 8 MB chip</a:t>
            </a:r>
          </a:p>
          <a:p>
            <a:pPr>
              <a:buFont typeface="+mj-lt"/>
              <a:buAutoNum type="arabicPeriod"/>
            </a:pPr>
            <a:r>
              <a:rPr lang="en-US" dirty="0"/>
              <a:t>Flash memory, obscured by sticker</a:t>
            </a:r>
          </a:p>
          <a:p>
            <a:pPr>
              <a:buFont typeface="+mj-lt"/>
              <a:buAutoNum type="arabicPeriod"/>
            </a:pPr>
            <a:r>
              <a:rPr lang="en-US" dirty="0"/>
              <a:t>Power supply regulator</a:t>
            </a:r>
          </a:p>
          <a:p>
            <a:pPr>
              <a:buFont typeface="+mj-lt"/>
              <a:buAutoNum type="arabicPeriod"/>
            </a:pPr>
            <a:r>
              <a:rPr lang="en-US" dirty="0"/>
              <a:t>Main power supply fuse</a:t>
            </a:r>
          </a:p>
          <a:p>
            <a:pPr>
              <a:buFont typeface="+mj-lt"/>
              <a:buAutoNum type="arabicPeriod"/>
            </a:pPr>
            <a:r>
              <a:rPr lang="en-US" dirty="0"/>
              <a:t>Power connector</a:t>
            </a:r>
          </a:p>
          <a:p>
            <a:pPr>
              <a:buFont typeface="+mj-lt"/>
              <a:buAutoNum type="arabicPeriod"/>
            </a:pPr>
            <a:r>
              <a:rPr lang="en-US" dirty="0"/>
              <a:t>Reset button</a:t>
            </a:r>
          </a:p>
          <a:p>
            <a:pPr>
              <a:buFont typeface="+mj-lt"/>
              <a:buAutoNum type="arabicPeriod"/>
            </a:pPr>
            <a:r>
              <a:rPr lang="en-US" dirty="0"/>
              <a:t>Quartz crystal</a:t>
            </a:r>
          </a:p>
          <a:p>
            <a:pPr>
              <a:buFont typeface="+mj-lt"/>
              <a:buAutoNum type="arabicPeriod"/>
            </a:pPr>
            <a:r>
              <a:rPr lang="en-US" dirty="0"/>
              <a:t>Ethernet port</a:t>
            </a:r>
          </a:p>
          <a:p>
            <a:pPr>
              <a:buFont typeface="+mj-lt"/>
              <a:buAutoNum type="arabicPeriod"/>
            </a:pPr>
            <a:r>
              <a:rPr lang="en-US" dirty="0"/>
              <a:t>Ethernet transformer, Delta LF8505</a:t>
            </a:r>
          </a:p>
          <a:p>
            <a:pPr>
              <a:buFont typeface="+mj-lt"/>
              <a:buAutoNum type="arabicPeriod"/>
            </a:pPr>
            <a:r>
              <a:rPr lang="en-US" dirty="0"/>
              <a:t>KS8721B Ethernet PHY transceiver</a:t>
            </a:r>
          </a:p>
          <a:p>
            <a:pPr>
              <a:buFont typeface="+mj-lt"/>
              <a:buAutoNum type="arabicPeriod"/>
            </a:pPr>
            <a:r>
              <a:rPr lang="en-US" dirty="0"/>
              <a:t>USB port</a:t>
            </a:r>
          </a:p>
          <a:p>
            <a:pPr>
              <a:buFont typeface="+mj-lt"/>
              <a:buAutoNum type="arabicPeriod"/>
            </a:pPr>
            <a:r>
              <a:rPr lang="en-US" dirty="0"/>
              <a:t>Telephone (RJ11) port</a:t>
            </a:r>
          </a:p>
          <a:p>
            <a:pPr>
              <a:buFont typeface="+mj-lt"/>
              <a:buAutoNum type="arabicPeriod"/>
            </a:pPr>
            <a:r>
              <a:rPr lang="en-US" dirty="0"/>
              <a:t>Telephone connector fuses</a:t>
            </a:r>
          </a:p>
        </p:txBody>
      </p:sp>
    </p:spTree>
    <p:extLst>
      <p:ext uri="{BB962C8B-B14F-4D97-AF65-F5344CB8AC3E}">
        <p14:creationId xmlns:p14="http://schemas.microsoft.com/office/powerpoint/2010/main" val="830629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2CDB96-7970-44F1-A3F4-0C75E643858A}"/>
              </a:ext>
            </a:extLst>
          </p:cNvPr>
          <p:cNvSpPr txBox="1"/>
          <p:nvPr/>
        </p:nvSpPr>
        <p:spPr>
          <a:xfrm>
            <a:off x="3763108" y="2426677"/>
            <a:ext cx="6040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 </a:t>
            </a:r>
          </a:p>
        </p:txBody>
      </p:sp>
    </p:spTree>
    <p:extLst>
      <p:ext uri="{BB962C8B-B14F-4D97-AF65-F5344CB8AC3E}">
        <p14:creationId xmlns:p14="http://schemas.microsoft.com/office/powerpoint/2010/main" val="302729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99F0EDE-4B96-49DB-AC9D-6C6519B80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24" y="377305"/>
            <a:ext cx="8534400" cy="6103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52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E2CA52B-7ED5-45FB-9CB6-F13BA6CEC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229" y="-9525"/>
            <a:ext cx="87153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89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242D9-9D76-4C11-AF71-60A7651E3349}"/>
              </a:ext>
            </a:extLst>
          </p:cNvPr>
          <p:cNvSpPr txBox="1">
            <a:spLocks/>
          </p:cNvSpPr>
          <p:nvPr/>
        </p:nvSpPr>
        <p:spPr>
          <a:xfrm>
            <a:off x="593849" y="157223"/>
            <a:ext cx="11570677" cy="8572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I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Design &amp; 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Designing H/W &amp; S/W Components</a:t>
            </a:r>
          </a:p>
          <a:p>
            <a:pPr>
              <a:defRPr/>
            </a:pPr>
            <a:endParaRPr lang="en-IN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7FABF1-2589-4B3B-A3A4-749965F17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777" y="856823"/>
            <a:ext cx="74199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www.bluebird-electric.net/artificial_intelligence_autonomous_robotics/insectronics_robotics_pictures_animatronic_soldiers/porton-man-mannequin-carbon-fibre-animatronic-human.jpg">
            <a:extLst>
              <a:ext uri="{FF2B5EF4-FFF2-40B4-BE49-F238E27FC236}">
                <a16:creationId xmlns:a16="http://schemas.microsoft.com/office/drawing/2014/main" id="{D280A558-967E-4F77-AB79-6A4B91BC4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35" y="2510631"/>
            <a:ext cx="4039041" cy="380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4753AD96-EEBD-41BB-AF3C-6680178D2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9468" y="3832348"/>
            <a:ext cx="40005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800" b="1" dirty="0">
                <a:solidFill>
                  <a:srgbClr val="0000FF"/>
                </a:solidFill>
              </a:rPr>
              <a:t>Architectural tells the components required</a:t>
            </a:r>
          </a:p>
          <a:p>
            <a:pPr eaLnBrk="1" hangingPunct="1"/>
            <a:endParaRPr lang="en-IN" altLang="en-US" sz="2800" b="1" dirty="0">
              <a:solidFill>
                <a:srgbClr val="0000FF"/>
              </a:solidFill>
            </a:endParaRPr>
          </a:p>
          <a:p>
            <a:pPr eaLnBrk="1" hangingPunct="1"/>
            <a:r>
              <a:rPr lang="en-IN" altLang="en-US" sz="2800" b="1" dirty="0">
                <a:solidFill>
                  <a:srgbClr val="0000FF"/>
                </a:solidFill>
              </a:rPr>
              <a:t>Components include</a:t>
            </a:r>
          </a:p>
          <a:p>
            <a:pPr eaLnBrk="1" hangingPunct="1"/>
            <a:r>
              <a:rPr lang="en-IN" altLang="en-US" sz="2800" b="1" dirty="0">
                <a:solidFill>
                  <a:srgbClr val="0000FF"/>
                </a:solidFill>
              </a:rPr>
              <a:t>   both H/W &amp; S/W.</a:t>
            </a:r>
          </a:p>
        </p:txBody>
      </p:sp>
    </p:spTree>
    <p:extLst>
      <p:ext uri="{BB962C8B-B14F-4D97-AF65-F5344CB8AC3E}">
        <p14:creationId xmlns:p14="http://schemas.microsoft.com/office/powerpoint/2010/main" val="278753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AA02-7305-40D1-B7A0-03242E58D546}"/>
              </a:ext>
            </a:extLst>
          </p:cNvPr>
          <p:cNvSpPr txBox="1">
            <a:spLocks/>
          </p:cNvSpPr>
          <p:nvPr/>
        </p:nvSpPr>
        <p:spPr>
          <a:xfrm>
            <a:off x="1573823" y="79131"/>
            <a:ext cx="8229600" cy="78581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IN" sz="6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Integration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659317-11E9-4B57-957D-88361C4B5ED9}"/>
              </a:ext>
            </a:extLst>
          </p:cNvPr>
          <p:cNvSpPr txBox="1"/>
          <p:nvPr/>
        </p:nvSpPr>
        <p:spPr>
          <a:xfrm>
            <a:off x="5456726" y="1848094"/>
            <a:ext cx="5357812" cy="2246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Designers seeing a working system.</a:t>
            </a:r>
          </a:p>
          <a:p>
            <a:pPr>
              <a:defRPr/>
            </a:pPr>
            <a:endParaRPr lang="en-I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I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Bugs are been rectified only in this period.</a:t>
            </a:r>
          </a:p>
        </p:txBody>
      </p:sp>
      <p:pic>
        <p:nvPicPr>
          <p:cNvPr id="4" name="Picture 4" descr="https://s-media-cache-ak0.pinimg.com/236x/5e/58/d6/5e58d628114a0470f8ab6b47956958ae.jpg">
            <a:extLst>
              <a:ext uri="{FF2B5EF4-FFF2-40B4-BE49-F238E27FC236}">
                <a16:creationId xmlns:a16="http://schemas.microsoft.com/office/drawing/2014/main" id="{332BC0C8-69E8-42DA-B2B7-AACE38B97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208" y="1848094"/>
            <a:ext cx="371475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90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369A-C5FD-4935-9190-80477896516B}"/>
              </a:ext>
            </a:extLst>
          </p:cNvPr>
          <p:cNvSpPr txBox="1">
            <a:spLocks/>
          </p:cNvSpPr>
          <p:nvPr/>
        </p:nvSpPr>
        <p:spPr>
          <a:xfrm>
            <a:off x="1632073" y="437356"/>
            <a:ext cx="8229600" cy="8572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IN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 of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1C930-FD93-42E0-B0F3-3E2FAF931634}"/>
              </a:ext>
            </a:extLst>
          </p:cNvPr>
          <p:cNvSpPr txBox="1">
            <a:spLocks/>
          </p:cNvSpPr>
          <p:nvPr/>
        </p:nvSpPr>
        <p:spPr>
          <a:xfrm>
            <a:off x="1178170" y="1491334"/>
            <a:ext cx="8929688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2800" dirty="0"/>
              <a:t>High Clock speed.</a:t>
            </a:r>
          </a:p>
          <a:p>
            <a:r>
              <a:rPr lang="en-IN" altLang="en-US" sz="2800" dirty="0"/>
              <a:t>High Computing performance – Pipeline </a:t>
            </a:r>
          </a:p>
          <a:p>
            <a:r>
              <a:rPr lang="en-IN" altLang="en-US" sz="2800" dirty="0"/>
              <a:t>Processors with registers - multitasking</a:t>
            </a:r>
          </a:p>
          <a:p>
            <a:r>
              <a:rPr lang="en-IN" altLang="en-US" sz="2800" dirty="0"/>
              <a:t>Power – efficient – auto shutdown</a:t>
            </a:r>
          </a:p>
          <a:p>
            <a:r>
              <a:rPr lang="en-IN" altLang="en-US" sz="2800" dirty="0"/>
              <a:t>Processors –Burst mode   - external memory.</a:t>
            </a:r>
          </a:p>
          <a:p>
            <a:r>
              <a:rPr lang="en-IN" altLang="en-US" sz="2800" dirty="0"/>
              <a:t>Processor – Atomic Operation</a:t>
            </a:r>
          </a:p>
          <a:p>
            <a:r>
              <a:rPr lang="en-IN" altLang="en-US" sz="2800" dirty="0"/>
              <a:t>Processor – coding – Big Endian, Little Endian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5B15C-FE89-4653-B3A6-EBD41BFE4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074461" y="1348202"/>
            <a:ext cx="2661932" cy="255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2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9FF5-3F15-42E9-973B-AFD8C3FF0942}"/>
              </a:ext>
            </a:extLst>
          </p:cNvPr>
          <p:cNvSpPr txBox="1">
            <a:spLocks/>
          </p:cNvSpPr>
          <p:nvPr/>
        </p:nvSpPr>
        <p:spPr>
          <a:xfrm>
            <a:off x="1765789" y="606669"/>
            <a:ext cx="10218126" cy="64293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I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 Of Memory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D0F6D-2D41-4DA4-8FA9-F8798CAA6079}"/>
              </a:ext>
            </a:extLst>
          </p:cNvPr>
          <p:cNvSpPr txBox="1">
            <a:spLocks/>
          </p:cNvSpPr>
          <p:nvPr/>
        </p:nvSpPr>
        <p:spPr>
          <a:xfrm>
            <a:off x="1534258" y="1454028"/>
            <a:ext cx="8643938" cy="53403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/>
              <a:t>Actual memory requirement is known  only after coding.</a:t>
            </a:r>
          </a:p>
          <a:p>
            <a:r>
              <a:rPr lang="en-IN" altLang="en-US" dirty="0"/>
              <a:t>ROM &amp; RAM allocation for various segments, data &amp; structures will be available  from the software design.</a:t>
            </a:r>
          </a:p>
          <a:p>
            <a:r>
              <a:rPr lang="en-IN" altLang="en-US" dirty="0"/>
              <a:t>Prior estimate of memory type and size can be made.</a:t>
            </a:r>
          </a:p>
        </p:txBody>
      </p:sp>
    </p:spTree>
    <p:extLst>
      <p:ext uri="{BB962C8B-B14F-4D97-AF65-F5344CB8AC3E}">
        <p14:creationId xmlns:p14="http://schemas.microsoft.com/office/powerpoint/2010/main" val="111555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F6B422-44DC-424F-8EFC-16CE1FDE2B61}"/>
              </a:ext>
            </a:extLst>
          </p:cNvPr>
          <p:cNvSpPr/>
          <p:nvPr/>
        </p:nvSpPr>
        <p:spPr>
          <a:xfrm>
            <a:off x="419100" y="35384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a CPU in, addition with a fixed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ram,rom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other peripherals all on a single chip.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peripherals like TIMER, ADC, DAC, I/P O/P PORTS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also called as a mini computer or computer on single chip.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4B424C-3384-4862-B642-4862A9F3D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469" y="995484"/>
            <a:ext cx="3810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2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5350CD-52AD-43E0-B100-E4ADB4F79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330" y="234216"/>
            <a:ext cx="9458363" cy="570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590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</TotalTime>
  <Words>253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 3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alian</dc:creator>
  <cp:lastModifiedBy>ali alian</cp:lastModifiedBy>
  <cp:revision>8</cp:revision>
  <dcterms:created xsi:type="dcterms:W3CDTF">2019-05-02T09:15:26Z</dcterms:created>
  <dcterms:modified xsi:type="dcterms:W3CDTF">2019-05-02T10:35:31Z</dcterms:modified>
</cp:coreProperties>
</file>