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198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22661-9B44-F64F-493E-2215EEFD4D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561A9B-297E-106D-3917-F242597D01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50039F-FA41-EF18-BDE3-034D1DC57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AE0AC-5615-4662-BDFC-79969E71E42D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293DE7-7E0D-3F99-A01E-50F6D48B4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C268C2-4BCC-7AE1-73A2-7D12932D7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8581E-86E6-4484-B798-A9787A87E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85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4A004-4C4F-12C9-BC6E-FF88CD44D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715A9F-E864-177F-1941-EDCFFB8400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C7DB6F-034E-BD27-4FBA-7551E1D74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AE0AC-5615-4662-BDFC-79969E71E42D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BF0EA3-1101-44BF-0824-EB2B29CF8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CB0F23-6166-064C-279A-4F567A1E5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8581E-86E6-4484-B798-A9787A87E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852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9AD518-6770-0492-4C0F-91041E1214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355748-2926-77FD-48AE-4CC2257E7B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98DDF7-FB8D-7805-AAF3-2C7D1F57F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AE0AC-5615-4662-BDFC-79969E71E42D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46F555-B2AC-C404-5821-FC11DAB4A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AB03E4-7C46-AACB-2886-1348F65C6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8581E-86E6-4484-B798-A9787A87E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200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050F1-6BB8-F406-6100-B907347CD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50D105-2317-3625-FE0C-5BCC76267A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A898F0-E098-06F0-D920-15B1F2F17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AE0AC-5615-4662-BDFC-79969E71E42D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061885-B0E4-05D2-A646-2616D1BB5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CD4765-D1F9-67E3-2655-B3624BFB2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8581E-86E6-4484-B798-A9787A87E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61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5B522-27F0-502D-2F77-BEEEC74CA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926288-5BDF-9935-AD02-5F13AC6047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8144DB-D4EB-A0CE-3029-707885A6B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AE0AC-5615-4662-BDFC-79969E71E42D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6BBAB6-D976-61E4-45FD-8D2192133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87AAB7-CD95-F921-7A9B-FA5EFD9DF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8581E-86E6-4484-B798-A9787A87E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536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E825F-97C1-EB31-F567-CF78D66CD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38C1E9-7CB8-5825-869E-E1DCDB4CEE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81250B-81DC-FE6E-593C-FF1561946C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DDFE37-B1B2-3DF8-0971-FA724F341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AE0AC-5615-4662-BDFC-79969E71E42D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66A17A-55E5-9ED3-0A3C-F1949D8B2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1132E5-01E2-6D63-0B5D-5A498C5DA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8581E-86E6-4484-B798-A9787A87E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708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CADA4-5504-3ACE-4E4B-1368E83A8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C6744A-4714-31E5-6986-E0EFF38A01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B4C0C9-A0EF-79ED-19C0-77FEC48007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3C26DD-4077-0111-6872-1A82548431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86FF8C-B668-34AC-36BC-B749AB0D24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CE929D-C035-4E10-64A2-35553CB58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AE0AC-5615-4662-BDFC-79969E71E42D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94D740-94DB-B774-0C61-B80D1CB0F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2AE00E-16A4-F314-E73E-11C43CEBE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8581E-86E6-4484-B798-A9787A87E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982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6B991-6054-A863-4E68-C052D15DA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6EA5D1-0AEB-42DF-B09E-DA1A593F1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AE0AC-5615-4662-BDFC-79969E71E42D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8A9315-F5BF-848F-AAC2-A43B28B14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038020-813A-3DD1-91E9-423935397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8581E-86E6-4484-B798-A9787A87E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311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3F8427-6992-DCE5-5667-C66641F67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AE0AC-5615-4662-BDFC-79969E71E42D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4A2310-C87A-CD94-E4CF-9A37F71C0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0B44EF-6638-A432-B9C0-98D009913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8581E-86E6-4484-B798-A9787A87E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403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37BDE-9693-5DF3-CE21-31A3FF18C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032636-B80D-C5C4-7221-C6AB2D9948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3A6F52-CBEC-EA19-2F1F-2954E88BF5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BBBFAC-CE33-E327-7F84-F3BDAC2FF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AE0AC-5615-4662-BDFC-79969E71E42D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B3B905-37BD-55BE-C73E-7F6F153E9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CAB533-FB2F-C613-5DD0-CE317CB77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8581E-86E6-4484-B798-A9787A87E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89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E9D26-D99F-7890-EFC7-D3F2067E4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151328-2573-D94B-702B-99E60F7049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A0E8B2-5320-1B86-51D7-2CE7F0F2E4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C62824-0A8C-AAB2-7504-0F3490E4D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AE0AC-5615-4662-BDFC-79969E71E42D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FD9D96-E1E2-5BE0-78D2-677F1BABD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7B7A50-C26B-230C-68EB-8A4FC80D3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8581E-86E6-4484-B798-A9787A87E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016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DF4249-8693-1BFD-EADB-2303FD880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FBCF68-6FFF-8317-6B17-498084131B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468B30-B7CA-C44B-4268-3A1E777E17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CAE0AC-5615-4662-BDFC-79969E71E42D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236C66-B3BC-D064-8001-E591F3D233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3AA5F2-4A19-E2E9-BD7C-E348D47275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58581E-86E6-4484-B798-A9787A87E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766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F4201-E421-BE1A-105D-A8CEDFDBDE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Session 7: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4900" dirty="0">
                <a:solidFill>
                  <a:schemeClr val="bg1"/>
                </a:solidFill>
              </a:rPr>
              <a:t>Practical Data Processing and Visualization with SYNOP Weather Data</a:t>
            </a:r>
            <a:endParaRPr lang="en-US" b="1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599895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F4201-E421-BE1A-105D-A8CEDFDBDE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20399"/>
            <a:ext cx="9144000" cy="817273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What is the Scenario?</a:t>
            </a:r>
            <a:endParaRPr lang="en-US" b="1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8F2E7F-53BA-9153-86D5-13CC7B96ED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45565"/>
            <a:ext cx="12192000" cy="5166870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8040FF88-4BD1-1B83-4B70-3D9FA30345EB}"/>
              </a:ext>
            </a:extLst>
          </p:cNvPr>
          <p:cNvSpPr/>
          <p:nvPr/>
        </p:nvSpPr>
        <p:spPr>
          <a:xfrm>
            <a:off x="175492" y="2327564"/>
            <a:ext cx="10686471" cy="47523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830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EF5B52D-25D2-5EB3-531C-1F0365A997E4}"/>
              </a:ext>
            </a:extLst>
          </p:cNvPr>
          <p:cNvSpPr txBox="1"/>
          <p:nvPr/>
        </p:nvSpPr>
        <p:spPr>
          <a:xfrm>
            <a:off x="147687" y="3244334"/>
            <a:ext cx="11896626" cy="3693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nl-NL" sz="1800" b="0" i="0" u="none" strike="noStrike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2023-09-21 12:00:00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sz="1800" b="0" i="0" u="none" strike="noStrike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AAXX 21121 40751 12960 02801 10293 20054 38475 40092 56012 60001 333 70000 555 10159 29022=</a:t>
            </a:r>
            <a:r>
              <a:rPr lang="nl-NL" dirty="0">
                <a:solidFill>
                  <a:schemeClr val="bg1"/>
                </a:solidFill>
              </a:rPr>
              <a:t>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DE51238-A07F-3E28-5673-22DD90003249}"/>
              </a:ext>
            </a:extLst>
          </p:cNvPr>
          <p:cNvSpPr/>
          <p:nvPr/>
        </p:nvSpPr>
        <p:spPr>
          <a:xfrm>
            <a:off x="5278584" y="3248830"/>
            <a:ext cx="577271" cy="36483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AF89A54-E8EA-F686-EFE3-0BDDA62BF5BF}"/>
              </a:ext>
            </a:extLst>
          </p:cNvPr>
          <p:cNvSpPr/>
          <p:nvPr/>
        </p:nvSpPr>
        <p:spPr>
          <a:xfrm>
            <a:off x="4830618" y="4285673"/>
            <a:ext cx="1551709" cy="8220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2m Temperature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2EF85DA-283F-C675-EFDE-0FBC6B983A64}"/>
              </a:ext>
            </a:extLst>
          </p:cNvPr>
          <p:cNvCxnSpPr>
            <a:stCxn id="6" idx="4"/>
            <a:endCxn id="7" idx="0"/>
          </p:cNvCxnSpPr>
          <p:nvPr/>
        </p:nvCxnSpPr>
        <p:spPr>
          <a:xfrm>
            <a:off x="5567220" y="3613666"/>
            <a:ext cx="39253" cy="67200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89EF9EFD-401E-D669-3546-6D9D38F0E3D2}"/>
              </a:ext>
            </a:extLst>
          </p:cNvPr>
          <p:cNvSpPr/>
          <p:nvPr/>
        </p:nvSpPr>
        <p:spPr>
          <a:xfrm>
            <a:off x="5955146" y="3248830"/>
            <a:ext cx="577271" cy="36483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EC496D8-6EDC-79C4-ACB7-58DC5AADAC20}"/>
              </a:ext>
            </a:extLst>
          </p:cNvPr>
          <p:cNvSpPr/>
          <p:nvPr/>
        </p:nvSpPr>
        <p:spPr>
          <a:xfrm>
            <a:off x="5467926" y="1969592"/>
            <a:ext cx="1551709" cy="8220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Dew point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32C99B3-AF36-EE08-CD41-976512EA3BD3}"/>
              </a:ext>
            </a:extLst>
          </p:cNvPr>
          <p:cNvCxnSpPr>
            <a:cxnSpLocks/>
            <a:stCxn id="10" idx="0"/>
            <a:endCxn id="11" idx="2"/>
          </p:cNvCxnSpPr>
          <p:nvPr/>
        </p:nvCxnSpPr>
        <p:spPr>
          <a:xfrm flipH="1" flipV="1">
            <a:off x="6243781" y="2791629"/>
            <a:ext cx="1" cy="45720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C1C239AC-ACE9-A6E7-89C9-E3E453FABA8F}"/>
              </a:ext>
            </a:extLst>
          </p:cNvPr>
          <p:cNvSpPr/>
          <p:nvPr/>
        </p:nvSpPr>
        <p:spPr>
          <a:xfrm>
            <a:off x="147687" y="3248830"/>
            <a:ext cx="2095892" cy="36483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4BD1059-4DD7-6B80-A824-0706666CF0C0}"/>
              </a:ext>
            </a:extLst>
          </p:cNvPr>
          <p:cNvSpPr/>
          <p:nvPr/>
        </p:nvSpPr>
        <p:spPr>
          <a:xfrm>
            <a:off x="476294" y="1639654"/>
            <a:ext cx="1438678" cy="8220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Date and Time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AAA5140-162E-1720-CBF2-CF2C29BA8623}"/>
              </a:ext>
            </a:extLst>
          </p:cNvPr>
          <p:cNvCxnSpPr>
            <a:cxnSpLocks/>
            <a:stCxn id="22" idx="0"/>
            <a:endCxn id="23" idx="2"/>
          </p:cNvCxnSpPr>
          <p:nvPr/>
        </p:nvCxnSpPr>
        <p:spPr>
          <a:xfrm flipV="1">
            <a:off x="1195633" y="2461691"/>
            <a:ext cx="0" cy="78713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92E4198A-9E4C-A93E-5EDA-7EBC5A90F754}"/>
              </a:ext>
            </a:extLst>
          </p:cNvPr>
          <p:cNvSpPr/>
          <p:nvPr/>
        </p:nvSpPr>
        <p:spPr>
          <a:xfrm>
            <a:off x="10516075" y="3248830"/>
            <a:ext cx="577271" cy="36483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D9DF2E8-8588-94EC-90A5-CEE9BB60DD25}"/>
              </a:ext>
            </a:extLst>
          </p:cNvPr>
          <p:cNvSpPr/>
          <p:nvPr/>
        </p:nvSpPr>
        <p:spPr>
          <a:xfrm>
            <a:off x="10028855" y="1969592"/>
            <a:ext cx="1551709" cy="8220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Wet temperature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07F4364-CA44-9F78-3FED-7C0CB788F2FA}"/>
              </a:ext>
            </a:extLst>
          </p:cNvPr>
          <p:cNvCxnSpPr>
            <a:cxnSpLocks/>
            <a:stCxn id="27" idx="0"/>
            <a:endCxn id="28" idx="2"/>
          </p:cNvCxnSpPr>
          <p:nvPr/>
        </p:nvCxnSpPr>
        <p:spPr>
          <a:xfrm flipH="1" flipV="1">
            <a:off x="10804710" y="2791629"/>
            <a:ext cx="1" cy="45720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BAAE56E9-9C1C-C7C9-3F3B-3064F7CE932B}"/>
              </a:ext>
            </a:extLst>
          </p:cNvPr>
          <p:cNvSpPr/>
          <p:nvPr/>
        </p:nvSpPr>
        <p:spPr>
          <a:xfrm>
            <a:off x="11123807" y="3209436"/>
            <a:ext cx="689179" cy="36483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E0601CC-04B8-670B-0F11-925E1F7F61F6}"/>
              </a:ext>
            </a:extLst>
          </p:cNvPr>
          <p:cNvSpPr/>
          <p:nvPr/>
        </p:nvSpPr>
        <p:spPr>
          <a:xfrm>
            <a:off x="10116912" y="4376955"/>
            <a:ext cx="1551709" cy="8220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Relative humidity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57438A7-9989-AF3B-4D1A-4568DCA9EEE9}"/>
              </a:ext>
            </a:extLst>
          </p:cNvPr>
          <p:cNvCxnSpPr>
            <a:cxnSpLocks/>
            <a:endCxn id="31" idx="0"/>
          </p:cNvCxnSpPr>
          <p:nvPr/>
        </p:nvCxnSpPr>
        <p:spPr>
          <a:xfrm flipH="1">
            <a:off x="10892767" y="3613666"/>
            <a:ext cx="537707" cy="76328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9360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8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1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6" grpId="1" animBg="1"/>
      <p:bldP spid="7" grpId="0" animBg="1"/>
      <p:bldP spid="7" grpId="1" animBg="1"/>
      <p:bldP spid="10" grpId="0" animBg="1"/>
      <p:bldP spid="10" grpId="1" animBg="1"/>
      <p:bldP spid="11" grpId="0" animBg="1"/>
      <p:bldP spid="11" grpId="1" animBg="1"/>
      <p:bldP spid="22" grpId="0" animBg="1"/>
      <p:bldP spid="22" grpId="1" animBg="1"/>
      <p:bldP spid="23" grpId="0" animBg="1"/>
      <p:bldP spid="23" grpId="1" animBg="1"/>
      <p:bldP spid="27" grpId="0" animBg="1"/>
      <p:bldP spid="27" grpId="1" animBg="1"/>
      <p:bldP spid="28" grpId="0" animBg="1"/>
      <p:bldP spid="28" grpId="1" animBg="1"/>
      <p:bldP spid="30" grpId="0" animBg="1"/>
      <p:bldP spid="30" grpId="1" animBg="1"/>
      <p:bldP spid="31" grpId="0" animBg="1"/>
      <p:bldP spid="31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EF5B52D-25D2-5EB3-531C-1F0365A997E4}"/>
              </a:ext>
            </a:extLst>
          </p:cNvPr>
          <p:cNvSpPr txBox="1"/>
          <p:nvPr/>
        </p:nvSpPr>
        <p:spPr>
          <a:xfrm>
            <a:off x="147687" y="3244334"/>
            <a:ext cx="11896626" cy="3693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nl-NL" sz="1800" b="0" i="0" u="none" strike="noStrike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2023-09-21 12:00:00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sz="1800" b="0" i="0" u="none" strike="noStrike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AAXX 21121 40751 12960 02801 10293 20054 38475 40092 56012 60001 333 70000 555 10159 29022=</a:t>
            </a:r>
            <a:r>
              <a:rPr lang="nl-NL" dirty="0">
                <a:solidFill>
                  <a:schemeClr val="bg1"/>
                </a:solidFill>
              </a:rPr>
              <a:t>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D9A27BD-E9E2-00A6-70F7-B3D85EF21BD3}"/>
              </a:ext>
            </a:extLst>
          </p:cNvPr>
          <p:cNvSpPr/>
          <p:nvPr/>
        </p:nvSpPr>
        <p:spPr>
          <a:xfrm>
            <a:off x="5269584" y="3244334"/>
            <a:ext cx="650449" cy="36933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2728EF8-27A9-4DD9-347D-5B9DB7DB76D5}"/>
              </a:ext>
            </a:extLst>
          </p:cNvPr>
          <p:cNvCxnSpPr>
            <a:cxnSpLocks/>
            <a:stCxn id="2" idx="0"/>
            <a:endCxn id="17" idx="2"/>
          </p:cNvCxnSpPr>
          <p:nvPr/>
        </p:nvCxnSpPr>
        <p:spPr>
          <a:xfrm flipH="1" flipV="1">
            <a:off x="2902278" y="1550871"/>
            <a:ext cx="2692531" cy="169346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8006A10-9A4B-67C9-D8EE-C26D00E37743}"/>
              </a:ext>
            </a:extLst>
          </p:cNvPr>
          <p:cNvSpPr txBox="1"/>
          <p:nvPr/>
        </p:nvSpPr>
        <p:spPr>
          <a:xfrm>
            <a:off x="1326823" y="104321"/>
            <a:ext cx="3150909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sz="8800" b="0" i="0" u="none" strike="noStrike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10293</a:t>
            </a:r>
            <a:endParaRPr lang="en-US" sz="88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4C402E9-E61C-2ECF-ED4C-CE2A2626AC41}"/>
              </a:ext>
            </a:extLst>
          </p:cNvPr>
          <p:cNvSpPr/>
          <p:nvPr/>
        </p:nvSpPr>
        <p:spPr>
          <a:xfrm>
            <a:off x="1947813" y="332297"/>
            <a:ext cx="658305" cy="99059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3D534A7-1C7B-2A83-8351-9281CB51ABA1}"/>
              </a:ext>
            </a:extLst>
          </p:cNvPr>
          <p:cNvSpPr txBox="1"/>
          <p:nvPr/>
        </p:nvSpPr>
        <p:spPr>
          <a:xfrm>
            <a:off x="997670" y="4810216"/>
            <a:ext cx="1900286" cy="144655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sz="4400" dirty="0">
                <a:solidFill>
                  <a:srgbClr val="C00000"/>
                </a:solidFill>
              </a:rPr>
              <a:t>0 := +</a:t>
            </a:r>
          </a:p>
          <a:p>
            <a:r>
              <a:rPr lang="en-US" sz="4400" dirty="0">
                <a:solidFill>
                  <a:srgbClr val="C00000"/>
                </a:solidFill>
              </a:rPr>
              <a:t>1 := -</a:t>
            </a:r>
            <a:endParaRPr lang="en-US" sz="36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B2DB441-B636-1E6B-CEA9-032793BEB404}"/>
              </a:ext>
            </a:extLst>
          </p:cNvPr>
          <p:cNvCxnSpPr>
            <a:cxnSpLocks/>
            <a:stCxn id="2" idx="2"/>
            <a:endCxn id="25" idx="0"/>
          </p:cNvCxnSpPr>
          <p:nvPr/>
        </p:nvCxnSpPr>
        <p:spPr>
          <a:xfrm flipH="1">
            <a:off x="1947813" y="3613666"/>
            <a:ext cx="3646996" cy="119655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CEBCEACF-D252-17B0-2926-43BE015F575A}"/>
                  </a:ext>
                </a:extLst>
              </p:cNvPr>
              <p:cNvSpPr txBox="1"/>
              <p:nvPr/>
            </p:nvSpPr>
            <p:spPr>
              <a:xfrm>
                <a:off x="3218075" y="4810216"/>
                <a:ext cx="1900286" cy="101566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</p:spPr>
            <p:txBody>
              <a:bodyPr wrap="square">
                <a:spAutoFit/>
              </a:bodyPr>
              <a:lstStyle/>
              <a:p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</a:rPr>
                  <a:t>For example:</a:t>
                </a:r>
              </a:p>
              <a:p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</a:rPr>
                  <a:t>10256 = 25.6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℃</m:t>
                    </m:r>
                  </m:oMath>
                </a14:m>
                <a:endParaRPr lang="en-US" sz="2000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</a:rPr>
                  <a:t>11256 = -25.6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℃</m:t>
                    </m:r>
                  </m:oMath>
                </a14:m>
                <a:endParaRPr lang="en-US" sz="16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CEBCEACF-D252-17B0-2926-43BE015F57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8075" y="4810216"/>
                <a:ext cx="1900286" cy="1015663"/>
              </a:xfrm>
              <a:prstGeom prst="rect">
                <a:avLst/>
              </a:prstGeom>
              <a:blipFill>
                <a:blip r:embed="rId2"/>
                <a:stretch>
                  <a:fillRect l="-3526" t="-2994" b="-9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5A4ACAE-52D4-5756-3A7C-4092B1E686DE}"/>
                  </a:ext>
                </a:extLst>
              </p:cNvPr>
              <p:cNvSpPr txBox="1"/>
              <p:nvPr/>
            </p:nvSpPr>
            <p:spPr>
              <a:xfrm>
                <a:off x="4563361" y="104321"/>
                <a:ext cx="4726361" cy="144655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nl-NL" sz="8800" b="0" i="0" u="none" strike="noStrike" dirty="0"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</a:rPr>
                  <a:t>=29.3 </a:t>
                </a:r>
                <a14:m>
                  <m:oMath xmlns:m="http://schemas.openxmlformats.org/officeDocument/2006/math">
                    <m:r>
                      <a:rPr lang="en-US" sz="8800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℃</m:t>
                    </m:r>
                  </m:oMath>
                </a14:m>
                <a:endParaRPr lang="en-US" sz="8800" dirty="0">
                  <a:solidFill>
                    <a:srgbClr val="FFFFFF"/>
                  </a:solidFill>
                </a:endParaRPr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5A4ACAE-52D4-5756-3A7C-4092B1E686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3361" y="104321"/>
                <a:ext cx="4726361" cy="1446550"/>
              </a:xfrm>
              <a:prstGeom prst="rect">
                <a:avLst/>
              </a:prstGeom>
              <a:blipFill>
                <a:blip r:embed="rId3"/>
                <a:stretch>
                  <a:fillRect l="-12387" t="-20253" b="-426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2548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7" grpId="0"/>
      <p:bldP spid="20" grpId="0" animBg="1"/>
      <p:bldP spid="25" grpId="0" animBg="1"/>
      <p:bldP spid="39" grpId="0" animBg="1"/>
      <p:bldP spid="40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89</Words>
  <Application>Microsoft Office PowerPoint</Application>
  <PresentationFormat>Widescreen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B Nazanin</vt:lpstr>
      <vt:lpstr>Calibri</vt:lpstr>
      <vt:lpstr>Calibri Light</vt:lpstr>
      <vt:lpstr>Cambria Math</vt:lpstr>
      <vt:lpstr>Office Theme</vt:lpstr>
      <vt:lpstr>Session 7: Practical Data Processing and Visualization with SYNOP Weather Data</vt:lpstr>
      <vt:lpstr>What is the Scenario?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Amir</dc:creator>
  <cp:lastModifiedBy>Amir</cp:lastModifiedBy>
  <cp:revision>1</cp:revision>
  <dcterms:created xsi:type="dcterms:W3CDTF">2024-08-13T07:06:11Z</dcterms:created>
  <dcterms:modified xsi:type="dcterms:W3CDTF">2024-08-13T07:51:30Z</dcterms:modified>
</cp:coreProperties>
</file>