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D0C23-377A-4B19-86A0-0657FD385950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D32DF-A4D3-4014-A5B2-247FA8BA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6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به ایمیلت اشاره کن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D32DF-A4D3-4014-A5B2-247FA8BAB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6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یادگیری از بالا به پایین: کار پایاننامه</a:t>
            </a:r>
          </a:p>
          <a:p>
            <a:r>
              <a:rPr lang="fa-IR" dirty="0"/>
              <a:t>یادگیری از پاییین به بالا: یادگیری مرسوم در دبستان و دانشگاه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D32DF-A4D3-4014-A5B2-247FA8BAB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D32DF-A4D3-4014-A5B2-247FA8BAB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فیلم شی گرایی رو به اشتراک بگذار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D32DF-A4D3-4014-A5B2-247FA8BAB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دوره جادی رو معرفی کن از فولدر معرفی چیزهای به درد بخور هرچی میخوای معرفی کن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D32DF-A4D3-4014-A5B2-247FA8BAB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4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7E67-EEB5-9B54-8ADB-87126112E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6FFAC-9AF7-167B-2642-46D3CB05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61F30-7AF4-EE36-9263-A7B88C05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0FE6-18A7-4579-9BA2-FB7A68EA7B3C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1E90-6044-C167-88BB-6314B579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38C6-3E47-7027-B8D9-A85DD178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273-8D3B-4B09-8F1C-A827AC1E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2D88-1D7E-9DC1-D90C-2C8F5D60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7C976-A4F1-7D2B-8BA6-06FB2EE82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3BBA-7E60-3686-2C5E-284BB3BE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416A-251F-4B92-A85A-19CB701689FE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B2DB-E9F0-FA56-87E9-CEC25A5C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D720-DE5A-7781-45A7-799A61A2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273-8D3B-4B09-8F1C-A827AC1E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FBD04-DF7C-1A99-F92D-7CE9F6290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4C92D-800D-073C-2AA5-55DD0910D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F3ED-E052-BCA4-BA5E-EBFC132F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E40B-9154-4F0D-A25F-A3177E605375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A238-773A-D96A-D0B9-D8C61BFA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C92E-BFF1-F8F7-EF7B-2E09679F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273-8D3B-4B09-8F1C-A827AC1E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D4BD-7AA0-9DDA-3884-D3978B01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7EDF-17BC-57FD-C29A-77C0BD453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C5AB2-E473-AAB8-6C72-F300DCF7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5E64-8D6C-439E-9C82-700077FC5AA9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CA265-1614-927E-34D3-DAA6794E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36782-E1D3-47A7-7A7B-B553CFC9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273-8D3B-4B09-8F1C-A827AC1E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4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0759-CD47-2C09-8EC1-9FCBCD22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5C53-E475-F6A0-3880-2E5764DF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B6D4-FC74-74BC-55CE-1E9C4C78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1342-5CB7-420E-91A5-BF740997B026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8A05-9737-E54D-8DD1-7DD67739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FF8E-93BF-1F70-CD38-2645ABFF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273-8D3B-4B09-8F1C-A827AC1E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E4D5-82DA-A052-ADEF-890FCFF7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2471F-FDA7-A177-F68C-E32D28954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AA95F-C0B3-AA9D-6F4F-59FD2597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9CBEE-C158-0EB5-0468-B34EE1C1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3E72-9E5C-47D6-B8AC-E6B59FB05D0B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A045B-AC47-12D2-A7B6-1F812E4A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FD93-5EF9-070B-E2B5-0AD1B0C9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273-8D3B-4B09-8F1C-A827AC1E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0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7C5D-EFD6-F228-182A-395A62B7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2BBB6-DAB2-207E-BE6D-2F5E46EB1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4A00B-66A3-A0F7-0F0A-70CED6800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B9E3D-38A4-9596-EA08-1252D06D0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00136-5695-52BA-AA0E-051F3C3CE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DDE6B-FB86-5A7E-C3E0-6A73E7FE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2BD1-8067-4852-8248-DF88FE6A923D}" type="datetime1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A1BAB-D4DF-D694-BF06-855BCEF1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C8743-45A0-F942-77F3-C247D849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273-8D3B-4B09-8F1C-A827AC1E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9C98-8559-070D-EB6F-A05E5BC4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D95EE-6D32-4A79-B01D-EEEF9FDE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4070-2176-4C6B-8E8B-DB1E579DEFAB}" type="datetime1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DB3C1-15E4-BB7E-667D-116906A3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763CA-5F67-CD4A-E6A3-806632E7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273-8D3B-4B09-8F1C-A827AC1E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A5B84-BACD-DA68-3012-58398C01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1767-DC12-4C72-80FA-976A1CE8C123}" type="datetime1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92D7C-3456-C143-3E60-9B049A4B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8410C-7263-1876-D0EA-93C8F001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273-8D3B-4B09-8F1C-A827AC1E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B8CB-C695-C14A-7D5D-8E01AF70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06BE-7C16-4C16-C6BE-D0177863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1B340-DDFB-BDBE-1FB9-96679A060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479DE-BAFB-05A0-44C3-48668286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D371-4BBD-4E7A-92B8-E1723F2D3722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4E710-8A6C-5B6E-6357-7D88AF96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8012C-1829-10F3-561C-D58F350D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273-8D3B-4B09-8F1C-A827AC1E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6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E94-1AA2-DFCC-4674-EE26F668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CB662-BF33-6D54-73CE-E8C78D0E7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D34B-2557-9128-1843-582185F0B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51C7D-47F2-143E-1092-D0135C8C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AD10-5C28-4AC8-A3C0-47C5A0E75BC6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B0AA5-3787-A2DD-CDBB-65CCAA64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20D4-E6FE-DB1E-1FAD-36D713D6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273-8D3B-4B09-8F1C-A827AC1E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9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95C80-268F-F63A-1935-AE021715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B5170-0F8D-5E24-C3D4-712BD2DAA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DEB1-9015-5516-2339-B46DCB1D1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21DE-E7E7-43BB-B074-39AE28CABD6C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4AEDE-A3E6-C887-41B2-4A119DC4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amirbaqerzadeh@gmail.com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C0C3-D953-3858-DDC8-0D991D4D2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7273-8D3B-4B09-8F1C-A827AC1E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4CCF-A514-0A32-A2D1-AD7B4442C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rtl="1"/>
            <a:r>
              <a:rPr lang="fa-IR" dirty="0">
                <a:solidFill>
                  <a:schemeClr val="bg1"/>
                </a:solidFill>
                <a:latin typeface="XB Niloofar" panose="02000503080000020003" pitchFamily="2" charset="-78"/>
                <a:cs typeface="B Nazanin" panose="00000400000000000000" pitchFamily="2" charset="-78"/>
              </a:rPr>
              <a:t>دوره آشنایی با زبان برنامه‌نویسی </a:t>
            </a:r>
            <a:r>
              <a:rPr lang="en-US" dirty="0">
                <a:solidFill>
                  <a:schemeClr val="bg1"/>
                </a:solidFill>
                <a:latin typeface="XB Niloofar" panose="02000503080000020003" pitchFamily="2" charset="-78"/>
                <a:cs typeface="B Nazanin" panose="00000400000000000000" pitchFamily="2" charset="-78"/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7FCF3-30F4-1CEF-678C-F231E2EB8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انجمن ژئوفیزیک ایران</a:t>
            </a:r>
          </a:p>
          <a:p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مدرس: امیر باقرزاده</a:t>
            </a:r>
          </a:p>
          <a:p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تابستان ۱۴۰۳</a:t>
            </a:r>
            <a:endParaRPr lang="en-US" dirty="0">
              <a:solidFill>
                <a:schemeClr val="bg1"/>
              </a:solidFill>
              <a:latin typeface="XB Kayhan" panose="02000503080000020003" pitchFamily="2" charset="-78"/>
              <a:cs typeface="B Nazanin" panose="00000400000000000000" pitchFamily="2" charset="-78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5E7924-A723-497A-18EB-9B2FA52D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</p:spTree>
    <p:extLst>
      <p:ext uri="{BB962C8B-B14F-4D97-AF65-F5344CB8AC3E}">
        <p14:creationId xmlns:p14="http://schemas.microsoft.com/office/powerpoint/2010/main" val="335203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07FCF3-30F4-1CEF-678C-F231E2EB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2" y="544802"/>
            <a:ext cx="9144000" cy="591271"/>
          </a:xfrm>
        </p:spPr>
        <p:txBody>
          <a:bodyPr>
            <a:noAutofit/>
          </a:bodyPr>
          <a:lstStyle/>
          <a:p>
            <a:pPr rtl="1"/>
            <a:r>
              <a:rPr lang="fa-IR" sz="4000" dirty="0">
                <a:solidFill>
                  <a:schemeClr val="bg1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چه چیزهایی یاد میگیریم در این دوره؟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30BA1B-C390-7C7B-3035-74695D2C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amirbaqerzadeh@gmail.com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7A45FE2-6013-15B8-A364-46156853BF7B}"/>
              </a:ext>
            </a:extLst>
          </p:cNvPr>
          <p:cNvSpPr txBox="1">
            <a:spLocks/>
          </p:cNvSpPr>
          <p:nvPr/>
        </p:nvSpPr>
        <p:spPr>
          <a:xfrm>
            <a:off x="1828800" y="1916401"/>
            <a:ext cx="9144000" cy="304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- نصب پایتون و ساختن </a:t>
            </a:r>
            <a:r>
              <a:rPr lang="en-US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Environment</a:t>
            </a:r>
          </a:p>
          <a:p>
            <a:pPr algn="r" rtl="1"/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- آشنایی با </a:t>
            </a:r>
            <a:r>
              <a:rPr lang="en-US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data structure</a:t>
            </a:r>
          </a:p>
          <a:p>
            <a:pPr algn="r" rtl="1"/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- کاربرد صحیح </a:t>
            </a:r>
            <a:r>
              <a:rPr lang="en-US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Control Flow</a:t>
            </a:r>
          </a:p>
          <a:p>
            <a:pPr algn="r" rtl="1"/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- نصب کتابخانه‌های مختلف با </a:t>
            </a:r>
            <a:r>
              <a:rPr lang="en-US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pip</a:t>
            </a:r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 و </a:t>
            </a:r>
            <a:r>
              <a:rPr lang="en-US" dirty="0" err="1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conda</a:t>
            </a:r>
            <a:endParaRPr lang="en-US" dirty="0">
              <a:solidFill>
                <a:schemeClr val="bg1"/>
              </a:solidFill>
              <a:latin typeface="XB Kayhan" panose="02000503080000020003" pitchFamily="2" charset="-78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- شروع کار با کتابخانه‌های مختلف (درک کلی از برنامه‌نویسی شی‌گرا </a:t>
            </a:r>
            <a:r>
              <a:rPr lang="en-US" dirty="0" err="1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o.o.p</a:t>
            </a:r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)</a:t>
            </a:r>
            <a:endParaRPr lang="en-US" dirty="0">
              <a:solidFill>
                <a:schemeClr val="bg1"/>
              </a:solidFill>
              <a:latin typeface="XB Kayhan" panose="02000503080000020003" pitchFamily="2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588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07FCF3-30F4-1CEF-678C-F231E2EB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2" y="544802"/>
            <a:ext cx="9144000" cy="591271"/>
          </a:xfrm>
        </p:spPr>
        <p:txBody>
          <a:bodyPr>
            <a:noAutofit/>
          </a:bodyPr>
          <a:lstStyle/>
          <a:p>
            <a:pPr rtl="1"/>
            <a:r>
              <a:rPr lang="fa-IR" sz="40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نصب </a:t>
            </a:r>
            <a:r>
              <a:rPr lang="en-US" sz="40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Python</a:t>
            </a:r>
            <a:r>
              <a:rPr lang="fa-IR" sz="40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 و ساخت محیط مجازی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30BA1B-C390-7C7B-3035-74695D2C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amirbaqerzadeh@gmail.com</a:t>
            </a:r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5C786498-63F2-0D48-BE05-9B6D1AA39F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543" y="158679"/>
            <a:ext cx="1661057" cy="1606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14BB1CB-200D-4D37-BDD4-E154B8FC6FD0}"/>
              </a:ext>
            </a:extLst>
          </p:cNvPr>
          <p:cNvSpPr txBox="1">
            <a:spLocks/>
          </p:cNvSpPr>
          <p:nvPr/>
        </p:nvSpPr>
        <p:spPr>
          <a:xfrm>
            <a:off x="1676400" y="1764001"/>
            <a:ext cx="9144000" cy="304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سه روش برای نصب پایتون معرفی می‌شود</a:t>
            </a:r>
          </a:p>
          <a:p>
            <a:pPr algn="r" rtl="1"/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۱- نصب از طریق سایت رسمی پایتون</a:t>
            </a:r>
          </a:p>
          <a:p>
            <a:pPr algn="r" rtl="1"/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۲- نصب توزیع </a:t>
            </a:r>
            <a:r>
              <a:rPr lang="en-US" dirty="0" err="1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Anacoda</a:t>
            </a:r>
            <a:endParaRPr lang="en-US" dirty="0">
              <a:solidFill>
                <a:schemeClr val="bg1"/>
              </a:solidFill>
              <a:latin typeface="XB Kayhan" panose="02000503080000020003" pitchFamily="2" charset="-78"/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۳- نصب توزیع </a:t>
            </a:r>
            <a:r>
              <a:rPr lang="en-US" dirty="0" err="1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Miniconda</a:t>
            </a:r>
            <a:endParaRPr lang="en-US" dirty="0">
              <a:solidFill>
                <a:schemeClr val="bg1"/>
              </a:solidFill>
              <a:latin typeface="XB Kayhan" panose="02000503080000020003" pitchFamily="2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71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DFD9D8A-4579-F71B-6898-D18233E70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A52116-F42B-C8A7-2E1A-AA6C89AE0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938" y="0"/>
            <a:ext cx="5348062" cy="53480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524517-60B9-43BF-F559-32E38D26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187" y="0"/>
            <a:ext cx="6909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6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07FCF3-30F4-1CEF-678C-F231E2EB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2" y="544802"/>
            <a:ext cx="9144000" cy="591271"/>
          </a:xfrm>
        </p:spPr>
        <p:txBody>
          <a:bodyPr>
            <a:normAutofit lnSpcReduction="10000"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معرفی مدرس</a:t>
            </a:r>
            <a:endParaRPr lang="en-US" sz="3600" b="1" dirty="0">
              <a:solidFill>
                <a:schemeClr val="bg1"/>
              </a:solidFill>
              <a:latin typeface="XB Kayhan" panose="02000503080000020003" pitchFamily="2" charset="-78"/>
              <a:cs typeface="B Nazanin" panose="00000400000000000000" pitchFamily="2" charset="-78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796E4E7-5693-117F-7F08-C15EA1AB483B}"/>
              </a:ext>
            </a:extLst>
          </p:cNvPr>
          <p:cNvSpPr txBox="1">
            <a:spLocks/>
          </p:cNvSpPr>
          <p:nvPr/>
        </p:nvSpPr>
        <p:spPr>
          <a:xfrm>
            <a:off x="637309" y="1450109"/>
            <a:ext cx="10524836" cy="416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solidFill>
                <a:schemeClr val="bg1"/>
              </a:solidFill>
              <a:latin typeface="XB Kayhan" panose="02000503080000020003" pitchFamily="2" charset="-78"/>
              <a:cs typeface="B Nazanin" panose="00000400000000000000" pitchFamily="2" charset="-78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B66FA1A-68DA-7AD5-3F54-3A82C2AB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amirbaqerzadeh@gmail.com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D1EE-56F9-6819-32FE-863F4BD9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" y="570802"/>
            <a:ext cx="2325624" cy="2325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0DAB48-C77D-C10D-0349-5414828D22D9}"/>
              </a:ext>
            </a:extLst>
          </p:cNvPr>
          <p:cNvSpPr txBox="1"/>
          <p:nvPr/>
        </p:nvSpPr>
        <p:spPr>
          <a:xfrm>
            <a:off x="3154680" y="1450109"/>
            <a:ext cx="85473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dirty="0">
                <a:solidFill>
                  <a:schemeClr val="bg2"/>
                </a:solidFill>
                <a:cs typeface="B Nazanin" panose="00000400000000000000" pitchFamily="2" charset="-78"/>
              </a:rPr>
              <a:t>امیر باقرزاده</a:t>
            </a:r>
          </a:p>
          <a:p>
            <a:pPr algn="r" rtl="1"/>
            <a:r>
              <a:rPr lang="fa-IR" sz="2400" dirty="0">
                <a:solidFill>
                  <a:schemeClr val="bg2"/>
                </a:solidFill>
                <a:cs typeface="B Nazanin" panose="00000400000000000000" pitchFamily="2" charset="-78"/>
              </a:rPr>
              <a:t>- کارشناسی فیزیک، دانشگاه قم</a:t>
            </a:r>
          </a:p>
          <a:p>
            <a:pPr algn="r" rtl="1"/>
            <a:r>
              <a:rPr lang="fa-IR" sz="2400" dirty="0">
                <a:solidFill>
                  <a:schemeClr val="bg2"/>
                </a:solidFill>
                <a:cs typeface="B Nazanin" panose="00000400000000000000" pitchFamily="2" charset="-78"/>
              </a:rPr>
              <a:t>- کارشناسی ارشد ژئوفیزیک، گرایش لرزه‌شناسی، دانشگاه آزاد واحد علوم تحقیقات تهران</a:t>
            </a:r>
          </a:p>
          <a:p>
            <a:pPr algn="r" rtl="1"/>
            <a:r>
              <a:rPr lang="fa-IR" sz="2400" dirty="0">
                <a:solidFill>
                  <a:schemeClr val="bg2"/>
                </a:solidFill>
                <a:cs typeface="B Nazanin" panose="00000400000000000000" pitchFamily="2" charset="-78"/>
              </a:rPr>
              <a:t>- کارشناس هواشناسی همدیدی سازمان هواشناسی ایران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A6977-30A0-F2EF-42FF-735FAB58E5E9}"/>
              </a:ext>
            </a:extLst>
          </p:cNvPr>
          <p:cNvSpPr txBox="1"/>
          <p:nvPr/>
        </p:nvSpPr>
        <p:spPr>
          <a:xfrm>
            <a:off x="5607558" y="3579537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dirty="0">
                <a:solidFill>
                  <a:schemeClr val="bg2"/>
                </a:solidFill>
                <a:cs typeface="B Nazanin" panose="00000400000000000000" pitchFamily="2" charset="-78"/>
              </a:rPr>
              <a:t>- تدریس برنامه‌نویسی </a:t>
            </a:r>
            <a:r>
              <a:rPr lang="en-US" sz="2400" dirty="0">
                <a:solidFill>
                  <a:schemeClr val="bg2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chemeClr val="bg2"/>
                </a:solidFill>
                <a:cs typeface="B Nazanin" panose="00000400000000000000" pitchFamily="2" charset="-78"/>
              </a:rPr>
              <a:t>Matlab</a:t>
            </a:r>
            <a:r>
              <a:rPr lang="en-US" sz="2400" dirty="0">
                <a:solidFill>
                  <a:schemeClr val="bg2"/>
                </a:solidFill>
                <a:cs typeface="B Nazanin" panose="00000400000000000000" pitchFamily="2" charset="-78"/>
              </a:rPr>
              <a:t>   </a:t>
            </a:r>
            <a:r>
              <a:rPr lang="fa-IR" sz="2400" dirty="0">
                <a:solidFill>
                  <a:schemeClr val="bg2"/>
                </a:solidFill>
                <a:cs typeface="B Nazanin" panose="00000400000000000000" pitchFamily="2" charset="-78"/>
              </a:rPr>
              <a:t>و </a:t>
            </a:r>
            <a:r>
              <a:rPr lang="en-US" sz="2400" dirty="0">
                <a:solidFill>
                  <a:schemeClr val="bg2"/>
                </a:solidFill>
                <a:cs typeface="B Nazanin" panose="00000400000000000000" pitchFamily="2" charset="-78"/>
              </a:rPr>
              <a:t>Python</a:t>
            </a:r>
          </a:p>
          <a:p>
            <a:pPr algn="r" rtl="1"/>
            <a:r>
              <a:rPr lang="en-US" sz="2400" dirty="0">
                <a:solidFill>
                  <a:schemeClr val="bg2"/>
                </a:solidFill>
                <a:cs typeface="B Nazanin" panose="00000400000000000000" pitchFamily="2" charset="-78"/>
              </a:rPr>
              <a:t>- </a:t>
            </a:r>
            <a:r>
              <a:rPr lang="fa-IR" sz="2400" dirty="0">
                <a:solidFill>
                  <a:schemeClr val="bg2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chemeClr val="bg2"/>
                </a:solidFill>
                <a:cs typeface="B Nazanin" panose="00000400000000000000" pitchFamily="2" charset="-78"/>
              </a:rPr>
              <a:t>WRF</a:t>
            </a:r>
            <a:endParaRPr lang="fa-IR" sz="2400" dirty="0">
              <a:solidFill>
                <a:schemeClr val="bg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solidFill>
                  <a:schemeClr val="bg2"/>
                </a:solidFill>
                <a:cs typeface="B Nazanin" panose="00000400000000000000" pitchFamily="2" charset="-78"/>
              </a:rPr>
              <a:t>- تحلیل و مصورسازی داده‌های مکانی</a:t>
            </a:r>
          </a:p>
          <a:p>
            <a:pPr algn="r" rtl="1"/>
            <a:r>
              <a:rPr lang="fa-IR" sz="2400" dirty="0">
                <a:solidFill>
                  <a:schemeClr val="bg2"/>
                </a:solidFill>
                <a:cs typeface="B Nazanin" panose="00000400000000000000" pitchFamily="2" charset="-78"/>
              </a:rPr>
              <a:t>- پاک‌سازی و تحلیل داده‌های هواشناسی</a:t>
            </a:r>
          </a:p>
          <a:p>
            <a:pPr algn="r" rtl="1"/>
            <a:r>
              <a:rPr lang="fa-IR" sz="2400" dirty="0">
                <a:solidFill>
                  <a:schemeClr val="bg2"/>
                </a:solidFill>
                <a:cs typeface="B Nazanin" panose="00000400000000000000" pitchFamily="2" charset="-78"/>
              </a:rPr>
              <a:t>- متن‌کاوی و پردازش زبان طبیعی</a:t>
            </a:r>
          </a:p>
          <a:p>
            <a:pPr algn="r" rtl="1"/>
            <a:endParaRPr lang="fa-IR" sz="2400" dirty="0">
              <a:solidFill>
                <a:schemeClr val="bg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91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07FCF3-30F4-1CEF-678C-F231E2EB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2" y="544802"/>
            <a:ext cx="9144000" cy="591271"/>
          </a:xfrm>
        </p:spPr>
        <p:txBody>
          <a:bodyPr>
            <a:noAutofit/>
          </a:bodyPr>
          <a:lstStyle/>
          <a:p>
            <a:pPr rtl="1"/>
            <a:r>
              <a:rPr lang="en-US" sz="4000" dirty="0">
                <a:solidFill>
                  <a:schemeClr val="bg1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Learning Strategies</a:t>
            </a:r>
            <a:endParaRPr lang="fa-IR" sz="4000" dirty="0">
              <a:solidFill>
                <a:schemeClr val="bg1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30BA1B-C390-7C7B-3035-74695D2C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amirbaqerzadeh@gmail.com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861EA-FA8A-212D-2BD4-3C6697C46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83" y="1519141"/>
            <a:ext cx="6807834" cy="533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7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07FCF3-30F4-1CEF-678C-F231E2EB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2" y="544802"/>
            <a:ext cx="9144000" cy="591271"/>
          </a:xfrm>
        </p:spPr>
        <p:txBody>
          <a:bodyPr>
            <a:normAutofit lnSpcReduction="10000"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فهرست</a:t>
            </a:r>
            <a:endParaRPr lang="en-US" sz="3600" b="1" dirty="0">
              <a:solidFill>
                <a:schemeClr val="bg1"/>
              </a:solidFill>
              <a:latin typeface="XB Kayhan" panose="02000503080000020003" pitchFamily="2" charset="-78"/>
              <a:cs typeface="B Nazanin" panose="00000400000000000000" pitchFamily="2" charset="-78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796E4E7-5693-117F-7F08-C15EA1AB483B}"/>
              </a:ext>
            </a:extLst>
          </p:cNvPr>
          <p:cNvSpPr txBox="1">
            <a:spLocks/>
          </p:cNvSpPr>
          <p:nvPr/>
        </p:nvSpPr>
        <p:spPr>
          <a:xfrm>
            <a:off x="637309" y="1450109"/>
            <a:ext cx="10524836" cy="416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جلسه۱ : معرفی</a:t>
            </a:r>
            <a:r>
              <a:rPr lang="en-US" sz="2800" b="1" kern="100" dirty="0">
                <a:solidFill>
                  <a:schemeClr val="bg1"/>
                </a:solidFill>
                <a:effectLst/>
                <a:latin typeface="XB Niloofar" panose="02000503080000020003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 Python </a:t>
            </a:r>
            <a:r>
              <a:rPr lang="ar-SA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 راه‌اندازی محیط</a:t>
            </a:r>
            <a:endParaRPr lang="en-US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جلسه ۲: مفاهیم پایه</a:t>
            </a:r>
            <a:r>
              <a:rPr lang="en-US" sz="2800" b="1" kern="100" dirty="0">
                <a:solidFill>
                  <a:schemeClr val="bg1"/>
                </a:solidFill>
                <a:effectLst/>
                <a:latin typeface="XB Niloofar" panose="02000503080000020003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 Python </a:t>
            </a:r>
            <a:r>
              <a:rPr lang="fa-IR" sz="2800" b="1" kern="100" dirty="0">
                <a:solidFill>
                  <a:schemeClr val="bg1"/>
                </a:solidFill>
                <a:effectLst/>
                <a:latin typeface="XB Niloofar" panose="02000503080000020003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 متغیرها</a:t>
            </a:r>
            <a:r>
              <a:rPr lang="fa-IR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ماژول‌ها در پایتون</a:t>
            </a:r>
            <a:endParaRPr lang="fa-IR" sz="28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جلسه ۳: </a:t>
            </a:r>
            <a:r>
              <a:rPr lang="fa-IR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 با </a:t>
            </a:r>
            <a:r>
              <a:rPr lang="en-US" sz="28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Numpy</a:t>
            </a:r>
            <a:endParaRPr lang="en-US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جلسه ۴: </a:t>
            </a:r>
            <a:r>
              <a:rPr lang="fa-IR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 با </a:t>
            </a:r>
            <a:r>
              <a:rPr lang="en-US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Pandas</a:t>
            </a:r>
            <a:endParaRPr lang="fa-IR" sz="2800" b="1" kern="100" dirty="0">
              <a:solidFill>
                <a:schemeClr val="bg1"/>
              </a:solidFill>
              <a:effectLst/>
              <a:latin typeface="XB Niloofar" panose="02000503080000020003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جلسه ۵: </a:t>
            </a:r>
            <a:r>
              <a:rPr lang="fa-IR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مصورسازی داده‌ها با </a:t>
            </a:r>
            <a:r>
              <a:rPr lang="en-US" sz="2800" b="1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MatPlotlib</a:t>
            </a:r>
            <a:endParaRPr lang="en-US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جلسه </a:t>
            </a:r>
            <a:r>
              <a:rPr lang="fa-IR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۶</a:t>
            </a:r>
            <a:r>
              <a:rPr lang="ar-SA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: </a:t>
            </a:r>
            <a:r>
              <a:rPr lang="fa-IR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پاک‌سازی داده‌های یک ایستگاه هواشناسی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جلسه ۷: پردازش سیگنال</a:t>
            </a:r>
            <a:endParaRPr lang="en-US" sz="28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جلسه </a:t>
            </a:r>
            <a:r>
              <a:rPr lang="fa-IR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۸: سری‌های زمانی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جلسه ۹: داده‌های مکانی </a:t>
            </a:r>
            <a:r>
              <a:rPr lang="fa-IR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(</a:t>
            </a:r>
            <a:r>
              <a:rPr lang="en-US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geospatial</a:t>
            </a:r>
            <a:r>
              <a:rPr lang="fa-IR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2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جلسه ۱۰: کمک گرفتن از </a:t>
            </a:r>
            <a:r>
              <a:rPr lang="en-US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LLMs</a:t>
            </a:r>
            <a:r>
              <a:rPr lang="fa-IR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برای کد زدن و چند پیش‌نهاد پژوهشی</a:t>
            </a:r>
            <a:endParaRPr lang="en-US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solidFill>
                <a:schemeClr val="bg1"/>
              </a:solidFill>
              <a:latin typeface="XB Kayhan" panose="02000503080000020003" pitchFamily="2" charset="-78"/>
              <a:cs typeface="B Nazanin" panose="00000400000000000000" pitchFamily="2" charset="-78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B66FA1A-68DA-7AD5-3F54-3A82C2AB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amirbaqerzadeh@gmail.com</a:t>
            </a:r>
          </a:p>
        </p:txBody>
      </p:sp>
    </p:spTree>
    <p:extLst>
      <p:ext uri="{BB962C8B-B14F-4D97-AF65-F5344CB8AC3E}">
        <p14:creationId xmlns:p14="http://schemas.microsoft.com/office/powerpoint/2010/main" val="34758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07FCF3-30F4-1CEF-678C-F231E2EB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2" y="544802"/>
            <a:ext cx="9144000" cy="591271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شیوه کار</a:t>
            </a:r>
            <a:endParaRPr lang="en-US" sz="3600" b="1" dirty="0">
              <a:solidFill>
                <a:schemeClr val="bg1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CFA4C-B5C5-263B-C6C3-9E6D1B8DF63B}"/>
              </a:ext>
            </a:extLst>
          </p:cNvPr>
          <p:cNvSpPr/>
          <p:nvPr/>
        </p:nvSpPr>
        <p:spPr>
          <a:xfrm>
            <a:off x="6160654" y="2595418"/>
            <a:ext cx="4987636" cy="16163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B Kayhan" panose="02000503080000020003" pitchFamily="2" charset="-78"/>
                <a:cs typeface="XB Kayhan" panose="02000503080000020003" pitchFamily="2" charset="-78"/>
              </a:rPr>
              <a:t>تدریس  (۶۰ دقیقه)</a:t>
            </a:r>
            <a:endParaRPr lang="en-US" dirty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4B8BE-3DCA-966B-BBB9-F0AC3DC9074E}"/>
              </a:ext>
            </a:extLst>
          </p:cNvPr>
          <p:cNvSpPr/>
          <p:nvPr/>
        </p:nvSpPr>
        <p:spPr>
          <a:xfrm>
            <a:off x="1108363" y="2004146"/>
            <a:ext cx="10039927" cy="5912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XB Kayhan" panose="02000503080000020003" pitchFamily="2" charset="-78"/>
                <a:cs typeface="XB Kayhan" panose="02000503080000020003" pitchFamily="2" charset="-78"/>
              </a:rPr>
              <a:t>مدت زمان کلاس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XB Kayhan" panose="02000503080000020003" pitchFamily="2" charset="-78"/>
              <a:cs typeface="XB Kayhan" panose="02000503080000020003" pitchFamily="2" charset="-78"/>
            </a:endParaRPr>
          </a:p>
          <a:p>
            <a:pPr algn="ctr" rtl="1"/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XB Kayhan" panose="02000503080000020003" pitchFamily="2" charset="-78"/>
                <a:cs typeface="XB Kayhan" panose="02000503080000020003" pitchFamily="2" charset="-78"/>
              </a:rPr>
              <a:t>۱۲۰ دقیقه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69EBBB-05A3-5A92-3083-2B44E3E2CE5D}"/>
              </a:ext>
            </a:extLst>
          </p:cNvPr>
          <p:cNvSpPr/>
          <p:nvPr/>
        </p:nvSpPr>
        <p:spPr>
          <a:xfrm>
            <a:off x="3685308" y="2595418"/>
            <a:ext cx="2475345" cy="161636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B Kayhan" panose="02000503080000020003" pitchFamily="2" charset="-78"/>
                <a:cs typeface="XB Kayhan" panose="02000503080000020003" pitchFamily="2" charset="-78"/>
              </a:rPr>
              <a:t>مرور و توضیح تمرین‌ها</a:t>
            </a:r>
            <a:endParaRPr lang="en-US" sz="1200" dirty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AB3357-6845-03FB-329F-F3FFC76556ED}"/>
              </a:ext>
            </a:extLst>
          </p:cNvPr>
          <p:cNvSpPr/>
          <p:nvPr/>
        </p:nvSpPr>
        <p:spPr>
          <a:xfrm>
            <a:off x="1108362" y="2595418"/>
            <a:ext cx="2576945" cy="16163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B Kayhan" panose="02000503080000020003" pitchFamily="2" charset="-78"/>
                <a:cs typeface="XB Kayhan" panose="02000503080000020003" pitchFamily="2" charset="-78"/>
              </a:rPr>
              <a:t>پرسش و پاسخ و رفع اشکال</a:t>
            </a:r>
            <a:endParaRPr lang="en-US" sz="1100" dirty="0"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803BBA-ACF9-A939-EEC1-89F9ED4A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</p:spTree>
    <p:extLst>
      <p:ext uri="{BB962C8B-B14F-4D97-AF65-F5344CB8AC3E}">
        <p14:creationId xmlns:p14="http://schemas.microsoft.com/office/powerpoint/2010/main" val="59608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07FCF3-30F4-1CEF-678C-F231E2EB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2" y="544802"/>
            <a:ext cx="9144000" cy="591271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chemeClr val="bg1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جلسه اول</a:t>
            </a:r>
            <a:endParaRPr lang="en-US" sz="3600" b="1" dirty="0">
              <a:solidFill>
                <a:schemeClr val="bg1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D5881D-48BD-537B-A7CF-2F8D7287241D}"/>
              </a:ext>
            </a:extLst>
          </p:cNvPr>
          <p:cNvSpPr txBox="1">
            <a:spLocks/>
          </p:cNvSpPr>
          <p:nvPr/>
        </p:nvSpPr>
        <p:spPr>
          <a:xfrm>
            <a:off x="1524000" y="1611602"/>
            <a:ext cx="9144000" cy="2695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- مروری بر </a:t>
            </a:r>
            <a:r>
              <a:rPr lang="en-US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Python</a:t>
            </a:r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 و کاربردهای آن در هواشناسی و ژئوفیزیک</a:t>
            </a:r>
            <a:endParaRPr lang="en-US" dirty="0">
              <a:solidFill>
                <a:schemeClr val="bg1"/>
              </a:solidFill>
              <a:latin typeface="XB Kayhan" panose="02000503080000020003" pitchFamily="2" charset="-78"/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- </a:t>
            </a:r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git and </a:t>
            </a:r>
            <a:r>
              <a:rPr lang="en-US" dirty="0" err="1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github</a:t>
            </a:r>
            <a:endParaRPr lang="en-US" dirty="0">
              <a:solidFill>
                <a:schemeClr val="bg1"/>
              </a:solidFill>
              <a:latin typeface="XB Kayhan" panose="02000503080000020003" pitchFamily="2" charset="-78"/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- </a:t>
            </a:r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 چه چیزهایی قرار است یاد بگیریم در این دوره؟</a:t>
            </a:r>
          </a:p>
          <a:p>
            <a:pPr algn="r" rtl="1"/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- نصب </a:t>
            </a:r>
            <a:r>
              <a:rPr lang="en-US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Python</a:t>
            </a:r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 و ابزارهای ضروری مانند </a:t>
            </a:r>
            <a:r>
              <a:rPr lang="en-US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Anaconda</a:t>
            </a:r>
          </a:p>
          <a:p>
            <a:pPr algn="r" rtl="1"/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- درک اولیه از محیط </a:t>
            </a:r>
            <a:r>
              <a:rPr lang="en-US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Python</a:t>
            </a:r>
            <a:r>
              <a:rPr lang="fa-IR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 و نوشتن اولین کد</a:t>
            </a:r>
            <a:endParaRPr lang="en-US" dirty="0">
              <a:solidFill>
                <a:schemeClr val="bg1"/>
              </a:solidFill>
              <a:latin typeface="XB Kayhan" panose="02000503080000020003" pitchFamily="2" charset="-78"/>
              <a:cs typeface="B Nazanin" panose="00000400000000000000" pitchFamily="2" charset="-78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30BA1B-C390-7C7B-3035-74695D2C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</p:spTree>
    <p:extLst>
      <p:ext uri="{BB962C8B-B14F-4D97-AF65-F5344CB8AC3E}">
        <p14:creationId xmlns:p14="http://schemas.microsoft.com/office/powerpoint/2010/main" val="346527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07FCF3-30F4-1CEF-678C-F231E2EB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2" y="544802"/>
            <a:ext cx="9144000" cy="591271"/>
          </a:xfrm>
        </p:spPr>
        <p:txBody>
          <a:bodyPr>
            <a:normAutofit/>
          </a:bodyPr>
          <a:lstStyle/>
          <a:p>
            <a:pPr rtl="1"/>
            <a:r>
              <a:rPr lang="en-US" sz="28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What is Python?</a:t>
            </a:r>
            <a:endParaRPr lang="fa-IR" sz="2800" dirty="0">
              <a:solidFill>
                <a:schemeClr val="bg1"/>
              </a:solidFill>
              <a:latin typeface="XB Kayhan" panose="02000503080000020003" pitchFamily="2" charset="-78"/>
              <a:cs typeface="B Nazanin" panose="00000400000000000000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D5881D-48BD-537B-A7CF-2F8D7287241D}"/>
              </a:ext>
            </a:extLst>
          </p:cNvPr>
          <p:cNvSpPr txBox="1">
            <a:spLocks/>
          </p:cNvSpPr>
          <p:nvPr/>
        </p:nvSpPr>
        <p:spPr>
          <a:xfrm>
            <a:off x="3084945" y="2039600"/>
            <a:ext cx="7957126" cy="305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- در اوایل دهه نود توسط خیدو فان روسوم (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ystem-ui"/>
                <a:cs typeface="B Nazanin" panose="00000400000000000000" pitchFamily="2" charset="-78"/>
              </a:rPr>
              <a:t> Guido van Rossum</a:t>
            </a:r>
            <a:r>
              <a:rPr lang="fa-IR" sz="2000" b="0" i="0" dirty="0">
                <a:solidFill>
                  <a:schemeClr val="bg1"/>
                </a:solidFill>
                <a:effectLst/>
                <a:latin typeface="XB Kayhan" panose="02000503080000020003" pitchFamily="2" charset="-78"/>
                <a:cs typeface="B Nazanin" panose="00000400000000000000" pitchFamily="2" charset="-78"/>
              </a:rPr>
              <a:t>) اختراع شد</a:t>
            </a:r>
          </a:p>
          <a:p>
            <a:pPr marL="342900" indent="-342900" algn="r" rtl="1">
              <a:buFontTx/>
              <a:buChar char="-"/>
            </a:pPr>
            <a:r>
              <a:rPr lang="fa-IR" sz="20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یک زبان </a:t>
            </a:r>
            <a:r>
              <a:rPr lang="en-US" sz="20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Interpreter</a:t>
            </a:r>
            <a:r>
              <a:rPr lang="fa-IR" sz="20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 است.</a:t>
            </a:r>
          </a:p>
          <a:p>
            <a:pPr marL="342900" indent="-342900" algn="r" rtl="1">
              <a:buFontTx/>
              <a:buChar char="-"/>
            </a:pPr>
            <a:r>
              <a:rPr lang="fa-IR" sz="20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مبتنی بر برنامه‌نویسی شی‌گرا (</a:t>
            </a:r>
            <a:r>
              <a:rPr lang="en-US" sz="200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OOP</a:t>
            </a:r>
            <a:r>
              <a:rPr lang="fa-IR" sz="200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) </a:t>
            </a:r>
            <a:r>
              <a:rPr lang="fa-IR" sz="20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ست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- یک زبان </a:t>
            </a:r>
            <a:r>
              <a:rPr lang="en-US" sz="20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Open-Source</a:t>
            </a:r>
            <a:r>
              <a:rPr lang="fa-IR" sz="20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 است.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- یک زبان مقیاس‌پذیر، شی‌گرا، و تابعی به حساب می‌آید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XB Kayhan" panose="02000503080000020003" pitchFamily="2" charset="-78"/>
                <a:cs typeface="B Nazanin" panose="00000400000000000000" pitchFamily="2" charset="-78"/>
              </a:rPr>
              <a:t>- به دلیل متن-باز بودن، جامعه‌ی متخصصین زیادی پیرامون آن تشکیل شده است.</a:t>
            </a:r>
            <a:endParaRPr lang="en-US" sz="2000" dirty="0">
              <a:solidFill>
                <a:schemeClr val="bg1"/>
              </a:solidFill>
              <a:latin typeface="XB Kayhan" panose="02000503080000020003" pitchFamily="2" charset="-78"/>
              <a:cs typeface="B Nazanin" panose="00000400000000000000" pitchFamily="2" charset="-78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30BA1B-C390-7C7B-3035-74695D2C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amirbaqerzadeh@gmail.com</a:t>
            </a:r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5C786498-63F2-0D48-BE05-9B6D1AA39F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543" y="158679"/>
            <a:ext cx="1661057" cy="160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D8915352-22F1-49DA-5145-8DEF396E8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0609"/>
            <a:ext cx="1784927" cy="267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1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07FCF3-30F4-1CEF-678C-F231E2EB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705"/>
            <a:ext cx="9144000" cy="591271"/>
          </a:xfrm>
        </p:spPr>
        <p:txBody>
          <a:bodyPr>
            <a:normAutofit/>
          </a:bodyPr>
          <a:lstStyle/>
          <a:p>
            <a:pPr rtl="1"/>
            <a:r>
              <a:rPr lang="en-US" sz="2800" dirty="0">
                <a:solidFill>
                  <a:schemeClr val="bg1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Python in Geo-Science</a:t>
            </a:r>
            <a:endParaRPr lang="fa-IR" sz="2800" dirty="0">
              <a:solidFill>
                <a:schemeClr val="bg1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30BA1B-C390-7C7B-3035-74695D2C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amirbaqerzadeh@gmail.com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B336B-DCFE-E516-981E-528A21E6254F}"/>
              </a:ext>
            </a:extLst>
          </p:cNvPr>
          <p:cNvSpPr/>
          <p:nvPr/>
        </p:nvSpPr>
        <p:spPr>
          <a:xfrm>
            <a:off x="499621" y="3789575"/>
            <a:ext cx="3017520" cy="2069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Geophysics</a:t>
            </a:r>
          </a:p>
          <a:p>
            <a:r>
              <a:rPr lang="en-US" b="1" i="0" dirty="0">
                <a:effectLst/>
                <a:latin typeface="Söhne"/>
              </a:rPr>
              <a:t>1- Seismic Data Processing</a:t>
            </a:r>
          </a:p>
          <a:p>
            <a:r>
              <a:rPr lang="en-US" b="1" dirty="0">
                <a:latin typeface="Söhne"/>
              </a:rPr>
              <a:t>2- Gravity and Magnetic Data Analysis</a:t>
            </a:r>
          </a:p>
          <a:p>
            <a:r>
              <a:rPr lang="en-US" b="1" dirty="0">
                <a:latin typeface="Söhne"/>
              </a:rPr>
              <a:t>3- Geophysical Visualization</a:t>
            </a:r>
          </a:p>
          <a:p>
            <a:r>
              <a:rPr lang="en-US" b="1" dirty="0">
                <a:latin typeface="Söhne"/>
              </a:rPr>
              <a:t>4- Inversion Problems</a:t>
            </a:r>
          </a:p>
          <a:p>
            <a:r>
              <a:rPr lang="en-US" b="1" dirty="0">
                <a:latin typeface="Söhne"/>
              </a:rPr>
              <a:t>5- Denoising Problems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FC182-C6C5-ADD3-DECD-E459A043AA68}"/>
              </a:ext>
            </a:extLst>
          </p:cNvPr>
          <p:cNvSpPr/>
          <p:nvPr/>
        </p:nvSpPr>
        <p:spPr>
          <a:xfrm>
            <a:off x="4548433" y="3789575"/>
            <a:ext cx="2912882" cy="2069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Meteorology</a:t>
            </a:r>
          </a:p>
          <a:p>
            <a:r>
              <a:rPr lang="en-US" sz="1600" dirty="0"/>
              <a:t>1- Weather Data  Analysis</a:t>
            </a:r>
          </a:p>
          <a:p>
            <a:r>
              <a:rPr lang="en-US" sz="1600" dirty="0"/>
              <a:t>2- Meteorological Data Visualization</a:t>
            </a:r>
          </a:p>
          <a:p>
            <a:r>
              <a:rPr lang="en-US" sz="1600" dirty="0"/>
              <a:t>3- work with NWP models (Numerical Weather Prediction)</a:t>
            </a:r>
          </a:p>
          <a:p>
            <a:r>
              <a:rPr lang="en-US" sz="1600" dirty="0"/>
              <a:t>4- Interactive Web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E1358B-5092-6505-1399-FE41693BBF73}"/>
              </a:ext>
            </a:extLst>
          </p:cNvPr>
          <p:cNvSpPr/>
          <p:nvPr/>
        </p:nvSpPr>
        <p:spPr>
          <a:xfrm>
            <a:off x="8597246" y="3789575"/>
            <a:ext cx="2912882" cy="20903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Oceanography</a:t>
            </a:r>
          </a:p>
          <a:p>
            <a:r>
              <a:rPr lang="en-US" dirty="0"/>
              <a:t>1-Ocean Data Analysis</a:t>
            </a:r>
          </a:p>
          <a:p>
            <a:r>
              <a:rPr lang="en-US" dirty="0"/>
              <a:t>2- Ocean Data Visualization</a:t>
            </a:r>
          </a:p>
          <a:p>
            <a:r>
              <a:rPr lang="en-US" dirty="0"/>
              <a:t>3- Marine Remote Sensing</a:t>
            </a:r>
          </a:p>
          <a:p>
            <a:r>
              <a:rPr lang="en-US" dirty="0"/>
              <a:t>4- Underwater Acoustic Data </a:t>
            </a:r>
            <a:r>
              <a:rPr lang="en-US" dirty="0" err="1"/>
              <a:t>Aalysis</a:t>
            </a: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BA60B-8B81-23A0-571E-DA586D5800BA}"/>
              </a:ext>
            </a:extLst>
          </p:cNvPr>
          <p:cNvSpPr/>
          <p:nvPr/>
        </p:nvSpPr>
        <p:spPr>
          <a:xfrm>
            <a:off x="499621" y="1060986"/>
            <a:ext cx="11010507" cy="2728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What are the primary mathematical tools in geoscience?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38E66B-8C1D-37EF-4836-25A5D3CF4037}"/>
              </a:ext>
            </a:extLst>
          </p:cNvPr>
          <p:cNvSpPr/>
          <p:nvPr/>
        </p:nvSpPr>
        <p:spPr>
          <a:xfrm>
            <a:off x="1179923" y="1672080"/>
            <a:ext cx="3017520" cy="206918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Foundational Mathematics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1- </a:t>
            </a:r>
            <a:r>
              <a:rPr lang="en-US" b="1" dirty="0"/>
              <a:t>Calculus</a:t>
            </a:r>
          </a:p>
          <a:p>
            <a:r>
              <a:rPr lang="en-US" b="1" dirty="0">
                <a:latin typeface="Söhne"/>
              </a:rPr>
              <a:t>2- </a:t>
            </a:r>
            <a:r>
              <a:rPr lang="en-US" b="1" dirty="0"/>
              <a:t>Linear Algebra</a:t>
            </a:r>
            <a:endParaRPr lang="en-US" b="1" dirty="0">
              <a:latin typeface="Söhne"/>
            </a:endParaRPr>
          </a:p>
          <a:p>
            <a:r>
              <a:rPr lang="en-US" b="1" dirty="0">
                <a:latin typeface="Söhne"/>
              </a:rPr>
              <a:t>3- </a:t>
            </a:r>
            <a:r>
              <a:rPr lang="en-US" b="1" dirty="0"/>
              <a:t>Differential Equations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075071-779B-70D0-4BBE-9E5C57830AE8}"/>
              </a:ext>
            </a:extLst>
          </p:cNvPr>
          <p:cNvSpPr/>
          <p:nvPr/>
        </p:nvSpPr>
        <p:spPr>
          <a:xfrm>
            <a:off x="4443795" y="1672551"/>
            <a:ext cx="3017520" cy="206918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Data Analysis and Probability</a:t>
            </a:r>
          </a:p>
          <a:p>
            <a:r>
              <a:rPr lang="en-US" b="1" i="0" dirty="0">
                <a:effectLst/>
                <a:latin typeface="Söhne"/>
              </a:rPr>
              <a:t>1- </a:t>
            </a:r>
            <a:r>
              <a:rPr lang="en-US" b="1" dirty="0"/>
              <a:t>Statistics and Probability</a:t>
            </a:r>
          </a:p>
          <a:p>
            <a:r>
              <a:rPr lang="en-US" b="1" dirty="0">
                <a:latin typeface="Söhne"/>
              </a:rPr>
              <a:t>2- </a:t>
            </a:r>
            <a:r>
              <a:rPr lang="en-US" b="1" dirty="0"/>
              <a:t>Numerical Methods</a:t>
            </a:r>
          </a:p>
          <a:p>
            <a:r>
              <a:rPr lang="en-US" b="1" dirty="0">
                <a:latin typeface="Söhne"/>
              </a:rPr>
              <a:t>3-</a:t>
            </a:r>
            <a:r>
              <a:rPr lang="en-US" b="1" dirty="0"/>
              <a:t>Optimization</a:t>
            </a:r>
          </a:p>
          <a:p>
            <a:r>
              <a:rPr lang="en-US" b="1" dirty="0"/>
              <a:t>4- Fourier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CC8A2-FE5D-01BC-DA94-83667E8745D1}"/>
              </a:ext>
            </a:extLst>
          </p:cNvPr>
          <p:cNvSpPr/>
          <p:nvPr/>
        </p:nvSpPr>
        <p:spPr>
          <a:xfrm>
            <a:off x="7707667" y="1673022"/>
            <a:ext cx="3017520" cy="206918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/>
              <a:t>Spatial and Advanced Mathematics</a:t>
            </a:r>
          </a:p>
          <a:p>
            <a:r>
              <a:rPr lang="en-US" b="1" i="0" dirty="0">
                <a:effectLst/>
                <a:latin typeface="Söhne"/>
              </a:rPr>
              <a:t>1- </a:t>
            </a:r>
            <a:r>
              <a:rPr lang="en-US" b="1" dirty="0"/>
              <a:t>Geometry and Trigonometry</a:t>
            </a:r>
          </a:p>
          <a:p>
            <a:r>
              <a:rPr lang="en-US" b="1" dirty="0">
                <a:latin typeface="Söhne"/>
              </a:rPr>
              <a:t>2- </a:t>
            </a:r>
            <a:r>
              <a:rPr lang="en-US" b="1" dirty="0"/>
              <a:t>Vector Calculus</a:t>
            </a:r>
          </a:p>
          <a:p>
            <a:r>
              <a:rPr lang="en-US" b="1" dirty="0">
                <a:latin typeface="Söhne"/>
              </a:rPr>
              <a:t>3-</a:t>
            </a:r>
            <a:r>
              <a:rPr lang="en-US" b="1" dirty="0"/>
              <a:t>Partial Differential Equations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DB5A982-7B5A-E7C3-5D64-E01CBDF1C3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231" y="87496"/>
            <a:ext cx="1661057" cy="160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49D751-1ED0-B582-0E90-3DD6C9E1C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07FCF3-30F4-1CEF-678C-F231E2EB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2" y="544802"/>
            <a:ext cx="9144000" cy="591271"/>
          </a:xfrm>
        </p:spPr>
        <p:txBody>
          <a:bodyPr>
            <a:noAutofit/>
          </a:bodyPr>
          <a:lstStyle/>
          <a:p>
            <a:pPr rtl="1"/>
            <a:r>
              <a:rPr lang="en-US" sz="4000" dirty="0">
                <a:solidFill>
                  <a:schemeClr val="bg1"/>
                </a:solidFill>
                <a:latin typeface="XB Kayhan" panose="02000503080000020003" pitchFamily="2" charset="-78"/>
                <a:cs typeface="XB Kayhan" panose="02000503080000020003" pitchFamily="2" charset="-78"/>
              </a:rPr>
              <a:t>Git</a:t>
            </a:r>
            <a:endParaRPr lang="fa-IR" sz="4000" dirty="0">
              <a:solidFill>
                <a:schemeClr val="bg1"/>
              </a:solidFill>
              <a:latin typeface="XB Kayhan" panose="02000503080000020003" pitchFamily="2" charset="-78"/>
              <a:cs typeface="XB Kayhan" panose="02000503080000020003" pitchFamily="2" charset="-78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30BA1B-C390-7C7B-3035-74695D2C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amirbaqerzadeh@gmail.com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0B001-0383-2FDD-D7D2-BFFDAB416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" y="1700784"/>
            <a:ext cx="4904601" cy="2049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912A9C-6402-82D6-6193-34FE18619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84" y="4315465"/>
            <a:ext cx="76200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3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584</Words>
  <Application>Microsoft Office PowerPoint</Application>
  <PresentationFormat>Widescreen</PresentationFormat>
  <Paragraphs>110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 Nazanin</vt:lpstr>
      <vt:lpstr>Calibri</vt:lpstr>
      <vt:lpstr>Calibri Light</vt:lpstr>
      <vt:lpstr>Söhne</vt:lpstr>
      <vt:lpstr>system-ui</vt:lpstr>
      <vt:lpstr>XB Kayhan</vt:lpstr>
      <vt:lpstr>XB Niloofar</vt:lpstr>
      <vt:lpstr>Office Theme</vt:lpstr>
      <vt:lpstr>دوره آشنایی با زبان برنامه‌نویسی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دوره آشنایی با زبان برنامه‌نویسی Python</dc:title>
  <dc:creator>Amir</dc:creator>
  <cp:lastModifiedBy>Amir</cp:lastModifiedBy>
  <cp:revision>15</cp:revision>
  <dcterms:created xsi:type="dcterms:W3CDTF">2023-11-24T06:22:53Z</dcterms:created>
  <dcterms:modified xsi:type="dcterms:W3CDTF">2024-07-30T13:00:36Z</dcterms:modified>
</cp:coreProperties>
</file>