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a7b5327ff_2_36:notes"/>
          <p:cNvSpPr txBox="1"/>
          <p:nvPr>
            <p:ph idx="1" type="body"/>
          </p:nvPr>
        </p:nvSpPr>
        <p:spPr>
          <a:xfrm>
            <a:off x="685790" y="4343395"/>
            <a:ext cx="5486387" cy="411479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0a7b5327ff_2_36:notes"/>
          <p:cNvSpPr/>
          <p:nvPr>
            <p:ph idx="2" type="sldImg"/>
          </p:nvPr>
        </p:nvSpPr>
        <p:spPr>
          <a:xfrm>
            <a:off x="554949" y="685783"/>
            <a:ext cx="5748760" cy="34289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a7b5327ff_0_66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0a7b5327ff_0_66:notes"/>
          <p:cNvSpPr/>
          <p:nvPr>
            <p:ph idx="2" type="sldImg"/>
          </p:nvPr>
        </p:nvSpPr>
        <p:spPr>
          <a:xfrm>
            <a:off x="554949" y="685783"/>
            <a:ext cx="57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a7b5327ff_0_79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a7b5327ff_0_79:notes"/>
          <p:cNvSpPr/>
          <p:nvPr>
            <p:ph idx="2" type="sldImg"/>
          </p:nvPr>
        </p:nvSpPr>
        <p:spPr>
          <a:xfrm>
            <a:off x="554949" y="685783"/>
            <a:ext cx="57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a7b5327ff_0_104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0a7b5327ff_0_104:notes"/>
          <p:cNvSpPr/>
          <p:nvPr>
            <p:ph idx="2" type="sldImg"/>
          </p:nvPr>
        </p:nvSpPr>
        <p:spPr>
          <a:xfrm>
            <a:off x="554949" y="685783"/>
            <a:ext cx="57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a7b5327ff_0_121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0a7b5327ff_0_121:notes"/>
          <p:cNvSpPr/>
          <p:nvPr>
            <p:ph idx="2" type="sldImg"/>
          </p:nvPr>
        </p:nvSpPr>
        <p:spPr>
          <a:xfrm>
            <a:off x="554949" y="685783"/>
            <a:ext cx="57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a7b5327ff_0_144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0a7b5327ff_0_144:notes"/>
          <p:cNvSpPr/>
          <p:nvPr>
            <p:ph idx="2" type="sldImg"/>
          </p:nvPr>
        </p:nvSpPr>
        <p:spPr>
          <a:xfrm>
            <a:off x="554949" y="685783"/>
            <a:ext cx="57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a7b5327ff_2_55:notes"/>
          <p:cNvSpPr txBox="1"/>
          <p:nvPr>
            <p:ph idx="1" type="body"/>
          </p:nvPr>
        </p:nvSpPr>
        <p:spPr>
          <a:xfrm>
            <a:off x="685790" y="4343395"/>
            <a:ext cx="5486387" cy="411479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0a7b5327ff_2_55:notes"/>
          <p:cNvSpPr/>
          <p:nvPr>
            <p:ph idx="2" type="sldImg"/>
          </p:nvPr>
        </p:nvSpPr>
        <p:spPr>
          <a:xfrm>
            <a:off x="554949" y="685783"/>
            <a:ext cx="5748760" cy="34289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a7b5327ff_0_1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0a7b5327ff_0_1:notes"/>
          <p:cNvSpPr/>
          <p:nvPr>
            <p:ph idx="2" type="sldImg"/>
          </p:nvPr>
        </p:nvSpPr>
        <p:spPr>
          <a:xfrm>
            <a:off x="554949" y="685783"/>
            <a:ext cx="57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a7b5327ff_2_188:notes"/>
          <p:cNvSpPr txBox="1"/>
          <p:nvPr>
            <p:ph idx="1" type="body"/>
          </p:nvPr>
        </p:nvSpPr>
        <p:spPr>
          <a:xfrm>
            <a:off x="685790" y="4343395"/>
            <a:ext cx="5486387" cy="411479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0a7b5327ff_2_188:notes"/>
          <p:cNvSpPr/>
          <p:nvPr>
            <p:ph idx="2" type="sldImg"/>
          </p:nvPr>
        </p:nvSpPr>
        <p:spPr>
          <a:xfrm>
            <a:off x="554949" y="685783"/>
            <a:ext cx="5748760" cy="34289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a7b5327ff_0_10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0a7b5327ff_0_10:notes"/>
          <p:cNvSpPr/>
          <p:nvPr>
            <p:ph idx="2" type="sldImg"/>
          </p:nvPr>
        </p:nvSpPr>
        <p:spPr>
          <a:xfrm>
            <a:off x="554949" y="685783"/>
            <a:ext cx="57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a7b5327ff_0_19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0a7b5327ff_0_19:notes"/>
          <p:cNvSpPr/>
          <p:nvPr>
            <p:ph idx="2" type="sldImg"/>
          </p:nvPr>
        </p:nvSpPr>
        <p:spPr>
          <a:xfrm>
            <a:off x="554949" y="685783"/>
            <a:ext cx="57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7b5327ff_0_31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0a7b5327ff_0_31:notes"/>
          <p:cNvSpPr/>
          <p:nvPr>
            <p:ph idx="2" type="sldImg"/>
          </p:nvPr>
        </p:nvSpPr>
        <p:spPr>
          <a:xfrm>
            <a:off x="554949" y="685783"/>
            <a:ext cx="57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a7b5327ff_0_38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0a7b5327ff_0_38:notes"/>
          <p:cNvSpPr/>
          <p:nvPr>
            <p:ph idx="2" type="sldImg"/>
          </p:nvPr>
        </p:nvSpPr>
        <p:spPr>
          <a:xfrm>
            <a:off x="554949" y="685783"/>
            <a:ext cx="57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a7b5327ff_0_55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0a7b5327ff_0_55:notes"/>
          <p:cNvSpPr/>
          <p:nvPr>
            <p:ph idx="2" type="sldImg"/>
          </p:nvPr>
        </p:nvSpPr>
        <p:spPr>
          <a:xfrm>
            <a:off x="554949" y="685783"/>
            <a:ext cx="57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75162" y="1139257"/>
            <a:ext cx="7175651" cy="332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rgbClr val="264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975739" y="1844059"/>
            <a:ext cx="6907955" cy="2187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1" sz="15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802245" y="4438492"/>
            <a:ext cx="231314" cy="141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75162" y="1139257"/>
            <a:ext cx="7175651" cy="332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rgbClr val="264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802245" y="4438492"/>
            <a:ext cx="231314" cy="141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rgbClr val="264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1" sz="15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802245" y="4438492"/>
            <a:ext cx="231314" cy="141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75162" y="1139257"/>
            <a:ext cx="7175651" cy="332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rgbClr val="264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802245" y="4438492"/>
            <a:ext cx="231314" cy="141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802245" y="4438492"/>
            <a:ext cx="231314" cy="141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1627" y="593899"/>
            <a:ext cx="547258" cy="27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9839" y="632199"/>
            <a:ext cx="724298" cy="1646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675162" y="1139257"/>
            <a:ext cx="7175651" cy="332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rgbClr val="264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975739" y="1844059"/>
            <a:ext cx="6907955" cy="2187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1" sz="1500" u="none" cap="none" strike="noStrik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802245" y="4438492"/>
            <a:ext cx="231314" cy="141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Relationship Id="rId4" Type="http://schemas.openxmlformats.org/officeDocument/2006/relationships/image" Target="../media/image17.jp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Relationship Id="rId4" Type="http://schemas.openxmlformats.org/officeDocument/2006/relationships/image" Target="../media/image19.jpg"/><Relationship Id="rId9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5.jpg"/><Relationship Id="rId7" Type="http://schemas.openxmlformats.org/officeDocument/2006/relationships/image" Target="../media/image12.jpg"/><Relationship Id="rId8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jpg"/><Relationship Id="rId4" Type="http://schemas.openxmlformats.org/officeDocument/2006/relationships/image" Target="../media/image14.jpg"/><Relationship Id="rId5" Type="http://schemas.openxmlformats.org/officeDocument/2006/relationships/image" Target="../media/image4.jpg"/><Relationship Id="rId6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006075" y="1366250"/>
            <a:ext cx="6370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725">
            <a:spAutoFit/>
          </a:bodyPr>
          <a:lstStyle/>
          <a:p>
            <a:pPr indent="-1143000" lvl="0" marL="115570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DeepFace vs FER: A Comparative Analysis of Emotion Recognition Technologies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357181" y="3827103"/>
            <a:ext cx="51138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75">
            <a:spAutoFit/>
          </a:bodyPr>
          <a:lstStyle/>
          <a:p>
            <a:pPr indent="127000" lvl="0" marL="558800" marR="0" rtl="0" algn="l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010000"/>
                </a:solidFill>
              </a:rPr>
              <a:t>Georg Iber</a:t>
            </a:r>
            <a:r>
              <a:rPr lang="de" sz="18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, JKU Linz, </a:t>
            </a:r>
            <a:r>
              <a:rPr lang="de" sz="1800">
                <a:solidFill>
                  <a:srgbClr val="010000"/>
                </a:solidFill>
              </a:rPr>
              <a:t>Amir Suleimenov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3073400" lvl="0" marL="12700" marR="0" rtl="0" algn="l">
              <a:lnSpc>
                <a:spcPct val="12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675162" y="1139257"/>
            <a:ext cx="7175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Intermediate </a:t>
            </a:r>
            <a:r>
              <a:rPr lang="de"/>
              <a:t>Image</a:t>
            </a:r>
            <a:endParaRPr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802245" y="4438492"/>
            <a:ext cx="231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4310900" y="2470050"/>
            <a:ext cx="323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Good lighting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Look away from the camera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Harder emotions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25" y="1766257"/>
            <a:ext cx="4006099" cy="266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575" y="1139250"/>
            <a:ext cx="1330800" cy="1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125" y="1139250"/>
            <a:ext cx="1330800" cy="13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1483875" y="355050"/>
            <a:ext cx="636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Intermediate </a:t>
            </a:r>
            <a:r>
              <a:rPr lang="de"/>
              <a:t>Image Result</a:t>
            </a:r>
            <a:endParaRPr/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802245" y="4438492"/>
            <a:ext cx="231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674500" y="1852347"/>
            <a:ext cx="8011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75">
            <a:spAutoFit/>
          </a:bodyPr>
          <a:lstStyle/>
          <a:p>
            <a:pPr indent="0" lvl="0" marL="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29"/>
          <p:cNvSpPr txBox="1"/>
          <p:nvPr/>
        </p:nvSpPr>
        <p:spPr>
          <a:xfrm>
            <a:off x="1520300" y="737375"/>
            <a:ext cx="27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Deepface: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1520300" y="2885825"/>
            <a:ext cx="27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FER: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225" y="1041075"/>
            <a:ext cx="3292523" cy="18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225" y="3212425"/>
            <a:ext cx="3240849" cy="17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0176" y="1287626"/>
            <a:ext cx="3653286" cy="35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675162" y="1139257"/>
            <a:ext cx="7175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Complex </a:t>
            </a:r>
            <a:r>
              <a:rPr lang="de"/>
              <a:t>Image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802245" y="4438492"/>
            <a:ext cx="231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4522650" y="3180125"/>
            <a:ext cx="323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Worse </a:t>
            </a:r>
            <a:r>
              <a:rPr lang="de"/>
              <a:t>lighting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Harder Emotions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50" y="1517857"/>
            <a:ext cx="4006098" cy="30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599" y="961549"/>
            <a:ext cx="1046700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320" y="961545"/>
            <a:ext cx="1046700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7050" y="961550"/>
            <a:ext cx="1046700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9600" y="2053825"/>
            <a:ext cx="1046700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3325" y="2048388"/>
            <a:ext cx="1046700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87050" y="2056451"/>
            <a:ext cx="1038650" cy="10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483875" y="355050"/>
            <a:ext cx="636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Complex </a:t>
            </a:r>
            <a:r>
              <a:rPr lang="de"/>
              <a:t>Image Result</a:t>
            </a:r>
            <a:endParaRPr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802245" y="4438492"/>
            <a:ext cx="231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674500" y="1852347"/>
            <a:ext cx="8011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75">
            <a:spAutoFit/>
          </a:bodyPr>
          <a:lstStyle/>
          <a:p>
            <a:pPr indent="0" lvl="0" marL="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875" y="887475"/>
            <a:ext cx="5741849" cy="40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675162" y="1139257"/>
            <a:ext cx="7175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Conclusions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675150" y="1992625"/>
            <a:ext cx="60771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spAutoFit/>
          </a:bodyPr>
          <a:lstStyle/>
          <a:p>
            <a:pPr indent="-35560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956"/>
              </a:buClr>
              <a:buSzPts val="2200"/>
              <a:buFont typeface="Noto Sans Symbols"/>
              <a:buChar char="▪"/>
            </a:pPr>
            <a:r>
              <a:rPr lang="de" sz="2200">
                <a:solidFill>
                  <a:srgbClr val="010000"/>
                </a:solidFill>
              </a:rPr>
              <a:t>Scale of Scoring</a:t>
            </a:r>
            <a:endParaRPr sz="2200">
              <a:solidFill>
                <a:srgbClr val="01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10000"/>
              </a:solidFill>
            </a:endParaRPr>
          </a:p>
          <a:p>
            <a:pPr indent="-35560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2200"/>
              <a:buChar char="▪"/>
            </a:pPr>
            <a:r>
              <a:rPr lang="de" sz="2200">
                <a:solidFill>
                  <a:srgbClr val="010000"/>
                </a:solidFill>
              </a:rPr>
              <a:t>Variance in Results</a:t>
            </a:r>
            <a:endParaRPr sz="2200">
              <a:solidFill>
                <a:srgbClr val="01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10000"/>
              </a:solidFill>
            </a:endParaRPr>
          </a:p>
          <a:p>
            <a:pPr indent="-35560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2200"/>
              <a:buChar char="▪"/>
            </a:pPr>
            <a:r>
              <a:rPr lang="de" sz="2200">
                <a:solidFill>
                  <a:srgbClr val="010000"/>
                </a:solidFill>
              </a:rPr>
              <a:t>Summarization</a:t>
            </a:r>
            <a:endParaRPr sz="2200">
              <a:solidFill>
                <a:srgbClr val="010000"/>
              </a:solidFill>
            </a:endParaRPr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802245" y="4438492"/>
            <a:ext cx="231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75162" y="1139257"/>
            <a:ext cx="7175651" cy="332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 of the Talk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675150" y="1992625"/>
            <a:ext cx="6077100" cy="2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spAutoFit/>
          </a:bodyPr>
          <a:lstStyle/>
          <a:p>
            <a:pPr indent="-32385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956"/>
              </a:buClr>
              <a:buSzPts val="1700"/>
              <a:buFont typeface="Noto Sans Symbols"/>
              <a:buChar char="▪"/>
            </a:pPr>
            <a:r>
              <a:rPr lang="de" sz="1700">
                <a:solidFill>
                  <a:srgbClr val="010000"/>
                </a:solidFill>
              </a:rPr>
              <a:t>Introduction to Emotion Recognition</a:t>
            </a:r>
            <a:endParaRPr sz="1700">
              <a:solidFill>
                <a:srgbClr val="01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10000"/>
              </a:solidFill>
            </a:endParaRPr>
          </a:p>
          <a:p>
            <a:pPr indent="-32385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700"/>
              <a:buChar char="▪"/>
            </a:pPr>
            <a:r>
              <a:rPr lang="de" sz="1700">
                <a:solidFill>
                  <a:srgbClr val="010000"/>
                </a:solidFill>
              </a:rPr>
              <a:t>DeepFace and FER</a:t>
            </a:r>
            <a:endParaRPr sz="1700">
              <a:solidFill>
                <a:srgbClr val="01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10000"/>
              </a:solidFill>
            </a:endParaRPr>
          </a:p>
          <a:p>
            <a:pPr indent="-32385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700"/>
              <a:buChar char="▪"/>
            </a:pPr>
            <a:r>
              <a:rPr lang="de" sz="1700">
                <a:solidFill>
                  <a:srgbClr val="010000"/>
                </a:solidFill>
              </a:rPr>
              <a:t>Prototype Approach</a:t>
            </a:r>
            <a:endParaRPr sz="1700">
              <a:solidFill>
                <a:srgbClr val="01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10000"/>
              </a:solidFill>
            </a:endParaRPr>
          </a:p>
          <a:p>
            <a:pPr indent="-32385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700"/>
              <a:buChar char="▪"/>
            </a:pPr>
            <a:r>
              <a:rPr lang="de" sz="1700">
                <a:solidFill>
                  <a:srgbClr val="010000"/>
                </a:solidFill>
              </a:rPr>
              <a:t>Comparative Analysis</a:t>
            </a:r>
            <a:endParaRPr sz="1700">
              <a:solidFill>
                <a:srgbClr val="01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10000"/>
              </a:solidFill>
            </a:endParaRPr>
          </a:p>
          <a:p>
            <a:pPr indent="-32385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700"/>
              <a:buChar char="▪"/>
            </a:pPr>
            <a:r>
              <a:rPr lang="de" sz="1700">
                <a:solidFill>
                  <a:srgbClr val="010000"/>
                </a:solidFill>
              </a:rPr>
              <a:t>Conclusion</a:t>
            </a:r>
            <a:endParaRPr sz="1700">
              <a:solidFill>
                <a:srgbClr val="010000"/>
              </a:solidFill>
            </a:endParaRPr>
          </a:p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802245" y="4438492"/>
            <a:ext cx="231314" cy="141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75162" y="1139257"/>
            <a:ext cx="7175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Emotion Recognition Capabilities/Importance</a:t>
            </a:r>
            <a:endParaRPr/>
          </a:p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802245" y="4438492"/>
            <a:ext cx="231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674500" y="1852347"/>
            <a:ext cx="80118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75">
            <a:spAutoFit/>
          </a:bodyPr>
          <a:lstStyle/>
          <a:p>
            <a:pPr indent="-323850" lvl="1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Noto Sans Symbols"/>
              <a:buChar char="▪"/>
            </a:pPr>
            <a:r>
              <a:rPr lang="de" sz="1500"/>
              <a:t>Marketing</a:t>
            </a:r>
            <a:endParaRPr sz="1500"/>
          </a:p>
          <a:p>
            <a:pPr indent="-323850" lvl="1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</a:pPr>
            <a:r>
              <a:rPr lang="de" sz="1500"/>
              <a:t>Education</a:t>
            </a:r>
            <a:endParaRPr sz="1500"/>
          </a:p>
          <a:p>
            <a:pPr indent="-323850" lvl="1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</a:pPr>
            <a:r>
              <a:rPr lang="de" sz="1500"/>
              <a:t>Healthcare</a:t>
            </a:r>
            <a:endParaRPr sz="1500"/>
          </a:p>
          <a:p>
            <a:pPr indent="0" lvl="0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</a:pPr>
            <a:r>
              <a:rPr lang="de" sz="1500"/>
              <a:t>Challenges</a:t>
            </a:r>
            <a:endParaRPr sz="1500"/>
          </a:p>
          <a:p>
            <a:pPr indent="-323850" lvl="1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</a:pPr>
            <a:r>
              <a:rPr lang="de" sz="1500"/>
              <a:t>Detection-Process</a:t>
            </a:r>
            <a:endParaRPr sz="15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421" y="1837559"/>
            <a:ext cx="1468350" cy="14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796" y="1852346"/>
            <a:ext cx="1468350" cy="1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75162" y="1139257"/>
            <a:ext cx="7175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DeepFace</a:t>
            </a:r>
            <a:endParaRPr/>
          </a:p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802245" y="4438492"/>
            <a:ext cx="231314" cy="141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674500" y="1852347"/>
            <a:ext cx="80118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75">
            <a:spAutoFit/>
          </a:bodyPr>
          <a:lstStyle/>
          <a:p>
            <a:pPr indent="0" lvl="0" marL="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1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Noto Sans Symbols"/>
              <a:buChar char="▪"/>
            </a:pPr>
            <a:r>
              <a:rPr lang="de" sz="2200"/>
              <a:t>Advantages</a:t>
            </a:r>
            <a:endParaRPr sz="2200"/>
          </a:p>
          <a:p>
            <a:pPr indent="-342900" lvl="2" marL="13716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High accuracy</a:t>
            </a:r>
            <a:endParaRPr sz="1800"/>
          </a:p>
          <a:p>
            <a:pPr indent="-342900" lvl="2" marL="13716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Impact on future technologies</a:t>
            </a:r>
            <a:endParaRPr sz="1800"/>
          </a:p>
          <a:p>
            <a:pPr indent="0" lvl="0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1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de" sz="2200"/>
              <a:t>Limitations</a:t>
            </a:r>
            <a:endParaRPr sz="2200"/>
          </a:p>
          <a:p>
            <a:pPr indent="-342900" lvl="2" marL="13716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Big training data</a:t>
            </a:r>
            <a:endParaRPr sz="18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650" y="1139250"/>
            <a:ext cx="2722599" cy="326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675162" y="1139257"/>
            <a:ext cx="7175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FER (Facial </a:t>
            </a:r>
            <a:r>
              <a:rPr lang="de"/>
              <a:t>Expression </a:t>
            </a:r>
            <a:r>
              <a:rPr lang="de"/>
              <a:t>Recognition)</a:t>
            </a:r>
            <a:endParaRPr/>
          </a:p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802245" y="4438492"/>
            <a:ext cx="231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674500" y="1852347"/>
            <a:ext cx="80118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75">
            <a:spAutoFit/>
          </a:bodyPr>
          <a:lstStyle/>
          <a:p>
            <a:pPr indent="0" lvl="0" marL="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1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Noto Sans Symbols"/>
              <a:buChar char="▪"/>
            </a:pPr>
            <a:r>
              <a:rPr lang="de" sz="2200"/>
              <a:t>Advantages</a:t>
            </a:r>
            <a:endParaRPr sz="2200"/>
          </a:p>
          <a:p>
            <a:pPr indent="-342900" lvl="2" marL="13716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Small training set</a:t>
            </a:r>
            <a:endParaRPr sz="1800"/>
          </a:p>
          <a:p>
            <a:pPr indent="-368300" lvl="1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Noto Sans Symbols"/>
              <a:buChar char="▪"/>
            </a:pPr>
            <a:r>
              <a:rPr lang="de" sz="2200"/>
              <a:t>Limitations</a:t>
            </a:r>
            <a:endParaRPr sz="2200"/>
          </a:p>
          <a:p>
            <a:pPr indent="-342900" lvl="2" marL="13716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Performance</a:t>
            </a:r>
            <a:endParaRPr sz="1800"/>
          </a:p>
          <a:p>
            <a:pPr indent="-342900" lvl="2" marL="13716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Lighting, pose variation…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675162" y="1139257"/>
            <a:ext cx="7175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Prototype Approach</a:t>
            </a:r>
            <a:endParaRPr/>
          </a:p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802245" y="4438492"/>
            <a:ext cx="231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674500" y="1852347"/>
            <a:ext cx="80118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75">
            <a:spAutoFit/>
          </a:bodyPr>
          <a:lstStyle/>
          <a:p>
            <a:pPr indent="0" lvl="0" marL="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1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Noto Sans Symbols"/>
              <a:buChar char="▪"/>
            </a:pPr>
            <a:r>
              <a:rPr lang="de" sz="2200"/>
              <a:t>Python</a:t>
            </a:r>
            <a:endParaRPr sz="2200"/>
          </a:p>
          <a:p>
            <a:pPr indent="-342900" lvl="2" marL="13716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OpenCV</a:t>
            </a:r>
            <a:endParaRPr sz="1800"/>
          </a:p>
          <a:p>
            <a:pPr indent="-342900" lvl="2" marL="13716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DeepFace</a:t>
            </a:r>
            <a:endParaRPr sz="1800"/>
          </a:p>
          <a:p>
            <a:pPr indent="-342900" lvl="2" marL="13716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FER (Facial Emotion Recognition)</a:t>
            </a:r>
            <a:endParaRPr sz="1800"/>
          </a:p>
          <a:p>
            <a:pPr indent="-342900" lvl="2" marL="13716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Seaborn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675162" y="1139257"/>
            <a:ext cx="7175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Comparative Analysis</a:t>
            </a:r>
            <a:endParaRPr/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802245" y="4438492"/>
            <a:ext cx="231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674500" y="1852347"/>
            <a:ext cx="8011800" cy="16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75">
            <a:spAutoFit/>
          </a:bodyPr>
          <a:lstStyle/>
          <a:p>
            <a:pPr indent="0" lvl="0" marL="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1" marL="9144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Noto Sans Symbols"/>
              <a:buChar char="▪"/>
            </a:pPr>
            <a:r>
              <a:rPr lang="de" sz="2200"/>
              <a:t>Categories</a:t>
            </a:r>
            <a:endParaRPr sz="2200"/>
          </a:p>
          <a:p>
            <a:pPr indent="-342900" lvl="2" marL="13716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Simple</a:t>
            </a:r>
            <a:endParaRPr sz="1800"/>
          </a:p>
          <a:p>
            <a:pPr indent="-342900" lvl="2" marL="13716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Intermediate</a:t>
            </a:r>
            <a:endParaRPr sz="1800"/>
          </a:p>
          <a:p>
            <a:pPr indent="-342900" lvl="2" marL="137160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Complex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675162" y="1139257"/>
            <a:ext cx="7175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Simple Image</a:t>
            </a:r>
            <a:endParaRPr/>
          </a:p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802245" y="4438492"/>
            <a:ext cx="231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25" y="1584375"/>
            <a:ext cx="3528875" cy="28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900" y="1584382"/>
            <a:ext cx="8191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350" y="1574857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4850" y="1589145"/>
            <a:ext cx="80962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4310900" y="2470050"/>
            <a:ext cx="323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Good lighting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Straight look into the camera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Easy to get Emotions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1483875" y="355050"/>
            <a:ext cx="636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Simple Image Result</a:t>
            </a:r>
            <a:endParaRPr/>
          </a:p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8802245" y="4438492"/>
            <a:ext cx="231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674500" y="1852347"/>
            <a:ext cx="8011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75">
            <a:spAutoFit/>
          </a:bodyPr>
          <a:lstStyle/>
          <a:p>
            <a:pPr indent="0" lvl="0" marL="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139700" rtl="0" algn="l">
              <a:lnSpc>
                <a:spcPct val="10109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575" y="187550"/>
            <a:ext cx="3375900" cy="469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875" y="1097275"/>
            <a:ext cx="3206800" cy="17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4775" y="3203000"/>
            <a:ext cx="3225007" cy="17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520300" y="737375"/>
            <a:ext cx="27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Deepface: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1520300" y="2885825"/>
            <a:ext cx="27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FER: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