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7" r:id="rId2"/>
    <p:sldId id="262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2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874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7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3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876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1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2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79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4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8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827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14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67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382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7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Introduction to Clean Architecture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5E61B-675D-7041-A590-6332FA31155C}"/>
              </a:ext>
            </a:extLst>
          </p:cNvPr>
          <p:cNvSpPr txBox="1"/>
          <p:nvPr/>
        </p:nvSpPr>
        <p:spPr>
          <a:xfrm>
            <a:off x="155785" y="2385197"/>
            <a:ext cx="765267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Separation of concerns by dividing the software into different layers  </a:t>
            </a:r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Use Dependency Inversion and Polymorphism to create a dependency rule to make the domain layer most independent and stable layer</a:t>
            </a:r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Source code dependencies can only point inward, towards to domain layer</a:t>
            </a:r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/>
              <a:t>Independent of Frameworks, UI, Databases and any external agency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/>
              <a:t>Testable domain layer without requiring and external element</a:t>
            </a: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Define Entities and Use Cases for domain logic</a:t>
            </a:r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Same high level principle with hexagonal and onion architectures: Isolate the domain</a:t>
            </a:r>
          </a:p>
          <a:p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dirty="0"/>
          </a:p>
        </p:txBody>
      </p:sp>
      <p:pic>
        <p:nvPicPr>
          <p:cNvPr id="9" name="Picture 3" descr="Thoughts on Clean Architecture. As an Android developer, software… | by  Mihaly Nagy | AndroidPub | Medium">
            <a:extLst>
              <a:ext uri="{FF2B5EF4-FFF2-40B4-BE49-F238E27FC236}">
                <a16:creationId xmlns:a16="http://schemas.microsoft.com/office/drawing/2014/main" id="{88E048E9-2F14-E547-98F6-6596E68EB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458" y="3017641"/>
            <a:ext cx="4227757" cy="304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9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Hexagonal Architecture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Hexagonal (Ports &amp;amp; Adapters) Architecture | by Tugce Konuklar | idealo Tech  Blog | Medium">
            <a:extLst>
              <a:ext uri="{FF2B5EF4-FFF2-40B4-BE49-F238E27FC236}">
                <a16:creationId xmlns:a16="http://schemas.microsoft.com/office/drawing/2014/main" id="{5773577A-6D04-9445-82C1-43ADD09C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647" y="2358484"/>
            <a:ext cx="5065642" cy="447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0E5E61B-675D-7041-A590-6332FA31155C}"/>
              </a:ext>
            </a:extLst>
          </p:cNvPr>
          <p:cNvSpPr txBox="1"/>
          <p:nvPr/>
        </p:nvSpPr>
        <p:spPr>
          <a:xfrm>
            <a:off x="155785" y="2631001"/>
            <a:ext cx="707951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Hexagonal Architecture also known as Ports &amp; Adapters</a:t>
            </a:r>
          </a:p>
          <a:p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Divides the software as insides and outsides, and start with inside, domain layer</a:t>
            </a:r>
          </a:p>
          <a:p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/>
              <a:t>The principle of the hexagonal architecture is to isolate the domain from any dependency, such as UI, Data layer or even a framework like Spring</a:t>
            </a: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/>
              <a:t>It is a response to the desire to create thoroughly testable applications with isolated business logic from the infrastructure and data sources</a:t>
            </a: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Invented in 2005 by Alistair Cockburn 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/>
              <a:t>As Cockburn says: “Allow an application to equally be driven by users, programs, automated test or batch scripts, and to be developed and tested in isolation from its eventual run-time devices and databases.”</a:t>
            </a:r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8962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 fontScale="90000"/>
          </a:bodyPr>
          <a:lstStyle/>
          <a:p>
            <a:r>
              <a:rPr lang="en-NL" dirty="0">
                <a:solidFill>
                  <a:srgbClr val="FFFFFF"/>
                </a:solidFill>
              </a:rPr>
              <a:t>Advantages of Clean &amp; Hexagonal Architectures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Thoughts on Clean Architecture. As an Android developer, software… | by  Mihaly Nagy | AndroidPub | Medium">
            <a:extLst>
              <a:ext uri="{FF2B5EF4-FFF2-40B4-BE49-F238E27FC236}">
                <a16:creationId xmlns:a16="http://schemas.microsoft.com/office/drawing/2014/main" id="{15C75A2A-9D95-9D49-B76C-18AEA9B07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25" y="4225977"/>
            <a:ext cx="3823771" cy="275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429C3-D717-5541-9ACE-9D32C493F6C0}"/>
              </a:ext>
            </a:extLst>
          </p:cNvPr>
          <p:cNvSpPr txBox="1"/>
          <p:nvPr/>
        </p:nvSpPr>
        <p:spPr>
          <a:xfrm>
            <a:off x="169333" y="2448899"/>
            <a:ext cx="7208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/>
              <a:t>Especially useful for long-lasting applications that need to keep up with changing requirements</a:t>
            </a:r>
          </a:p>
          <a:p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Improvement to traditional Layered Architecture. The dependencies </a:t>
            </a:r>
            <a:r>
              <a:rPr lang="en-GB" sz="1600" dirty="0"/>
              <a:t>a</a:t>
            </a:r>
            <a:r>
              <a:rPr lang="en-NL" sz="1600" dirty="0"/>
              <a:t>re now plugins to the business logic. All dependency arrows point to business logic making the domain independent. Reverses the relation using ports and adapters.</a:t>
            </a:r>
          </a:p>
          <a:p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Delay the implementation details of dependencies</a:t>
            </a:r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Easier to test the business logic by mocking the dependencies even before </a:t>
            </a:r>
            <a:r>
              <a:rPr lang="en-GB" sz="1600" dirty="0"/>
              <a:t>deciding the implementation details</a:t>
            </a: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Replace an adapter implementation easily, without touching the </a:t>
            </a:r>
            <a:r>
              <a:rPr lang="en-GB" sz="1600" dirty="0"/>
              <a:t>b</a:t>
            </a:r>
            <a:r>
              <a:rPr lang="en-NL" sz="1600" dirty="0"/>
              <a:t>usiness logic</a:t>
            </a:r>
          </a:p>
          <a:p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Easier to maintain as changing a part of software will not affect other parts</a:t>
            </a:r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/>
              <a:t>Independent development and deployment of different parts</a:t>
            </a:r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E9CF5-1232-5548-98AC-526EA5350312}"/>
              </a:ext>
            </a:extLst>
          </p:cNvPr>
          <p:cNvSpPr txBox="1"/>
          <p:nvPr/>
        </p:nvSpPr>
        <p:spPr>
          <a:xfrm>
            <a:off x="7458175" y="2489788"/>
            <a:ext cx="1851982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bg1"/>
                </a:solidFill>
              </a:rPr>
              <a:t>Presentation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D3EB9-D04D-D744-A076-B55727035624}"/>
              </a:ext>
            </a:extLst>
          </p:cNvPr>
          <p:cNvSpPr txBox="1"/>
          <p:nvPr/>
        </p:nvSpPr>
        <p:spPr>
          <a:xfrm>
            <a:off x="7458175" y="3101304"/>
            <a:ext cx="1851982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bg1"/>
                </a:solidFill>
              </a:rPr>
              <a:t>Business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552DE-6410-3F45-A828-704FBFE11BE9}"/>
              </a:ext>
            </a:extLst>
          </p:cNvPr>
          <p:cNvSpPr txBox="1"/>
          <p:nvPr/>
        </p:nvSpPr>
        <p:spPr>
          <a:xfrm>
            <a:off x="7458175" y="3712820"/>
            <a:ext cx="1851982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dirty="0">
                <a:solidFill>
                  <a:schemeClr val="bg1"/>
                </a:solidFill>
              </a:rPr>
              <a:t>Data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C1AA3A-B6C6-F94E-A0F8-7A5149192155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8384166" y="2859120"/>
            <a:ext cx="0" cy="242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FD4E48-5F29-E346-853E-5412B6A73C0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84166" y="3448372"/>
            <a:ext cx="0" cy="264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8AFD6759-A838-2740-8849-1944171DE34D}"/>
              </a:ext>
            </a:extLst>
          </p:cNvPr>
          <p:cNvSpPr/>
          <p:nvPr/>
        </p:nvSpPr>
        <p:spPr>
          <a:xfrm rot="10800000">
            <a:off x="9654037" y="2489788"/>
            <a:ext cx="662942" cy="159236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E4D9D7A-80EF-3648-AF16-9A3A5D9FE314}"/>
              </a:ext>
            </a:extLst>
          </p:cNvPr>
          <p:cNvSpPr/>
          <p:nvPr/>
        </p:nvSpPr>
        <p:spPr>
          <a:xfrm rot="10800000">
            <a:off x="10724637" y="4469261"/>
            <a:ext cx="662942" cy="2176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CA580A-45EA-AF45-8149-B495F25A0B81}"/>
              </a:ext>
            </a:extLst>
          </p:cNvPr>
          <p:cNvSpPr txBox="1"/>
          <p:nvPr/>
        </p:nvSpPr>
        <p:spPr>
          <a:xfrm rot="5400000">
            <a:off x="10451356" y="5754880"/>
            <a:ext cx="242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>
                <a:solidFill>
                  <a:srgbClr val="7030A0"/>
                </a:solidFill>
              </a:rPr>
              <a:t>Clean Architecture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AB91D5-186E-314A-90D8-05A6509777C7}"/>
              </a:ext>
            </a:extLst>
          </p:cNvPr>
          <p:cNvSpPr txBox="1"/>
          <p:nvPr/>
        </p:nvSpPr>
        <p:spPr>
          <a:xfrm rot="5400000">
            <a:off x="9336811" y="3435969"/>
            <a:ext cx="242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>
                <a:solidFill>
                  <a:srgbClr val="7030A0"/>
                </a:solidFill>
              </a:rPr>
              <a:t>Layered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37120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Business Logic in Clean Architecture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Thoughts on Clean Architecture. As an Android developer, software… | by  Mihaly Nagy | AndroidPub | Medium">
            <a:extLst>
              <a:ext uri="{FF2B5EF4-FFF2-40B4-BE49-F238E27FC236}">
                <a16:creationId xmlns:a16="http://schemas.microsoft.com/office/drawing/2014/main" id="{15C75A2A-9D95-9D49-B76C-18AEA9B07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326" y="2606710"/>
            <a:ext cx="4355231" cy="313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429C3-D717-5541-9ACE-9D32C493F6C0}"/>
              </a:ext>
            </a:extLst>
          </p:cNvPr>
          <p:cNvSpPr txBox="1"/>
          <p:nvPr/>
        </p:nvSpPr>
        <p:spPr>
          <a:xfrm>
            <a:off x="133315" y="3281638"/>
            <a:ext cx="72080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NL" sz="1700" b="1" dirty="0"/>
              <a:t>Entities: </a:t>
            </a:r>
            <a:r>
              <a:rPr lang="en-NL" sz="1700" dirty="0"/>
              <a:t>Objects that embodies a small set of </a:t>
            </a:r>
            <a:r>
              <a:rPr lang="en-NL" sz="1700" b="1" dirty="0"/>
              <a:t>critical business rules</a:t>
            </a:r>
          </a:p>
          <a:p>
            <a:pPr marL="285750" indent="-285750">
              <a:buFont typeface="Wingdings" pitchFamily="2" charset="2"/>
              <a:buChar char="§"/>
            </a:pPr>
            <a:endParaRPr lang="en-NL" sz="1700" b="1" dirty="0"/>
          </a:p>
          <a:p>
            <a:pPr marL="285750" indent="-285750">
              <a:buFont typeface="Wingdings" pitchFamily="2" charset="2"/>
              <a:buChar char="§"/>
            </a:pPr>
            <a:endParaRPr lang="en-NL" sz="17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NL" sz="1700" b="1" dirty="0"/>
              <a:t>Use Cases: </a:t>
            </a:r>
            <a:r>
              <a:rPr lang="en-NL" sz="1700" dirty="0"/>
              <a:t>Describes </a:t>
            </a:r>
            <a:r>
              <a:rPr lang="en-NL" sz="1700" b="1" dirty="0"/>
              <a:t>application-specific business rules</a:t>
            </a:r>
            <a:r>
              <a:rPr lang="en-NL" sz="1700" dirty="0"/>
              <a:t>. Contains the rules that specify how and when the Critical Business Rules within the Entities are invoked.</a:t>
            </a:r>
          </a:p>
          <a:p>
            <a:r>
              <a:rPr lang="en-GB" sz="1700" dirty="0"/>
              <a:t>     Orchestrates the flow of data to and from the entities, and direct those entities </a:t>
            </a:r>
          </a:p>
          <a:p>
            <a:r>
              <a:rPr lang="en-GB" sz="1700" dirty="0"/>
              <a:t>     to use their Critical Business Rules to achieve the goals of the use case</a:t>
            </a:r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81590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47" y="796374"/>
            <a:ext cx="10890504" cy="880027"/>
          </a:xfrm>
        </p:spPr>
        <p:txBody>
          <a:bodyPr>
            <a:normAutofit/>
          </a:bodyPr>
          <a:lstStyle/>
          <a:p>
            <a:r>
              <a:rPr lang="en-NL" sz="3600" dirty="0">
                <a:solidFill>
                  <a:srgbClr val="FFFFFF"/>
                </a:solidFill>
              </a:rPr>
              <a:t>Clean Architecture and Domain Driven Design(DDD)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Thoughts on Clean Architecture. As an Android developer, software… | by  Mihaly Nagy | AndroidPub | Medium">
            <a:extLst>
              <a:ext uri="{FF2B5EF4-FFF2-40B4-BE49-F238E27FC236}">
                <a16:creationId xmlns:a16="http://schemas.microsoft.com/office/drawing/2014/main" id="{15C75A2A-9D95-9D49-B76C-18AEA9B07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33" y="2242377"/>
            <a:ext cx="4777844" cy="344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00A5E84-4F74-0D4A-A9FA-094C1C536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623" y="2448899"/>
            <a:ext cx="3014133" cy="30141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65EEC3-0FE7-0543-AE8A-8B06750876E5}"/>
              </a:ext>
            </a:extLst>
          </p:cNvPr>
          <p:cNvCxnSpPr>
            <a:cxnSpLocks/>
          </p:cNvCxnSpPr>
          <p:nvPr/>
        </p:nvCxnSpPr>
        <p:spPr>
          <a:xfrm>
            <a:off x="4526845" y="5000978"/>
            <a:ext cx="292382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C155A6-D8C0-AD45-9A09-7BA740F18860}"/>
              </a:ext>
            </a:extLst>
          </p:cNvPr>
          <p:cNvSpPr txBox="1"/>
          <p:nvPr/>
        </p:nvSpPr>
        <p:spPr>
          <a:xfrm>
            <a:off x="4730921" y="4617042"/>
            <a:ext cx="257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Same High level approach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88856-DE88-7B43-BD11-3004F084A4E3}"/>
              </a:ext>
            </a:extLst>
          </p:cNvPr>
          <p:cNvSpPr txBox="1"/>
          <p:nvPr/>
        </p:nvSpPr>
        <p:spPr>
          <a:xfrm>
            <a:off x="1553525" y="5599215"/>
            <a:ext cx="2456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Domain layer consists of: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NL" dirty="0"/>
              <a:t>Entities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NL" dirty="0"/>
              <a:t>Use Cases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AB945-8450-CC45-8E81-8F924A175717}"/>
              </a:ext>
            </a:extLst>
          </p:cNvPr>
          <p:cNvSpPr txBox="1"/>
          <p:nvPr/>
        </p:nvSpPr>
        <p:spPr>
          <a:xfrm>
            <a:off x="8122011" y="5554878"/>
            <a:ext cx="329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Domain layer consists of: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NL" dirty="0"/>
              <a:t>Entities with an Aggregate root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NL" dirty="0"/>
              <a:t>Domain services</a:t>
            </a:r>
          </a:p>
        </p:txBody>
      </p:sp>
    </p:spTree>
    <p:extLst>
      <p:ext uri="{BB962C8B-B14F-4D97-AF65-F5344CB8AC3E}">
        <p14:creationId xmlns:p14="http://schemas.microsoft.com/office/powerpoint/2010/main" val="36302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 Clean Architecture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CB1F354-1565-F849-93F6-5FDEA326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659" y="2448899"/>
            <a:ext cx="3175000" cy="317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FF36FB-1AA9-A74A-9D16-D4E7A1577571}"/>
              </a:ext>
            </a:extLst>
          </p:cNvPr>
          <p:cNvSpPr txBox="1"/>
          <p:nvPr/>
        </p:nvSpPr>
        <p:spPr>
          <a:xfrm>
            <a:off x="14341" y="2448899"/>
            <a:ext cx="958332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“By separating the software into layers and conforming to the Dependency Rule,</a:t>
            </a:r>
          </a:p>
          <a:p>
            <a:r>
              <a:rPr lang="en-GB" sz="1400" dirty="0"/>
              <a:t>       you will create a system that is intrinsically testable, with all the benefits that implies.</a:t>
            </a:r>
          </a:p>
          <a:p>
            <a:r>
              <a:rPr lang="en-GB" sz="1400" dirty="0"/>
              <a:t>       When any of the external parts of the system become obsolete, such as the database, </a:t>
            </a:r>
          </a:p>
          <a:p>
            <a:r>
              <a:rPr lang="en-GB" sz="1400" dirty="0"/>
              <a:t>       or the web framework, you can replace those obsolete elements with a minimum of fuss” </a:t>
            </a:r>
          </a:p>
          <a:p>
            <a:endParaRPr lang="en-GB" sz="1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“A shopping cart application with a good architecture will look like a shopping cart application.</a:t>
            </a:r>
          </a:p>
          <a:p>
            <a:r>
              <a:rPr lang="en-GB" sz="1400" dirty="0"/>
              <a:t>       The use cases of that system will be plainly visible within the structure of that system. </a:t>
            </a:r>
          </a:p>
          <a:p>
            <a:r>
              <a:rPr lang="en-GB" sz="1400" dirty="0"/>
              <a:t>       Developers will not have to hunt for </a:t>
            </a:r>
            <a:r>
              <a:rPr lang="en-GB" sz="1400" dirty="0" err="1"/>
              <a:t>behaviors</a:t>
            </a:r>
            <a:r>
              <a:rPr lang="en-GB" sz="1400" dirty="0"/>
              <a:t>, because those </a:t>
            </a:r>
            <a:r>
              <a:rPr lang="en-GB" sz="1400" dirty="0" err="1"/>
              <a:t>behaviors</a:t>
            </a:r>
            <a:r>
              <a:rPr lang="en-GB" sz="1400" dirty="0"/>
              <a:t> will be </a:t>
            </a:r>
          </a:p>
          <a:p>
            <a:r>
              <a:rPr lang="en-GB" sz="1400" dirty="0"/>
              <a:t>       first-class elements visible at the top level of the system”</a:t>
            </a:r>
          </a:p>
          <a:p>
            <a:endParaRPr lang="en-GB" sz="1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“High-level modules should not depend on low-level modules. Both should depend on abstractions”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“Abstractions should not depend on details. Details should depend on abstractions”</a:t>
            </a:r>
          </a:p>
          <a:p>
            <a:endParaRPr lang="en-GB" sz="1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“The way you keep software soft is to leave as many options open as possible, </a:t>
            </a:r>
          </a:p>
          <a:p>
            <a:r>
              <a:rPr lang="en-GB" sz="1400" dirty="0"/>
              <a:t>       for as long as possible. What are the options that we need to leave open? </a:t>
            </a:r>
          </a:p>
          <a:p>
            <a:r>
              <a:rPr lang="en-GB" sz="1400" dirty="0"/>
              <a:t>       They are the details that don’t matter. </a:t>
            </a:r>
          </a:p>
          <a:p>
            <a:r>
              <a:rPr lang="en-GB" sz="1400" dirty="0"/>
              <a:t>       The details are those things that are necessary to enable humans, other systems, and programmers to communicate with the policy, </a:t>
            </a:r>
          </a:p>
          <a:p>
            <a:r>
              <a:rPr lang="en-GB" sz="1400" dirty="0"/>
              <a:t>       but that do not impact the behaviour of the policy at all. They include IO devices, databases, web systems, servers, frameworks, </a:t>
            </a:r>
          </a:p>
          <a:p>
            <a:r>
              <a:rPr lang="en-GB" sz="1400" dirty="0"/>
              <a:t>       communication protocols, and so forth”</a:t>
            </a:r>
          </a:p>
          <a:p>
            <a:endParaRPr lang="en-GB" sz="1400" dirty="0"/>
          </a:p>
          <a:p>
            <a:pPr marL="285750" indent="-285750">
              <a:buFont typeface="Wingdings" pitchFamily="2" charset="2"/>
              <a:buChar char="§"/>
            </a:pP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35857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{BA8184FA-3EEE-A14D-BAB5-4814589530F5}tf10001064</Template>
  <TotalTime>14062</TotalTime>
  <Words>700</Words>
  <Application>Microsoft Macintosh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Wingdings</vt:lpstr>
      <vt:lpstr>Organic</vt:lpstr>
      <vt:lpstr>Introduction to Clean Architecture</vt:lpstr>
      <vt:lpstr>Hexagonal Architecture</vt:lpstr>
      <vt:lpstr>Advantages of Clean &amp; Hexagonal Architectures</vt:lpstr>
      <vt:lpstr>Business Logic in Clean Architecture</vt:lpstr>
      <vt:lpstr>Clean Architecture and Domain Driven Design(DDD)</vt:lpstr>
      <vt:lpstr> Clean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Gelenler, A. (Ali)</dc:creator>
  <cp:lastModifiedBy>Gelenler, A. (Ali)</cp:lastModifiedBy>
  <cp:revision>20</cp:revision>
  <dcterms:created xsi:type="dcterms:W3CDTF">2022-01-30T18:47:51Z</dcterms:created>
  <dcterms:modified xsi:type="dcterms:W3CDTF">2022-06-10T15:31:28Z</dcterms:modified>
</cp:coreProperties>
</file>