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7" r:id="rId3"/>
    <p:sldId id="268" r:id="rId4"/>
    <p:sldId id="257" r:id="rId5"/>
    <p:sldId id="269" r:id="rId6"/>
    <p:sldId id="258" r:id="rId7"/>
    <p:sldId id="274" r:id="rId8"/>
    <p:sldId id="277" r:id="rId9"/>
    <p:sldId id="270" r:id="rId10"/>
    <p:sldId id="271" r:id="rId11"/>
    <p:sldId id="272" r:id="rId12"/>
    <p:sldId id="273" r:id="rId13"/>
    <p:sldId id="280" r:id="rId14"/>
    <p:sldId id="275" r:id="rId15"/>
    <p:sldId id="278" r:id="rId16"/>
    <p:sldId id="263" r:id="rId17"/>
    <p:sldId id="279"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2423DAD-B4BF-96E2-E9FA-95214BE19710}" name="Amirreza Taghizadeh" initials="AT" userId="ab3b1012d2c443e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87116" autoAdjust="0"/>
  </p:normalViewPr>
  <p:slideViewPr>
    <p:cSldViewPr snapToGrid="0">
      <p:cViewPr varScale="1">
        <p:scale>
          <a:sx n="91" d="100"/>
          <a:sy n="91" d="100"/>
        </p:scale>
        <p:origin x="1080" y="582"/>
      </p:cViewPr>
      <p:guideLst/>
    </p:cSldViewPr>
  </p:slideViewPr>
  <p:outlineViewPr>
    <p:cViewPr>
      <p:scale>
        <a:sx n="33" d="100"/>
        <a:sy n="33" d="100"/>
      </p:scale>
      <p:origin x="0" y="-55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38325-3A6D-4761-AD0C-73AF0C436541}"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8123-9037-410D-87B1-CFC36B287576}" type="slidenum">
              <a:rPr lang="en-US" smtClean="0"/>
              <a:t>‹#›</a:t>
            </a:fld>
            <a:endParaRPr lang="en-US"/>
          </a:p>
        </p:txBody>
      </p:sp>
    </p:spTree>
    <p:extLst>
      <p:ext uri="{BB962C8B-B14F-4D97-AF65-F5344CB8AC3E}">
        <p14:creationId xmlns:p14="http://schemas.microsoft.com/office/powerpoint/2010/main" val="4124806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AC8123-9037-410D-87B1-CFC36B287576}" type="slidenum">
              <a:rPr lang="en-US" smtClean="0"/>
              <a:t>1</a:t>
            </a:fld>
            <a:endParaRPr lang="en-US"/>
          </a:p>
        </p:txBody>
      </p:sp>
    </p:spTree>
    <p:extLst>
      <p:ext uri="{BB962C8B-B14F-4D97-AF65-F5344CB8AC3E}">
        <p14:creationId xmlns:p14="http://schemas.microsoft.com/office/powerpoint/2010/main" val="316387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Tx/>
              <a:buChar char="-"/>
            </a:pPr>
            <a:r>
              <a:rPr lang="fa-IR" b="1" dirty="0"/>
              <a:t>چون در صورت افزایش تعداد </a:t>
            </a:r>
            <a:r>
              <a:rPr lang="en-US" b="1" dirty="0"/>
              <a:t>AGV</a:t>
            </a:r>
            <a:r>
              <a:rPr lang="fa-IR" b="1" dirty="0"/>
              <a:t>، اولا اقتصادی نیست. ثانیا باعث ترافیک خواهد شد.</a:t>
            </a:r>
          </a:p>
          <a:p>
            <a:pPr marL="171450" indent="-171450" algn="r" rtl="1">
              <a:buFontTx/>
              <a:buChar char="-"/>
            </a:pPr>
            <a:r>
              <a:rPr lang="en-US" b="1" dirty="0"/>
              <a:t>Quayside</a:t>
            </a:r>
            <a:r>
              <a:rPr lang="fa-IR" b="1" dirty="0"/>
              <a:t>= منطقه اسکله</a:t>
            </a:r>
          </a:p>
          <a:p>
            <a:pPr marL="171450" indent="-171450" algn="r" rtl="1">
              <a:buFontTx/>
              <a:buChar char="-"/>
            </a:pPr>
            <a:r>
              <a:rPr lang="en-US" dirty="0"/>
              <a:t>Handover Points</a:t>
            </a:r>
            <a:r>
              <a:rPr lang="fa-IR" dirty="0"/>
              <a:t>= نقاط تحویل</a:t>
            </a:r>
          </a:p>
          <a:p>
            <a:pPr marL="171450" indent="-171450" algn="r" rtl="1">
              <a:buFontTx/>
              <a:buChar char="-"/>
            </a:pPr>
            <a:r>
              <a:rPr lang="en-US" b="1" dirty="0"/>
              <a:t>=ASC</a:t>
            </a:r>
            <a:r>
              <a:rPr lang="fa-IR" b="1" dirty="0"/>
              <a:t>جرثقیل‌های خودکار چیدمان</a:t>
            </a:r>
            <a:r>
              <a:rPr lang="fa-IR" dirty="0"/>
              <a:t> </a:t>
            </a:r>
          </a:p>
          <a:p>
            <a:pPr marL="171450" indent="-171450" algn="r" rtl="1">
              <a:buFontTx/>
              <a:buChar char="-"/>
            </a:pPr>
            <a:r>
              <a:rPr lang="en-US" dirty="0"/>
              <a:t>Yard</a:t>
            </a:r>
            <a:r>
              <a:rPr lang="fa-IR" dirty="0"/>
              <a:t>= منطقه بار انداز</a:t>
            </a:r>
            <a:endParaRPr lang="en-US" dirty="0"/>
          </a:p>
        </p:txBody>
      </p:sp>
      <p:sp>
        <p:nvSpPr>
          <p:cNvPr id="4" name="Slide Number Placeholder 3"/>
          <p:cNvSpPr>
            <a:spLocks noGrp="1"/>
          </p:cNvSpPr>
          <p:nvPr>
            <p:ph type="sldNum" sz="quarter" idx="5"/>
          </p:nvPr>
        </p:nvSpPr>
        <p:spPr/>
        <p:txBody>
          <a:bodyPr/>
          <a:lstStyle/>
          <a:p>
            <a:fld id="{1AAC8123-9037-410D-87B1-CFC36B287576}" type="slidenum">
              <a:rPr lang="en-US" smtClean="0"/>
              <a:t>3</a:t>
            </a:fld>
            <a:endParaRPr lang="en-US"/>
          </a:p>
        </p:txBody>
      </p:sp>
    </p:spTree>
    <p:extLst>
      <p:ext uri="{BB962C8B-B14F-4D97-AF65-F5344CB8AC3E}">
        <p14:creationId xmlns:p14="http://schemas.microsoft.com/office/powerpoint/2010/main" val="300111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عمل ۱ و ۲ و ۳: مربوط به حرکت </a:t>
            </a:r>
            <a:r>
              <a:rPr lang="en-US" dirty="0"/>
              <a:t>AGV</a:t>
            </a:r>
            <a:r>
              <a:rPr lang="fa-IR" dirty="0"/>
              <a:t> به صورت</a:t>
            </a:r>
            <a:r>
              <a:rPr lang="en-US" dirty="0"/>
              <a:t>loaded </a:t>
            </a:r>
            <a:r>
              <a:rPr lang="fa-IR" dirty="0"/>
              <a:t>(حاوی بار) و ۴ بدون بار است و </a:t>
            </a:r>
            <a:r>
              <a:rPr lang="en-US" dirty="0"/>
              <a:t>‘</a:t>
            </a:r>
            <a:r>
              <a:rPr lang="fa-IR" dirty="0"/>
              <a:t>۱ ها مربوط به کانتینر های </a:t>
            </a:r>
            <a:r>
              <a:rPr lang="en-US" dirty="0"/>
              <a:t>loading</a:t>
            </a:r>
            <a:r>
              <a:rPr lang="fa-IR" dirty="0"/>
              <a:t> می باشند. </a:t>
            </a:r>
          </a:p>
          <a:p>
            <a:pPr algn="r" rtl="1"/>
            <a:r>
              <a:rPr lang="fa-IR" dirty="0"/>
              <a:t>تفاوت ۱ و ۳، مربوط به اسکله بودن یا بارانداز بودن می باشد.</a:t>
            </a:r>
            <a:endParaRPr lang="en-US" dirty="0"/>
          </a:p>
        </p:txBody>
      </p:sp>
      <p:sp>
        <p:nvSpPr>
          <p:cNvPr id="4" name="Slide Number Placeholder 3"/>
          <p:cNvSpPr>
            <a:spLocks noGrp="1"/>
          </p:cNvSpPr>
          <p:nvPr>
            <p:ph type="sldNum" sz="quarter" idx="5"/>
          </p:nvPr>
        </p:nvSpPr>
        <p:spPr/>
        <p:txBody>
          <a:bodyPr/>
          <a:lstStyle/>
          <a:p>
            <a:fld id="{1AAC8123-9037-410D-87B1-CFC36B287576}" type="slidenum">
              <a:rPr lang="en-US" smtClean="0"/>
              <a:t>6</a:t>
            </a:fld>
            <a:endParaRPr lang="en-US"/>
          </a:p>
        </p:txBody>
      </p:sp>
    </p:spTree>
    <p:extLst>
      <p:ext uri="{BB962C8B-B14F-4D97-AF65-F5344CB8AC3E}">
        <p14:creationId xmlns:p14="http://schemas.microsoft.com/office/powerpoint/2010/main" val="239491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AC8123-9037-410D-87B1-CFC36B287576}" type="slidenum">
              <a:rPr lang="en-US" smtClean="0"/>
              <a:t>12</a:t>
            </a:fld>
            <a:endParaRPr lang="en-US"/>
          </a:p>
        </p:txBody>
      </p:sp>
    </p:spTree>
    <p:extLst>
      <p:ext uri="{BB962C8B-B14F-4D97-AF65-F5344CB8AC3E}">
        <p14:creationId xmlns:p14="http://schemas.microsoft.com/office/powerpoint/2010/main" val="300203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a-IR" sz="1200" dirty="0">
                <a:effectLst/>
                <a:latin typeface="Calibri" panose="020F0502020204030204" pitchFamily="34" charset="0"/>
                <a:ea typeface="Calibri" panose="020F0502020204030204" pitchFamily="34" charset="0"/>
                <a:cs typeface="B Nazanin" panose="00000400000000000000" pitchFamily="2" charset="-78"/>
              </a:rPr>
              <a:t>در این روش که بر پایه ی ساخت پویای یک درخت می باشد، ابتدا یک کران عمومی با استفاده از یک روش ابتکاری ساخته می شود و سپس گره های زیر مساله ی بعدی با رهایی از یک محدودیت، تولید و حل میگردند. سپس مقدار بهینه ی گره در صورت شدنی بودن، با کران همگانی مقایسه و  مقدار کران، به روز رسانی می شود. در صورت نشدنی بودن مقدار بهینه، این مقدار با کران همگانی مقایسه و زیر درخت گره، هرس می گردد. این عمل تا زمان رسیدن به جواب بهینه، ادامه پیدا خواهد کرد.</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AAC8123-9037-410D-87B1-CFC36B287576}" type="slidenum">
              <a:rPr lang="en-US" smtClean="0"/>
              <a:t>14</a:t>
            </a:fld>
            <a:endParaRPr lang="en-US"/>
          </a:p>
        </p:txBody>
      </p:sp>
    </p:spTree>
    <p:extLst>
      <p:ext uri="{BB962C8B-B14F-4D97-AF65-F5344CB8AC3E}">
        <p14:creationId xmlns:p14="http://schemas.microsoft.com/office/powerpoint/2010/main" val="189998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3926-150E-97BA-3CE7-7CB52E029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78986E-CD02-B2AA-9F91-2D4ADEF00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CCBC5C5C-4021-4AFC-CE21-CD5FE7205EE8}"/>
              </a:ext>
            </a:extLst>
          </p:cNvPr>
          <p:cNvSpPr>
            <a:spLocks noGrp="1"/>
          </p:cNvSpPr>
          <p:nvPr>
            <p:ph type="ftr" sz="quarter" idx="11"/>
          </p:nvPr>
        </p:nvSpPr>
        <p:spPr>
          <a:xfrm>
            <a:off x="1524000" y="6282871"/>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111991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B81-E2D7-2462-BFD2-3F554FDB9F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BCB728-C7ED-CD3F-D2BA-B640CF2AA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4747F2D-83BF-BDB3-F113-71068CD9401D}"/>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20485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CBAB3-C20C-A898-391A-2A0970208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0586CF-7736-22E9-FA28-9668F0326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CB26AEB-6E42-28C4-2825-498317315001}"/>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99796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1FB4-F944-9ACC-924C-F4B6C5FE9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65829-E876-ADB4-C656-4427468D2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98590E4-AE3E-6358-F638-266B9AE30B0D}"/>
              </a:ext>
            </a:extLst>
          </p:cNvPr>
          <p:cNvSpPr>
            <a:spLocks noGrp="1"/>
          </p:cNvSpPr>
          <p:nvPr>
            <p:ph type="ftr" sz="quarter" idx="11"/>
          </p:nvPr>
        </p:nvSpPr>
        <p:spPr>
          <a:xfrm>
            <a:off x="838200" y="631190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185327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7BD2-57C0-7549-15D7-DECCEAB5D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1987D6-9C8A-335E-5B2B-C9D3E95CF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4D09B17-D475-397E-04D7-307343F6C915}"/>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89494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E84-E040-13B0-A285-11C407357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D9CA5-D214-FADE-9D8E-AD8626E1C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32B97-88D4-A6FE-B0B6-0E097BF4C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CE0C3-CDD7-4A31-F950-21E5AF415ABF}"/>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6" name="Footer Placeholder 5">
            <a:extLst>
              <a:ext uri="{FF2B5EF4-FFF2-40B4-BE49-F238E27FC236}">
                <a16:creationId xmlns:a16="http://schemas.microsoft.com/office/drawing/2014/main" id="{D98E4412-4519-4740-D93D-6A29705953C5}"/>
              </a:ext>
            </a:extLst>
          </p:cNvPr>
          <p:cNvSpPr>
            <a:spLocks noGrp="1"/>
          </p:cNvSpPr>
          <p:nvPr>
            <p:ph type="ftr" sz="quarter" idx="11"/>
          </p:nvPr>
        </p:nvSpPr>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65D04160-CBDB-3975-C5F0-CFF88CEBDEC8}"/>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412129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B234-219C-A7ED-B931-7AEA0E99A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BB5DC-CADF-BD87-248B-904F16F91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77367-673D-4CFB-73E2-BD92DD27B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382BD5-235E-3CFB-06B7-03191AB8E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95CB8-91C1-FE89-CE13-71391F454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85610-30DE-8571-7E06-348414805341}"/>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9" name="Slide Number Placeholder 8">
            <a:extLst>
              <a:ext uri="{FF2B5EF4-FFF2-40B4-BE49-F238E27FC236}">
                <a16:creationId xmlns:a16="http://schemas.microsoft.com/office/drawing/2014/main" id="{ADE1CB66-4F61-A146-2C63-09C1F56340F7}"/>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406041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FF36-974E-B832-A95B-D746BAAD5D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A64492-09FE-6DC6-8CBD-B08A9D64D42F}"/>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5" name="Slide Number Placeholder 4">
            <a:extLst>
              <a:ext uri="{FF2B5EF4-FFF2-40B4-BE49-F238E27FC236}">
                <a16:creationId xmlns:a16="http://schemas.microsoft.com/office/drawing/2014/main" id="{E1FCEBB8-FCA7-CF43-5CD6-E2015E5F25BE}"/>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154387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BE210-C67C-E3C4-C46A-78133A464B45}"/>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4" name="Slide Number Placeholder 3">
            <a:extLst>
              <a:ext uri="{FF2B5EF4-FFF2-40B4-BE49-F238E27FC236}">
                <a16:creationId xmlns:a16="http://schemas.microsoft.com/office/drawing/2014/main" id="{3C2D0425-AD47-90F8-324D-EF3370792A12}"/>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14242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8B55-A33A-7E8E-03F1-232E3BB1B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862AA-4170-01AD-3DDB-5F5BA60A2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5F4B5F-AE32-AC64-C53E-7BEFB9E29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A80B6FC0-1671-82B3-03BA-8ADE32FA0F5C}"/>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21834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DB3B-50AD-248F-AD81-5B4BEB06A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60F6FD-EF64-5436-CC1F-0EC7A0B474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3E73C1-99EC-9C3E-4973-34329E105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DA62F-4006-623E-5A6A-6F5D80C94E6B}"/>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7" name="Slide Number Placeholder 6">
            <a:extLst>
              <a:ext uri="{FF2B5EF4-FFF2-40B4-BE49-F238E27FC236}">
                <a16:creationId xmlns:a16="http://schemas.microsoft.com/office/drawing/2014/main" id="{A216D5BF-42A8-68E3-6562-3A160F2CABE3}"/>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286585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2C626-F884-3C45-2013-1D2C67B0A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E3290F-94BE-A3E9-707D-2C64A15A9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9ECF6D7-821C-C6B4-0305-A4C1BB85CDF2}"/>
              </a:ext>
            </a:extLst>
          </p:cNvPr>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242889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16/j.cie.2022.107968" TargetMode="External"/><Relationship Id="rId2" Type="http://schemas.openxmlformats.org/officeDocument/2006/relationships/hyperlink" Target="https://doi.org/10.1016/j.eswa.2020.11355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754A-F7A9-9918-2B50-B0C89F9AC5B5}"/>
              </a:ext>
            </a:extLst>
          </p:cNvPr>
          <p:cNvSpPr>
            <a:spLocks noGrp="1"/>
          </p:cNvSpPr>
          <p:nvPr>
            <p:ph type="ctrTitle"/>
          </p:nvPr>
        </p:nvSpPr>
        <p:spPr>
          <a:xfrm>
            <a:off x="1524000" y="1430185"/>
            <a:ext cx="9144000" cy="1368012"/>
          </a:xfrm>
        </p:spPr>
        <p:txBody>
          <a:bodyPr>
            <a:normAutofit/>
          </a:bodyPr>
          <a:lstStyle/>
          <a:p>
            <a:r>
              <a:rPr lang="fa-IR" sz="4000" b="1" dirty="0">
                <a:effectLst/>
                <a:latin typeface="Calibri" panose="020F0502020204030204" pitchFamily="34" charset="0"/>
                <a:ea typeface="Calibri" panose="020F0502020204030204" pitchFamily="34" charset="0"/>
                <a:cs typeface="B Nazanin" panose="00000400000000000000" pitchFamily="2" charset="-78"/>
              </a:rPr>
              <a:t>یک الگوریتم شاخه و کرانه برای مسیریابی بدون تداخل خودرو های خودکار در پایانه های کانتینری</a:t>
            </a:r>
            <a:endParaRPr lang="en-US" sz="7200" b="1" dirty="0"/>
          </a:p>
        </p:txBody>
      </p:sp>
      <p:sp>
        <p:nvSpPr>
          <p:cNvPr id="3" name="Subtitle 2">
            <a:extLst>
              <a:ext uri="{FF2B5EF4-FFF2-40B4-BE49-F238E27FC236}">
                <a16:creationId xmlns:a16="http://schemas.microsoft.com/office/drawing/2014/main" id="{A12C6997-A743-0A8F-AA05-435FCDD2CB26}"/>
              </a:ext>
            </a:extLst>
          </p:cNvPr>
          <p:cNvSpPr>
            <a:spLocks noGrp="1"/>
          </p:cNvSpPr>
          <p:nvPr>
            <p:ph type="subTitle" idx="1"/>
          </p:nvPr>
        </p:nvSpPr>
        <p:spPr/>
        <p:txBody>
          <a:bodyPr>
            <a:normAutofit fontScale="62500" lnSpcReduction="20000"/>
          </a:bodyPr>
          <a:lstStyle/>
          <a:p>
            <a:r>
              <a:rPr lang="fa-IR" dirty="0">
                <a:cs typeface="B Nazanin" panose="00000400000000000000" pitchFamily="2" charset="-78"/>
              </a:rPr>
              <a:t>استاد راهنما: دکتر حسن رشیدی</a:t>
            </a:r>
          </a:p>
          <a:p>
            <a:r>
              <a:rPr lang="fa-IR" dirty="0">
                <a:cs typeface="B Nazanin" panose="00000400000000000000" pitchFamily="2" charset="-78"/>
              </a:rPr>
              <a:t>استاد مشاور: دکتر لطیفه پورمحمد باقر</a:t>
            </a:r>
          </a:p>
          <a:p>
            <a:endParaRPr lang="fa-IR" dirty="0">
              <a:cs typeface="B Nazanin" panose="00000400000000000000" pitchFamily="2" charset="-78"/>
            </a:endParaRPr>
          </a:p>
          <a:p>
            <a:r>
              <a:rPr lang="fa-IR" sz="1900" b="1" dirty="0">
                <a:cs typeface="B Nazanin" panose="00000400000000000000" pitchFamily="2" charset="-78"/>
              </a:rPr>
              <a:t>پژوهشگر: امیررضا تقی زاده </a:t>
            </a:r>
          </a:p>
          <a:p>
            <a:r>
              <a:rPr lang="fa-IR" sz="1900" b="1" dirty="0">
                <a:cs typeface="B Nazanin" panose="00000400000000000000" pitchFamily="2" charset="-78"/>
              </a:rPr>
              <a:t>شماره دانشجویی:‌۴۰۰۱۳۱۴۱۰۰۸</a:t>
            </a:r>
          </a:p>
          <a:p>
            <a:r>
              <a:rPr lang="fa-IR" sz="1900" b="1" dirty="0">
                <a:cs typeface="B Nazanin" panose="00000400000000000000" pitchFamily="2" charset="-78"/>
              </a:rPr>
              <a:t>پاییز ۱۴۰۳</a:t>
            </a:r>
          </a:p>
        </p:txBody>
      </p:sp>
      <p:graphicFrame>
        <p:nvGraphicFramePr>
          <p:cNvPr id="6" name="Table 5">
            <a:extLst>
              <a:ext uri="{FF2B5EF4-FFF2-40B4-BE49-F238E27FC236}">
                <a16:creationId xmlns:a16="http://schemas.microsoft.com/office/drawing/2014/main" id="{12B64D1A-EB84-078F-4DBB-85FEE3BA10D7}"/>
              </a:ext>
            </a:extLst>
          </p:cNvPr>
          <p:cNvGraphicFramePr>
            <a:graphicFrameLocks noGrp="1"/>
          </p:cNvGraphicFramePr>
          <p:nvPr>
            <p:extLst>
              <p:ext uri="{D42A27DB-BD31-4B8C-83A1-F6EECF244321}">
                <p14:modId xmlns:p14="http://schemas.microsoft.com/office/powerpoint/2010/main" val="2368820219"/>
              </p:ext>
            </p:extLst>
          </p:nvPr>
        </p:nvGraphicFramePr>
        <p:xfrm>
          <a:off x="4433888" y="506665"/>
          <a:ext cx="3324224" cy="587121"/>
        </p:xfrm>
        <a:graphic>
          <a:graphicData uri="http://schemas.openxmlformats.org/drawingml/2006/table">
            <a:tbl>
              <a:tblPr firstRow="1" firstCol="1" bandRow="1">
                <a:tableStyleId>{5C22544A-7EE6-4342-B048-85BDC9FD1C3A}</a:tableStyleId>
              </a:tblPr>
              <a:tblGrid>
                <a:gridCol w="3324224">
                  <a:extLst>
                    <a:ext uri="{9D8B030D-6E8A-4147-A177-3AD203B41FA5}">
                      <a16:colId xmlns:a16="http://schemas.microsoft.com/office/drawing/2014/main" val="263273481"/>
                    </a:ext>
                  </a:extLst>
                </a:gridCol>
              </a:tblGrid>
              <a:tr h="0">
                <a:tc>
                  <a:txBody>
                    <a:bodyPr/>
                    <a:lstStyle/>
                    <a:p>
                      <a:pPr marL="0" marR="0" algn="ctr" rtl="0">
                        <a:lnSpc>
                          <a:spcPct val="107000"/>
                        </a:lnSpc>
                        <a:spcBef>
                          <a:spcPts val="0"/>
                        </a:spcBef>
                        <a:spcAft>
                          <a:spcPts val="0"/>
                        </a:spcAft>
                      </a:pPr>
                      <a:endParaRPr lang="en-US" sz="1200" b="1" dirty="0">
                        <a:ln>
                          <a:solidFill>
                            <a:schemeClr val="tx1"/>
                          </a:solidFill>
                        </a:ln>
                        <a:effectLst/>
                        <a:cs typeface="B Nazanin" panose="00000400000000000000" pitchFamily="2" charset="-78"/>
                      </a:endParaRPr>
                    </a:p>
                    <a:p>
                      <a:pPr marL="0" marR="0" algn="ctr">
                        <a:lnSpc>
                          <a:spcPct val="107000"/>
                        </a:lnSpc>
                        <a:spcBef>
                          <a:spcPts val="0"/>
                        </a:spcBef>
                        <a:spcAft>
                          <a:spcPts val="0"/>
                        </a:spcAft>
                      </a:pPr>
                      <a:r>
                        <a:rPr lang="ar-SA" sz="1200" b="1" dirty="0">
                          <a:ln>
                            <a:solidFill>
                              <a:schemeClr val="tx1"/>
                            </a:solidFill>
                          </a:ln>
                          <a:effectLst/>
                          <a:cs typeface="B Nazanin" panose="00000400000000000000" pitchFamily="2" charset="-78"/>
                        </a:rPr>
                        <a:t>دانشگاه علامه طباطبايي</a:t>
                      </a:r>
                      <a:endParaRPr lang="en-US" sz="1200" b="1" dirty="0">
                        <a:ln>
                          <a:solidFill>
                            <a:schemeClr val="tx1"/>
                          </a:solidFill>
                        </a:ln>
                        <a:effectLst/>
                        <a:cs typeface="B Nazanin" panose="00000400000000000000" pitchFamily="2" charset="-78"/>
                      </a:endParaRPr>
                    </a:p>
                    <a:p>
                      <a:pPr marL="0" marR="0" algn="ctr">
                        <a:lnSpc>
                          <a:spcPct val="107000"/>
                        </a:lnSpc>
                        <a:spcBef>
                          <a:spcPts val="0"/>
                        </a:spcBef>
                        <a:spcAft>
                          <a:spcPts val="0"/>
                        </a:spcAft>
                      </a:pPr>
                      <a:r>
                        <a:rPr lang="ar-SA" sz="1200" b="1" dirty="0">
                          <a:ln>
                            <a:solidFill>
                              <a:schemeClr val="tx1"/>
                            </a:solidFill>
                          </a:ln>
                          <a:effectLst/>
                          <a:cs typeface="B Nazanin" panose="00000400000000000000" pitchFamily="2" charset="-78"/>
                        </a:rPr>
                        <a:t>دانشكده آمار، رياضي  و  رايانه</a:t>
                      </a:r>
                      <a:endParaRPr lang="en-US" sz="1200" b="1" dirty="0">
                        <a:ln>
                          <a:solidFill>
                            <a:schemeClr val="tx1"/>
                          </a:solidFill>
                        </a:ln>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oFill/>
                  </a:tcPr>
                </a:tc>
                <a:extLst>
                  <a:ext uri="{0D108BD9-81ED-4DB2-BD59-A6C34878D82A}">
                    <a16:rowId xmlns:a16="http://schemas.microsoft.com/office/drawing/2014/main" val="893344898"/>
                  </a:ext>
                </a:extLst>
              </a:tr>
            </a:tbl>
          </a:graphicData>
        </a:graphic>
      </p:graphicFrame>
      <p:pic>
        <p:nvPicPr>
          <p:cNvPr id="1025" name="Picture 11" descr="10">
            <a:extLst>
              <a:ext uri="{FF2B5EF4-FFF2-40B4-BE49-F238E27FC236}">
                <a16:creationId xmlns:a16="http://schemas.microsoft.com/office/drawing/2014/main" id="{72ABB785-B426-E2BD-56C3-F84CED48BA50}"/>
              </a:ext>
            </a:extLst>
          </p:cNvPr>
          <p:cNvPicPr>
            <a:picLocks noChangeAspect="1" noChangeArrowheads="1"/>
          </p:cNvPicPr>
          <p:nvPr/>
        </p:nvPicPr>
        <p:blipFill>
          <a:blip r:embed="rId3">
            <a:lum contrast="30000"/>
            <a:extLst>
              <a:ext uri="{28A0092B-C50C-407E-A947-70E740481C1C}">
                <a14:useLocalDpi xmlns:a14="http://schemas.microsoft.com/office/drawing/2010/main" val="0"/>
              </a:ext>
            </a:extLst>
          </a:blip>
          <a:srcRect l="19102" r="24152" b="32777"/>
          <a:stretch>
            <a:fillRect/>
          </a:stretch>
        </p:blipFill>
        <p:spPr bwMode="auto">
          <a:xfrm>
            <a:off x="5806281" y="90687"/>
            <a:ext cx="579438" cy="55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95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2872-245E-7899-DD01-3E1A329294A1}"/>
              </a:ext>
            </a:extLst>
          </p:cNvPr>
          <p:cNvSpPr>
            <a:spLocks noGrp="1"/>
          </p:cNvSpPr>
          <p:nvPr>
            <p:ph type="title"/>
          </p:nvPr>
        </p:nvSpPr>
        <p:spPr/>
        <p:txBody>
          <a:bodyPr/>
          <a:lstStyle/>
          <a:p>
            <a:pPr algn="ctr" rtl="1"/>
            <a:r>
              <a:rPr lang="fa-IR" dirty="0">
                <a:cs typeface="B Nazanin" panose="00000400000000000000" pitchFamily="2" charset="-78"/>
              </a:rPr>
              <a:t>۶. پیشینه پژوهش</a:t>
            </a:r>
            <a:endParaRPr lang="en-US" dirty="0">
              <a:cs typeface="B Nazanin" panose="00000400000000000000" pitchFamily="2" charset="-78"/>
            </a:endParaRPr>
          </a:p>
        </p:txBody>
      </p:sp>
      <p:graphicFrame>
        <p:nvGraphicFramePr>
          <p:cNvPr id="4" name="Content Placeholder 3">
            <a:extLst>
              <a:ext uri="{FF2B5EF4-FFF2-40B4-BE49-F238E27FC236}">
                <a16:creationId xmlns:a16="http://schemas.microsoft.com/office/drawing/2014/main" id="{6D162138-B2AC-6BCF-4054-F334D56B3FD2}"/>
              </a:ext>
            </a:extLst>
          </p:cNvPr>
          <p:cNvGraphicFramePr>
            <a:graphicFrameLocks noGrp="1"/>
          </p:cNvGraphicFramePr>
          <p:nvPr>
            <p:ph idx="1"/>
            <p:extLst>
              <p:ext uri="{D42A27DB-BD31-4B8C-83A1-F6EECF244321}">
                <p14:modId xmlns:p14="http://schemas.microsoft.com/office/powerpoint/2010/main" val="730173590"/>
              </p:ext>
            </p:extLst>
          </p:nvPr>
        </p:nvGraphicFramePr>
        <p:xfrm>
          <a:off x="882651" y="1498600"/>
          <a:ext cx="10426698" cy="4994275"/>
        </p:xfrm>
        <a:graphic>
          <a:graphicData uri="http://schemas.openxmlformats.org/drawingml/2006/table">
            <a:tbl>
              <a:tblPr rtl="1" firstRow="1" firstCol="1" bandRow="1">
                <a:tableStyleId>{5C22544A-7EE6-4342-B048-85BDC9FD1C3A}</a:tableStyleId>
              </a:tblPr>
              <a:tblGrid>
                <a:gridCol w="1737783">
                  <a:extLst>
                    <a:ext uri="{9D8B030D-6E8A-4147-A177-3AD203B41FA5}">
                      <a16:colId xmlns:a16="http://schemas.microsoft.com/office/drawing/2014/main" val="2268780008"/>
                    </a:ext>
                  </a:extLst>
                </a:gridCol>
                <a:gridCol w="1737783">
                  <a:extLst>
                    <a:ext uri="{9D8B030D-6E8A-4147-A177-3AD203B41FA5}">
                      <a16:colId xmlns:a16="http://schemas.microsoft.com/office/drawing/2014/main" val="2621085001"/>
                    </a:ext>
                  </a:extLst>
                </a:gridCol>
                <a:gridCol w="1737783">
                  <a:extLst>
                    <a:ext uri="{9D8B030D-6E8A-4147-A177-3AD203B41FA5}">
                      <a16:colId xmlns:a16="http://schemas.microsoft.com/office/drawing/2014/main" val="1893424367"/>
                    </a:ext>
                  </a:extLst>
                </a:gridCol>
                <a:gridCol w="1737783">
                  <a:extLst>
                    <a:ext uri="{9D8B030D-6E8A-4147-A177-3AD203B41FA5}">
                      <a16:colId xmlns:a16="http://schemas.microsoft.com/office/drawing/2014/main" val="3150295494"/>
                    </a:ext>
                  </a:extLst>
                </a:gridCol>
                <a:gridCol w="1737783">
                  <a:extLst>
                    <a:ext uri="{9D8B030D-6E8A-4147-A177-3AD203B41FA5}">
                      <a16:colId xmlns:a16="http://schemas.microsoft.com/office/drawing/2014/main" val="1090923983"/>
                    </a:ext>
                  </a:extLst>
                </a:gridCol>
                <a:gridCol w="1737783">
                  <a:extLst>
                    <a:ext uri="{9D8B030D-6E8A-4147-A177-3AD203B41FA5}">
                      <a16:colId xmlns:a16="http://schemas.microsoft.com/office/drawing/2014/main" val="2188908693"/>
                    </a:ext>
                  </a:extLst>
                </a:gridCol>
              </a:tblGrid>
              <a:tr h="309950">
                <a:tc>
                  <a:txBody>
                    <a:bodyPr/>
                    <a:lstStyle/>
                    <a:p>
                      <a:pPr marL="0" marR="0" algn="ctr" rtl="1">
                        <a:lnSpc>
                          <a:spcPct val="107000"/>
                        </a:lnSpc>
                        <a:spcBef>
                          <a:spcPts val="0"/>
                        </a:spcBef>
                        <a:spcAft>
                          <a:spcPts val="0"/>
                        </a:spcAft>
                      </a:pPr>
                      <a:r>
                        <a:rPr lang="fa-IR" sz="1200">
                          <a:effectLst/>
                          <a:cs typeface="B Nazanin" panose="00000400000000000000" pitchFamily="2" charset="-78"/>
                        </a:rPr>
                        <a:t>نویسندگان (سال)</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مسئله ی حل شده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پیشنهادی</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توپولوژی مسیر</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فواید</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اشکالات</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420043321"/>
                  </a:ext>
                </a:extLst>
              </a:tr>
              <a:tr h="665955">
                <a:tc>
                  <a:txBody>
                    <a:bodyPr/>
                    <a:lstStyle/>
                    <a:p>
                      <a:pPr marL="0" marR="0" algn="ctr" rtl="1">
                        <a:lnSpc>
                          <a:spcPct val="107000"/>
                        </a:lnSpc>
                        <a:spcBef>
                          <a:spcPts val="0"/>
                        </a:spcBef>
                        <a:spcAft>
                          <a:spcPts val="0"/>
                        </a:spcAft>
                      </a:pPr>
                      <a:r>
                        <a:rPr lang="fa-IR" sz="1200">
                          <a:effectLst/>
                          <a:cs typeface="B Nazanin" panose="00000400000000000000" pitchFamily="2" charset="-78"/>
                        </a:rPr>
                        <a:t>رشیدی و همکاران (۲۰۱۱)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زمان بندی ایستا </a:t>
                      </a:r>
                      <a:r>
                        <a:rPr lang="en-US" sz="1200" dirty="0">
                          <a:effectLst/>
                          <a:cs typeface="B Nazanin" panose="00000400000000000000" pitchFamily="2" charset="-78"/>
                        </a:rPr>
                        <a:t>AGV</a:t>
                      </a:r>
                      <a:r>
                        <a:rPr lang="fa-IR" sz="1200" dirty="0">
                          <a:effectLst/>
                          <a:cs typeface="B Nazanin" panose="00000400000000000000" pitchFamily="2" charset="-78"/>
                        </a:rPr>
                        <a:t>ها در بنادر</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سیمپلکس شبکه پیشرفته (</a:t>
                      </a:r>
                      <a:r>
                        <a:rPr lang="en-US" sz="1200">
                          <a:effectLst/>
                          <a:cs typeface="B Nazanin" panose="00000400000000000000" pitchFamily="2" charset="-78"/>
                        </a:rPr>
                        <a:t>NSA+</a:t>
                      </a:r>
                      <a:r>
                        <a:rPr lang="fa-IR" sz="1200">
                          <a:effectLst/>
                          <a:cs typeface="B Nazanin" panose="00000400000000000000" pitchFamily="2" charset="-78"/>
                        </a:rPr>
                        <a:t>)</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به جواب بهینه در صورت وجود، می رسد.</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ساخت مجدد گراف در مسائل پویا، عدم بررسی تداخل</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556730647"/>
                  </a:ext>
                </a:extLst>
              </a:tr>
              <a:tr h="891714">
                <a:tc>
                  <a:txBody>
                    <a:bodyPr/>
                    <a:lstStyle/>
                    <a:p>
                      <a:pPr marL="0" marR="0" algn="ctr" rtl="1">
                        <a:lnSpc>
                          <a:spcPct val="107000"/>
                        </a:lnSpc>
                        <a:spcBef>
                          <a:spcPts val="0"/>
                        </a:spcBef>
                        <a:spcAft>
                          <a:spcPts val="0"/>
                        </a:spcAft>
                      </a:pPr>
                      <a:r>
                        <a:rPr lang="fa-IR" sz="1200">
                          <a:effectLst/>
                          <a:cs typeface="B Nazanin" panose="00000400000000000000" pitchFamily="2" charset="-78"/>
                        </a:rPr>
                        <a:t>رشیدی (۲۰۱۴)</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ارائه ی الگوریتمی کارا برای مسائل پویای </a:t>
                      </a:r>
                      <a:r>
                        <a:rPr lang="en-US" sz="1200">
                          <a:effectLst/>
                          <a:cs typeface="B Nazanin" panose="00000400000000000000" pitchFamily="2" charset="-78"/>
                        </a:rPr>
                        <a:t>AGV</a:t>
                      </a:r>
                      <a:r>
                        <a:rPr lang="fa-IR" sz="1200">
                          <a:effectLst/>
                          <a:cs typeface="B Nazanin" panose="00000400000000000000" pitchFamily="2" charset="-78"/>
                        </a:rPr>
                        <a:t>ها</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سیمپلکس شبکه پویا (</a:t>
                      </a:r>
                      <a:r>
                        <a:rPr lang="en-US" sz="1200">
                          <a:effectLst/>
                          <a:cs typeface="B Nazanin" panose="00000400000000000000" pitchFamily="2" charset="-78"/>
                        </a:rPr>
                        <a:t>DNSA</a:t>
                      </a:r>
                      <a:r>
                        <a:rPr lang="fa-IR" sz="1200">
                          <a:effectLst/>
                          <a:cs typeface="B Nazanin" panose="00000400000000000000" pitchFamily="2" charset="-78"/>
                        </a:rPr>
                        <a:t>)</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تک مسیر یک جهته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بیشتر از </a:t>
                      </a:r>
                      <a:r>
                        <a:rPr lang="en-US" sz="1200">
                          <a:effectLst/>
                          <a:cs typeface="B Nazanin" panose="00000400000000000000" pitchFamily="2" charset="-78"/>
                        </a:rPr>
                        <a:t>NSA</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زیاد شدن تعداد عملیات های بروز رسانی و مدیریت حافظه، عدم بررسی تداخل</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869787739"/>
                  </a:ext>
                </a:extLst>
              </a:tr>
              <a:tr h="1117471">
                <a:tc>
                  <a:txBody>
                    <a:bodyPr/>
                    <a:lstStyle/>
                    <a:p>
                      <a:pPr marL="0" marR="0" algn="ctr" rtl="1">
                        <a:lnSpc>
                          <a:spcPct val="107000"/>
                        </a:lnSpc>
                        <a:spcBef>
                          <a:spcPts val="0"/>
                        </a:spcBef>
                        <a:spcAft>
                          <a:spcPts val="0"/>
                        </a:spcAft>
                      </a:pPr>
                      <a:r>
                        <a:rPr lang="fa-IR" sz="1200">
                          <a:effectLst/>
                          <a:cs typeface="B Nazanin" panose="00000400000000000000" pitchFamily="2" charset="-78"/>
                        </a:rPr>
                        <a:t>یانگ و همکاران (۲۰۱۸)</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زمان بندی بدون تداخل </a:t>
                      </a:r>
                      <a:r>
                        <a:rPr lang="en-US" sz="1200" dirty="0">
                          <a:effectLst/>
                          <a:cs typeface="B Nazanin" panose="00000400000000000000" pitchFamily="2" charset="-78"/>
                        </a:rPr>
                        <a:t>AGV</a:t>
                      </a:r>
                      <a:r>
                        <a:rPr lang="fa-IR" sz="1200" dirty="0">
                          <a:effectLst/>
                          <a:cs typeface="B Nazanin" panose="00000400000000000000" pitchFamily="2" charset="-78"/>
                        </a:rPr>
                        <a:t>ها، </a:t>
                      </a:r>
                      <a:r>
                        <a:rPr lang="en-US" sz="1200" dirty="0">
                          <a:effectLst/>
                          <a:cs typeface="B Nazanin" panose="00000400000000000000" pitchFamily="2" charset="-78"/>
                        </a:rPr>
                        <a:t>QC</a:t>
                      </a:r>
                      <a:r>
                        <a:rPr lang="fa-IR" sz="1200" dirty="0">
                          <a:effectLst/>
                          <a:cs typeface="B Nazanin" panose="00000400000000000000" pitchFamily="2" charset="-78"/>
                        </a:rPr>
                        <a:t>ها و </a:t>
                      </a:r>
                      <a:r>
                        <a:rPr lang="en-US" sz="1200" dirty="0">
                          <a:effectLst/>
                          <a:cs typeface="B Nazanin" panose="00000400000000000000" pitchFamily="2" charset="-78"/>
                        </a:rPr>
                        <a:t>ARMG</a:t>
                      </a:r>
                      <a:r>
                        <a:rPr lang="fa-IR" sz="1200" dirty="0">
                          <a:effectLst/>
                          <a:cs typeface="B Nazanin" panose="00000400000000000000" pitchFamily="2" charset="-78"/>
                        </a:rPr>
                        <a:t>ها</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مدل دو سطحی و حل با استفاده از الگوریتم ژنتیک</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جفت مسیره یک جهته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بالا در ارائه ی جواب، عدم تداخل </a:t>
                      </a:r>
                      <a:r>
                        <a:rPr lang="en-US" sz="1200">
                          <a:effectLst/>
                          <a:cs typeface="B Nazanin" panose="00000400000000000000" pitchFamily="2" charset="-78"/>
                        </a:rPr>
                        <a:t>AGV</a:t>
                      </a:r>
                      <a:r>
                        <a:rPr lang="fa-IR" sz="1200">
                          <a:effectLst/>
                          <a:cs typeface="B Nazanin" panose="00000400000000000000" pitchFamily="2" charset="-78"/>
                        </a:rPr>
                        <a:t>ها از طریق محدود کردن تعداد </a:t>
                      </a:r>
                      <a:r>
                        <a:rPr lang="en-US" sz="1200">
                          <a:effectLst/>
                          <a:cs typeface="B Nazanin" panose="00000400000000000000" pitchFamily="2" charset="-78"/>
                        </a:rPr>
                        <a:t>AGV</a:t>
                      </a:r>
                      <a:r>
                        <a:rPr lang="fa-IR" sz="1200">
                          <a:effectLst/>
                          <a:cs typeface="B Nazanin" panose="00000400000000000000" pitchFamily="2" charset="-78"/>
                        </a:rPr>
                        <a:t>های مجاز در هر مسیر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امکان عدم همگرایی و پیدا نمودن جواب بهینه موضعی، مسیرهای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656071583"/>
                  </a:ext>
                </a:extLst>
              </a:tr>
              <a:tr h="1117471">
                <a:tc>
                  <a:txBody>
                    <a:bodyPr/>
                    <a:lstStyle/>
                    <a:p>
                      <a:pPr marL="0" marR="0" algn="ctr" rtl="1">
                        <a:lnSpc>
                          <a:spcPct val="107000"/>
                        </a:lnSpc>
                        <a:spcBef>
                          <a:spcPts val="0"/>
                        </a:spcBef>
                        <a:spcAft>
                          <a:spcPts val="0"/>
                        </a:spcAft>
                      </a:pPr>
                      <a:r>
                        <a:rPr lang="fa-IR" sz="1200">
                          <a:effectLst/>
                          <a:cs typeface="B Nazanin" panose="00000400000000000000" pitchFamily="2" charset="-78"/>
                        </a:rPr>
                        <a:t>شوون و همکاران (۲۰۲۰)</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fa-IR" sz="1200" dirty="0">
                          <a:effectLst/>
                          <a:cs typeface="B Nazanin" panose="00000400000000000000" pitchFamily="2" charset="-78"/>
                        </a:rPr>
                        <a:t>زمان بندی یکپارجه بدون تداخل </a:t>
                      </a:r>
                      <a:r>
                        <a:rPr lang="en-US" sz="1200" dirty="0">
                          <a:effectLst/>
                          <a:cs typeface="B Nazanin" panose="00000400000000000000" pitchFamily="2" charset="-78"/>
                        </a:rPr>
                        <a:t>AGV</a:t>
                      </a:r>
                      <a:r>
                        <a:rPr lang="fa-IR" sz="1200" dirty="0">
                          <a:effectLst/>
                          <a:cs typeface="B Nazanin" panose="00000400000000000000" pitchFamily="2" charset="-78"/>
                        </a:rPr>
                        <a:t>ها، </a:t>
                      </a:r>
                      <a:r>
                        <a:rPr lang="en-US" sz="1200" dirty="0">
                          <a:effectLst/>
                          <a:cs typeface="B Nazanin" panose="00000400000000000000" pitchFamily="2" charset="-78"/>
                        </a:rPr>
                        <a:t>QC</a:t>
                      </a:r>
                      <a:r>
                        <a:rPr lang="fa-IR" sz="1200" dirty="0">
                          <a:effectLst/>
                          <a:cs typeface="B Nazanin" panose="00000400000000000000" pitchFamily="2" charset="-78"/>
                        </a:rPr>
                        <a:t>ها و </a:t>
                      </a:r>
                      <a:r>
                        <a:rPr lang="en-US" sz="1200" dirty="0">
                          <a:effectLst/>
                          <a:cs typeface="B Nazanin" panose="00000400000000000000" pitchFamily="2" charset="-78"/>
                        </a:rPr>
                        <a:t>ASC</a:t>
                      </a:r>
                      <a:r>
                        <a:rPr lang="fa-IR" sz="1200" dirty="0">
                          <a:effectLst/>
                          <a:cs typeface="B Nazanin" panose="00000400000000000000" pitchFamily="2" charset="-78"/>
                        </a:rPr>
                        <a:t>ها</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بهبود مدل دو سطحی یانگ (۲۰۱۸) از طریق ارائه ی دو الگوریتم ژنتیک با انتخاب نسل نخبه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مسیره و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همگرایی بیشتر الگوریتم ژنتیک بدلیل استفاده از رویکرد نسل های نخبه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عدم بررسی مسیر های دو جهته جهت افزایش مسیر های انتخابی </a:t>
                      </a:r>
                      <a:r>
                        <a:rPr lang="en-US" sz="1200">
                          <a:effectLst/>
                          <a:cs typeface="B Nazanin" panose="00000400000000000000" pitchFamily="2" charset="-78"/>
                        </a:rPr>
                        <a:t>AGV</a:t>
                      </a:r>
                      <a:r>
                        <a:rPr lang="fa-IR" sz="1200">
                          <a:effectLst/>
                          <a:cs typeface="B Nazanin" panose="00000400000000000000" pitchFamily="2" charset="-78"/>
                        </a:rPr>
                        <a:t>ها</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246103209"/>
                  </a:ext>
                </a:extLst>
              </a:tr>
              <a:tr h="891714">
                <a:tc>
                  <a:txBody>
                    <a:bodyPr/>
                    <a:lstStyle/>
                    <a:p>
                      <a:pPr marL="0" marR="0" algn="ctr" rtl="1">
                        <a:lnSpc>
                          <a:spcPct val="107000"/>
                        </a:lnSpc>
                        <a:spcBef>
                          <a:spcPts val="0"/>
                        </a:spcBef>
                        <a:spcAft>
                          <a:spcPts val="0"/>
                        </a:spcAft>
                      </a:pPr>
                      <a:r>
                        <a:rPr lang="fa-IR" sz="1200">
                          <a:effectLst/>
                          <a:cs typeface="B Nazanin" panose="00000400000000000000" pitchFamily="2" charset="-78"/>
                        </a:rPr>
                        <a:t>ژانگ و همکاران (۲۰۲۰)</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برنامه ریزی بدون تداخل </a:t>
                      </a:r>
                      <a:r>
                        <a:rPr lang="en-US" sz="1200">
                          <a:effectLst/>
                          <a:cs typeface="B Nazanin" panose="00000400000000000000" pitchFamily="2" charset="-78"/>
                        </a:rPr>
                        <a:t>AGV</a:t>
                      </a:r>
                      <a:r>
                        <a:rPr lang="fa-IR" sz="1200">
                          <a:effectLst/>
                          <a:cs typeface="B Nazanin" panose="00000400000000000000" pitchFamily="2" charset="-78"/>
                        </a:rPr>
                        <a:t>ها و جرثقیل ها جهت کمینه نمودن تاخیر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ترکیبی ژنتیک و ازدحام ذرات با استفاده از منطق فازی</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مسیره و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همگرایی بالا به دلیل ادغام </a:t>
                      </a:r>
                      <a:r>
                        <a:rPr lang="en-US" sz="1200">
                          <a:effectLst/>
                          <a:cs typeface="B Nazanin" panose="00000400000000000000" pitchFamily="2" charset="-78"/>
                        </a:rPr>
                        <a:t>GA </a:t>
                      </a:r>
                      <a:r>
                        <a:rPr lang="fa-IR" sz="1200">
                          <a:effectLst/>
                          <a:cs typeface="B Nazanin" panose="00000400000000000000" pitchFamily="2" charset="-78"/>
                        </a:rPr>
                        <a:t>و </a:t>
                      </a:r>
                      <a:r>
                        <a:rPr lang="en-US" sz="1200">
                          <a:effectLst/>
                          <a:cs typeface="B Nazanin" panose="00000400000000000000" pitchFamily="2" charset="-78"/>
                        </a:rPr>
                        <a:t>PSO</a:t>
                      </a:r>
                      <a:r>
                        <a:rPr lang="fa-IR" sz="1200">
                          <a:effectLst/>
                          <a:cs typeface="B Nazanin" panose="00000400000000000000" pitchFamily="2" charset="-78"/>
                        </a:rPr>
                        <a:t>، وجود دو نوع کانتینر باری و تخلیه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توپولوژی مسیر </a:t>
                      </a:r>
                      <a:r>
                        <a:rPr lang="en-US" sz="1200" dirty="0">
                          <a:effectLst/>
                          <a:cs typeface="B Nazanin" panose="00000400000000000000" pitchFamily="2" charset="-78"/>
                        </a:rPr>
                        <a:t>AGV</a:t>
                      </a:r>
                      <a:r>
                        <a:rPr lang="fa-IR" sz="1200" dirty="0">
                          <a:effectLst/>
                          <a:cs typeface="B Nazanin" panose="00000400000000000000" pitchFamily="2" charset="-78"/>
                        </a:rPr>
                        <a:t>ها ساده و یک جهته می باشد.</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094857643"/>
                  </a:ext>
                </a:extLst>
              </a:tr>
            </a:tbl>
          </a:graphicData>
        </a:graphic>
      </p:graphicFrame>
    </p:spTree>
    <p:extLst>
      <p:ext uri="{BB962C8B-B14F-4D97-AF65-F5344CB8AC3E}">
        <p14:creationId xmlns:p14="http://schemas.microsoft.com/office/powerpoint/2010/main" val="37854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107A-383F-E080-0E9E-A42634D3F366}"/>
              </a:ext>
            </a:extLst>
          </p:cNvPr>
          <p:cNvSpPr>
            <a:spLocks noGrp="1"/>
          </p:cNvSpPr>
          <p:nvPr>
            <p:ph type="title"/>
          </p:nvPr>
        </p:nvSpPr>
        <p:spPr/>
        <p:txBody>
          <a:bodyPr/>
          <a:lstStyle/>
          <a:p>
            <a:pPr algn="ctr"/>
            <a:r>
              <a:rPr lang="fa-IR" dirty="0">
                <a:cs typeface="B Nazanin" panose="00000400000000000000" pitchFamily="2" charset="-78"/>
              </a:rPr>
              <a:t>۷. مشکلات و تنگناهای احتمالی پژوهش</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3A19E5A1-BE16-2048-5B87-68AD12DAB1F5}"/>
              </a:ext>
            </a:extLst>
          </p:cNvPr>
          <p:cNvSpPr>
            <a:spLocks noGrp="1"/>
          </p:cNvSpPr>
          <p:nvPr>
            <p:ph idx="1"/>
          </p:nvPr>
        </p:nvSpPr>
        <p:spPr/>
        <p:txBody>
          <a:bodyPr/>
          <a:lstStyle/>
          <a:p>
            <a:pPr algn="r" rtl="1"/>
            <a:r>
              <a:rPr lang="ar-SA" sz="3200" dirty="0">
                <a:effectLst/>
                <a:latin typeface="Calibri" panose="020F0502020204030204" pitchFamily="34" charset="0"/>
                <a:ea typeface="Calibri" panose="020F0502020204030204" pitchFamily="34" charset="0"/>
                <a:cs typeface="B Nazanin" panose="00000400000000000000" pitchFamily="2" charset="-78"/>
              </a:rPr>
              <a:t>عدم امکان مقایسه با روش های موجود پیشین به دلیل جدید بودن شرایط و فرضیات مسئله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49223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5CF3-E2E3-52CB-0017-2E502A890A52}"/>
              </a:ext>
            </a:extLst>
          </p:cNvPr>
          <p:cNvSpPr>
            <a:spLocks noGrp="1"/>
          </p:cNvSpPr>
          <p:nvPr>
            <p:ph type="title"/>
          </p:nvPr>
        </p:nvSpPr>
        <p:spPr/>
        <p:txBody>
          <a:bodyPr/>
          <a:lstStyle/>
          <a:p>
            <a:pPr algn="ctr" rtl="1"/>
            <a:r>
              <a:rPr lang="fa-IR" dirty="0">
                <a:cs typeface="B Nazanin" panose="00000400000000000000" pitchFamily="2" charset="-78"/>
              </a:rPr>
              <a:t>۸. مدل پیشنهادی</a:t>
            </a:r>
            <a:endParaRPr lang="en-US"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4FB8FA-3A36-0C25-BA19-80BC36C7D1FB}"/>
                  </a:ext>
                </a:extLst>
              </p:cNvPr>
              <p:cNvSpPr>
                <a:spLocks noGrp="1"/>
              </p:cNvSpPr>
              <p:nvPr>
                <p:ph idx="1"/>
              </p:nvPr>
            </p:nvSpPr>
            <p:spPr>
              <a:xfrm>
                <a:off x="885825" y="1770613"/>
                <a:ext cx="10515600" cy="2541102"/>
              </a:xfrm>
            </p:spPr>
            <p:txBody>
              <a:bodyPr>
                <a:normAutofit fontScale="92500" lnSpcReduction="10000"/>
              </a:bodyPr>
              <a:lstStyle/>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مدلسازی مساله به صورت یک مساله ی عدد صحیح مختلط</a:t>
                </a:r>
                <a:r>
                  <a:rPr lang="fa-IR" sz="1800" baseline="30000" dirty="0">
                    <a:latin typeface="Calibri" panose="020F0502020204030204" pitchFamily="34" charset="0"/>
                    <a:ea typeface="Calibri" panose="020F0502020204030204" pitchFamily="34" charset="0"/>
                    <a:cs typeface="B Nazanin" panose="00000400000000000000" pitchFamily="2" charset="-78"/>
                  </a:rPr>
                  <a:t>۱</a:t>
                </a:r>
                <a:r>
                  <a:rPr lang="en-US" sz="1800" baseline="300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می باشد که به صورت فرمول بندی می شود:</a:t>
                </a:r>
                <a:endParaRPr lang="fa-IR" sz="1800" i="1" dirty="0">
                  <a:effectLst/>
                  <a:latin typeface="Cambria Math" panose="02040503050406030204" pitchFamily="18" charset="0"/>
                  <a:ea typeface="Times New Roman" panose="02020603050405020304" pitchFamily="18" charset="0"/>
                  <a:cs typeface="B Nazanin" panose="00000400000000000000" pitchFamily="2" charset="-78"/>
                </a:endParaRPr>
              </a:p>
              <a:p>
                <a:pPr marL="0" marR="0" indent="0" algn="just"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B Nazanin" panose="00000400000000000000" pitchFamily="2" charset="-78"/>
                        </a:rPr>
                        <m:t>𝑚𝑖𝑛</m:t>
                      </m:r>
                      <m:r>
                        <m:rPr>
                          <m:lit/>
                        </m:rP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𝑐</m:t>
                      </m:r>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e>
                      </m:d>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𝑔</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sub>
                      </m:sSub>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e>
                      </m:d>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𝑏</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sub>
                      </m:sSub>
                      <m:r>
                        <a:rPr lang="en-US" sz="1800"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1</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𝑚</m:t>
                      </m:r>
                      <m:r>
                        <a:rPr lang="en-US" sz="1800"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Sup>
                        <m:sSubSup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𝑅</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ub>
                        <m:sup>
                          <m:r>
                            <a:rPr lang="en-US" sz="1800" i="1">
                              <a:effectLst/>
                              <a:latin typeface="Cambria Math" panose="02040503050406030204" pitchFamily="18" charset="0"/>
                              <a:ea typeface="Times New Roman" panose="02020603050405020304" pitchFamily="18" charset="0"/>
                              <a:cs typeface="B Nazanin" panose="00000400000000000000" pitchFamily="2" charset="-78"/>
                            </a:rPr>
                            <m:t>𝑝</m:t>
                          </m:r>
                        </m:sup>
                      </m:sSubSup>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Sup>
                        <m:sSubSup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𝑍</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ub>
                        <m:sup>
                          <m:r>
                            <a:rPr lang="en-US" sz="1800" i="1">
                              <a:effectLst/>
                              <a:latin typeface="Cambria Math" panose="02040503050406030204" pitchFamily="18" charset="0"/>
                              <a:ea typeface="Times New Roman" panose="02020603050405020304" pitchFamily="18" charset="0"/>
                              <a:cs typeface="B Nazanin" panose="00000400000000000000" pitchFamily="2" charset="-78"/>
                            </a:rPr>
                            <m:t>𝑛</m:t>
                          </m:r>
                        </m:sup>
                      </m:sSubSup>
                      <m:r>
                        <m:rPr>
                          <m:lit/>
                        </m:rPr>
                        <a:rPr lang="en-US" sz="1800" i="1" smtClean="0">
                          <a:effectLst/>
                          <a:latin typeface="Cambria Math" panose="02040503050406030204" pitchFamily="18" charset="0"/>
                          <a:ea typeface="Times New Roman" panose="02020603050405020304" pitchFamily="18" charset="0"/>
                          <a:cs typeface="B Nazanin" panose="00000400000000000000" pitchFamily="2" charset="-78"/>
                        </a:rPr>
                        <m:t>}</m:t>
                      </m:r>
                    </m:oMath>
                  </m:oMathPara>
                </a14:m>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این مسائل از نظر پیچیدگی زمانی </a:t>
                </a:r>
                <a:r>
                  <a:rPr lang="en-US" sz="1800" dirty="0">
                    <a:latin typeface="Calibri" panose="020F0502020204030204" pitchFamily="34" charset="0"/>
                    <a:ea typeface="Calibri" panose="020F0502020204030204" pitchFamily="34" charset="0"/>
                    <a:cs typeface="B Nazanin" panose="00000400000000000000" pitchFamily="2" charset="-78"/>
                  </a:rPr>
                  <a:t>np</a:t>
                </a:r>
                <a:r>
                  <a:rPr lang="fa-IR" sz="1800" dirty="0">
                    <a:latin typeface="Calibri" panose="020F0502020204030204" pitchFamily="34" charset="0"/>
                    <a:ea typeface="Calibri" panose="020F0502020204030204" pitchFamily="34" charset="0"/>
                    <a:cs typeface="B Nazanin" panose="00000400000000000000" pitchFamily="2" charset="-78"/>
                  </a:rPr>
                  <a:t>-سخت می باشند چون از دسته ی مسائل بهینه سازی ترکیبیاتی بوده و در صورت وجود </a:t>
                </a:r>
                <a:r>
                  <a:rPr lang="en-US" sz="1800" dirty="0">
                    <a:latin typeface="Calibri" panose="020F0502020204030204" pitchFamily="34" charset="0"/>
                    <a:ea typeface="Calibri" panose="020F0502020204030204" pitchFamily="34" charset="0"/>
                    <a:cs typeface="B Nazanin" panose="00000400000000000000" pitchFamily="2" charset="-78"/>
                  </a:rPr>
                  <a:t>n</a:t>
                </a:r>
                <a:r>
                  <a:rPr lang="fa-IR" sz="1800" dirty="0">
                    <a:latin typeface="Calibri" panose="020F0502020204030204" pitchFamily="34" charset="0"/>
                    <a:ea typeface="Calibri" panose="020F0502020204030204" pitchFamily="34" charset="0"/>
                    <a:cs typeface="B Nazanin" panose="00000400000000000000" pitchFamily="2" charset="-78"/>
                  </a:rPr>
                  <a:t> متغیر دودویی، فضای جستجوی جواب</a:t>
                </a:r>
                <a:r>
                  <a:rPr lang="fa-IR" sz="1800" baseline="30000" dirty="0">
                    <a:latin typeface="Calibri" panose="020F0502020204030204" pitchFamily="34" charset="0"/>
                    <a:ea typeface="Calibri" panose="020F0502020204030204" pitchFamily="34" charset="0"/>
                    <a:cs typeface="B Nazanin" panose="00000400000000000000" pitchFamily="2" charset="-78"/>
                  </a:rPr>
                  <a:t>۲ </a:t>
                </a:r>
                <a:r>
                  <a:rPr lang="fa-IR" sz="1800" dirty="0">
                    <a:latin typeface="Calibri" panose="020F0502020204030204" pitchFamily="34" charset="0"/>
                    <a:ea typeface="Calibri" panose="020F0502020204030204" pitchFamily="34" charset="0"/>
                    <a:cs typeface="B Nazanin" panose="00000400000000000000" pitchFamily="2" charset="-78"/>
                  </a:rPr>
                  <a:t>به صورت نمایی می باشد.</a:t>
                </a:r>
                <a:endParaRPr lang="fa-IR" sz="1800" baseline="30000" dirty="0">
                  <a:latin typeface="Calibri" panose="020F0502020204030204" pitchFamily="34" charset="0"/>
                  <a:ea typeface="Calibri" panose="020F0502020204030204" pitchFamily="34" charset="0"/>
                  <a:cs typeface="B Nazanin" panose="00000400000000000000" pitchFamily="2" charset="-78"/>
                </a:endParaRPr>
              </a:p>
              <a:p>
                <a:pPr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ورودی</a:t>
                </a:r>
                <a:r>
                  <a:rPr lang="fa-IR" sz="1800" dirty="0">
                    <a:latin typeface="Calibri" panose="020F0502020204030204" pitchFamily="34" charset="0"/>
                    <a:ea typeface="Calibri" panose="020F0502020204030204" pitchFamily="34" charset="0"/>
                    <a:cs typeface="B Nazanin" panose="00000400000000000000" pitchFamily="2" charset="-78"/>
                  </a:rPr>
                  <a:t>، تعدادی کانتینر می باشد که باید به هر یک از </a:t>
                </a:r>
                <a:r>
                  <a:rPr lang="en-US" sz="1800" dirty="0">
                    <a:latin typeface="Calibri" panose="020F0502020204030204" pitchFamily="34" charset="0"/>
                    <a:ea typeface="Calibri" panose="020F0502020204030204" pitchFamily="34" charset="0"/>
                    <a:cs typeface="B Nazanin" panose="00000400000000000000" pitchFamily="2" charset="-78"/>
                  </a:rPr>
                  <a:t>AGV</a:t>
                </a:r>
                <a:r>
                  <a:rPr lang="fa-IR" sz="1800" dirty="0">
                    <a:latin typeface="Calibri" panose="020F0502020204030204" pitchFamily="34" charset="0"/>
                    <a:ea typeface="Calibri" panose="020F0502020204030204" pitchFamily="34" charset="0"/>
                    <a:cs typeface="B Nazanin" panose="00000400000000000000" pitchFamily="2" charset="-78"/>
                  </a:rPr>
                  <a:t>ها اختصاص داده شود. در تابع هدف مدل که</a:t>
                </a:r>
                <a:r>
                  <a:rPr lang="en-US" sz="1800" dirty="0">
                    <a:latin typeface="Calibri" panose="020F0502020204030204" pitchFamily="34" charset="0"/>
                    <a:ea typeface="Calibri" panose="020F0502020204030204" pitchFamily="34" charset="0"/>
                    <a:cs typeface="B Nazanin" panose="00000400000000000000" pitchFamily="2" charset="-78"/>
                  </a:rPr>
                  <a:t>ADRP</a:t>
                </a:r>
                <a:r>
                  <a:rPr lang="en-US" sz="1800" baseline="30000" dirty="0">
                    <a:latin typeface="Calibri" panose="020F0502020204030204" pitchFamily="34" charset="0"/>
                    <a:ea typeface="Calibri" panose="020F0502020204030204" pitchFamily="34" charset="0"/>
                    <a:cs typeface="B Nazanin" panose="00000400000000000000" pitchFamily="2" charset="-78"/>
                  </a:rPr>
                  <a:t>3</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نام دارد، هدف مینیمم کردن زمان انجام تمام عملیات ها می باشد.</a:t>
                </a:r>
              </a:p>
              <a:p>
                <a:pPr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کمینه نمودن زمان کل عملیات</a:t>
                </a:r>
                <a:r>
                  <a:rPr lang="fa-IR" sz="1800" baseline="30000" dirty="0">
                    <a:latin typeface="Calibri" panose="020F0502020204030204" pitchFamily="34" charset="0"/>
                    <a:ea typeface="Calibri" panose="020F0502020204030204" pitchFamily="34" charset="0"/>
                    <a:cs typeface="B Nazanin" panose="00000400000000000000" pitchFamily="2" charset="-78"/>
                  </a:rPr>
                  <a:t>۴</a:t>
                </a:r>
                <a:r>
                  <a:rPr lang="fa-IR" sz="1800" dirty="0">
                    <a:latin typeface="Calibri" panose="020F0502020204030204" pitchFamily="34" charset="0"/>
                    <a:ea typeface="Calibri" panose="020F0502020204030204" pitchFamily="34" charset="0"/>
                    <a:cs typeface="B Nazanin" panose="00000400000000000000" pitchFamily="2" charset="-78"/>
                  </a:rPr>
                  <a:t>، شامل مینیمم نمودن زمان عملیات آخرین </a:t>
                </a:r>
                <a:r>
                  <a:rPr lang="en-US" sz="1800" dirty="0">
                    <a:latin typeface="Calibri" panose="020F0502020204030204" pitchFamily="34" charset="0"/>
                    <a:ea typeface="Calibri" panose="020F0502020204030204" pitchFamily="34" charset="0"/>
                    <a:cs typeface="B Nazanin" panose="00000400000000000000" pitchFamily="2" charset="-78"/>
                  </a:rPr>
                  <a:t>AGV</a:t>
                </a:r>
                <a:r>
                  <a:rPr lang="fa-IR" sz="1800" dirty="0">
                    <a:latin typeface="Calibri" panose="020F0502020204030204" pitchFamily="34" charset="0"/>
                    <a:ea typeface="Calibri" panose="020F0502020204030204" pitchFamily="34" charset="0"/>
                    <a:cs typeface="B Nazanin" panose="00000400000000000000" pitchFamily="2" charset="-78"/>
                  </a:rPr>
                  <a:t> می باشد.</a:t>
                </a:r>
              </a:p>
              <a:p>
                <a:pPr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154FB8FA-3A36-0C25-BA19-80BC36C7D1FB}"/>
                  </a:ext>
                </a:extLst>
              </p:cNvPr>
              <p:cNvSpPr>
                <a:spLocks noGrp="1" noRot="1" noChangeAspect="1" noMove="1" noResize="1" noEditPoints="1" noAdjustHandles="1" noChangeArrowheads="1" noChangeShapeType="1" noTextEdit="1"/>
              </p:cNvSpPr>
              <p:nvPr>
                <p:ph idx="1"/>
              </p:nvPr>
            </p:nvSpPr>
            <p:spPr>
              <a:xfrm>
                <a:off x="885825" y="1770613"/>
                <a:ext cx="10515600" cy="2541102"/>
              </a:xfrm>
              <a:blipFill>
                <a:blip r:embed="rId3"/>
                <a:stretch>
                  <a:fillRect l="-928" t="-1679" r="-406"/>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53D7659E-41D4-1989-7F15-26297A87B86E}"/>
              </a:ext>
            </a:extLst>
          </p:cNvPr>
          <p:cNvSpPr>
            <a:spLocks noGrp="1"/>
          </p:cNvSpPr>
          <p:nvPr>
            <p:ph type="ftr" sz="quarter" idx="11"/>
          </p:nvPr>
        </p:nvSpPr>
        <p:spPr>
          <a:xfrm>
            <a:off x="838200" y="5962650"/>
            <a:ext cx="4114800" cy="712787"/>
          </a:xfrm>
        </p:spPr>
        <p:txBody>
          <a:bodyPr/>
          <a:lstStyle/>
          <a:p>
            <a:pPr marL="228600" indent="-228600" algn="l">
              <a:buAutoNum type="arabicPeriod"/>
            </a:pPr>
            <a:r>
              <a:rPr lang="en-US" dirty="0">
                <a:solidFill>
                  <a:schemeClr val="tx1"/>
                </a:solidFill>
              </a:rPr>
              <a:t>Mixed Integer Programming</a:t>
            </a:r>
            <a:endParaRPr lang="fa-IR" dirty="0">
              <a:solidFill>
                <a:schemeClr val="tx1"/>
              </a:solidFill>
            </a:endParaRPr>
          </a:p>
          <a:p>
            <a:pPr marL="228600" indent="-228600" algn="l">
              <a:buAutoNum type="arabicPeriod"/>
            </a:pPr>
            <a:r>
              <a:rPr lang="en-US" dirty="0">
                <a:solidFill>
                  <a:schemeClr val="tx1"/>
                </a:solidFill>
              </a:rPr>
              <a:t>Search Space</a:t>
            </a:r>
          </a:p>
          <a:p>
            <a:pPr marL="228600" indent="-228600" algn="l">
              <a:buAutoNum type="arabicPeriod"/>
            </a:pPr>
            <a:r>
              <a:rPr lang="en-US" dirty="0">
                <a:solidFill>
                  <a:schemeClr val="tx1"/>
                </a:solidFill>
              </a:rPr>
              <a:t>AGV Dispatching and Routing Problem</a:t>
            </a:r>
          </a:p>
          <a:p>
            <a:pPr marL="228600" indent="-228600" algn="l">
              <a:buAutoNum type="arabicPeriod"/>
            </a:pPr>
            <a:r>
              <a:rPr lang="en-US" dirty="0" err="1">
                <a:solidFill>
                  <a:schemeClr val="tx1"/>
                </a:solidFill>
              </a:rPr>
              <a:t>Makespan</a:t>
            </a:r>
            <a:endParaRPr lang="en-US" dirty="0">
              <a:solidFill>
                <a:schemeClr val="tx1"/>
              </a:solidFill>
            </a:endParaRPr>
          </a:p>
        </p:txBody>
      </p:sp>
      <p:pic>
        <p:nvPicPr>
          <p:cNvPr id="6" name="Graphic 5">
            <a:extLst>
              <a:ext uri="{FF2B5EF4-FFF2-40B4-BE49-F238E27FC236}">
                <a16:creationId xmlns:a16="http://schemas.microsoft.com/office/drawing/2014/main" id="{3A1FD672-7A0C-A751-B588-3702A82D91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3587" y="4081681"/>
            <a:ext cx="5680075" cy="388719"/>
          </a:xfrm>
          <a:prstGeom prst="rect">
            <a:avLst/>
          </a:prstGeom>
        </p:spPr>
      </p:pic>
      <p:pic>
        <p:nvPicPr>
          <p:cNvPr id="8" name="Graphic 7">
            <a:extLst>
              <a:ext uri="{FF2B5EF4-FFF2-40B4-BE49-F238E27FC236}">
                <a16:creationId xmlns:a16="http://schemas.microsoft.com/office/drawing/2014/main" id="{605D1BD5-DCBC-8CEA-A52B-3FD5A5C60A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31750" y="4645928"/>
            <a:ext cx="6993450" cy="1056372"/>
          </a:xfrm>
          <a:prstGeom prst="rect">
            <a:avLst/>
          </a:prstGeom>
        </p:spPr>
      </p:pic>
    </p:spTree>
    <p:extLst>
      <p:ext uri="{BB962C8B-B14F-4D97-AF65-F5344CB8AC3E}">
        <p14:creationId xmlns:p14="http://schemas.microsoft.com/office/powerpoint/2010/main" val="157522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F6B3-6C4F-FBB9-74B1-4DD7711C7E67}"/>
              </a:ext>
            </a:extLst>
          </p:cNvPr>
          <p:cNvSpPr>
            <a:spLocks noGrp="1"/>
          </p:cNvSpPr>
          <p:nvPr>
            <p:ph type="title"/>
          </p:nvPr>
        </p:nvSpPr>
        <p:spPr/>
        <p:txBody>
          <a:bodyPr/>
          <a:lstStyle/>
          <a:p>
            <a:pPr algn="ctr" rtl="1"/>
            <a:r>
              <a:rPr lang="fa-IR" dirty="0">
                <a:cs typeface="B Nazanin" panose="00000400000000000000" pitchFamily="2" charset="-78"/>
              </a:rPr>
              <a:t>۸. مدل پیشنهادی: برخی از پارامتر ها</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A7119BEE-71E4-C07F-B36B-A9A70B2AA1D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932339" y="1554366"/>
            <a:ext cx="7509153" cy="4404594"/>
          </a:xfrm>
        </p:spPr>
      </p:pic>
      <p:sp>
        <p:nvSpPr>
          <p:cNvPr id="4" name="Footer Placeholder 3">
            <a:extLst>
              <a:ext uri="{FF2B5EF4-FFF2-40B4-BE49-F238E27FC236}">
                <a16:creationId xmlns:a16="http://schemas.microsoft.com/office/drawing/2014/main" id="{23980BC4-86A1-E8B2-46A7-67CAA37DC24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5951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C0B9-9BA1-5C5F-1B7A-843A85DD035E}"/>
              </a:ext>
            </a:extLst>
          </p:cNvPr>
          <p:cNvSpPr>
            <a:spLocks noGrp="1"/>
          </p:cNvSpPr>
          <p:nvPr>
            <p:ph type="title"/>
          </p:nvPr>
        </p:nvSpPr>
        <p:spPr/>
        <p:txBody>
          <a:bodyPr/>
          <a:lstStyle/>
          <a:p>
            <a:pPr algn="ctr" rtl="1"/>
            <a:r>
              <a:rPr lang="fa-IR" dirty="0">
                <a:cs typeface="B Nazanin" panose="00000400000000000000" pitchFamily="2" charset="-78"/>
              </a:rPr>
              <a:t>۸. مدل پیشنهادی: مدلی بر اساس شاخه و کران</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53475616-0EDA-97C8-1746-043959797DAD}"/>
              </a:ext>
            </a:extLst>
          </p:cNvPr>
          <p:cNvSpPr>
            <a:spLocks noGrp="1"/>
          </p:cNvSpPr>
          <p:nvPr>
            <p:ph idx="1"/>
          </p:nvPr>
        </p:nvSpPr>
        <p:spPr>
          <a:xfrm>
            <a:off x="838199" y="1825625"/>
            <a:ext cx="10785389" cy="4351338"/>
          </a:xfrm>
        </p:spPr>
        <p:txBody>
          <a:bodyPr>
            <a:normAutofit/>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یک روش جستجوی جواب بهینه در مسائل </a:t>
            </a:r>
            <a:r>
              <a:rPr lang="en-US" sz="1800" dirty="0">
                <a:effectLst/>
                <a:latin typeface="Times New Roman" panose="02020603050405020304" pitchFamily="18" charset="0"/>
                <a:ea typeface="Calibri" panose="020F0502020204030204" pitchFamily="34" charset="0"/>
                <a:cs typeface="Arial" panose="020B0604020202020204" pitchFamily="34" charset="0"/>
              </a:rPr>
              <a:t>MIP</a:t>
            </a:r>
            <a:r>
              <a:rPr lang="fa-IR" sz="1800" dirty="0">
                <a:effectLst/>
                <a:latin typeface="Calibri" panose="020F0502020204030204" pitchFamily="34" charset="0"/>
                <a:ea typeface="Calibri" panose="020F0502020204030204" pitchFamily="34" charset="0"/>
                <a:cs typeface="B Nazanin" panose="00000400000000000000" pitchFamily="2" charset="-78"/>
              </a:rPr>
              <a:t>، روش شاخه و کرانه (</a:t>
            </a:r>
            <a:r>
              <a:rPr lang="en-US" sz="1800" dirty="0">
                <a:effectLst/>
                <a:latin typeface="Times New Roman" panose="02020603050405020304" pitchFamily="18" charset="0"/>
                <a:ea typeface="Calibri" panose="020F0502020204030204" pitchFamily="34" charset="0"/>
                <a:cs typeface="Arial" panose="020B0604020202020204" pitchFamily="34" charset="0"/>
              </a:rPr>
              <a:t>B&amp;B</a:t>
            </a:r>
            <a:r>
              <a:rPr lang="fa-IR" sz="1800" dirty="0">
                <a:effectLst/>
                <a:latin typeface="Calibri" panose="020F0502020204030204" pitchFamily="34" charset="0"/>
                <a:ea typeface="Calibri" panose="020F0502020204030204" pitchFamily="34" charset="0"/>
                <a:cs typeface="B Nazanin" panose="00000400000000000000" pitchFamily="2" charset="-78"/>
              </a:rPr>
              <a:t>) است. عناصر اصلی روش شاخه و کرانه عبارتند از (تومازلا و همکاران ۲۰۲۰)[</a:t>
            </a:r>
            <a:r>
              <a:rPr lang="fa-IR" sz="1800" dirty="0">
                <a:effectLst/>
                <a:latin typeface="Calibri" panose="020F0502020204030204" pitchFamily="34" charset="0"/>
                <a:ea typeface="Calibri" panose="020F0502020204030204" pitchFamily="34" charset="0"/>
                <a:cs typeface="Arial" panose="020B0604020202020204" pitchFamily="34" charset="0"/>
              </a:rPr>
              <a:t>۱</a:t>
            </a:r>
            <a:r>
              <a:rPr lang="fa-IR" sz="1800" dirty="0">
                <a:effectLst/>
                <a:latin typeface="Calibri" panose="020F0502020204030204" pitchFamily="34" charset="0"/>
                <a:ea typeface="Calibri" panose="020F0502020204030204" pitchFamily="34" charset="0"/>
                <a:cs typeface="B Nazanin" panose="00000400000000000000" pitchFamily="2" charset="-78"/>
              </a:rPr>
              <a:t>]</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 کران پایین هر گره (که برابر تابع هدف مسئله ی رها شده</a:t>
            </a:r>
            <a:r>
              <a:rPr lang="fa-IR" sz="1800" baseline="30000" dirty="0">
                <a:effectLst/>
                <a:latin typeface="Calibri" panose="020F0502020204030204" pitchFamily="34" charset="0"/>
                <a:ea typeface="Calibri" panose="020F0502020204030204" pitchFamily="34" charset="0"/>
                <a:cs typeface="B Nazanin" panose="00000400000000000000" pitchFamily="2" charset="-78"/>
              </a:rPr>
              <a:t>۱</a:t>
            </a:r>
            <a:r>
              <a:rPr lang="fa-IR" sz="1800" dirty="0">
                <a:effectLst/>
                <a:latin typeface="Calibri" panose="020F0502020204030204" pitchFamily="34" charset="0"/>
                <a:ea typeface="Calibri" panose="020F0502020204030204" pitchFamily="34" charset="0"/>
                <a:cs typeface="B Nazanin" panose="00000400000000000000" pitchFamily="2" charset="-78"/>
              </a:rPr>
              <a:t> است)</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b="1" dirty="0">
                <a:latin typeface="Calibri" panose="020F0502020204030204" pitchFamily="34" charset="0"/>
                <a:ea typeface="Calibri" panose="020F0502020204030204" pitchFamily="34" charset="0"/>
                <a:cs typeface="B Nazanin" panose="00000400000000000000" pitchFamily="2" charset="-78"/>
              </a:rPr>
              <a:t>با استفاده از این کران، به مقدار بهینه همگرا خواهد شد.</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کران بالای عمومی درخت</a:t>
            </a:r>
            <a:r>
              <a:rPr lang="fa-IR" sz="1800" dirty="0">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با استفاده یک روش ابتکاری، ابتدا به دست می آید. سپس جهت هرس نمودن</a:t>
            </a:r>
            <a:r>
              <a:rPr lang="fa-IR" sz="1800" baseline="30000" dirty="0">
                <a:latin typeface="Calibri" panose="020F0502020204030204" pitchFamily="34" charset="0"/>
                <a:ea typeface="Calibri" panose="020F0502020204030204" pitchFamily="34" charset="0"/>
                <a:cs typeface="B Nazanin" panose="00000400000000000000" pitchFamily="2" charset="-78"/>
              </a:rPr>
              <a:t>۲ </a:t>
            </a:r>
            <a:r>
              <a:rPr lang="fa-IR" sz="1800" dirty="0">
                <a:latin typeface="Calibri" panose="020F0502020204030204" pitchFamily="34" charset="0"/>
                <a:ea typeface="Calibri" panose="020F0502020204030204" pitchFamily="34" charset="0"/>
                <a:cs typeface="B Nazanin" panose="00000400000000000000" pitchFamily="2" charset="-78"/>
              </a:rPr>
              <a:t>شاخه های بعد مورد استفاده قرار می گیرد.( در صورت نشدنی بودن مسأله)</a:t>
            </a:r>
            <a:endParaRPr lang="fa-IR" sz="1800" baseline="300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روش انتخاب گره بعدی (جهت شاخه بندی): جستجو برای بهترین کاندید گسترش درخت</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استراتژی شاخه بندی</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 قواعد هرس کردن  </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اصل توقف از شاخه بندی</a:t>
            </a:r>
          </a:p>
          <a:p>
            <a:pPr marL="0" indent="0" algn="r" rtl="1">
              <a:buNone/>
            </a:pPr>
            <a:endParaRPr lang="en-US" dirty="0"/>
          </a:p>
        </p:txBody>
      </p:sp>
      <p:sp>
        <p:nvSpPr>
          <p:cNvPr id="4" name="Footer Placeholder 3">
            <a:extLst>
              <a:ext uri="{FF2B5EF4-FFF2-40B4-BE49-F238E27FC236}">
                <a16:creationId xmlns:a16="http://schemas.microsoft.com/office/drawing/2014/main" id="{54B66392-5874-A0C2-06BC-C140E401555A}"/>
              </a:ext>
            </a:extLst>
          </p:cNvPr>
          <p:cNvSpPr>
            <a:spLocks noGrp="1"/>
          </p:cNvSpPr>
          <p:nvPr>
            <p:ph type="ftr" sz="quarter" idx="11"/>
          </p:nvPr>
        </p:nvSpPr>
        <p:spPr>
          <a:xfrm>
            <a:off x="838200" y="6176963"/>
            <a:ext cx="10515600" cy="365125"/>
          </a:xfrm>
        </p:spPr>
        <p:txBody>
          <a:bodyPr/>
          <a:lstStyle/>
          <a:p>
            <a:pPr marL="228600" indent="-228600" algn="r" rtl="1">
              <a:buAutoNum type="arabicPeriod"/>
            </a:pPr>
            <a:r>
              <a:rPr lang="fa-IR" b="1" dirty="0">
                <a:solidFill>
                  <a:schemeClr val="tx1"/>
                </a:solidFill>
                <a:cs typeface="B Nazanin" panose="00000400000000000000" pitchFamily="2" charset="-78"/>
              </a:rPr>
              <a:t>رهایی (</a:t>
            </a:r>
            <a:r>
              <a:rPr lang="en-US" b="1" dirty="0">
                <a:solidFill>
                  <a:schemeClr val="tx1"/>
                </a:solidFill>
                <a:cs typeface="B Nazanin" panose="00000400000000000000" pitchFamily="2" charset="-78"/>
              </a:rPr>
              <a:t>relaxation</a:t>
            </a:r>
            <a:r>
              <a:rPr lang="fa-IR" b="1" dirty="0">
                <a:solidFill>
                  <a:schemeClr val="tx1"/>
                </a:solidFill>
                <a:cs typeface="B Nazanin" panose="00000400000000000000" pitchFamily="2" charset="-78"/>
              </a:rPr>
              <a:t>) به معنی برداشتن محدودیت دو دویی بودن متغیر ها و تبدیل مسأله به یک مساله ی ساده تر می باشد.</a:t>
            </a:r>
          </a:p>
          <a:p>
            <a:pPr marL="228600" indent="-228600">
              <a:buAutoNum type="arabicPeriod"/>
            </a:pPr>
            <a:r>
              <a:rPr lang="en-US" b="1" dirty="0">
                <a:solidFill>
                  <a:schemeClr val="tx1"/>
                </a:solidFill>
                <a:cs typeface="B Nazanin" panose="00000400000000000000" pitchFamily="2" charset="-78"/>
              </a:rPr>
              <a:t>pruning</a:t>
            </a:r>
          </a:p>
        </p:txBody>
      </p:sp>
    </p:spTree>
    <p:extLst>
      <p:ext uri="{BB962C8B-B14F-4D97-AF65-F5344CB8AC3E}">
        <p14:creationId xmlns:p14="http://schemas.microsoft.com/office/powerpoint/2010/main" val="16875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4C14-6DD5-7C44-2232-91E9E36CF953}"/>
              </a:ext>
            </a:extLst>
          </p:cNvPr>
          <p:cNvSpPr>
            <a:spLocks noGrp="1"/>
          </p:cNvSpPr>
          <p:nvPr>
            <p:ph type="title"/>
          </p:nvPr>
        </p:nvSpPr>
        <p:spPr/>
        <p:txBody>
          <a:bodyPr/>
          <a:lstStyle/>
          <a:p>
            <a:pPr algn="ctr" rtl="1"/>
            <a:r>
              <a:rPr lang="fa-IR" dirty="0">
                <a:cs typeface="B Nazanin" panose="00000400000000000000" pitchFamily="2" charset="-78"/>
              </a:rPr>
              <a:t>۸. مدل پیشنهادی: مدلی بر اساس شاخه و کران</a:t>
            </a:r>
            <a:endParaRPr lang="en-US" dirty="0"/>
          </a:p>
        </p:txBody>
      </p:sp>
      <p:sp>
        <p:nvSpPr>
          <p:cNvPr id="3" name="Content Placeholder 2">
            <a:extLst>
              <a:ext uri="{FF2B5EF4-FFF2-40B4-BE49-F238E27FC236}">
                <a16:creationId xmlns:a16="http://schemas.microsoft.com/office/drawing/2014/main" id="{BA85F64C-1A21-E327-6C63-EF65868C535C}"/>
              </a:ext>
            </a:extLst>
          </p:cNvPr>
          <p:cNvSpPr>
            <a:spLocks noGrp="1"/>
          </p:cNvSpPr>
          <p:nvPr>
            <p:ph idx="1"/>
          </p:nvPr>
        </p:nvSpPr>
        <p:spPr/>
        <p:txBody>
          <a:bodyPr>
            <a:normAutofit/>
          </a:bodyPr>
          <a:lstStyle/>
          <a:p>
            <a:pPr algn="r" rtl="1"/>
            <a:r>
              <a:rPr lang="fa-IR" sz="1600" dirty="0">
                <a:effectLst/>
                <a:latin typeface="Calibri" panose="020F0502020204030204" pitchFamily="34" charset="0"/>
                <a:ea typeface="Calibri" panose="020F0502020204030204" pitchFamily="34" charset="0"/>
                <a:cs typeface="B Nazanin" panose="00000400000000000000" pitchFamily="2" charset="-78"/>
              </a:rPr>
              <a:t>در مقاله ی پایه [۲] یک الگوریتم شاخه و کرانه جهت حل مساله ی زمان بندی بدون تداخل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ارائه گردید. در این مطالعه، پیکربندی عمومی نقطه به نقطه با مسیر های دوطرفه استفاده شد. در این پژوهش، ابتدا یک کران بالای عمومی بر پایه ی یک الگوریتم ابتکاری بدون تداخل پیشنهاد شد و سپس در هر گره، مساله ی تخصیص تعدادی کانتینر و ترتیب زمانی عملیات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با رهاسازی از تداخل و با هدف کمینه نمودن زمان کل عملیات، حل گردید و یک کران پایین برای گره بدست آمد. در صورت بزرگتر بودن این کران از کران بالای عمومی، شاخه های زیرین هرس می شوند؛ در غیر اینصورت، گره به لیست گره های فعال اضافه شده تا در لایه ی بعدی، جهت انجام فرآیند شاخه بندی مدنظر قرار گیرد. پس از تخصیص تمام کانتینرها به تمامی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با بهره گیری از یک روش ابتکاری، جواب بهینه ی بدون تداخل با کوتاهترین مسیر برای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بدست آمد.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1600" dirty="0"/>
          </a:p>
        </p:txBody>
      </p:sp>
      <p:sp>
        <p:nvSpPr>
          <p:cNvPr id="4" name="Footer Placeholder 3">
            <a:extLst>
              <a:ext uri="{FF2B5EF4-FFF2-40B4-BE49-F238E27FC236}">
                <a16:creationId xmlns:a16="http://schemas.microsoft.com/office/drawing/2014/main" id="{81DCEEEA-9568-FA16-8E2D-91CC3D8BD84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2538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FF12-93D1-451F-1EC0-0CD309831452}"/>
              </a:ext>
            </a:extLst>
          </p:cNvPr>
          <p:cNvSpPr>
            <a:spLocks noGrp="1"/>
          </p:cNvSpPr>
          <p:nvPr>
            <p:ph type="title"/>
          </p:nvPr>
        </p:nvSpPr>
        <p:spPr/>
        <p:txBody>
          <a:bodyPr/>
          <a:lstStyle/>
          <a:p>
            <a:pPr algn="ctr" rtl="1"/>
            <a:r>
              <a:rPr lang="fa-IR" dirty="0">
                <a:cs typeface="B Nazanin" panose="00000400000000000000" pitchFamily="2" charset="-78"/>
              </a:rPr>
              <a:t>۸. مدل پیشنهادی: پیاده سازی</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2658002D-3859-F15F-343E-E35A7CBCEBEF}"/>
              </a:ext>
            </a:extLst>
          </p:cNvPr>
          <p:cNvSpPr>
            <a:spLocks noGrp="1"/>
          </p:cNvSpPr>
          <p:nvPr>
            <p:ph idx="1"/>
          </p:nvPr>
        </p:nvSpPr>
        <p:spPr/>
        <p:txBody>
          <a:bodyPr/>
          <a:lstStyle/>
          <a:p>
            <a:pPr algn="r" rtl="1"/>
            <a:r>
              <a:rPr lang="fa-IR" dirty="0">
                <a:cs typeface="B Nazanin" panose="00000400000000000000" pitchFamily="2" charset="-78"/>
              </a:rPr>
              <a:t>پیاده سازی الگوریتم با استفاده از حل کننده</a:t>
            </a:r>
            <a:r>
              <a:rPr lang="fa-IR" baseline="30000" dirty="0">
                <a:cs typeface="B Nazanin" panose="00000400000000000000" pitchFamily="2" charset="-78"/>
              </a:rPr>
              <a:t>۱ </a:t>
            </a:r>
            <a:r>
              <a:rPr lang="en-US" dirty="0">
                <a:cs typeface="B Nazanin" panose="00000400000000000000" pitchFamily="2" charset="-78"/>
              </a:rPr>
              <a:t>Xpress</a:t>
            </a:r>
            <a:r>
              <a:rPr lang="fa-IR" dirty="0">
                <a:cs typeface="B Nazanin" panose="00000400000000000000" pitchFamily="2" charset="-78"/>
              </a:rPr>
              <a:t> در برنامه ی </a:t>
            </a:r>
            <a:r>
              <a:rPr lang="en-US" dirty="0">
                <a:cs typeface="B Nazanin" panose="00000400000000000000" pitchFamily="2" charset="-78"/>
              </a:rPr>
              <a:t>GAMS</a:t>
            </a:r>
            <a:r>
              <a:rPr lang="fa-IR" dirty="0">
                <a:cs typeface="B Nazanin" panose="00000400000000000000" pitchFamily="2" charset="-78"/>
              </a:rPr>
              <a:t> می باشد و جهت تحلیل داده ها و رابط کاربری از فریم ورک </a:t>
            </a:r>
            <a:r>
              <a:rPr lang="en-US" dirty="0">
                <a:cs typeface="B Nazanin" panose="00000400000000000000" pitchFamily="2" charset="-78"/>
              </a:rPr>
              <a:t>QT</a:t>
            </a:r>
            <a:r>
              <a:rPr lang="fa-IR" dirty="0">
                <a:cs typeface="B Nazanin" panose="00000400000000000000" pitchFamily="2" charset="-78"/>
              </a:rPr>
              <a:t> بهره برده خواهد شد.</a:t>
            </a:r>
            <a:endParaRPr lang="en-US" dirty="0">
              <a:cs typeface="B Nazanin" panose="00000400000000000000" pitchFamily="2" charset="-78"/>
            </a:endParaRPr>
          </a:p>
        </p:txBody>
      </p:sp>
    </p:spTree>
    <p:extLst>
      <p:ext uri="{BB962C8B-B14F-4D97-AF65-F5344CB8AC3E}">
        <p14:creationId xmlns:p14="http://schemas.microsoft.com/office/powerpoint/2010/main" val="424895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83BB-3CAA-47D3-6BE8-50960E997AD0}"/>
              </a:ext>
            </a:extLst>
          </p:cNvPr>
          <p:cNvSpPr>
            <a:spLocks noGrp="1"/>
          </p:cNvSpPr>
          <p:nvPr>
            <p:ph type="title"/>
          </p:nvPr>
        </p:nvSpPr>
        <p:spPr>
          <a:xfrm>
            <a:off x="838200" y="41017"/>
            <a:ext cx="10515600" cy="1325563"/>
          </a:xfrm>
        </p:spPr>
        <p:txBody>
          <a:bodyPr/>
          <a:lstStyle/>
          <a:p>
            <a:pPr algn="ctr"/>
            <a:r>
              <a:rPr lang="fa-IR" dirty="0">
                <a:cs typeface="B Nazanin" panose="00000400000000000000" pitchFamily="2" charset="-78"/>
              </a:rPr>
              <a:t>کارهای آتی</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761237F9-8C82-C2AC-27BC-1C3BFA1B7964}"/>
              </a:ext>
            </a:extLst>
          </p:cNvPr>
          <p:cNvSpPr>
            <a:spLocks noGrp="1"/>
          </p:cNvSpPr>
          <p:nvPr>
            <p:ph idx="1"/>
          </p:nvPr>
        </p:nvSpPr>
        <p:spPr>
          <a:xfrm>
            <a:off x="5354593" y="1070018"/>
            <a:ext cx="6336957" cy="1603375"/>
          </a:xfrm>
        </p:spPr>
        <p:txBody>
          <a:bodyPr>
            <a:normAutofit fontScale="92500" lnSpcReduction="20000"/>
          </a:bodyPr>
          <a:lstStyle/>
          <a:p>
            <a:pPr algn="r" rtl="1"/>
            <a:r>
              <a:rPr lang="fa-IR" sz="2000" dirty="0">
                <a:cs typeface="B Nazanin" panose="00000400000000000000" pitchFamily="2" charset="-78"/>
              </a:rPr>
              <a:t>اضافه نمودن این روش بدون تداخل در برنامه ی </a:t>
            </a:r>
            <a:r>
              <a:rPr lang="en-US" sz="2000" dirty="0">
                <a:cs typeface="B Nazanin" panose="00000400000000000000" pitchFamily="2" charset="-78"/>
              </a:rPr>
              <a:t>DSAGV</a:t>
            </a:r>
            <a:r>
              <a:rPr lang="fa-IR" sz="2000" dirty="0">
                <a:cs typeface="B Nazanin" panose="00000400000000000000" pitchFamily="2" charset="-78"/>
              </a:rPr>
              <a:t> </a:t>
            </a:r>
          </a:p>
          <a:p>
            <a:pPr algn="r" rtl="1"/>
            <a:r>
              <a:rPr lang="fa-IR" sz="2000" dirty="0">
                <a:cs typeface="B Nazanin" panose="00000400000000000000" pitchFamily="2" charset="-78"/>
              </a:rPr>
              <a:t>انتشار نسخه ی بروز شده ی برنامه، بر پایه ی فریم ورک </a:t>
            </a:r>
            <a:r>
              <a:rPr lang="en-US" sz="2000" dirty="0">
                <a:cs typeface="B Nazanin" panose="00000400000000000000" pitchFamily="2" charset="-78"/>
              </a:rPr>
              <a:t>QT</a:t>
            </a:r>
            <a:endParaRPr lang="fa-IR" sz="2000" dirty="0">
              <a:cs typeface="B Nazanin" panose="00000400000000000000" pitchFamily="2" charset="-78"/>
            </a:endParaRPr>
          </a:p>
          <a:p>
            <a:pPr algn="r" rtl="1"/>
            <a:r>
              <a:rPr lang="fa-IR" sz="2000" dirty="0">
                <a:cs typeface="B Nazanin" panose="00000400000000000000" pitchFamily="2" charset="-78"/>
              </a:rPr>
              <a:t>اصلاح پایگاه داده های برنامه با استفاده از </a:t>
            </a:r>
            <a:r>
              <a:rPr lang="en-US" sz="2000" dirty="0" err="1">
                <a:cs typeface="B Nazanin" panose="00000400000000000000" pitchFamily="2" charset="-78"/>
              </a:rPr>
              <a:t>sqlite</a:t>
            </a:r>
            <a:r>
              <a:rPr lang="fa-IR" sz="2000" dirty="0">
                <a:cs typeface="B Nazanin" panose="00000400000000000000" pitchFamily="2" charset="-78"/>
              </a:rPr>
              <a:t> و ترسیم نمودار ها با استفاده از </a:t>
            </a:r>
            <a:r>
              <a:rPr lang="en-US" sz="2000" dirty="0">
                <a:cs typeface="B Nazanin" panose="00000400000000000000" pitchFamily="2" charset="-78"/>
              </a:rPr>
              <a:t>VTK</a:t>
            </a:r>
          </a:p>
          <a:p>
            <a:pPr algn="r" rtl="1"/>
            <a:r>
              <a:rPr lang="fa-IR" sz="2000" dirty="0">
                <a:cs typeface="B Nazanin" panose="00000400000000000000" pitchFamily="2" charset="-78"/>
              </a:rPr>
              <a:t>ارائه ی برنامه به صورت مدل ارائه ی خدمت </a:t>
            </a:r>
            <a:r>
              <a:rPr lang="en-US" sz="2000" dirty="0">
                <a:cs typeface="B Nazanin" panose="00000400000000000000" pitchFamily="2" charset="-78"/>
              </a:rPr>
              <a:t>SaaS</a:t>
            </a:r>
          </a:p>
        </p:txBody>
      </p:sp>
      <p:sp>
        <p:nvSpPr>
          <p:cNvPr id="4" name="Footer Placeholder 3">
            <a:extLst>
              <a:ext uri="{FF2B5EF4-FFF2-40B4-BE49-F238E27FC236}">
                <a16:creationId xmlns:a16="http://schemas.microsoft.com/office/drawing/2014/main" id="{95833AE3-F35A-8621-1BDE-FD7312801B92}"/>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EC497CEF-FC1D-2CD5-BE2C-5367B01B2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73" y="2482486"/>
            <a:ext cx="5585254" cy="3830723"/>
          </a:xfrm>
          <a:prstGeom prst="rect">
            <a:avLst/>
          </a:prstGeom>
        </p:spPr>
      </p:pic>
      <p:pic>
        <p:nvPicPr>
          <p:cNvPr id="8" name="Picture 7">
            <a:extLst>
              <a:ext uri="{FF2B5EF4-FFF2-40B4-BE49-F238E27FC236}">
                <a16:creationId xmlns:a16="http://schemas.microsoft.com/office/drawing/2014/main" id="{29699491-6DC1-82FD-6022-F6DED751E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006" y="2482486"/>
            <a:ext cx="5694728" cy="3829414"/>
          </a:xfrm>
          <a:prstGeom prst="rect">
            <a:avLst/>
          </a:prstGeom>
        </p:spPr>
      </p:pic>
      <p:sp>
        <p:nvSpPr>
          <p:cNvPr id="9" name="TextBox 8">
            <a:extLst>
              <a:ext uri="{FF2B5EF4-FFF2-40B4-BE49-F238E27FC236}">
                <a16:creationId xmlns:a16="http://schemas.microsoft.com/office/drawing/2014/main" id="{DFCA2489-1935-0373-E4C7-3B0020D47E14}"/>
              </a:ext>
            </a:extLst>
          </p:cNvPr>
          <p:cNvSpPr txBox="1"/>
          <p:nvPr/>
        </p:nvSpPr>
        <p:spPr>
          <a:xfrm>
            <a:off x="4090087" y="6386040"/>
            <a:ext cx="3665838" cy="523220"/>
          </a:xfrm>
          <a:prstGeom prst="rect">
            <a:avLst/>
          </a:prstGeom>
          <a:noFill/>
        </p:spPr>
        <p:txBody>
          <a:bodyPr wrap="square" rtlCol="0">
            <a:spAutoFit/>
          </a:bodyPr>
          <a:lstStyle/>
          <a:p>
            <a:pPr algn="ctr" rtl="1"/>
            <a:r>
              <a:rPr lang="fa-IR" sz="1400" b="1" dirty="0">
                <a:cs typeface="B Nazanin" panose="00000400000000000000" pitchFamily="2" charset="-78"/>
              </a:rPr>
              <a:t>شکل ۳. تصاویری از طراحی رابط کاربری با استفاده از </a:t>
            </a:r>
            <a:r>
              <a:rPr lang="en-US" sz="1400" b="1" dirty="0">
                <a:cs typeface="B Nazanin" panose="00000400000000000000" pitchFamily="2" charset="-78"/>
              </a:rPr>
              <a:t>Figma</a:t>
            </a:r>
          </a:p>
        </p:txBody>
      </p:sp>
    </p:spTree>
    <p:extLst>
      <p:ext uri="{BB962C8B-B14F-4D97-AF65-F5344CB8AC3E}">
        <p14:creationId xmlns:p14="http://schemas.microsoft.com/office/powerpoint/2010/main" val="353606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D206-A11B-BCE3-E49B-2E3152DEF02A}"/>
              </a:ext>
            </a:extLst>
          </p:cNvPr>
          <p:cNvSpPr>
            <a:spLocks noGrp="1"/>
          </p:cNvSpPr>
          <p:nvPr>
            <p:ph type="title"/>
          </p:nvPr>
        </p:nvSpPr>
        <p:spPr/>
        <p:txBody>
          <a:bodyPr/>
          <a:lstStyle/>
          <a:p>
            <a:pPr algn="ctr"/>
            <a:r>
              <a:rPr lang="fa-IR" dirty="0">
                <a:cs typeface="B Nazanin" panose="00000400000000000000" pitchFamily="2" charset="-78"/>
              </a:rPr>
              <a:t>مراجع</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7B2464A2-DF99-81EF-E66C-08F4ACDB7F18}"/>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Tomazella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P., &amp; Nagano, M. S. (2020). A comprehensive review of Branch-and-Bound algorithms: Guidelines and directions for further research on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flowshop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scheduling problem.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Expert Systems with Applications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158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113556.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https://doi.org/10.1016/j.eswa.2020.113556</a:t>
            </a:r>
            <a:endPar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Wang, Z., &amp; Zeng, Q. (2022). A branch-and-bound approach for AGV dispatching and routing problems in automated container terminals.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Computers &amp; Industrial Engineering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166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107968.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https://doi.org/10.1016/j.cie.2022.107968</a:t>
            </a:r>
            <a:endPar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C25E48D-3C45-C760-435E-BA248476DA55}"/>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7964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a:extLst>
              <a:ext uri="{FF2B5EF4-FFF2-40B4-BE49-F238E27FC236}">
                <a16:creationId xmlns:a16="http://schemas.microsoft.com/office/drawing/2014/main" id="{3A72B95E-2E71-3BDC-0211-A54498DFB623}"/>
              </a:ext>
            </a:extLst>
          </p:cNvPr>
          <p:cNvSpPr txBox="1">
            <a:spLocks noGrp="1"/>
          </p:cNvSpPr>
          <p:nvPr/>
        </p:nvSpPr>
        <p:spPr>
          <a:xfrm>
            <a:off x="4328608" y="344684"/>
            <a:ext cx="3534784" cy="95890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1pPr>
            <a:lvl2pPr marR="0" lvl="1"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2pPr>
            <a:lvl3pPr marR="0" lvl="2"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3pPr>
            <a:lvl4pPr marR="0" lvl="3"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4pPr>
            <a:lvl5pPr marR="0" lvl="4"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5pPr>
            <a:lvl6pPr marR="0" lvl="5"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6pPr>
            <a:lvl7pPr marR="0" lvl="6"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7pPr>
            <a:lvl8pPr marR="0" lvl="7"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8pPr>
            <a:lvl9pPr marR="0" lvl="8"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9pPr>
          </a:lstStyle>
          <a:p>
            <a:pPr marL="0" lvl="0" indent="0" algn="ctr" rtl="0">
              <a:spcBef>
                <a:spcPts val="0"/>
              </a:spcBef>
              <a:spcAft>
                <a:spcPts val="0"/>
              </a:spcAft>
              <a:buNone/>
            </a:pPr>
            <a:r>
              <a:rPr lang="fa-IR" sz="3600" dirty="0">
                <a:cs typeface="B Nazanin" panose="00000400000000000000" pitchFamily="2" charset="-78"/>
              </a:rPr>
              <a:t>فهرست مطالب</a:t>
            </a:r>
            <a:endParaRPr sz="3600" dirty="0">
              <a:cs typeface="B Nazanin" panose="00000400000000000000" pitchFamily="2" charset="-78"/>
            </a:endParaRPr>
          </a:p>
        </p:txBody>
      </p:sp>
      <p:grpSp>
        <p:nvGrpSpPr>
          <p:cNvPr id="5" name="Group 4">
            <a:extLst>
              <a:ext uri="{FF2B5EF4-FFF2-40B4-BE49-F238E27FC236}">
                <a16:creationId xmlns:a16="http://schemas.microsoft.com/office/drawing/2014/main" id="{BBA7803D-3860-718D-2FC9-905E2C5B0B69}"/>
              </a:ext>
            </a:extLst>
          </p:cNvPr>
          <p:cNvGrpSpPr/>
          <p:nvPr/>
        </p:nvGrpSpPr>
        <p:grpSpPr>
          <a:xfrm>
            <a:off x="2085975" y="1214439"/>
            <a:ext cx="7579745" cy="3913822"/>
            <a:chOff x="2661006" y="1156955"/>
            <a:chExt cx="5194931" cy="1868181"/>
          </a:xfrm>
        </p:grpSpPr>
        <p:sp>
          <p:nvSpPr>
            <p:cNvPr id="6" name="TextBox 3">
              <a:extLst>
                <a:ext uri="{FF2B5EF4-FFF2-40B4-BE49-F238E27FC236}">
                  <a16:creationId xmlns:a16="http://schemas.microsoft.com/office/drawing/2014/main" id="{8E42A9F2-4075-40D1-864D-ED31C5984A26}"/>
                </a:ext>
              </a:extLst>
            </p:cNvPr>
            <p:cNvSpPr txBox="1"/>
            <p:nvPr/>
          </p:nvSpPr>
          <p:spPr>
            <a:xfrm>
              <a:off x="2661006" y="1156955"/>
              <a:ext cx="519493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b="1" dirty="0">
                <a:solidFill>
                  <a:schemeClr val="tx1"/>
                </a:solidFill>
                <a:cs typeface="B Nazanin" panose="00000400000000000000" pitchFamily="2" charset="-78"/>
              </a:endParaRPr>
            </a:p>
          </p:txBody>
        </p:sp>
        <p:sp>
          <p:nvSpPr>
            <p:cNvPr id="7" name="TextBox 4">
              <a:extLst>
                <a:ext uri="{FF2B5EF4-FFF2-40B4-BE49-F238E27FC236}">
                  <a16:creationId xmlns:a16="http://schemas.microsoft.com/office/drawing/2014/main" id="{DBB27ED6-D7D0-CB86-57AF-B02E3F14A69B}"/>
                </a:ext>
              </a:extLst>
            </p:cNvPr>
            <p:cNvSpPr txBox="1"/>
            <p:nvPr/>
          </p:nvSpPr>
          <p:spPr>
            <a:xfrm>
              <a:off x="7380084" y="1428108"/>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۱</a:t>
              </a:r>
              <a:endParaRPr lang="en-US" sz="2000" b="1" dirty="0">
                <a:solidFill>
                  <a:schemeClr val="tx1"/>
                </a:solidFill>
                <a:cs typeface="B Nazanin" panose="00000400000000000000" pitchFamily="2" charset="-78"/>
              </a:endParaRPr>
            </a:p>
          </p:txBody>
        </p:sp>
        <p:sp>
          <p:nvSpPr>
            <p:cNvPr id="8" name="TextBox 5">
              <a:extLst>
                <a:ext uri="{FF2B5EF4-FFF2-40B4-BE49-F238E27FC236}">
                  <a16:creationId xmlns:a16="http://schemas.microsoft.com/office/drawing/2014/main" id="{11769737-93F8-8AB6-9BF4-D7F977E3956E}"/>
                </a:ext>
              </a:extLst>
            </p:cNvPr>
            <p:cNvSpPr txBox="1"/>
            <p:nvPr/>
          </p:nvSpPr>
          <p:spPr>
            <a:xfrm>
              <a:off x="6151224" y="1428108"/>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بیان مسئله</a:t>
              </a:r>
              <a:endParaRPr lang="en-US" sz="2000" b="1" dirty="0">
                <a:solidFill>
                  <a:schemeClr val="tx1"/>
                </a:solidFill>
                <a:cs typeface="B Nazanin" panose="00000400000000000000" pitchFamily="2" charset="-78"/>
              </a:endParaRPr>
            </a:p>
          </p:txBody>
        </p:sp>
        <p:sp>
          <p:nvSpPr>
            <p:cNvPr id="9" name="TextBox 9">
              <a:extLst>
                <a:ext uri="{FF2B5EF4-FFF2-40B4-BE49-F238E27FC236}">
                  <a16:creationId xmlns:a16="http://schemas.microsoft.com/office/drawing/2014/main" id="{9D712DB8-48C7-3C58-00E1-3F5A30D97DFE}"/>
                </a:ext>
              </a:extLst>
            </p:cNvPr>
            <p:cNvSpPr txBox="1"/>
            <p:nvPr/>
          </p:nvSpPr>
          <p:spPr>
            <a:xfrm>
              <a:off x="7380084" y="187994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۲</a:t>
              </a:r>
              <a:endParaRPr lang="en-US" sz="2000" b="1" dirty="0">
                <a:solidFill>
                  <a:schemeClr val="tx1"/>
                </a:solidFill>
                <a:cs typeface="B Nazanin" panose="00000400000000000000" pitchFamily="2" charset="-78"/>
              </a:endParaRPr>
            </a:p>
          </p:txBody>
        </p:sp>
        <p:sp>
          <p:nvSpPr>
            <p:cNvPr id="10" name="TextBox 10">
              <a:extLst>
                <a:ext uri="{FF2B5EF4-FFF2-40B4-BE49-F238E27FC236}">
                  <a16:creationId xmlns:a16="http://schemas.microsoft.com/office/drawing/2014/main" id="{45F03C5C-5A31-1D41-04E0-1E7746114A6B}"/>
                </a:ext>
              </a:extLst>
            </p:cNvPr>
            <p:cNvSpPr txBox="1"/>
            <p:nvPr/>
          </p:nvSpPr>
          <p:spPr>
            <a:xfrm>
              <a:off x="7377073" y="278987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۴</a:t>
              </a:r>
              <a:endParaRPr lang="en-US" sz="2000" b="1" dirty="0">
                <a:solidFill>
                  <a:schemeClr val="tx1"/>
                </a:solidFill>
                <a:cs typeface="B Nazanin" panose="00000400000000000000" pitchFamily="2" charset="-78"/>
              </a:endParaRPr>
            </a:p>
          </p:txBody>
        </p:sp>
        <p:sp>
          <p:nvSpPr>
            <p:cNvPr id="11" name="TextBox 12">
              <a:extLst>
                <a:ext uri="{FF2B5EF4-FFF2-40B4-BE49-F238E27FC236}">
                  <a16:creationId xmlns:a16="http://schemas.microsoft.com/office/drawing/2014/main" id="{D9860757-3CCA-A0CE-DCB9-C79289A4BDF6}"/>
                </a:ext>
              </a:extLst>
            </p:cNvPr>
            <p:cNvSpPr txBox="1"/>
            <p:nvPr/>
          </p:nvSpPr>
          <p:spPr>
            <a:xfrm>
              <a:off x="4510225" y="1428108"/>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۵</a:t>
              </a:r>
              <a:endParaRPr lang="en-US" sz="2000" b="1" dirty="0">
                <a:solidFill>
                  <a:schemeClr val="tx1"/>
                </a:solidFill>
                <a:cs typeface="B Nazanin" panose="00000400000000000000" pitchFamily="2" charset="-78"/>
              </a:endParaRPr>
            </a:p>
          </p:txBody>
        </p:sp>
        <p:sp>
          <p:nvSpPr>
            <p:cNvPr id="12" name="TextBox 14">
              <a:extLst>
                <a:ext uri="{FF2B5EF4-FFF2-40B4-BE49-F238E27FC236}">
                  <a16:creationId xmlns:a16="http://schemas.microsoft.com/office/drawing/2014/main" id="{DFA9F9CF-01BE-F442-78C7-4B1B3BDE9916}"/>
                </a:ext>
              </a:extLst>
            </p:cNvPr>
            <p:cNvSpPr txBox="1"/>
            <p:nvPr/>
          </p:nvSpPr>
          <p:spPr>
            <a:xfrm>
              <a:off x="4510225" y="1959521"/>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۶</a:t>
              </a:r>
              <a:endParaRPr lang="en-US" sz="2000" b="1" dirty="0">
                <a:solidFill>
                  <a:schemeClr val="tx1"/>
                </a:solidFill>
                <a:cs typeface="B Nazanin" panose="00000400000000000000" pitchFamily="2" charset="-78"/>
              </a:endParaRPr>
            </a:p>
          </p:txBody>
        </p:sp>
        <p:sp>
          <p:nvSpPr>
            <p:cNvPr id="13" name="TextBox 15">
              <a:extLst>
                <a:ext uri="{FF2B5EF4-FFF2-40B4-BE49-F238E27FC236}">
                  <a16:creationId xmlns:a16="http://schemas.microsoft.com/office/drawing/2014/main" id="{C3799F74-0DE9-A3D5-B329-A4693B398A6C}"/>
                </a:ext>
              </a:extLst>
            </p:cNvPr>
            <p:cNvSpPr txBox="1"/>
            <p:nvPr/>
          </p:nvSpPr>
          <p:spPr>
            <a:xfrm>
              <a:off x="4514619" y="274357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۸</a:t>
              </a:r>
              <a:endParaRPr lang="en-US" sz="2000" b="1" dirty="0">
                <a:solidFill>
                  <a:schemeClr val="tx1"/>
                </a:solidFill>
                <a:cs typeface="B Nazanin" panose="00000400000000000000" pitchFamily="2" charset="-78"/>
              </a:endParaRPr>
            </a:p>
          </p:txBody>
        </p:sp>
        <p:sp>
          <p:nvSpPr>
            <p:cNvPr id="15" name="TextBox 17">
              <a:extLst>
                <a:ext uri="{FF2B5EF4-FFF2-40B4-BE49-F238E27FC236}">
                  <a16:creationId xmlns:a16="http://schemas.microsoft.com/office/drawing/2014/main" id="{43DFDEF1-934C-106E-0DBC-924FE6848F06}"/>
                </a:ext>
              </a:extLst>
            </p:cNvPr>
            <p:cNvSpPr txBox="1"/>
            <p:nvPr/>
          </p:nvSpPr>
          <p:spPr>
            <a:xfrm>
              <a:off x="6171954" y="1919484"/>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اهداف تحقیق</a:t>
              </a:r>
              <a:endParaRPr lang="en-US" sz="2000" b="1" dirty="0">
                <a:solidFill>
                  <a:schemeClr val="tx1"/>
                </a:solidFill>
                <a:cs typeface="B Nazanin" panose="00000400000000000000" pitchFamily="2" charset="-78"/>
              </a:endParaRPr>
            </a:p>
          </p:txBody>
        </p:sp>
        <p:sp>
          <p:nvSpPr>
            <p:cNvPr id="16" name="TextBox 18">
              <a:extLst>
                <a:ext uri="{FF2B5EF4-FFF2-40B4-BE49-F238E27FC236}">
                  <a16:creationId xmlns:a16="http://schemas.microsoft.com/office/drawing/2014/main" id="{B0DEA4C7-397D-35AB-A7E0-DE9BFD5B101A}"/>
                </a:ext>
              </a:extLst>
            </p:cNvPr>
            <p:cNvSpPr txBox="1"/>
            <p:nvPr/>
          </p:nvSpPr>
          <p:spPr>
            <a:xfrm>
              <a:off x="6171953" y="2388070"/>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سوالات تحقیق</a:t>
              </a:r>
              <a:endParaRPr lang="en-US" sz="2000" b="1" dirty="0">
                <a:solidFill>
                  <a:schemeClr val="tx1"/>
                </a:solidFill>
                <a:cs typeface="B Nazanin" panose="00000400000000000000" pitchFamily="2" charset="-78"/>
              </a:endParaRPr>
            </a:p>
          </p:txBody>
        </p:sp>
        <p:sp>
          <p:nvSpPr>
            <p:cNvPr id="17" name="TextBox 19">
              <a:extLst>
                <a:ext uri="{FF2B5EF4-FFF2-40B4-BE49-F238E27FC236}">
                  <a16:creationId xmlns:a16="http://schemas.microsoft.com/office/drawing/2014/main" id="{22DCE88F-EA83-63B1-2A71-C56811E65BA4}"/>
                </a:ext>
              </a:extLst>
            </p:cNvPr>
            <p:cNvSpPr txBox="1"/>
            <p:nvPr/>
          </p:nvSpPr>
          <p:spPr>
            <a:xfrm>
              <a:off x="6032291" y="2835901"/>
              <a:ext cx="1234977"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فرضیات تحقیق</a:t>
              </a:r>
              <a:endParaRPr lang="en-US" sz="2000" b="1" dirty="0">
                <a:solidFill>
                  <a:schemeClr val="tx1"/>
                </a:solidFill>
                <a:cs typeface="B Nazanin" panose="00000400000000000000" pitchFamily="2" charset="-78"/>
              </a:endParaRPr>
            </a:p>
          </p:txBody>
        </p:sp>
        <p:sp>
          <p:nvSpPr>
            <p:cNvPr id="18" name="TextBox 20">
              <a:extLst>
                <a:ext uri="{FF2B5EF4-FFF2-40B4-BE49-F238E27FC236}">
                  <a16:creationId xmlns:a16="http://schemas.microsoft.com/office/drawing/2014/main" id="{B2D77FEE-837F-9A5C-0646-9D85742D4E0B}"/>
                </a:ext>
              </a:extLst>
            </p:cNvPr>
            <p:cNvSpPr txBox="1"/>
            <p:nvPr/>
          </p:nvSpPr>
          <p:spPr>
            <a:xfrm>
              <a:off x="3018977" y="1428108"/>
              <a:ext cx="1346709"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مفاهیم و تعاریف</a:t>
              </a:r>
              <a:endParaRPr lang="en-US" sz="2000" b="1" dirty="0">
                <a:solidFill>
                  <a:schemeClr val="tx1"/>
                </a:solidFill>
                <a:cs typeface="B Nazanin" panose="00000400000000000000" pitchFamily="2" charset="-78"/>
              </a:endParaRPr>
            </a:p>
          </p:txBody>
        </p:sp>
        <p:sp>
          <p:nvSpPr>
            <p:cNvPr id="19" name="TextBox 22">
              <a:extLst>
                <a:ext uri="{FF2B5EF4-FFF2-40B4-BE49-F238E27FC236}">
                  <a16:creationId xmlns:a16="http://schemas.microsoft.com/office/drawing/2014/main" id="{AC8669DB-A0A5-6CA0-BD99-3EBEC489827B}"/>
                </a:ext>
              </a:extLst>
            </p:cNvPr>
            <p:cNvSpPr txBox="1"/>
            <p:nvPr/>
          </p:nvSpPr>
          <p:spPr>
            <a:xfrm>
              <a:off x="2808680" y="1959520"/>
              <a:ext cx="155387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پیشینه تحقیق</a:t>
              </a:r>
              <a:endParaRPr lang="en-US" sz="2000" b="1" dirty="0">
                <a:solidFill>
                  <a:schemeClr val="tx1"/>
                </a:solidFill>
                <a:cs typeface="B Nazanin" panose="00000400000000000000" pitchFamily="2" charset="-78"/>
              </a:endParaRPr>
            </a:p>
          </p:txBody>
        </p:sp>
        <p:sp>
          <p:nvSpPr>
            <p:cNvPr id="20" name="TextBox 23">
              <a:extLst>
                <a:ext uri="{FF2B5EF4-FFF2-40B4-BE49-F238E27FC236}">
                  <a16:creationId xmlns:a16="http://schemas.microsoft.com/office/drawing/2014/main" id="{DE8D700B-0D7F-40B6-B9DC-B55843EEE035}"/>
                </a:ext>
              </a:extLst>
            </p:cNvPr>
            <p:cNvSpPr txBox="1"/>
            <p:nvPr/>
          </p:nvSpPr>
          <p:spPr>
            <a:xfrm>
              <a:off x="2931899" y="2741283"/>
              <a:ext cx="1321456"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مدل پیشنهادی</a:t>
              </a:r>
              <a:endParaRPr lang="en-US" sz="2000" b="1" dirty="0">
                <a:solidFill>
                  <a:schemeClr val="tx1"/>
                </a:solidFill>
                <a:cs typeface="B Nazanin" panose="00000400000000000000" pitchFamily="2" charset="-78"/>
              </a:endParaRPr>
            </a:p>
          </p:txBody>
        </p:sp>
        <p:sp>
          <p:nvSpPr>
            <p:cNvPr id="22" name="TextBox 26">
              <a:extLst>
                <a:ext uri="{FF2B5EF4-FFF2-40B4-BE49-F238E27FC236}">
                  <a16:creationId xmlns:a16="http://schemas.microsoft.com/office/drawing/2014/main" id="{E2B4CF09-D841-C188-B467-FF6F3F494949}"/>
                </a:ext>
              </a:extLst>
            </p:cNvPr>
            <p:cNvSpPr txBox="1"/>
            <p:nvPr/>
          </p:nvSpPr>
          <p:spPr>
            <a:xfrm>
              <a:off x="7377072" y="2331786"/>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۳</a:t>
              </a:r>
              <a:endParaRPr lang="en-US" sz="2000" b="1" dirty="0">
                <a:solidFill>
                  <a:schemeClr val="tx1"/>
                </a:solidFill>
                <a:cs typeface="B Nazanin" panose="00000400000000000000" pitchFamily="2" charset="-78"/>
              </a:endParaRPr>
            </a:p>
          </p:txBody>
        </p:sp>
      </p:grpSp>
      <p:sp>
        <p:nvSpPr>
          <p:cNvPr id="2" name="TextBox 15">
            <a:extLst>
              <a:ext uri="{FF2B5EF4-FFF2-40B4-BE49-F238E27FC236}">
                <a16:creationId xmlns:a16="http://schemas.microsoft.com/office/drawing/2014/main" id="{3EA73C05-315A-F547-D3EF-9D943D790220}"/>
              </a:ext>
            </a:extLst>
          </p:cNvPr>
          <p:cNvSpPr txBox="1"/>
          <p:nvPr/>
        </p:nvSpPr>
        <p:spPr>
          <a:xfrm>
            <a:off x="4790518" y="3795750"/>
            <a:ext cx="329794" cy="400110"/>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۷</a:t>
            </a:r>
            <a:endParaRPr lang="en-US" sz="2000" b="1" dirty="0">
              <a:solidFill>
                <a:schemeClr val="tx1"/>
              </a:solidFill>
              <a:cs typeface="B Nazanin" panose="00000400000000000000" pitchFamily="2" charset="-78"/>
            </a:endParaRPr>
          </a:p>
        </p:txBody>
      </p:sp>
      <p:sp>
        <p:nvSpPr>
          <p:cNvPr id="3" name="TextBox 23">
            <a:extLst>
              <a:ext uri="{FF2B5EF4-FFF2-40B4-BE49-F238E27FC236}">
                <a16:creationId xmlns:a16="http://schemas.microsoft.com/office/drawing/2014/main" id="{4898E515-C72E-7677-8F32-02F003E08BFB}"/>
              </a:ext>
            </a:extLst>
          </p:cNvPr>
          <p:cNvSpPr txBox="1"/>
          <p:nvPr/>
        </p:nvSpPr>
        <p:spPr>
          <a:xfrm>
            <a:off x="2502350" y="3809053"/>
            <a:ext cx="1928091"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تنگنا های احتمالی</a:t>
            </a:r>
            <a:endParaRPr lang="en-US" sz="2000" b="1" dirty="0">
              <a:solidFill>
                <a:schemeClr val="tx1"/>
              </a:solidFill>
              <a:cs typeface="B Nazanin" panose="00000400000000000000" pitchFamily="2" charset="-78"/>
            </a:endParaRPr>
          </a:p>
        </p:txBody>
      </p:sp>
      <p:sp>
        <p:nvSpPr>
          <p:cNvPr id="14" name="TextBox 15">
            <a:extLst>
              <a:ext uri="{FF2B5EF4-FFF2-40B4-BE49-F238E27FC236}">
                <a16:creationId xmlns:a16="http://schemas.microsoft.com/office/drawing/2014/main" id="{1E85EB11-7FD8-FB31-13BF-D098E2F2BEF4}"/>
              </a:ext>
            </a:extLst>
          </p:cNvPr>
          <p:cNvSpPr txBox="1"/>
          <p:nvPr/>
        </p:nvSpPr>
        <p:spPr>
          <a:xfrm>
            <a:off x="4790518" y="5201578"/>
            <a:ext cx="329794" cy="400110"/>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۹</a:t>
            </a:r>
            <a:endParaRPr lang="en-US" sz="2000" b="1" dirty="0">
              <a:solidFill>
                <a:schemeClr val="tx1"/>
              </a:solidFill>
              <a:cs typeface="B Nazanin" panose="00000400000000000000" pitchFamily="2" charset="-78"/>
            </a:endParaRPr>
          </a:p>
        </p:txBody>
      </p:sp>
      <p:sp>
        <p:nvSpPr>
          <p:cNvPr id="21" name="TextBox 23">
            <a:extLst>
              <a:ext uri="{FF2B5EF4-FFF2-40B4-BE49-F238E27FC236}">
                <a16:creationId xmlns:a16="http://schemas.microsoft.com/office/drawing/2014/main" id="{486DC619-4299-2910-237F-1F320FF14074}"/>
              </a:ext>
            </a:extLst>
          </p:cNvPr>
          <p:cNvSpPr txBox="1"/>
          <p:nvPr/>
        </p:nvSpPr>
        <p:spPr>
          <a:xfrm>
            <a:off x="2321903" y="5250161"/>
            <a:ext cx="2246738"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کار های آتی</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98220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6F7E-133C-00AC-FCBD-8D2C600CBC94}"/>
              </a:ext>
            </a:extLst>
          </p:cNvPr>
          <p:cNvSpPr>
            <a:spLocks noGrp="1"/>
          </p:cNvSpPr>
          <p:nvPr>
            <p:ph type="title"/>
          </p:nvPr>
        </p:nvSpPr>
        <p:spPr>
          <a:xfrm>
            <a:off x="755822" y="-72232"/>
            <a:ext cx="10515600" cy="1325563"/>
          </a:xfrm>
        </p:spPr>
        <p:txBody>
          <a:bodyPr/>
          <a:lstStyle/>
          <a:p>
            <a:pPr algn="ctr" rtl="1"/>
            <a:r>
              <a:rPr lang="fa-IR" dirty="0">
                <a:cs typeface="B Nazanin" panose="00000400000000000000" pitchFamily="2" charset="-78"/>
              </a:rPr>
              <a:t>1. بیان مسئله	</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07AD7D74-796D-6DA7-B622-C5183C1A375A}"/>
              </a:ext>
            </a:extLst>
          </p:cNvPr>
          <p:cNvSpPr>
            <a:spLocks noGrp="1"/>
          </p:cNvSpPr>
          <p:nvPr>
            <p:ph idx="1"/>
          </p:nvPr>
        </p:nvSpPr>
        <p:spPr>
          <a:xfrm>
            <a:off x="838200" y="989720"/>
            <a:ext cx="10515600" cy="4351338"/>
          </a:xfrm>
        </p:spPr>
        <p:txBody>
          <a:bodyPr>
            <a:normAutofit/>
          </a:bodyPr>
          <a:lstStyle/>
          <a:p>
            <a:pPr algn="r" rtl="1"/>
            <a:r>
              <a:rPr lang="fa-IR" sz="1800" dirty="0">
                <a:cs typeface="B Nazanin" panose="00000400000000000000" pitchFamily="2" charset="-78"/>
              </a:rPr>
              <a:t>۱. </a:t>
            </a:r>
            <a:r>
              <a:rPr lang="fa-IR" sz="1800" b="1" dirty="0">
                <a:cs typeface="B Nazanin" panose="00000400000000000000" pitchFamily="2" charset="-78"/>
              </a:rPr>
              <a:t>مسئله توزیع و مسیر‌یابی</a:t>
            </a:r>
            <a:r>
              <a:rPr lang="fa-IR" sz="1800" dirty="0">
                <a:cs typeface="B Nazanin" panose="00000400000000000000" pitchFamily="2" charset="-78"/>
              </a:rPr>
              <a:t>: تخصیص کارهای حمل و نقلی و هدایت خودروها در شرکت های ارسال کالا و حمل و نقل در زمان مشخص انجام می شود.</a:t>
            </a:r>
          </a:p>
          <a:p>
            <a:pPr algn="r" rtl="1"/>
            <a:r>
              <a:rPr lang="fa-IR" sz="1800" b="1" dirty="0">
                <a:cs typeface="B Nazanin" panose="00000400000000000000" pitchFamily="2" charset="-78"/>
              </a:rPr>
              <a:t>۲. کاربرد </a:t>
            </a:r>
            <a:r>
              <a:rPr lang="en-US" sz="1800" b="1" dirty="0">
                <a:cs typeface="B Nazanin" panose="00000400000000000000" pitchFamily="2" charset="-78"/>
              </a:rPr>
              <a:t>AGV</a:t>
            </a:r>
            <a:r>
              <a:rPr lang="fa-IR" sz="1800" b="1" dirty="0">
                <a:cs typeface="B Nazanin" panose="00000400000000000000" pitchFamily="2" charset="-78"/>
              </a:rPr>
              <a:t> در پایانه‌های خودکار</a:t>
            </a:r>
            <a:r>
              <a:rPr lang="fa-IR" sz="1800" dirty="0">
                <a:cs typeface="B Nazanin" panose="00000400000000000000" pitchFamily="2" charset="-78"/>
              </a:rPr>
              <a:t>: مسیر‌یابی و توزیع کارهای کانتینری به خودروهای خودکار (</a:t>
            </a:r>
            <a:r>
              <a:rPr lang="en-US" sz="1800" dirty="0">
                <a:cs typeface="B Nazanin" panose="00000400000000000000" pitchFamily="2" charset="-78"/>
              </a:rPr>
              <a:t>AGV) </a:t>
            </a:r>
            <a:r>
              <a:rPr lang="fa-IR" sz="1800" dirty="0">
                <a:cs typeface="B Nazanin" panose="00000400000000000000" pitchFamily="2" charset="-78"/>
              </a:rPr>
              <a:t>در بنادر دریایی باید به‌گونه‌ای باشد که کانتینرها بین محوطه‌های دریایی و ذخیره‌سازی جابه‌جا شوند.</a:t>
            </a:r>
          </a:p>
          <a:p>
            <a:pPr algn="r" rtl="1"/>
            <a:r>
              <a:rPr lang="fa-IR" sz="1800" dirty="0">
                <a:cs typeface="B Nazanin" panose="00000400000000000000" pitchFamily="2" charset="-78"/>
              </a:rPr>
              <a:t>۳. </a:t>
            </a:r>
            <a:r>
              <a:rPr lang="fa-IR" sz="1800" b="1" dirty="0">
                <a:cs typeface="B Nazanin" panose="00000400000000000000" pitchFamily="2" charset="-78"/>
              </a:rPr>
              <a:t>افزایش کارایی بنادر با </a:t>
            </a:r>
            <a:r>
              <a:rPr lang="en-US" sz="1800" b="1" dirty="0">
                <a:cs typeface="B Nazanin" panose="00000400000000000000" pitchFamily="2" charset="-78"/>
              </a:rPr>
              <a:t>AGV</a:t>
            </a:r>
            <a:r>
              <a:rPr lang="fa-IR" sz="1800" b="1" dirty="0">
                <a:cs typeface="B Nazanin" panose="00000400000000000000" pitchFamily="2" charset="-78"/>
              </a:rPr>
              <a:t>ها</a:t>
            </a:r>
            <a:r>
              <a:rPr lang="fa-IR" sz="1800" dirty="0">
                <a:cs typeface="B Nazanin" panose="00000400000000000000" pitchFamily="2" charset="-78"/>
              </a:rPr>
              <a:t>: با توجه به هزینه بالای جرثقیل‌ها، افزایش تعداد </a:t>
            </a:r>
            <a:r>
              <a:rPr lang="en-US" sz="1800" dirty="0">
                <a:cs typeface="B Nazanin" panose="00000400000000000000" pitchFamily="2" charset="-78"/>
              </a:rPr>
              <a:t>AGV</a:t>
            </a:r>
            <a:r>
              <a:rPr lang="fa-IR" sz="1800" dirty="0">
                <a:cs typeface="B Nazanin" panose="00000400000000000000" pitchFamily="2" charset="-78"/>
              </a:rPr>
              <a:t>ها باید به عنوان راهکاری اقتصادی‌تر برای افزایش کارایی بنادر در نظر گرفته شود. همچنین ترافیک و تداخل بنادر نیز باید لحاظ گردد.</a:t>
            </a:r>
          </a:p>
          <a:p>
            <a:pPr algn="r" rtl="1"/>
            <a:r>
              <a:rPr lang="fa-IR" sz="1800" b="1" dirty="0">
                <a:cs typeface="B Nazanin" panose="00000400000000000000" pitchFamily="2" charset="-78"/>
              </a:rPr>
              <a:t>۴. راهکار بدون تداخل</a:t>
            </a:r>
            <a:r>
              <a:rPr lang="fa-IR" sz="1800" dirty="0">
                <a:cs typeface="B Nazanin" panose="00000400000000000000" pitchFamily="2" charset="-78"/>
              </a:rPr>
              <a:t>: راهکاری بدون تداخل باید برای توزیع عملیات کانتینری بین </a:t>
            </a:r>
            <a:r>
              <a:rPr lang="en-US" sz="1800" dirty="0">
                <a:cs typeface="B Nazanin" panose="00000400000000000000" pitchFamily="2" charset="-78"/>
              </a:rPr>
              <a:t>AGV</a:t>
            </a:r>
            <a:r>
              <a:rPr lang="fa-IR" sz="1800" dirty="0">
                <a:cs typeface="B Nazanin" panose="00000400000000000000" pitchFamily="2" charset="-78"/>
              </a:rPr>
              <a:t>ها ارائه شود تا با محدودیت‌های فضا و منابع بنادر، کارایی بندر افزایش یابد.</a:t>
            </a:r>
            <a:endParaRPr lang="en-US" sz="1800" dirty="0">
              <a:cs typeface="B Nazanin" panose="00000400000000000000" pitchFamily="2" charset="-78"/>
            </a:endParaRPr>
          </a:p>
        </p:txBody>
      </p:sp>
      <p:pic>
        <p:nvPicPr>
          <p:cNvPr id="4" name="Content Placeholder 13">
            <a:extLst>
              <a:ext uri="{FF2B5EF4-FFF2-40B4-BE49-F238E27FC236}">
                <a16:creationId xmlns:a16="http://schemas.microsoft.com/office/drawing/2014/main" id="{43F7351B-FCF1-0707-5A20-A94A2C62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611" y="3463676"/>
            <a:ext cx="8836778" cy="2400002"/>
          </a:xfrm>
          <a:prstGeom prst="rect">
            <a:avLst/>
          </a:prstGeom>
        </p:spPr>
      </p:pic>
      <p:sp>
        <p:nvSpPr>
          <p:cNvPr id="5" name="Footer Placeholder 4">
            <a:extLst>
              <a:ext uri="{FF2B5EF4-FFF2-40B4-BE49-F238E27FC236}">
                <a16:creationId xmlns:a16="http://schemas.microsoft.com/office/drawing/2014/main" id="{70B7BE21-98A6-77C7-0F5F-DFF9BD727741}"/>
              </a:ext>
            </a:extLst>
          </p:cNvPr>
          <p:cNvSpPr>
            <a:spLocks noGrp="1"/>
          </p:cNvSpPr>
          <p:nvPr>
            <p:ph type="ftr" sz="quarter" idx="11"/>
          </p:nvPr>
        </p:nvSpPr>
        <p:spPr>
          <a:xfrm>
            <a:off x="838200" y="6037885"/>
            <a:ext cx="4114800" cy="581990"/>
          </a:xfrm>
        </p:spPr>
        <p:txBody>
          <a:bodyPr/>
          <a:lstStyle/>
          <a:p>
            <a:pPr marL="228600" indent="-228600">
              <a:buAutoNum type="arabicPeriod"/>
            </a:pPr>
            <a:r>
              <a:rPr lang="en-US" dirty="0">
                <a:solidFill>
                  <a:schemeClr val="tx1"/>
                </a:solidFill>
              </a:rPr>
              <a:t>Quay Crane</a:t>
            </a:r>
          </a:p>
          <a:p>
            <a:pPr marL="228600" indent="-228600">
              <a:buAutoNum type="arabicPeriod"/>
            </a:pPr>
            <a:r>
              <a:rPr lang="en-US" dirty="0">
                <a:solidFill>
                  <a:schemeClr val="tx1"/>
                </a:solidFill>
              </a:rPr>
              <a:t>Handover Points</a:t>
            </a:r>
          </a:p>
          <a:p>
            <a:pPr marL="228600" indent="-228600">
              <a:buAutoNum type="arabicPeriod"/>
            </a:pPr>
            <a:r>
              <a:rPr lang="en-US" dirty="0">
                <a:solidFill>
                  <a:schemeClr val="tx1"/>
                </a:solidFill>
              </a:rPr>
              <a:t>automated stacking cranes</a:t>
            </a:r>
          </a:p>
          <a:p>
            <a:pPr marL="228600" indent="-228600">
              <a:buAutoNum type="arabicPeriod"/>
            </a:pPr>
            <a:endParaRPr lang="en-US" dirty="0">
              <a:solidFill>
                <a:schemeClr val="tx1"/>
              </a:solidFill>
            </a:endParaRPr>
          </a:p>
        </p:txBody>
      </p:sp>
      <p:sp>
        <p:nvSpPr>
          <p:cNvPr id="6" name="TextBox 5">
            <a:extLst>
              <a:ext uri="{FF2B5EF4-FFF2-40B4-BE49-F238E27FC236}">
                <a16:creationId xmlns:a16="http://schemas.microsoft.com/office/drawing/2014/main" id="{0F1D99CB-2F84-4D3C-778E-04B3625A0CCB}"/>
              </a:ext>
            </a:extLst>
          </p:cNvPr>
          <p:cNvSpPr txBox="1"/>
          <p:nvPr/>
        </p:nvSpPr>
        <p:spPr>
          <a:xfrm>
            <a:off x="4781550" y="5689472"/>
            <a:ext cx="2628900" cy="400110"/>
          </a:xfrm>
          <a:prstGeom prst="rect">
            <a:avLst/>
          </a:prstGeom>
          <a:noFill/>
        </p:spPr>
        <p:txBody>
          <a:bodyPr wrap="square" rtlCol="0">
            <a:spAutoFit/>
          </a:bodyPr>
          <a:lstStyle/>
          <a:p>
            <a:pPr algn="ctr" rtl="1"/>
            <a:r>
              <a:rPr lang="fa-IR" sz="1000" b="1" i="1" dirty="0">
                <a:cs typeface="B Nazanin" panose="00000400000000000000" pitchFamily="2" charset="-78"/>
              </a:rPr>
              <a:t>شکل۱. منطقه ی عملیاتی بنادر </a:t>
            </a:r>
            <a:br>
              <a:rPr lang="fa-IR" sz="1000" b="1" i="1" dirty="0">
                <a:cs typeface="B Nazanin" panose="00000400000000000000" pitchFamily="2" charset="-78"/>
              </a:rPr>
            </a:br>
            <a:r>
              <a:rPr lang="fa-IR" sz="1000" b="1" i="1" dirty="0">
                <a:cs typeface="B Nazanin" panose="00000400000000000000" pitchFamily="2" charset="-78"/>
              </a:rPr>
              <a:t>منبع: مقاله ی </a:t>
            </a:r>
            <a:r>
              <a:rPr lang="fa-IR" sz="1000" b="1" i="1" dirty="0">
                <a:cs typeface="B Nazanin" panose="00000400000000000000" pitchFamily="2" charset="-78"/>
                <a:hlinkClick r:id="rId4" action="ppaction://hlinksldjump"/>
              </a:rPr>
              <a:t>پایه۲</a:t>
            </a:r>
            <a:endParaRPr lang="en-US" sz="1000" b="1" i="1" dirty="0">
              <a:cs typeface="B Nazanin" panose="00000400000000000000" pitchFamily="2" charset="-78"/>
            </a:endParaRPr>
          </a:p>
        </p:txBody>
      </p:sp>
    </p:spTree>
    <p:extLst>
      <p:ext uri="{BB962C8B-B14F-4D97-AF65-F5344CB8AC3E}">
        <p14:creationId xmlns:p14="http://schemas.microsoft.com/office/powerpoint/2010/main" val="341862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44E7-991A-4D66-66C7-058F5FD53B88}"/>
              </a:ext>
            </a:extLst>
          </p:cNvPr>
          <p:cNvSpPr>
            <a:spLocks noGrp="1"/>
          </p:cNvSpPr>
          <p:nvPr>
            <p:ph type="title"/>
          </p:nvPr>
        </p:nvSpPr>
        <p:spPr/>
        <p:txBody>
          <a:bodyPr/>
          <a:lstStyle/>
          <a:p>
            <a:pPr algn="ctr"/>
            <a:r>
              <a:rPr lang="fa-IR" dirty="0">
                <a:cs typeface="B Nazanin" panose="00000400000000000000" pitchFamily="2" charset="-78"/>
              </a:rPr>
              <a:t>۲. اهداف تحقیق</a:t>
            </a:r>
            <a:endParaRPr lang="en-US" dirty="0">
              <a:cs typeface="B Nazanin" panose="00000400000000000000" pitchFamily="2" charset="-78"/>
            </a:endParaRPr>
          </a:p>
        </p:txBody>
      </p:sp>
      <p:sp>
        <p:nvSpPr>
          <p:cNvPr id="4" name="Content Placeholder 3">
            <a:extLst>
              <a:ext uri="{FF2B5EF4-FFF2-40B4-BE49-F238E27FC236}">
                <a16:creationId xmlns:a16="http://schemas.microsoft.com/office/drawing/2014/main" id="{879719B8-39A5-7450-402E-383F39CC7B31}"/>
              </a:ext>
            </a:extLst>
          </p:cNvPr>
          <p:cNvSpPr>
            <a:spLocks noGrp="1"/>
          </p:cNvSpPr>
          <p:nvPr>
            <p:ph idx="1"/>
          </p:nvPr>
        </p:nvSpPr>
        <p:spPr/>
        <p:txBody>
          <a:bodyPr/>
          <a:lstStyle/>
          <a:p>
            <a:pPr algn="r" rtl="1"/>
            <a:r>
              <a:rPr lang="fa-IR" dirty="0">
                <a:cs typeface="B Nazanin" panose="00000400000000000000" pitchFamily="2" charset="-78"/>
              </a:rPr>
              <a:t>ارائه ی یک رویکرد بدون تداخل بر پایه ی الگوریتم شاخه و کران جهت زمان بندی و مسیر یابی خودرو های خودران در بنادر خودکار</a:t>
            </a:r>
          </a:p>
        </p:txBody>
      </p:sp>
    </p:spTree>
    <p:extLst>
      <p:ext uri="{BB962C8B-B14F-4D97-AF65-F5344CB8AC3E}">
        <p14:creationId xmlns:p14="http://schemas.microsoft.com/office/powerpoint/2010/main" val="350641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CD34-2CE2-531C-29C4-F0FFB6371195}"/>
              </a:ext>
            </a:extLst>
          </p:cNvPr>
          <p:cNvSpPr>
            <a:spLocks noGrp="1"/>
          </p:cNvSpPr>
          <p:nvPr>
            <p:ph type="title"/>
          </p:nvPr>
        </p:nvSpPr>
        <p:spPr/>
        <p:txBody>
          <a:bodyPr/>
          <a:lstStyle/>
          <a:p>
            <a:pPr algn="ctr" rtl="1"/>
            <a:r>
              <a:rPr lang="fa-IR" dirty="0">
                <a:cs typeface="B Nazanin" panose="00000400000000000000" pitchFamily="2" charset="-78"/>
              </a:rPr>
              <a:t>۳. سوالات تحقیق</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CBEB8D96-57EE-9284-5DCE-F32F119FFFB6}"/>
              </a:ext>
            </a:extLst>
          </p:cNvPr>
          <p:cNvSpPr>
            <a:spLocks noGrp="1"/>
          </p:cNvSpPr>
          <p:nvPr>
            <p:ph idx="1"/>
          </p:nvPr>
        </p:nvSpPr>
        <p:spPr/>
        <p:txBody>
          <a:bodyPr/>
          <a:lstStyle/>
          <a:p>
            <a:pPr marL="514350" indent="-514350" algn="r" rtl="1">
              <a:buFont typeface="+mj-lt"/>
              <a:buAutoNum type="arabicPeriod"/>
            </a:pPr>
            <a:r>
              <a:rPr lang="fa-IR" dirty="0">
                <a:cs typeface="B Nazanin" panose="00000400000000000000" pitchFamily="2" charset="-78"/>
              </a:rPr>
              <a:t>نحوه ی مدلسازی مسئله با در نظر گرفتن تداخل چگونه خواهد بود؟</a:t>
            </a:r>
          </a:p>
          <a:p>
            <a:pPr marL="514350" indent="-514350" algn="r" rtl="1">
              <a:buFont typeface="+mj-lt"/>
              <a:buAutoNum type="arabicPeriod"/>
            </a:pPr>
            <a:r>
              <a:rPr lang="fa-IR" dirty="0">
                <a:cs typeface="B Nazanin" panose="00000400000000000000" pitchFamily="2" charset="-78"/>
              </a:rPr>
              <a:t>آیا با در نظر گرفتن تداخل، تعداد پارامتر های مدل زیاد نخواهد شد و منجر به پیچیدگی مسئله نخواهد شد؟</a:t>
            </a: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70481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07D6-53CF-5C3E-B714-1155B127D19F}"/>
              </a:ext>
            </a:extLst>
          </p:cNvPr>
          <p:cNvSpPr>
            <a:spLocks noGrp="1"/>
          </p:cNvSpPr>
          <p:nvPr>
            <p:ph type="title"/>
          </p:nvPr>
        </p:nvSpPr>
        <p:spPr>
          <a:xfrm>
            <a:off x="838200" y="114819"/>
            <a:ext cx="10515600" cy="1325563"/>
          </a:xfrm>
        </p:spPr>
        <p:txBody>
          <a:bodyPr/>
          <a:lstStyle/>
          <a:p>
            <a:pPr algn="ctr" rtl="1"/>
            <a:r>
              <a:rPr lang="fa-IR" dirty="0">
                <a:cs typeface="B Nazanin" panose="00000400000000000000" pitchFamily="2" charset="-78"/>
              </a:rPr>
              <a:t>۴. فرضیات تحقیق</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F770118C-1B56-4979-0A32-5394D28E8F99}"/>
              </a:ext>
            </a:extLst>
          </p:cNvPr>
          <p:cNvSpPr>
            <a:spLocks noGrp="1"/>
          </p:cNvSpPr>
          <p:nvPr>
            <p:ph idx="1"/>
          </p:nvPr>
        </p:nvSpPr>
        <p:spPr>
          <a:xfrm>
            <a:off x="838200" y="1120342"/>
            <a:ext cx="10515600" cy="3903405"/>
          </a:xfrm>
        </p:spPr>
        <p:txBody>
          <a:bodyPr>
            <a:normAutofit fontScale="92500"/>
          </a:bodyPr>
          <a:lstStyle/>
          <a:p>
            <a:pPr algn="r" rtl="1">
              <a:lnSpc>
                <a:spcPct val="110000"/>
              </a:lnSpc>
              <a:spcBef>
                <a:spcPts val="600"/>
              </a:spcBef>
            </a:pPr>
            <a:r>
              <a:rPr lang="fa-IR" sz="1600" b="1" i="0" u="none" strike="noStrike" baseline="0" dirty="0">
                <a:latin typeface="BNazaninBold"/>
                <a:cs typeface="B Nazanin" panose="00000400000000000000" pitchFamily="2" charset="-78"/>
              </a:rPr>
              <a:t>فرض ۱ - طرح بندر: </a:t>
            </a:r>
            <a:r>
              <a:rPr lang="fa-IR" sz="1600" b="0" i="0" u="none" strike="noStrike" baseline="0" dirty="0">
                <a:latin typeface="BNazanin"/>
                <a:cs typeface="B Nazanin" panose="00000400000000000000" pitchFamily="2" charset="-78"/>
              </a:rPr>
              <a:t>بندر شامل دو محدوده اصلی محوطه (محدوده دریایی) و بارانداز (محدوده خشکی) است. مسیر حرکت </a:t>
            </a:r>
            <a:r>
              <a:rPr lang="en-US" sz="1600" b="0" i="0" u="none" strike="noStrike" baseline="0" dirty="0">
                <a:latin typeface="Times New Roman" panose="02020603050405020304" pitchFamily="18" charset="0"/>
                <a:cs typeface="B Nazanin" panose="00000400000000000000" pitchFamily="2" charset="-78"/>
              </a:rPr>
              <a:t>AGV </a:t>
            </a:r>
            <a:r>
              <a:rPr lang="fa-IR" sz="1600" b="0" i="0" u="none" strike="noStrike" baseline="0" dirty="0">
                <a:latin typeface="BNazanin"/>
                <a:cs typeface="B Nazanin" panose="00000400000000000000" pitchFamily="2" charset="-78"/>
              </a:rPr>
              <a:t>ها در این محدوده ها، به صورت افقی میباشد</a:t>
            </a:r>
            <a:r>
              <a:rPr lang="fa-IR" sz="1600" b="1" i="0" u="none" strike="noStrike" baseline="0" dirty="0">
                <a:latin typeface="BNazaninBold"/>
                <a:cs typeface="B Nazanin" panose="00000400000000000000" pitchFamily="2" charset="-78"/>
              </a:rPr>
              <a:t>. </a:t>
            </a:r>
            <a:r>
              <a:rPr lang="fa-IR" sz="1600" b="0" i="0" u="none" strike="noStrike" baseline="0" dirty="0">
                <a:latin typeface="BNazanin"/>
                <a:cs typeface="B Nazanin" panose="00000400000000000000" pitchFamily="2" charset="-78"/>
              </a:rPr>
              <a:t>محدوده ی عملیات</a:t>
            </a:r>
            <a:r>
              <a:rPr lang="en-US" sz="1600" b="0" i="0" u="none" strike="noStrike" baseline="0" dirty="0">
                <a:latin typeface="Times New Roman" panose="02020603050405020304" pitchFamily="18" charset="0"/>
                <a:cs typeface="B Nazanin" panose="00000400000000000000" pitchFamily="2" charset="-78"/>
              </a:rPr>
              <a:t>AGV </a:t>
            </a:r>
            <a:r>
              <a:rPr lang="fa-IR" sz="1600" b="0" i="0" u="none" strike="noStrike" baseline="0" dirty="0">
                <a:latin typeface="BNazanin"/>
                <a:cs typeface="B Nazanin" panose="00000400000000000000" pitchFamily="2" charset="-78"/>
              </a:rPr>
              <a:t>فقط به صورت چندین راه عمودی دو طرفه می باشد.</a:t>
            </a:r>
            <a:r>
              <a:rPr lang="fa-IR" sz="1600" dirty="0">
                <a:latin typeface="BNazanin"/>
                <a:cs typeface="B Nazanin" panose="00000400000000000000" pitchFamily="2" charset="-78"/>
              </a:rPr>
              <a:t> (</a:t>
            </a:r>
            <a:r>
              <a:rPr lang="fa-IR" sz="1600" b="1" dirty="0">
                <a:latin typeface="BNazanin"/>
                <a:cs typeface="B Nazanin" panose="00000400000000000000" pitchFamily="2" charset="-78"/>
              </a:rPr>
              <a:t>توپولوژی مسیر)</a:t>
            </a:r>
            <a:r>
              <a:rPr lang="fa-IR" sz="1600" b="0" i="0" u="none" strike="noStrike" baseline="0" dirty="0">
                <a:latin typeface="BNazanin"/>
                <a:cs typeface="B Nazanin" panose="00000400000000000000" pitchFamily="2" charset="-78"/>
              </a:rPr>
              <a:t> بندر دارای </a:t>
            </a:r>
            <a:r>
              <a:rPr lang="en-US" sz="1600" b="0" i="0" u="none" strike="noStrike" baseline="0" dirty="0">
                <a:latin typeface="Times New Roman" panose="02020603050405020304" pitchFamily="18" charset="0"/>
                <a:cs typeface="B Nazanin" panose="00000400000000000000" pitchFamily="2" charset="-78"/>
              </a:rPr>
              <a:t>m </a:t>
            </a:r>
            <a:r>
              <a:rPr lang="fa-IR" sz="1600" b="0" i="0" u="none" strike="noStrike" baseline="0" dirty="0">
                <a:latin typeface="BNazanin"/>
                <a:cs typeface="B Nazanin" panose="00000400000000000000" pitchFamily="2" charset="-78"/>
              </a:rPr>
              <a:t>جرثقیل </a:t>
            </a:r>
            <a:r>
              <a:rPr lang="en-US" sz="1600" b="0" i="0" u="none" strike="noStrike" baseline="0" dirty="0">
                <a:latin typeface="Times New Roman" panose="02020603050405020304" pitchFamily="18" charset="0"/>
                <a:cs typeface="B Nazanin" panose="00000400000000000000" pitchFamily="2" charset="-78"/>
              </a:rPr>
              <a:t>QC </a:t>
            </a:r>
            <a:r>
              <a:rPr lang="fa-IR" sz="1600" b="0" i="0" u="none" strike="noStrike" baseline="0" dirty="0">
                <a:latin typeface="BNazanin"/>
                <a:cs typeface="B Nazanin" panose="00000400000000000000" pitchFamily="2" charset="-78"/>
              </a:rPr>
              <a:t>با موقعیت مشخص است. پیکربندی بندر به صورت نقطه به نقطه ی عمومی می باشد.</a:t>
            </a:r>
          </a:p>
          <a:p>
            <a:pPr algn="r" rtl="1">
              <a:lnSpc>
                <a:spcPct val="110000"/>
              </a:lnSpc>
              <a:spcBef>
                <a:spcPts val="600"/>
              </a:spcBef>
            </a:pPr>
            <a:r>
              <a:rPr lang="fa-IR" sz="1600" b="1" dirty="0">
                <a:cs typeface="B Nazanin" panose="00000400000000000000" pitchFamily="2" charset="-78"/>
              </a:rPr>
              <a:t>فرض ۲ - </a:t>
            </a:r>
            <a:r>
              <a:rPr lang="fa-IR" sz="1600" dirty="0">
                <a:cs typeface="B Nazanin" panose="00000400000000000000" pitchFamily="2" charset="-78"/>
              </a:rPr>
              <a:t>موقعیت جرثقیل ها و </a:t>
            </a:r>
            <a:r>
              <a:rPr lang="en-US" sz="1600" dirty="0">
                <a:cs typeface="B Nazanin" panose="00000400000000000000" pitchFamily="2" charset="-78"/>
              </a:rPr>
              <a:t>AGV </a:t>
            </a:r>
            <a:r>
              <a:rPr lang="fa-IR" sz="1600" dirty="0">
                <a:cs typeface="B Nazanin" panose="00000400000000000000" pitchFamily="2" charset="-78"/>
              </a:rPr>
              <a:t>ها: موقعیت جرثقیل های </a:t>
            </a:r>
            <a:r>
              <a:rPr lang="en-US" sz="1600" dirty="0">
                <a:cs typeface="B Nazanin" panose="00000400000000000000" pitchFamily="2" charset="-78"/>
              </a:rPr>
              <a:t>QC </a:t>
            </a:r>
            <a:r>
              <a:rPr lang="fa-IR" sz="1600" dirty="0">
                <a:cs typeface="B Nazanin" panose="00000400000000000000" pitchFamily="2" charset="-78"/>
              </a:rPr>
              <a:t>و مکان ذخیره سازی هر کانتینر از پیش تعیین شد ه است. موقعیت اولیه ی </a:t>
            </a:r>
            <a:r>
              <a:rPr lang="en-US" sz="1600" dirty="0">
                <a:cs typeface="B Nazanin" panose="00000400000000000000" pitchFamily="2" charset="-78"/>
              </a:rPr>
              <a:t>AGV </a:t>
            </a:r>
            <a:r>
              <a:rPr lang="fa-IR" sz="1600" dirty="0">
                <a:cs typeface="B Nazanin" panose="00000400000000000000" pitchFamily="2" charset="-78"/>
              </a:rPr>
              <a:t>ها در یک راس مجازی صفر، در نظر گرفته شده است. </a:t>
            </a:r>
          </a:p>
          <a:p>
            <a:pPr algn="r" rtl="1">
              <a:lnSpc>
                <a:spcPct val="110000"/>
              </a:lnSpc>
              <a:spcBef>
                <a:spcPts val="600"/>
              </a:spcBef>
            </a:pPr>
            <a:r>
              <a:rPr lang="fa-IR" sz="1600" b="1" dirty="0">
                <a:cs typeface="B Nazanin" panose="00000400000000000000" pitchFamily="2" charset="-78"/>
              </a:rPr>
              <a:t>فرض ۳ - </a:t>
            </a:r>
            <a:r>
              <a:rPr lang="fa-IR" sz="1600" dirty="0">
                <a:cs typeface="B Nazanin" panose="00000400000000000000" pitchFamily="2" charset="-78"/>
              </a:rPr>
              <a:t>تجهیزات محل ذخیره ساازی کانتینری: ابزار اصلی حمل کانتینر از فضلا های ذخیره سازی، جرثقیل های </a:t>
            </a:r>
            <a:r>
              <a:rPr lang="en-US" sz="1600" dirty="0">
                <a:cs typeface="B Nazanin" panose="00000400000000000000" pitchFamily="2" charset="-78"/>
              </a:rPr>
              <a:t>ASC </a:t>
            </a:r>
            <a:r>
              <a:rPr lang="fa-IR" sz="1600" dirty="0">
                <a:cs typeface="B Nazanin" panose="00000400000000000000" pitchFamily="2" charset="-78"/>
              </a:rPr>
              <a:t> است و جهت تسریع انجام کار، ماشین های </a:t>
            </a:r>
            <a:r>
              <a:rPr lang="en-US" sz="1600" dirty="0">
                <a:cs typeface="B Nazanin" panose="00000400000000000000" pitchFamily="2" charset="-78"/>
              </a:rPr>
              <a:t>AGV-Support </a:t>
            </a:r>
            <a:r>
              <a:rPr lang="fa-IR" sz="1600" dirty="0">
                <a:cs typeface="B Nazanin" panose="00000400000000000000" pitchFamily="2" charset="-78"/>
              </a:rPr>
              <a:t>در ابتدای محل ذخیره سازی قرار گرفته اند تا کانتینر </a:t>
            </a:r>
            <a:r>
              <a:rPr lang="en-US" sz="1600" dirty="0">
                <a:cs typeface="B Nazanin" panose="00000400000000000000" pitchFamily="2" charset="-78"/>
              </a:rPr>
              <a:t>AGV </a:t>
            </a:r>
            <a:r>
              <a:rPr lang="fa-IR" sz="1600" dirty="0">
                <a:cs typeface="B Nazanin" panose="00000400000000000000" pitchFamily="2" charset="-78"/>
              </a:rPr>
              <a:t>ها را دریافت و به </a:t>
            </a:r>
            <a:r>
              <a:rPr lang="en-US" sz="1600" dirty="0">
                <a:cs typeface="B Nazanin" panose="00000400000000000000" pitchFamily="2" charset="-78"/>
              </a:rPr>
              <a:t>ASC </a:t>
            </a:r>
            <a:r>
              <a:rPr lang="fa-IR" sz="1600" dirty="0">
                <a:cs typeface="B Nazanin" panose="00000400000000000000" pitchFamily="2" charset="-78"/>
              </a:rPr>
              <a:t>ها منتقل کنند.</a:t>
            </a:r>
          </a:p>
          <a:p>
            <a:pPr algn="r" rtl="1">
              <a:lnSpc>
                <a:spcPct val="110000"/>
              </a:lnSpc>
              <a:spcBef>
                <a:spcPts val="600"/>
              </a:spcBef>
            </a:pPr>
            <a:r>
              <a:rPr lang="fa-IR" sz="1600" b="1" dirty="0">
                <a:cs typeface="B Nazanin" panose="00000400000000000000" pitchFamily="2" charset="-78"/>
              </a:rPr>
              <a:t>فرض ۴ - کار کانتینری: </a:t>
            </a:r>
            <a:r>
              <a:rPr lang="fa-IR" sz="1600" dirty="0">
                <a:cs typeface="B Nazanin" panose="00000400000000000000" pitchFamily="2" charset="-78"/>
              </a:rPr>
              <a:t>در این مسئله</a:t>
            </a:r>
            <a:r>
              <a:rPr lang="en-US" sz="1600" dirty="0">
                <a:cs typeface="B Nazanin" panose="00000400000000000000" pitchFamily="2" charset="-78"/>
              </a:rPr>
              <a:t>N </a:t>
            </a:r>
            <a:r>
              <a:rPr lang="fa-IR" sz="1600" dirty="0">
                <a:cs typeface="B Nazanin" panose="00000400000000000000" pitchFamily="2" charset="-78"/>
              </a:rPr>
              <a:t> کار کانتینری وجود دارد که متشکل از دو نوع بار زدن (از محدوده بار انداز به سمت </a:t>
            </a:r>
            <a:r>
              <a:rPr lang="en-US" sz="1600" dirty="0">
                <a:cs typeface="B Nazanin" panose="00000400000000000000" pitchFamily="2" charset="-78"/>
              </a:rPr>
              <a:t>QC </a:t>
            </a:r>
            <a:r>
              <a:rPr lang="fa-IR" sz="1600" dirty="0">
                <a:cs typeface="B Nazanin" panose="00000400000000000000" pitchFamily="2" charset="-78"/>
              </a:rPr>
              <a:t>ها) و تخلیه بار (از</a:t>
            </a:r>
            <a:r>
              <a:rPr lang="en-US" sz="1600" dirty="0">
                <a:cs typeface="B Nazanin" panose="00000400000000000000" pitchFamily="2" charset="-78"/>
              </a:rPr>
              <a:t>QC </a:t>
            </a:r>
            <a:r>
              <a:rPr lang="fa-IR" sz="1600" dirty="0">
                <a:cs typeface="B Nazanin" panose="00000400000000000000" pitchFamily="2" charset="-78"/>
              </a:rPr>
              <a:t>ها به محدوده بار انداز) می باشد.</a:t>
            </a:r>
          </a:p>
          <a:p>
            <a:pPr algn="r" rtl="1">
              <a:lnSpc>
                <a:spcPct val="110000"/>
              </a:lnSpc>
              <a:spcBef>
                <a:spcPts val="600"/>
              </a:spcBef>
            </a:pPr>
            <a:r>
              <a:rPr lang="fa-IR" sz="1600" b="1" dirty="0">
                <a:cs typeface="B Nazanin" panose="00000400000000000000" pitchFamily="2" charset="-78"/>
              </a:rPr>
              <a:t>فرض ۵ - توالی کار جرثقیل ها: </a:t>
            </a:r>
            <a:r>
              <a:rPr lang="fa-IR" sz="1600" dirty="0">
                <a:cs typeface="B Nazanin" panose="00000400000000000000" pitchFamily="2" charset="-78"/>
              </a:rPr>
              <a:t>در مسئله، چرخه دوگانه ترکیبی </a:t>
            </a:r>
            <a:r>
              <a:rPr lang="en-US" sz="1600" dirty="0">
                <a:cs typeface="B Nazanin" panose="00000400000000000000" pitchFamily="2" charset="-78"/>
              </a:rPr>
              <a:t>QC </a:t>
            </a:r>
            <a:r>
              <a:rPr lang="fa-IR" sz="1600" dirty="0">
                <a:cs typeface="B Nazanin" panose="00000400000000000000" pitchFamily="2" charset="-78"/>
              </a:rPr>
              <a:t>ها در نظر گرفته شده است. به این صورت که </a:t>
            </a:r>
            <a:r>
              <a:rPr lang="en-US" sz="1600" dirty="0">
                <a:cs typeface="B Nazanin" panose="00000400000000000000" pitchFamily="2" charset="-78"/>
              </a:rPr>
              <a:t>QC </a:t>
            </a:r>
            <a:r>
              <a:rPr lang="fa-IR" sz="1600" dirty="0">
                <a:cs typeface="B Nazanin" panose="00000400000000000000" pitchFamily="2" charset="-78"/>
              </a:rPr>
              <a:t>ها هیچ گاه به موقعیت اولیه خود پس از قراردادن )یا برداشتن( کانتینر باز نمیگردند و بلافاصله شروع به قراردادن (یا برداشتن) کانتینر از روی </a:t>
            </a:r>
            <a:r>
              <a:rPr lang="en-US" sz="1600" dirty="0">
                <a:cs typeface="B Nazanin" panose="00000400000000000000" pitchFamily="2" charset="-78"/>
              </a:rPr>
              <a:t>AGV </a:t>
            </a:r>
            <a:r>
              <a:rPr lang="fa-IR" sz="1600" dirty="0">
                <a:cs typeface="B Nazanin" panose="00000400000000000000" pitchFamily="2" charset="-78"/>
              </a:rPr>
              <a:t> دیگر، می نمایند.</a:t>
            </a:r>
          </a:p>
          <a:p>
            <a:pPr algn="r" rtl="1">
              <a:lnSpc>
                <a:spcPct val="110000"/>
              </a:lnSpc>
              <a:spcBef>
                <a:spcPts val="600"/>
              </a:spcBef>
            </a:pPr>
            <a:r>
              <a:rPr lang="fa-IR" sz="1600" b="1" dirty="0">
                <a:cs typeface="B Nazanin" panose="00000400000000000000" pitchFamily="2" charset="-78"/>
              </a:rPr>
              <a:t>فرض ۶ - ظرفیت ها:</a:t>
            </a:r>
            <a:r>
              <a:rPr lang="fa-IR" sz="1600" dirty="0">
                <a:cs typeface="B Nazanin" panose="00000400000000000000" pitchFamily="2" charset="-78"/>
              </a:rPr>
              <a:t> ظرفیت هر </a:t>
            </a:r>
            <a:r>
              <a:rPr lang="en-US" sz="1600" dirty="0">
                <a:cs typeface="B Nazanin" panose="00000400000000000000" pitchFamily="2" charset="-78"/>
              </a:rPr>
              <a:t>QC </a:t>
            </a:r>
            <a:r>
              <a:rPr lang="fa-IR" sz="1600" dirty="0">
                <a:cs typeface="B Nazanin" panose="00000400000000000000" pitchFamily="2" charset="-78"/>
              </a:rPr>
              <a:t>و هر </a:t>
            </a:r>
            <a:r>
              <a:rPr lang="en-US" sz="1600" dirty="0">
                <a:cs typeface="B Nazanin" panose="00000400000000000000" pitchFamily="2" charset="-78"/>
              </a:rPr>
              <a:t>AGV </a:t>
            </a:r>
            <a:r>
              <a:rPr lang="fa-IR" sz="1600" dirty="0">
                <a:cs typeface="B Nazanin" panose="00000400000000000000" pitchFamily="2" charset="-78"/>
              </a:rPr>
              <a:t>یک کانتینر است.</a:t>
            </a:r>
          </a:p>
          <a:p>
            <a:pPr algn="r" rtl="1">
              <a:lnSpc>
                <a:spcPct val="110000"/>
              </a:lnSpc>
              <a:spcBef>
                <a:spcPts val="600"/>
              </a:spcBef>
            </a:pPr>
            <a:r>
              <a:rPr lang="fa-IR" sz="1600" b="1" dirty="0">
                <a:cs typeface="B Nazanin" panose="00000400000000000000" pitchFamily="2" charset="-78"/>
              </a:rPr>
              <a:t>فرض ۷ - قواعد حرکت </a:t>
            </a:r>
            <a:r>
              <a:rPr lang="en-US" sz="1600" b="1" dirty="0">
                <a:cs typeface="B Nazanin" panose="00000400000000000000" pitchFamily="2" charset="-78"/>
              </a:rPr>
              <a:t>AGV </a:t>
            </a:r>
            <a:r>
              <a:rPr lang="fa-IR" sz="1600" b="1" dirty="0">
                <a:cs typeface="B Nazanin" panose="00000400000000000000" pitchFamily="2" charset="-78"/>
              </a:rPr>
              <a:t>ها:</a:t>
            </a:r>
            <a:r>
              <a:rPr lang="en-US" sz="1600" dirty="0">
                <a:cs typeface="B Nazanin" panose="00000400000000000000" pitchFamily="2" charset="-78"/>
              </a:rPr>
              <a:t>AGV </a:t>
            </a:r>
            <a:r>
              <a:rPr lang="fa-IR" sz="1600" dirty="0">
                <a:cs typeface="B Nazanin" panose="00000400000000000000" pitchFamily="2" charset="-78"/>
              </a:rPr>
              <a:t> نمی تواند چندین بار محدوده ی دریا و خشکی گردش به راست یا چپ کند. ۴ عمل اصلی یک برای </a:t>
            </a:r>
            <a:r>
              <a:rPr lang="en-US" sz="1600" dirty="0">
                <a:cs typeface="B Nazanin" panose="00000400000000000000" pitchFamily="2" charset="-78"/>
              </a:rPr>
              <a:t>AGV </a:t>
            </a:r>
            <a:r>
              <a:rPr lang="fa-IR" sz="1600" dirty="0">
                <a:cs typeface="B Nazanin" panose="00000400000000000000" pitchFamily="2" charset="-78"/>
              </a:rPr>
              <a:t> فرض گردیده است.</a:t>
            </a:r>
            <a:endParaRPr lang="en-US" sz="1600" dirty="0">
              <a:cs typeface="B Nazanin" panose="00000400000000000000" pitchFamily="2" charset="-78"/>
            </a:endParaRPr>
          </a:p>
        </p:txBody>
      </p:sp>
      <p:pic>
        <p:nvPicPr>
          <p:cNvPr id="5" name="Picture 4">
            <a:extLst>
              <a:ext uri="{FF2B5EF4-FFF2-40B4-BE49-F238E27FC236}">
                <a16:creationId xmlns:a16="http://schemas.microsoft.com/office/drawing/2014/main" id="{92299111-1632-C880-9695-7AA2EC6CFFA8}"/>
              </a:ext>
            </a:extLst>
          </p:cNvPr>
          <p:cNvPicPr>
            <a:picLocks noChangeAspect="1"/>
          </p:cNvPicPr>
          <p:nvPr/>
        </p:nvPicPr>
        <p:blipFill>
          <a:blip r:embed="rId3" cstate="print">
            <a:extLst>
              <a:ext uri="{28A0092B-C50C-407E-A947-70E740481C1C}">
                <a14:useLocalDpi xmlns:a14="http://schemas.microsoft.com/office/drawing/2010/main" val="0"/>
              </a:ext>
            </a:extLst>
          </a:blip>
          <a:srcRect l="-159" t="-1915" r="52171" b="1915"/>
          <a:stretch/>
        </p:blipFill>
        <p:spPr bwMode="auto">
          <a:xfrm>
            <a:off x="3449256" y="4874007"/>
            <a:ext cx="4988688" cy="1983993"/>
          </a:xfrm>
          <a:prstGeom prst="rect">
            <a:avLst/>
          </a:prstGeom>
          <a:noFill/>
          <a:ln>
            <a:noFill/>
          </a:ln>
        </p:spPr>
      </p:pic>
      <p:sp>
        <p:nvSpPr>
          <p:cNvPr id="9" name="TextBox 8">
            <a:extLst>
              <a:ext uri="{FF2B5EF4-FFF2-40B4-BE49-F238E27FC236}">
                <a16:creationId xmlns:a16="http://schemas.microsoft.com/office/drawing/2014/main" id="{90E9BB8E-FE95-DBFF-3A3B-034603574E7D}"/>
              </a:ext>
            </a:extLst>
          </p:cNvPr>
          <p:cNvSpPr txBox="1"/>
          <p:nvPr/>
        </p:nvSpPr>
        <p:spPr>
          <a:xfrm>
            <a:off x="1009650" y="5479208"/>
            <a:ext cx="304800" cy="307777"/>
          </a:xfrm>
          <a:prstGeom prst="rect">
            <a:avLst/>
          </a:prstGeom>
          <a:noFill/>
        </p:spPr>
        <p:txBody>
          <a:bodyPr wrap="square" rtlCol="0">
            <a:spAutoFit/>
          </a:bodyPr>
          <a:lstStyle/>
          <a:p>
            <a:r>
              <a:rPr lang="fa-IR" sz="1400" dirty="0">
                <a:solidFill>
                  <a:schemeClr val="accent1">
                    <a:lumMod val="40000"/>
                    <a:lumOff val="60000"/>
                  </a:schemeClr>
                </a:solidFill>
                <a:hlinkClick r:id="rId4" action="ppaction://hlinksldjump">
                  <a:extLst>
                    <a:ext uri="{A12FA001-AC4F-418D-AE19-62706E023703}">
                      <ahyp:hlinkClr xmlns:ahyp="http://schemas.microsoft.com/office/drawing/2018/hyperlinkcolor" val="tx"/>
                    </a:ext>
                  </a:extLst>
                </a:hlinkClick>
              </a:rPr>
              <a:t>۱</a:t>
            </a:r>
            <a:endParaRPr lang="en-US" sz="1400" dirty="0">
              <a:solidFill>
                <a:schemeClr val="accent1">
                  <a:lumMod val="40000"/>
                  <a:lumOff val="60000"/>
                </a:schemeClr>
              </a:solidFill>
            </a:endParaRPr>
          </a:p>
        </p:txBody>
      </p:sp>
    </p:spTree>
    <p:extLst>
      <p:ext uri="{BB962C8B-B14F-4D97-AF65-F5344CB8AC3E}">
        <p14:creationId xmlns:p14="http://schemas.microsoft.com/office/powerpoint/2010/main" val="200645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5D3C-2E5B-4572-D10C-E8F0F034B5BC}"/>
              </a:ext>
            </a:extLst>
          </p:cNvPr>
          <p:cNvSpPr>
            <a:spLocks noGrp="1"/>
          </p:cNvSpPr>
          <p:nvPr>
            <p:ph type="title"/>
          </p:nvPr>
        </p:nvSpPr>
        <p:spPr/>
        <p:txBody>
          <a:bodyPr/>
          <a:lstStyle/>
          <a:p>
            <a:pPr algn="ctr"/>
            <a:r>
              <a:rPr lang="fa-IR" dirty="0">
                <a:cs typeface="B Nazanin" panose="00000400000000000000" pitchFamily="2" charset="-78"/>
              </a:rPr>
              <a:t>۴. فرضیات تحقیق (ادامه)</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C8ABD0C3-D401-9557-4812-E70512978FE4}"/>
              </a:ext>
            </a:extLst>
          </p:cNvPr>
          <p:cNvSpPr>
            <a:spLocks noGrp="1"/>
          </p:cNvSpPr>
          <p:nvPr>
            <p:ph idx="1"/>
          </p:nvPr>
        </p:nvSpPr>
        <p:spPr>
          <a:xfrm>
            <a:off x="838200" y="1636466"/>
            <a:ext cx="10515600" cy="1055140"/>
          </a:xfrm>
        </p:spPr>
        <p:txBody>
          <a:bodyPr>
            <a:noAutofit/>
          </a:bodyPr>
          <a:lstStyle/>
          <a:p>
            <a:pPr algn="r" rtl="1"/>
            <a:r>
              <a:rPr lang="fa-IR" sz="1600" dirty="0">
                <a:cs typeface="B Nazanin" panose="00000400000000000000" pitchFamily="2" charset="-78"/>
              </a:rPr>
              <a:t>فرض ۸ - رویداد ها: </a:t>
            </a:r>
            <a:r>
              <a:rPr lang="fa-IR" sz="1600" b="1" dirty="0">
                <a:cs typeface="B Nazanin" panose="00000400000000000000" pitchFamily="2" charset="-78"/>
              </a:rPr>
              <a:t>تداخل</a:t>
            </a:r>
            <a:r>
              <a:rPr lang="fa-IR" sz="1600" dirty="0">
                <a:cs typeface="B Nazanin" panose="00000400000000000000" pitchFamily="2" charset="-78"/>
              </a:rPr>
              <a:t> بین </a:t>
            </a:r>
            <a:r>
              <a:rPr lang="en-US" sz="1600" dirty="0">
                <a:cs typeface="B Nazanin" panose="00000400000000000000" pitchFamily="2" charset="-78"/>
              </a:rPr>
              <a:t>AGV </a:t>
            </a:r>
            <a:r>
              <a:rPr lang="fa-IR" sz="1600" dirty="0">
                <a:cs typeface="B Nazanin" panose="00000400000000000000" pitchFamily="2" charset="-78"/>
              </a:rPr>
              <a:t>ها در سه حالت کلی رخ می دهد:</a:t>
            </a:r>
          </a:p>
          <a:p>
            <a:pPr marL="457200" lvl="1" indent="0" algn="r" rtl="1">
              <a:buNone/>
            </a:pPr>
            <a:r>
              <a:rPr lang="fa-IR" sz="1600" dirty="0">
                <a:cs typeface="B Nazanin" panose="00000400000000000000" pitchFamily="2" charset="-78"/>
              </a:rPr>
              <a:t>1</a:t>
            </a:r>
            <a:r>
              <a:rPr lang="fa-IR" sz="1600" b="1" dirty="0">
                <a:cs typeface="B Nazanin" panose="00000400000000000000" pitchFamily="2" charset="-78"/>
              </a:rPr>
              <a:t>. اگر دو </a:t>
            </a:r>
            <a:r>
              <a:rPr lang="en-US" sz="1600" b="1" dirty="0">
                <a:cs typeface="B Nazanin" panose="00000400000000000000" pitchFamily="2" charset="-78"/>
              </a:rPr>
              <a:t>AGV</a:t>
            </a:r>
            <a:r>
              <a:rPr lang="fa-IR" sz="1600" b="1" dirty="0">
                <a:cs typeface="B Nazanin" panose="00000400000000000000" pitchFamily="2" charset="-78"/>
              </a:rPr>
              <a:t>در مسیر افقی در خلاف جهت، به سوی یک نقطه مشترک حرکت کنند.</a:t>
            </a:r>
          </a:p>
          <a:p>
            <a:pPr marL="457200" lvl="1" indent="0" algn="r" rtl="1">
              <a:buNone/>
            </a:pPr>
            <a:r>
              <a:rPr lang="fa-IR" sz="1600" b="1" dirty="0">
                <a:cs typeface="B Nazanin" panose="00000400000000000000" pitchFamily="2" charset="-78"/>
              </a:rPr>
              <a:t>2.  اگر یک </a:t>
            </a:r>
            <a:r>
              <a:rPr lang="en-US" sz="1600" b="1" dirty="0">
                <a:cs typeface="B Nazanin" panose="00000400000000000000" pitchFamily="2" charset="-78"/>
              </a:rPr>
              <a:t>QC </a:t>
            </a:r>
            <a:r>
              <a:rPr lang="fa-IR" sz="1600" b="1" dirty="0">
                <a:cs typeface="B Nazanin" panose="00000400000000000000" pitchFamily="2" charset="-78"/>
              </a:rPr>
              <a:t>در حال انجام عملیات در مکان </a:t>
            </a:r>
            <a:r>
              <a:rPr lang="en-US" sz="1600" b="1" dirty="0">
                <a:cs typeface="B Nazanin" panose="00000400000000000000" pitchFamily="2" charset="-78"/>
              </a:rPr>
              <a:t>x </a:t>
            </a:r>
            <a:r>
              <a:rPr lang="fa-IR" sz="1600" b="1" dirty="0">
                <a:cs typeface="B Nazanin" panose="00000400000000000000" pitchFamily="2" charset="-78"/>
              </a:rPr>
              <a:t>باشد و یک </a:t>
            </a:r>
            <a:r>
              <a:rPr lang="en-US" sz="1600" b="1" dirty="0">
                <a:cs typeface="B Nazanin" panose="00000400000000000000" pitchFamily="2" charset="-78"/>
              </a:rPr>
              <a:t>AGV </a:t>
            </a:r>
            <a:r>
              <a:rPr lang="fa-IR" sz="1600" b="1" dirty="0">
                <a:cs typeface="B Nazanin" panose="00000400000000000000" pitchFamily="2" charset="-78"/>
              </a:rPr>
              <a:t>دیگر با عمل ۱، جهت بار زدن )یا تخلیه( وارد مکان </a:t>
            </a:r>
            <a:r>
              <a:rPr lang="en-US" sz="1600" b="1" dirty="0">
                <a:cs typeface="B Nazanin" panose="00000400000000000000" pitchFamily="2" charset="-78"/>
              </a:rPr>
              <a:t>x </a:t>
            </a:r>
            <a:r>
              <a:rPr lang="fa-IR" sz="1600" b="1" dirty="0">
                <a:cs typeface="B Nazanin" panose="00000400000000000000" pitchFamily="2" charset="-78"/>
              </a:rPr>
              <a:t>شود.</a:t>
            </a:r>
          </a:p>
          <a:p>
            <a:pPr marL="457200" lvl="1" indent="0" algn="r" rtl="1">
              <a:buNone/>
            </a:pPr>
            <a:r>
              <a:rPr lang="fa-IR" sz="1600" b="1" dirty="0">
                <a:cs typeface="B Nazanin" panose="00000400000000000000" pitchFamily="2" charset="-78"/>
              </a:rPr>
              <a:t>3. اگر دو </a:t>
            </a:r>
            <a:r>
              <a:rPr lang="en-US" sz="1600" b="1" dirty="0">
                <a:cs typeface="B Nazanin" panose="00000400000000000000" pitchFamily="2" charset="-78"/>
              </a:rPr>
              <a:t>AGV </a:t>
            </a:r>
            <a:r>
              <a:rPr lang="fa-IR" sz="1600" b="1" dirty="0">
                <a:cs typeface="B Nazanin" panose="00000400000000000000" pitchFamily="2" charset="-78"/>
              </a:rPr>
              <a:t>در مسیر عمودی، در خلاف جهت هم به سوی یک نقطه مشترک حرکت کنند</a:t>
            </a:r>
            <a:r>
              <a:rPr lang="fa-IR" sz="1600" dirty="0">
                <a:cs typeface="B Nazanin" panose="00000400000000000000" pitchFamily="2" charset="-78"/>
              </a:rPr>
              <a:t>.</a:t>
            </a:r>
          </a:p>
          <a:p>
            <a:pPr marL="457200" lvl="1" indent="0" algn="r" rtl="1">
              <a:buNone/>
            </a:pPr>
            <a:endParaRPr lang="fa-IR" sz="1600" dirty="0">
              <a:cs typeface="B Nazanin" panose="00000400000000000000" pitchFamily="2" charset="-78"/>
            </a:endParaRPr>
          </a:p>
          <a:p>
            <a:pPr lvl="1" algn="r" rtl="1"/>
            <a:endParaRPr lang="fa-IR" sz="1600" dirty="0">
              <a:cs typeface="B Nazanin" panose="00000400000000000000" pitchFamily="2" charset="-78"/>
            </a:endParaRPr>
          </a:p>
        </p:txBody>
      </p:sp>
      <p:sp>
        <p:nvSpPr>
          <p:cNvPr id="6" name="TextBox 5">
            <a:extLst>
              <a:ext uri="{FF2B5EF4-FFF2-40B4-BE49-F238E27FC236}">
                <a16:creationId xmlns:a16="http://schemas.microsoft.com/office/drawing/2014/main" id="{87F0305A-47FA-F798-3E98-309B2A2478CA}"/>
              </a:ext>
            </a:extLst>
          </p:cNvPr>
          <p:cNvSpPr txBox="1"/>
          <p:nvPr/>
        </p:nvSpPr>
        <p:spPr>
          <a:xfrm>
            <a:off x="3148008" y="4274343"/>
            <a:ext cx="1171575" cy="307777"/>
          </a:xfrm>
          <a:prstGeom prst="rect">
            <a:avLst/>
          </a:prstGeom>
          <a:noFill/>
        </p:spPr>
        <p:txBody>
          <a:bodyPr wrap="square" rtlCol="0">
            <a:spAutoFit/>
          </a:bodyPr>
          <a:lstStyle/>
          <a:p>
            <a:pPr algn="ctr" rtl="1"/>
            <a:r>
              <a:rPr lang="fa-IR" sz="1400" b="1" dirty="0">
                <a:cs typeface="B Nazanin" panose="00000400000000000000" pitchFamily="2" charset="-78"/>
              </a:rPr>
              <a:t>نوع ۱</a:t>
            </a:r>
            <a:endParaRPr lang="en-US" sz="1400" b="1" dirty="0">
              <a:cs typeface="B Nazanin" panose="00000400000000000000" pitchFamily="2" charset="-78"/>
            </a:endParaRPr>
          </a:p>
        </p:txBody>
      </p:sp>
      <p:pic>
        <p:nvPicPr>
          <p:cNvPr id="10" name="Graphic 9">
            <a:extLst>
              <a:ext uri="{FF2B5EF4-FFF2-40B4-BE49-F238E27FC236}">
                <a16:creationId xmlns:a16="http://schemas.microsoft.com/office/drawing/2014/main" id="{87489D52-7045-FB10-CF8A-B7F1A5E561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43123" y="4969769"/>
            <a:ext cx="3657600" cy="1314450"/>
          </a:xfrm>
          <a:prstGeom prst="rect">
            <a:avLst/>
          </a:prstGeom>
        </p:spPr>
      </p:pic>
      <p:sp>
        <p:nvSpPr>
          <p:cNvPr id="11" name="TextBox 10">
            <a:extLst>
              <a:ext uri="{FF2B5EF4-FFF2-40B4-BE49-F238E27FC236}">
                <a16:creationId xmlns:a16="http://schemas.microsoft.com/office/drawing/2014/main" id="{A4786A31-E112-BE34-E04D-445D8957CCEC}"/>
              </a:ext>
            </a:extLst>
          </p:cNvPr>
          <p:cNvSpPr txBox="1"/>
          <p:nvPr/>
        </p:nvSpPr>
        <p:spPr>
          <a:xfrm>
            <a:off x="2143123" y="6338986"/>
            <a:ext cx="1171575" cy="307777"/>
          </a:xfrm>
          <a:prstGeom prst="rect">
            <a:avLst/>
          </a:prstGeom>
          <a:noFill/>
        </p:spPr>
        <p:txBody>
          <a:bodyPr wrap="square" rtlCol="0">
            <a:spAutoFit/>
          </a:bodyPr>
          <a:lstStyle/>
          <a:p>
            <a:pPr algn="ctr" rtl="1"/>
            <a:r>
              <a:rPr lang="fa-IR" sz="1400" b="1" dirty="0">
                <a:cs typeface="B Nazanin" panose="00000400000000000000" pitchFamily="2" charset="-78"/>
              </a:rPr>
              <a:t>نوع ۲</a:t>
            </a:r>
            <a:endParaRPr lang="en-US" sz="1400" b="1" dirty="0">
              <a:cs typeface="B Nazanin" panose="00000400000000000000" pitchFamily="2" charset="-78"/>
            </a:endParaRPr>
          </a:p>
        </p:txBody>
      </p:sp>
      <p:cxnSp>
        <p:nvCxnSpPr>
          <p:cNvPr id="13" name="Straight Connector 12">
            <a:extLst>
              <a:ext uri="{FF2B5EF4-FFF2-40B4-BE49-F238E27FC236}">
                <a16:creationId xmlns:a16="http://schemas.microsoft.com/office/drawing/2014/main" id="{E02441F8-A900-27BC-9DCC-B6D9F97552DE}"/>
              </a:ext>
            </a:extLst>
          </p:cNvPr>
          <p:cNvCxnSpPr>
            <a:cxnSpLocks/>
          </p:cNvCxnSpPr>
          <p:nvPr/>
        </p:nvCxnSpPr>
        <p:spPr>
          <a:xfrm>
            <a:off x="6748460" y="3054249"/>
            <a:ext cx="0" cy="3284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0ACEB2-A924-E7AA-CD35-B34C7C9FB95E}"/>
              </a:ext>
            </a:extLst>
          </p:cNvPr>
          <p:cNvCxnSpPr>
            <a:cxnSpLocks/>
          </p:cNvCxnSpPr>
          <p:nvPr/>
        </p:nvCxnSpPr>
        <p:spPr>
          <a:xfrm flipH="1">
            <a:off x="2338385" y="4825206"/>
            <a:ext cx="3571873" cy="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7B9C01A7-9B86-D924-C023-66966ACCC6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38385" y="2851945"/>
            <a:ext cx="3557587" cy="1314450"/>
          </a:xfrm>
          <a:prstGeom prst="rect">
            <a:avLst/>
          </a:prstGeom>
        </p:spPr>
      </p:pic>
      <p:pic>
        <p:nvPicPr>
          <p:cNvPr id="23" name="Graphic 22">
            <a:extLst>
              <a:ext uri="{FF2B5EF4-FFF2-40B4-BE49-F238E27FC236}">
                <a16:creationId xmlns:a16="http://schemas.microsoft.com/office/drawing/2014/main" id="{3E7BE6F8-39B1-6F57-EDC7-93CBE0197C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91435" y="2953890"/>
            <a:ext cx="1676400" cy="2948682"/>
          </a:xfrm>
          <a:prstGeom prst="rect">
            <a:avLst/>
          </a:prstGeom>
        </p:spPr>
      </p:pic>
      <p:sp>
        <p:nvSpPr>
          <p:cNvPr id="24" name="TextBox 23">
            <a:extLst>
              <a:ext uri="{FF2B5EF4-FFF2-40B4-BE49-F238E27FC236}">
                <a16:creationId xmlns:a16="http://schemas.microsoft.com/office/drawing/2014/main" id="{91EB7C27-A21C-7E09-14E0-1CE7D15011C5}"/>
              </a:ext>
            </a:extLst>
          </p:cNvPr>
          <p:cNvSpPr txBox="1"/>
          <p:nvPr/>
        </p:nvSpPr>
        <p:spPr>
          <a:xfrm>
            <a:off x="7943847" y="5949404"/>
            <a:ext cx="1171575" cy="307777"/>
          </a:xfrm>
          <a:prstGeom prst="rect">
            <a:avLst/>
          </a:prstGeom>
          <a:noFill/>
        </p:spPr>
        <p:txBody>
          <a:bodyPr wrap="square" rtlCol="0">
            <a:spAutoFit/>
          </a:bodyPr>
          <a:lstStyle/>
          <a:p>
            <a:pPr algn="ctr" rtl="1"/>
            <a:r>
              <a:rPr lang="fa-IR" sz="1400" b="1" dirty="0">
                <a:cs typeface="B Nazanin" panose="00000400000000000000" pitchFamily="2" charset="-78"/>
              </a:rPr>
              <a:t>نوع۳  </a:t>
            </a:r>
            <a:endParaRPr lang="en-US" sz="1400" b="1" dirty="0">
              <a:cs typeface="B Nazanin" panose="00000400000000000000" pitchFamily="2" charset="-78"/>
            </a:endParaRPr>
          </a:p>
        </p:txBody>
      </p:sp>
    </p:spTree>
    <p:extLst>
      <p:ext uri="{BB962C8B-B14F-4D97-AF65-F5344CB8AC3E}">
        <p14:creationId xmlns:p14="http://schemas.microsoft.com/office/powerpoint/2010/main" val="200893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6E89-F953-B9A1-EA5C-6F1342F8BFDC}"/>
              </a:ext>
            </a:extLst>
          </p:cNvPr>
          <p:cNvSpPr>
            <a:spLocks noGrp="1"/>
          </p:cNvSpPr>
          <p:nvPr>
            <p:ph type="title"/>
          </p:nvPr>
        </p:nvSpPr>
        <p:spPr/>
        <p:txBody>
          <a:bodyPr/>
          <a:lstStyle/>
          <a:p>
            <a:pPr algn="ctr"/>
            <a:r>
              <a:rPr lang="fa-IR" dirty="0">
                <a:cs typeface="B Nazanin" panose="00000400000000000000" pitchFamily="2" charset="-78"/>
              </a:rPr>
              <a:t>۴. فرضیات تحقیق (ادامه)</a:t>
            </a:r>
            <a:endParaRPr lang="en-US" dirty="0"/>
          </a:p>
        </p:txBody>
      </p:sp>
      <p:sp>
        <p:nvSpPr>
          <p:cNvPr id="4" name="Footer Placeholder 3">
            <a:extLst>
              <a:ext uri="{FF2B5EF4-FFF2-40B4-BE49-F238E27FC236}">
                <a16:creationId xmlns:a16="http://schemas.microsoft.com/office/drawing/2014/main" id="{AF2257BF-D437-B290-F2C3-2A2CCADB44C0}"/>
              </a:ext>
            </a:extLst>
          </p:cNvPr>
          <p:cNvSpPr>
            <a:spLocks noGrp="1"/>
          </p:cNvSpPr>
          <p:nvPr>
            <p:ph type="ftr" sz="quarter" idx="11"/>
          </p:nvPr>
        </p:nvSpPr>
        <p:spPr/>
        <p:txBody>
          <a:bodyPr/>
          <a:lstStyle/>
          <a:p>
            <a:endParaRPr lang="en-US" dirty="0"/>
          </a:p>
        </p:txBody>
      </p:sp>
      <p:sp>
        <p:nvSpPr>
          <p:cNvPr id="5" name="TextBox 4">
            <a:extLst>
              <a:ext uri="{FF2B5EF4-FFF2-40B4-BE49-F238E27FC236}">
                <a16:creationId xmlns:a16="http://schemas.microsoft.com/office/drawing/2014/main" id="{F4AC3710-1205-6D9F-D149-AA374A2D9152}"/>
              </a:ext>
            </a:extLst>
          </p:cNvPr>
          <p:cNvSpPr txBox="1"/>
          <p:nvPr/>
        </p:nvSpPr>
        <p:spPr>
          <a:xfrm>
            <a:off x="704850" y="1775865"/>
            <a:ext cx="10515600" cy="3896580"/>
          </a:xfrm>
          <a:prstGeom prst="rect">
            <a:avLst/>
          </a:prstGeom>
          <a:noFill/>
        </p:spPr>
        <p:txBody>
          <a:bodyPr wrap="square" rtlCol="0">
            <a:spAutoFit/>
          </a:bodyPr>
          <a:lstStyle/>
          <a:p>
            <a:pPr marL="342900" marR="0" lvl="0" indent="-342900" algn="just" rtl="1">
              <a:lnSpc>
                <a:spcPct val="107000"/>
              </a:lnSpc>
              <a:spcBef>
                <a:spcPts val="0"/>
              </a:spcBef>
              <a:spcAft>
                <a:spcPts val="800"/>
              </a:spcAft>
              <a:buFont typeface="Symbol" panose="05050102010706020507" pitchFamily="18" charset="2"/>
              <a:buChar char=""/>
            </a:pPr>
            <a:endParaRPr lang="fa-IR" sz="1600" b="1"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600" b="1" dirty="0">
                <a:effectLst/>
                <a:latin typeface="Calibri" panose="020F0502020204030204" pitchFamily="34" charset="0"/>
                <a:ea typeface="Calibri" panose="020F0502020204030204" pitchFamily="34" charset="0"/>
                <a:cs typeface="B Nazanin" panose="00000400000000000000" pitchFamily="2" charset="-78"/>
              </a:rPr>
              <a:t>فرضا ۹- سرعت </a:t>
            </a:r>
            <a:r>
              <a:rPr lang="en-US" sz="1600" b="1" dirty="0">
                <a:effectLst/>
                <a:latin typeface="Times New Roman" panose="02020603050405020304" pitchFamily="18" charset="0"/>
                <a:ea typeface="Calibri" panose="020F0502020204030204" pitchFamily="34" charset="0"/>
                <a:cs typeface="Arial" panose="020B0604020202020204" pitchFamily="34" charset="0"/>
              </a:rPr>
              <a:t>AGV</a:t>
            </a:r>
            <a:r>
              <a:rPr lang="fa-IR" sz="1600" b="1" dirty="0">
                <a:effectLst/>
                <a:latin typeface="Calibri" panose="020F0502020204030204" pitchFamily="34" charset="0"/>
                <a:ea typeface="Calibri" panose="020F0502020204030204" pitchFamily="34" charset="0"/>
                <a:cs typeface="B Nazanin" panose="00000400000000000000" pitchFamily="2" charset="-78"/>
              </a:rPr>
              <a:t>ها: </a:t>
            </a:r>
            <a:r>
              <a:rPr lang="fa-IR" sz="1600" dirty="0">
                <a:effectLst/>
                <a:latin typeface="Calibri" panose="020F0502020204030204" pitchFamily="34" charset="0"/>
                <a:ea typeface="Calibri" panose="020F0502020204030204" pitchFamily="34" charset="0"/>
                <a:cs typeface="B Nazanin" panose="00000400000000000000" pitchFamily="2" charset="-78"/>
              </a:rPr>
              <a:t>سرعت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ثابت در نظر گرفته شده اند.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600" b="1" dirty="0">
                <a:effectLst/>
                <a:latin typeface="Calibri" panose="020F0502020204030204" pitchFamily="34" charset="0"/>
                <a:ea typeface="Calibri" panose="020F0502020204030204" pitchFamily="34" charset="0"/>
                <a:cs typeface="B Nazanin" panose="00000400000000000000" pitchFamily="2" charset="-78"/>
              </a:rPr>
              <a:t>فرض ۱۰- زمان کل عملیات</a:t>
            </a:r>
            <a:r>
              <a:rPr lang="fa-IR" sz="1600" dirty="0">
                <a:effectLst/>
                <a:latin typeface="Calibri" panose="020F0502020204030204" pitchFamily="34" charset="0"/>
                <a:ea typeface="Calibri" panose="020F0502020204030204" pitchFamily="34" charset="0"/>
                <a:cs typeface="B Nazanin" panose="00000400000000000000" pitchFamily="2" charset="-78"/>
              </a:rPr>
              <a:t>: منظور از زمان کل، زمان انجام و اتمام آخرین کار کانتینری می باشد.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600" b="1" dirty="0">
                <a:effectLst/>
                <a:latin typeface="Calibri" panose="020F0502020204030204" pitchFamily="34" charset="0"/>
                <a:ea typeface="Calibri" panose="020F0502020204030204" pitchFamily="34" charset="0"/>
                <a:cs typeface="B Nazanin" panose="00000400000000000000" pitchFamily="2" charset="-78"/>
              </a:rPr>
              <a:t>فرض ۱۱- هدف مسئله</a:t>
            </a:r>
            <a:r>
              <a:rPr lang="fa-IR" sz="1600" dirty="0">
                <a:effectLst/>
                <a:latin typeface="Calibri" panose="020F0502020204030204" pitchFamily="34" charset="0"/>
                <a:ea typeface="Calibri" panose="020F0502020204030204" pitchFamily="34" charset="0"/>
                <a:cs typeface="B Nazanin" panose="00000400000000000000" pitchFamily="2" charset="-78"/>
              </a:rPr>
              <a:t>: در این مسئله مسیریابی، تخصیص کار های کانتینری و تولید ترتیب این کارها برای هر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 با هدف کمینه نمودن زمان کل عملیات است. جهت کمینه نمودن زمان عملیات کل کانتینر ها، پنج وظیفه باید اتخاذ شوند: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تخصیص کار کانتینری به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ترتیب عملیات های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مسیر حرکت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ترتیب کانتینر ها برای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زمان عملیات در محدوده ی محوطه و بارانداز</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6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81C8-8A46-7E73-EC73-DA538870465F}"/>
              </a:ext>
            </a:extLst>
          </p:cNvPr>
          <p:cNvSpPr>
            <a:spLocks noGrp="1"/>
          </p:cNvSpPr>
          <p:nvPr>
            <p:ph type="title"/>
          </p:nvPr>
        </p:nvSpPr>
        <p:spPr>
          <a:xfrm>
            <a:off x="838200" y="96677"/>
            <a:ext cx="10515600" cy="1325563"/>
          </a:xfrm>
        </p:spPr>
        <p:txBody>
          <a:bodyPr/>
          <a:lstStyle/>
          <a:p>
            <a:pPr algn="ctr" rtl="1"/>
            <a:r>
              <a:rPr lang="fa-IR" dirty="0">
                <a:cs typeface="B Nazanin" panose="00000400000000000000" pitchFamily="2" charset="-78"/>
              </a:rPr>
              <a:t>۵. مفاهیم و تعاریف</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F73FB7F0-68AE-F0B7-31F5-7134D7E49E49}"/>
              </a:ext>
            </a:extLst>
          </p:cNvPr>
          <p:cNvSpPr>
            <a:spLocks noGrp="1"/>
          </p:cNvSpPr>
          <p:nvPr>
            <p:ph idx="1"/>
          </p:nvPr>
        </p:nvSpPr>
        <p:spPr>
          <a:xfrm>
            <a:off x="838200" y="1278294"/>
            <a:ext cx="10515600" cy="4898669"/>
          </a:xfrm>
        </p:spPr>
        <p:txBody>
          <a:bodyPr>
            <a:normAutofit fontScale="85000" lnSpcReduction="10000"/>
          </a:bodyPr>
          <a:lstStyle/>
          <a:p>
            <a:pPr algn="r" rtl="1">
              <a:lnSpc>
                <a:spcPct val="110000"/>
              </a:lnSpc>
              <a:spcBef>
                <a:spcPts val="600"/>
              </a:spcBef>
            </a:pPr>
            <a:r>
              <a:rPr lang="fa-IR" dirty="0">
                <a:cs typeface="B Nazanin" panose="00000400000000000000" pitchFamily="2" charset="-78"/>
              </a:rPr>
              <a:t>کانتینر: </a:t>
            </a:r>
            <a:r>
              <a:rPr lang="fa-IR" dirty="0">
                <a:effectLst/>
                <a:latin typeface="Calibri" panose="020F0502020204030204" pitchFamily="34" charset="0"/>
                <a:ea typeface="Calibri" panose="020F0502020204030204" pitchFamily="34" charset="0"/>
                <a:cs typeface="B Nazanin" panose="00000400000000000000" pitchFamily="2" charset="-78"/>
              </a:rPr>
              <a:t>جعبه های بزرگ فلزی که حاوی کالا بوده و به عنوان محموله در کشتی های باری مورد استفاده قرار می گیرند و توسط </a:t>
            </a:r>
            <a:r>
              <a:rPr lang="en-US" dirty="0">
                <a:effectLst/>
                <a:latin typeface="Times New Roman" panose="02020603050405020304" pitchFamily="18" charset="0"/>
                <a:ea typeface="Calibri" panose="020F0502020204030204" pitchFamily="34" charset="0"/>
                <a:cs typeface="B Nazanin" panose="00000400000000000000" pitchFamily="2" charset="-78"/>
              </a:rPr>
              <a:t>AGV</a:t>
            </a:r>
            <a:r>
              <a:rPr lang="fa-IR" dirty="0">
                <a:effectLst/>
                <a:latin typeface="Calibri" panose="020F0502020204030204" pitchFamily="34" charset="0"/>
                <a:ea typeface="Calibri" panose="020F0502020204030204" pitchFamily="34" charset="0"/>
                <a:cs typeface="B Nazanin" panose="00000400000000000000" pitchFamily="2" charset="-78"/>
              </a:rPr>
              <a:t>ها از کشتی های باری به منطقه ذخیره سازی منتقل می گردند.</a:t>
            </a:r>
            <a:endParaRPr lang="fa-IR" dirty="0">
              <a:cs typeface="B Nazanin" panose="00000400000000000000" pitchFamily="2" charset="-78"/>
            </a:endParaRPr>
          </a:p>
          <a:p>
            <a:pPr algn="r" rtl="1">
              <a:lnSpc>
                <a:spcPct val="110000"/>
              </a:lnSpc>
              <a:spcBef>
                <a:spcPts val="600"/>
              </a:spcBef>
            </a:pPr>
            <a:r>
              <a:rPr lang="fa-IR" dirty="0">
                <a:cs typeface="B Nazanin" panose="00000400000000000000" pitchFamily="2" charset="-78"/>
              </a:rPr>
              <a:t>جرثقیل </a:t>
            </a:r>
            <a:r>
              <a:rPr lang="en-US" dirty="0">
                <a:cs typeface="B Nazanin" panose="00000400000000000000" pitchFamily="2" charset="-78"/>
              </a:rPr>
              <a:t>QC</a:t>
            </a:r>
            <a:r>
              <a:rPr lang="fa-IR" dirty="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این جرثقیل ها در محوطه ی اسکله جهت خالی نمودن بار کانتینری از کشتی ها و انتقال کانتینر ها به </a:t>
            </a:r>
            <a:r>
              <a:rPr lang="en-US" dirty="0">
                <a:effectLst/>
                <a:latin typeface="Times New Roman" panose="02020603050405020304" pitchFamily="18" charset="0"/>
                <a:ea typeface="Calibri" panose="020F0502020204030204" pitchFamily="34" charset="0"/>
                <a:cs typeface="B Nazanin" panose="00000400000000000000" pitchFamily="2" charset="-78"/>
              </a:rPr>
              <a:t>AGV</a:t>
            </a:r>
            <a:r>
              <a:rPr lang="fa-IR" dirty="0">
                <a:effectLst/>
                <a:latin typeface="Calibri" panose="020F0502020204030204" pitchFamily="34" charset="0"/>
                <a:ea typeface="Calibri" panose="020F0502020204030204" pitchFamily="34" charset="0"/>
                <a:cs typeface="B Nazanin" panose="00000400000000000000" pitchFamily="2" charset="-78"/>
              </a:rPr>
              <a:t>ها و بالعکس مورد استفاده قرار می گیرند.</a:t>
            </a:r>
            <a:endParaRPr lang="fa-IR" dirty="0">
              <a:cs typeface="B Nazanin" panose="00000400000000000000" pitchFamily="2" charset="-78"/>
            </a:endParaRPr>
          </a:p>
          <a:p>
            <a:pPr algn="r" rtl="1">
              <a:lnSpc>
                <a:spcPct val="110000"/>
              </a:lnSpc>
              <a:spcBef>
                <a:spcPts val="600"/>
              </a:spcBef>
            </a:pPr>
            <a:r>
              <a:rPr lang="fa-IR" dirty="0">
                <a:cs typeface="B Nazanin" panose="00000400000000000000" pitchFamily="2" charset="-78"/>
              </a:rPr>
              <a:t>مناطق ذخیره سازی کانتینری:</a:t>
            </a:r>
            <a:r>
              <a:rPr lang="fa-IR" dirty="0">
                <a:effectLst/>
                <a:latin typeface="Calibri" panose="020F0502020204030204" pitchFamily="34" charset="0"/>
                <a:ea typeface="Calibri" panose="020F0502020204030204" pitchFamily="34" charset="0"/>
                <a:cs typeface="B Nazanin" panose="00000400000000000000" pitchFamily="2" charset="-78"/>
              </a:rPr>
              <a:t>در این محوطه ها، کانتینر های منتقل شده از محوطه ی اسکله به صورت عمودی بر روی هم قرار می گیرند.</a:t>
            </a:r>
            <a:endParaRPr lang="fa-IR" dirty="0">
              <a:cs typeface="B Nazanin" panose="00000400000000000000" pitchFamily="2" charset="-78"/>
            </a:endParaRPr>
          </a:p>
          <a:p>
            <a:pPr algn="r" rtl="1">
              <a:lnSpc>
                <a:spcPct val="110000"/>
              </a:lnSpc>
              <a:spcBef>
                <a:spcPts val="600"/>
              </a:spcBef>
            </a:pPr>
            <a:r>
              <a:rPr lang="fa-IR" dirty="0">
                <a:cs typeface="B Nazanin" panose="00000400000000000000" pitchFamily="2" charset="-78"/>
              </a:rPr>
              <a:t>ماشین </a:t>
            </a:r>
            <a:r>
              <a:rPr lang="en-US" dirty="0">
                <a:cs typeface="B Nazanin" panose="00000400000000000000" pitchFamily="2" charset="-78"/>
              </a:rPr>
              <a:t>AGV-support</a:t>
            </a:r>
            <a:r>
              <a:rPr lang="fa-IR" dirty="0">
                <a:cs typeface="B Nazanin" panose="00000400000000000000" pitchFamily="2" charset="-78"/>
              </a:rPr>
              <a:t>: </a:t>
            </a:r>
            <a:r>
              <a:rPr lang="fa-IR" sz="2600" dirty="0">
                <a:effectLst/>
                <a:latin typeface="Calibri" panose="020F0502020204030204" pitchFamily="34" charset="0"/>
                <a:ea typeface="Calibri" panose="020F0502020204030204" pitchFamily="34" charset="0"/>
                <a:cs typeface="B Nazanin" panose="00000400000000000000" pitchFamily="2" charset="-78"/>
              </a:rPr>
              <a:t>این خودرو ها که در ابتدای مناطق ذخیره سازی مستقر هستند، جهت تسریع کار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ها و کاهش زمان انتظار، کانتینر ها را به صورت عمودی از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ها دریافت می نمایند تا کانتینر های دریافتی توسط جرثقیل های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ASC</a:t>
            </a:r>
            <a:r>
              <a:rPr lang="fa-IR" sz="2600" dirty="0">
                <a:effectLst/>
                <a:latin typeface="Calibri" panose="020F0502020204030204" pitchFamily="34" charset="0"/>
                <a:ea typeface="Calibri" panose="020F0502020204030204" pitchFamily="34" charset="0"/>
                <a:cs typeface="B Nazanin" panose="00000400000000000000" pitchFamily="2" charset="-78"/>
              </a:rPr>
              <a:t> در محل ذخیره سازی قرار داده شوند. این خودرو ها، همچنین وظیفه ی انتقال بار از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ASC</a:t>
            </a:r>
            <a:r>
              <a:rPr lang="fa-IR" sz="2600" dirty="0">
                <a:effectLst/>
                <a:latin typeface="Calibri" panose="020F0502020204030204" pitchFamily="34" charset="0"/>
                <a:ea typeface="Calibri" panose="020F0502020204030204" pitchFamily="34" charset="0"/>
                <a:cs typeface="B Nazanin" panose="00000400000000000000" pitchFamily="2" charset="-78"/>
              </a:rPr>
              <a:t>ها بر روی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 مورد نظر را دارند. </a:t>
            </a:r>
            <a:endParaRPr lang="en-US" dirty="0">
              <a:cs typeface="B Nazanin" panose="00000400000000000000" pitchFamily="2" charset="-78"/>
            </a:endParaRPr>
          </a:p>
          <a:p>
            <a:pPr algn="r" rtl="1">
              <a:lnSpc>
                <a:spcPct val="110000"/>
              </a:lnSpc>
              <a:spcBef>
                <a:spcPts val="600"/>
              </a:spcBef>
            </a:pPr>
            <a:r>
              <a:rPr lang="fa-IR" dirty="0">
                <a:cs typeface="B Nazanin" panose="00000400000000000000" pitchFamily="2" charset="-78"/>
              </a:rPr>
              <a:t>جرثقیل </a:t>
            </a:r>
            <a:r>
              <a:rPr lang="en-US" dirty="0">
                <a:cs typeface="B Nazanin" panose="00000400000000000000" pitchFamily="2" charset="-78"/>
              </a:rPr>
              <a:t>ASC</a:t>
            </a:r>
            <a:r>
              <a:rPr lang="fa-IR" dirty="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این جرثقیل ها که در مناطق ذخیره سازی قرار دارند، کانتینرها را به صورت عمودی در مناطق ذخیره سازی، قرار می دهند.</a:t>
            </a:r>
            <a:endParaRPr lang="en-US" dirty="0">
              <a:cs typeface="B Nazanin" panose="00000400000000000000" pitchFamily="2" charset="-78"/>
            </a:endParaRPr>
          </a:p>
        </p:txBody>
      </p:sp>
    </p:spTree>
    <p:extLst>
      <p:ext uri="{BB962C8B-B14F-4D97-AF65-F5344CB8AC3E}">
        <p14:creationId xmlns:p14="http://schemas.microsoft.com/office/powerpoint/2010/main" val="3344829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2331</Words>
  <Application>Microsoft Office PowerPoint</Application>
  <PresentationFormat>Widescreen</PresentationFormat>
  <Paragraphs>162</Paragraphs>
  <Slides>18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 Nazanin</vt:lpstr>
      <vt:lpstr>BNazanin</vt:lpstr>
      <vt:lpstr>BNazaninBold</vt:lpstr>
      <vt:lpstr>Calibri</vt:lpstr>
      <vt:lpstr>Calibri Light</vt:lpstr>
      <vt:lpstr>Cambria Math</vt:lpstr>
      <vt:lpstr>Symbol</vt:lpstr>
      <vt:lpstr>Times New Roman</vt:lpstr>
      <vt:lpstr>Office Theme</vt:lpstr>
      <vt:lpstr>یک الگوریتم شاخه و کرانه برای مسیریابی بدون تداخل خودرو های خودکار در پایانه های کانتینری</vt:lpstr>
      <vt:lpstr>PowerPoint Presentation</vt:lpstr>
      <vt:lpstr>1. بیان مسئله </vt:lpstr>
      <vt:lpstr>۲. اهداف تحقیق</vt:lpstr>
      <vt:lpstr>۳. سوالات تحقیق</vt:lpstr>
      <vt:lpstr>۴. فرضیات تحقیق</vt:lpstr>
      <vt:lpstr>۴. فرضیات تحقیق (ادامه)</vt:lpstr>
      <vt:lpstr>۴. فرضیات تحقیق (ادامه)</vt:lpstr>
      <vt:lpstr>۵. مفاهیم و تعاریف</vt:lpstr>
      <vt:lpstr>۶. پیشینه پژوهش</vt:lpstr>
      <vt:lpstr>۷. مشکلات و تنگناهای احتمالی پژوهش</vt:lpstr>
      <vt:lpstr>۸. مدل پیشنهادی</vt:lpstr>
      <vt:lpstr>۸. مدل پیشنهادی: برخی از پارامتر ها</vt:lpstr>
      <vt:lpstr>۸. مدل پیشنهادی: مدلی بر اساس شاخه و کران</vt:lpstr>
      <vt:lpstr>۸. مدل پیشنهادی: مدلی بر اساس شاخه و کران</vt:lpstr>
      <vt:lpstr>۸. مدل پیشنهادی: پیاده سازی</vt:lpstr>
      <vt:lpstr>کارهای آتی</vt:lpstr>
      <vt:lpstr>مراجع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Amirreza Taghizadeh</dc:creator>
  <cp:lastModifiedBy>Amirreza Taghizadeh</cp:lastModifiedBy>
  <cp:revision>15</cp:revision>
  <dcterms:created xsi:type="dcterms:W3CDTF">2024-09-22T06:03:10Z</dcterms:created>
  <dcterms:modified xsi:type="dcterms:W3CDTF">2024-09-30T04:51:22Z</dcterms:modified>
</cp:coreProperties>
</file>