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5_A73367FD.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57" r:id="rId5"/>
    <p:sldId id="269" r:id="rId6"/>
    <p:sldId id="258" r:id="rId7"/>
    <p:sldId id="274" r:id="rId8"/>
    <p:sldId id="270" r:id="rId9"/>
    <p:sldId id="271" r:id="rId10"/>
    <p:sldId id="272" r:id="rId11"/>
    <p:sldId id="273" r:id="rId12"/>
    <p:sldId id="275" r:id="rId13"/>
    <p:sldId id="263" r:id="rId14"/>
    <p:sldId id="264" r:id="rId15"/>
    <p:sldId id="262" r:id="rId16"/>
    <p:sldId id="265" r:id="rId17"/>
    <p:sldId id="266" r:id="rId18"/>
    <p:sldId id="259" r:id="rId19"/>
    <p:sldId id="261" r:id="rId20"/>
    <p:sldId id="26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2423DAD-B4BF-96E2-E9FA-95214BE19710}" name="Amirreza Taghizadeh" initials="AT" userId="ab3b1012d2c443e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43" autoAdjust="0"/>
    <p:restoredTop sz="95069" autoAdjust="0"/>
  </p:normalViewPr>
  <p:slideViewPr>
    <p:cSldViewPr snapToGrid="0">
      <p:cViewPr varScale="1">
        <p:scale>
          <a:sx n="118" d="100"/>
          <a:sy n="118" d="100"/>
        </p:scale>
        <p:origin x="11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modernComment_105_A73367FD.xml><?xml version="1.0" encoding="utf-8"?>
<p188:cmLst xmlns:a="http://schemas.openxmlformats.org/drawingml/2006/main" xmlns:r="http://schemas.openxmlformats.org/officeDocument/2006/relationships" xmlns:p188="http://schemas.microsoft.com/office/powerpoint/2018/8/main">
  <p188:cm id="{37CAB6C3-026E-4D27-8871-BD709C465C74}" authorId="{B2423DAD-B4BF-96E2-E9FA-95214BE19710}" created="2024-09-22T08:13:19.002">
    <ac:txMkLst xmlns:ac="http://schemas.microsoft.com/office/drawing/2013/main/command">
      <pc:docMk xmlns:pc="http://schemas.microsoft.com/office/powerpoint/2013/main/command"/>
      <pc:sldMk xmlns:pc="http://schemas.microsoft.com/office/powerpoint/2013/main/command" cId="2805164029" sldId="261"/>
      <ac:spMk id="2" creationId="{C64522B8-C161-3ACC-AF8E-FA2CBD02BFFD}"/>
      <ac:txMk cp="0" len="10">
        <ac:context len="56" hash="2369259093"/>
      </ac:txMk>
    </ac:txMkLst>
    <p188:pos x="2447925" y="282575"/>
    <p188:txBody>
      <a:bodyPr/>
      <a:lstStyle/>
      <a:p>
        <a:r>
          <a:rPr lang="en-US"/>
          <a:t>Scheduling of QCs. AGVs, ARMGs</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23926-150E-97BA-3CE7-7CB52E0290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78986E-CD02-B2AA-9F91-2D4ADEF000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6BF737-9106-42B3-9493-3DF43E521EA8}"/>
              </a:ext>
            </a:extLst>
          </p:cNvPr>
          <p:cNvSpPr>
            <a:spLocks noGrp="1"/>
          </p:cNvSpPr>
          <p:nvPr>
            <p:ph type="dt" sz="half" idx="10"/>
          </p:nvPr>
        </p:nvSpPr>
        <p:spPr/>
        <p:txBody>
          <a:bodyPr/>
          <a:lstStyle/>
          <a:p>
            <a:fld id="{EEA32ED6-820C-446A-BE15-7A1ED8BDA0C8}" type="datetimeFigureOut">
              <a:rPr lang="en-US" smtClean="0"/>
              <a:t>9/29/2024</a:t>
            </a:fld>
            <a:endParaRPr lang="en-US"/>
          </a:p>
        </p:txBody>
      </p:sp>
      <p:sp>
        <p:nvSpPr>
          <p:cNvPr id="5" name="Footer Placeholder 4">
            <a:extLst>
              <a:ext uri="{FF2B5EF4-FFF2-40B4-BE49-F238E27FC236}">
                <a16:creationId xmlns:a16="http://schemas.microsoft.com/office/drawing/2014/main" id="{CCBC5C5C-4021-4AFC-CE21-CD5FE7205E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F79FBA-3561-1D92-9F3B-43199147A50F}"/>
              </a:ext>
            </a:extLst>
          </p:cNvPr>
          <p:cNvSpPr>
            <a:spLocks noGrp="1"/>
          </p:cNvSpPr>
          <p:nvPr>
            <p:ph type="sldNum" sz="quarter" idx="12"/>
          </p:nvPr>
        </p:nvSpPr>
        <p:spPr/>
        <p:txBody>
          <a:bodyPr/>
          <a:lstStyle/>
          <a:p>
            <a:fld id="{6911192D-AD1B-40FC-A882-2821B987CCC0}" type="slidenum">
              <a:rPr lang="en-US" smtClean="0"/>
              <a:t>‹#›</a:t>
            </a:fld>
            <a:endParaRPr lang="en-US"/>
          </a:p>
        </p:txBody>
      </p:sp>
    </p:spTree>
    <p:extLst>
      <p:ext uri="{BB962C8B-B14F-4D97-AF65-F5344CB8AC3E}">
        <p14:creationId xmlns:p14="http://schemas.microsoft.com/office/powerpoint/2010/main" val="1119910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FB81-E2D7-2462-BFD2-3F554FDB9F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BCB728-C7ED-CD3F-D2BA-B640CF2AA0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1F000B-FB2B-2077-80A1-8683AB98E8C6}"/>
              </a:ext>
            </a:extLst>
          </p:cNvPr>
          <p:cNvSpPr>
            <a:spLocks noGrp="1"/>
          </p:cNvSpPr>
          <p:nvPr>
            <p:ph type="dt" sz="half" idx="10"/>
          </p:nvPr>
        </p:nvSpPr>
        <p:spPr/>
        <p:txBody>
          <a:bodyPr/>
          <a:lstStyle/>
          <a:p>
            <a:fld id="{EEA32ED6-820C-446A-BE15-7A1ED8BDA0C8}" type="datetimeFigureOut">
              <a:rPr lang="en-US" smtClean="0"/>
              <a:t>9/29/2024</a:t>
            </a:fld>
            <a:endParaRPr lang="en-US"/>
          </a:p>
        </p:txBody>
      </p:sp>
      <p:sp>
        <p:nvSpPr>
          <p:cNvPr id="5" name="Footer Placeholder 4">
            <a:extLst>
              <a:ext uri="{FF2B5EF4-FFF2-40B4-BE49-F238E27FC236}">
                <a16:creationId xmlns:a16="http://schemas.microsoft.com/office/drawing/2014/main" id="{A218EF92-DEAF-FCD7-1A69-8C2EC198A9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47F2D-83BF-BDB3-F113-71068CD9401D}"/>
              </a:ext>
            </a:extLst>
          </p:cNvPr>
          <p:cNvSpPr>
            <a:spLocks noGrp="1"/>
          </p:cNvSpPr>
          <p:nvPr>
            <p:ph type="sldNum" sz="quarter" idx="12"/>
          </p:nvPr>
        </p:nvSpPr>
        <p:spPr/>
        <p:txBody>
          <a:bodyPr/>
          <a:lstStyle/>
          <a:p>
            <a:fld id="{6911192D-AD1B-40FC-A882-2821B987CCC0}" type="slidenum">
              <a:rPr lang="en-US" smtClean="0"/>
              <a:t>‹#›</a:t>
            </a:fld>
            <a:endParaRPr lang="en-US"/>
          </a:p>
        </p:txBody>
      </p:sp>
    </p:spTree>
    <p:extLst>
      <p:ext uri="{BB962C8B-B14F-4D97-AF65-F5344CB8AC3E}">
        <p14:creationId xmlns:p14="http://schemas.microsoft.com/office/powerpoint/2010/main" val="3204855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ACBAB3-C20C-A898-391A-2A0970208A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0586CF-7736-22E9-FA28-9668F0326B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47368C-B889-EA95-D49A-E1EF33989713}"/>
              </a:ext>
            </a:extLst>
          </p:cNvPr>
          <p:cNvSpPr>
            <a:spLocks noGrp="1"/>
          </p:cNvSpPr>
          <p:nvPr>
            <p:ph type="dt" sz="half" idx="10"/>
          </p:nvPr>
        </p:nvSpPr>
        <p:spPr/>
        <p:txBody>
          <a:bodyPr/>
          <a:lstStyle/>
          <a:p>
            <a:fld id="{EEA32ED6-820C-446A-BE15-7A1ED8BDA0C8}" type="datetimeFigureOut">
              <a:rPr lang="en-US" smtClean="0"/>
              <a:t>9/29/2024</a:t>
            </a:fld>
            <a:endParaRPr lang="en-US"/>
          </a:p>
        </p:txBody>
      </p:sp>
      <p:sp>
        <p:nvSpPr>
          <p:cNvPr id="5" name="Footer Placeholder 4">
            <a:extLst>
              <a:ext uri="{FF2B5EF4-FFF2-40B4-BE49-F238E27FC236}">
                <a16:creationId xmlns:a16="http://schemas.microsoft.com/office/drawing/2014/main" id="{7A9F4650-FF1B-71D3-3F1B-D6B95716BE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B26AEB-6E42-28C4-2825-498317315001}"/>
              </a:ext>
            </a:extLst>
          </p:cNvPr>
          <p:cNvSpPr>
            <a:spLocks noGrp="1"/>
          </p:cNvSpPr>
          <p:nvPr>
            <p:ph type="sldNum" sz="quarter" idx="12"/>
          </p:nvPr>
        </p:nvSpPr>
        <p:spPr/>
        <p:txBody>
          <a:bodyPr/>
          <a:lstStyle/>
          <a:p>
            <a:fld id="{6911192D-AD1B-40FC-A882-2821B987CCC0}" type="slidenum">
              <a:rPr lang="en-US" smtClean="0"/>
              <a:t>‹#›</a:t>
            </a:fld>
            <a:endParaRPr lang="en-US"/>
          </a:p>
        </p:txBody>
      </p:sp>
    </p:spTree>
    <p:extLst>
      <p:ext uri="{BB962C8B-B14F-4D97-AF65-F5344CB8AC3E}">
        <p14:creationId xmlns:p14="http://schemas.microsoft.com/office/powerpoint/2010/main" val="997961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91FB4-F944-9ACC-924C-F4B6C5FE99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E65829-E876-ADB4-C656-4427468D28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2FFCB2-EF4C-A41A-9414-B4EA3DEDBD64}"/>
              </a:ext>
            </a:extLst>
          </p:cNvPr>
          <p:cNvSpPr>
            <a:spLocks noGrp="1"/>
          </p:cNvSpPr>
          <p:nvPr>
            <p:ph type="dt" sz="half" idx="10"/>
          </p:nvPr>
        </p:nvSpPr>
        <p:spPr/>
        <p:txBody>
          <a:bodyPr/>
          <a:lstStyle/>
          <a:p>
            <a:fld id="{EEA32ED6-820C-446A-BE15-7A1ED8BDA0C8}" type="datetimeFigureOut">
              <a:rPr lang="en-US" smtClean="0"/>
              <a:t>9/29/2024</a:t>
            </a:fld>
            <a:endParaRPr lang="en-US"/>
          </a:p>
        </p:txBody>
      </p:sp>
      <p:sp>
        <p:nvSpPr>
          <p:cNvPr id="5" name="Footer Placeholder 4">
            <a:extLst>
              <a:ext uri="{FF2B5EF4-FFF2-40B4-BE49-F238E27FC236}">
                <a16:creationId xmlns:a16="http://schemas.microsoft.com/office/drawing/2014/main" id="{D98590E4-AE3E-6358-F638-266B9AE30B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C410FA-BE50-FD19-188C-196428AC8FAC}"/>
              </a:ext>
            </a:extLst>
          </p:cNvPr>
          <p:cNvSpPr>
            <a:spLocks noGrp="1"/>
          </p:cNvSpPr>
          <p:nvPr>
            <p:ph type="sldNum" sz="quarter" idx="12"/>
          </p:nvPr>
        </p:nvSpPr>
        <p:spPr/>
        <p:txBody>
          <a:bodyPr/>
          <a:lstStyle/>
          <a:p>
            <a:fld id="{6911192D-AD1B-40FC-A882-2821B987CCC0}" type="slidenum">
              <a:rPr lang="en-US" smtClean="0"/>
              <a:t>‹#›</a:t>
            </a:fld>
            <a:endParaRPr lang="en-US"/>
          </a:p>
        </p:txBody>
      </p:sp>
    </p:spTree>
    <p:extLst>
      <p:ext uri="{BB962C8B-B14F-4D97-AF65-F5344CB8AC3E}">
        <p14:creationId xmlns:p14="http://schemas.microsoft.com/office/powerpoint/2010/main" val="1853275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97BD2-57C0-7549-15D7-DECCEAB5D7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1987D6-9C8A-335E-5B2B-C9D3E95CFE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D78608-F4CA-C7A9-3A56-AC4CA96D4CBC}"/>
              </a:ext>
            </a:extLst>
          </p:cNvPr>
          <p:cNvSpPr>
            <a:spLocks noGrp="1"/>
          </p:cNvSpPr>
          <p:nvPr>
            <p:ph type="dt" sz="half" idx="10"/>
          </p:nvPr>
        </p:nvSpPr>
        <p:spPr/>
        <p:txBody>
          <a:bodyPr/>
          <a:lstStyle/>
          <a:p>
            <a:fld id="{EEA32ED6-820C-446A-BE15-7A1ED8BDA0C8}" type="datetimeFigureOut">
              <a:rPr lang="en-US" smtClean="0"/>
              <a:t>9/29/2024</a:t>
            </a:fld>
            <a:endParaRPr lang="en-US"/>
          </a:p>
        </p:txBody>
      </p:sp>
      <p:sp>
        <p:nvSpPr>
          <p:cNvPr id="5" name="Footer Placeholder 4">
            <a:extLst>
              <a:ext uri="{FF2B5EF4-FFF2-40B4-BE49-F238E27FC236}">
                <a16:creationId xmlns:a16="http://schemas.microsoft.com/office/drawing/2014/main" id="{7306642F-C425-EF72-40AE-ABECB61078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D09B17-D475-397E-04D7-307343F6C915}"/>
              </a:ext>
            </a:extLst>
          </p:cNvPr>
          <p:cNvSpPr>
            <a:spLocks noGrp="1"/>
          </p:cNvSpPr>
          <p:nvPr>
            <p:ph type="sldNum" sz="quarter" idx="12"/>
          </p:nvPr>
        </p:nvSpPr>
        <p:spPr/>
        <p:txBody>
          <a:bodyPr/>
          <a:lstStyle/>
          <a:p>
            <a:fld id="{6911192D-AD1B-40FC-A882-2821B987CCC0}" type="slidenum">
              <a:rPr lang="en-US" smtClean="0"/>
              <a:t>‹#›</a:t>
            </a:fld>
            <a:endParaRPr lang="en-US"/>
          </a:p>
        </p:txBody>
      </p:sp>
    </p:spTree>
    <p:extLst>
      <p:ext uri="{BB962C8B-B14F-4D97-AF65-F5344CB8AC3E}">
        <p14:creationId xmlns:p14="http://schemas.microsoft.com/office/powerpoint/2010/main" val="894944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C5E84-E040-13B0-A285-11C4073576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6D9CA5-D214-FADE-9D8E-AD8626E1CC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532B97-88D4-A6FE-B0B6-0E097BF4CB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9CE0C3-CDD7-4A31-F950-21E5AF415ABF}"/>
              </a:ext>
            </a:extLst>
          </p:cNvPr>
          <p:cNvSpPr>
            <a:spLocks noGrp="1"/>
          </p:cNvSpPr>
          <p:nvPr>
            <p:ph type="dt" sz="half" idx="10"/>
          </p:nvPr>
        </p:nvSpPr>
        <p:spPr/>
        <p:txBody>
          <a:bodyPr/>
          <a:lstStyle/>
          <a:p>
            <a:fld id="{EEA32ED6-820C-446A-BE15-7A1ED8BDA0C8}" type="datetimeFigureOut">
              <a:rPr lang="en-US" smtClean="0"/>
              <a:t>9/29/2024</a:t>
            </a:fld>
            <a:endParaRPr lang="en-US"/>
          </a:p>
        </p:txBody>
      </p:sp>
      <p:sp>
        <p:nvSpPr>
          <p:cNvPr id="6" name="Footer Placeholder 5">
            <a:extLst>
              <a:ext uri="{FF2B5EF4-FFF2-40B4-BE49-F238E27FC236}">
                <a16:creationId xmlns:a16="http://schemas.microsoft.com/office/drawing/2014/main" id="{D98E4412-4519-4740-D93D-6A29705953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D04160-CBDB-3975-C5F0-CFF88CEBDEC8}"/>
              </a:ext>
            </a:extLst>
          </p:cNvPr>
          <p:cNvSpPr>
            <a:spLocks noGrp="1"/>
          </p:cNvSpPr>
          <p:nvPr>
            <p:ph type="sldNum" sz="quarter" idx="12"/>
          </p:nvPr>
        </p:nvSpPr>
        <p:spPr/>
        <p:txBody>
          <a:bodyPr/>
          <a:lstStyle/>
          <a:p>
            <a:fld id="{6911192D-AD1B-40FC-A882-2821B987CCC0}" type="slidenum">
              <a:rPr lang="en-US" smtClean="0"/>
              <a:t>‹#›</a:t>
            </a:fld>
            <a:endParaRPr lang="en-US"/>
          </a:p>
        </p:txBody>
      </p:sp>
    </p:spTree>
    <p:extLst>
      <p:ext uri="{BB962C8B-B14F-4D97-AF65-F5344CB8AC3E}">
        <p14:creationId xmlns:p14="http://schemas.microsoft.com/office/powerpoint/2010/main" val="4121292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DB234-219C-A7ED-B931-7AEA0E99A7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7BB5DC-CADF-BD87-248B-904F16F914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177367-673D-4CFB-73E2-BD92DD27BE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382BD5-235E-3CFB-06B7-03191AB8E5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195CB8-91C1-FE89-CE13-71391F454E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A85610-30DE-8571-7E06-348414805341}"/>
              </a:ext>
            </a:extLst>
          </p:cNvPr>
          <p:cNvSpPr>
            <a:spLocks noGrp="1"/>
          </p:cNvSpPr>
          <p:nvPr>
            <p:ph type="dt" sz="half" idx="10"/>
          </p:nvPr>
        </p:nvSpPr>
        <p:spPr/>
        <p:txBody>
          <a:bodyPr/>
          <a:lstStyle/>
          <a:p>
            <a:fld id="{EEA32ED6-820C-446A-BE15-7A1ED8BDA0C8}" type="datetimeFigureOut">
              <a:rPr lang="en-US" smtClean="0"/>
              <a:t>9/29/2024</a:t>
            </a:fld>
            <a:endParaRPr lang="en-US"/>
          </a:p>
        </p:txBody>
      </p:sp>
      <p:sp>
        <p:nvSpPr>
          <p:cNvPr id="8" name="Footer Placeholder 7">
            <a:extLst>
              <a:ext uri="{FF2B5EF4-FFF2-40B4-BE49-F238E27FC236}">
                <a16:creationId xmlns:a16="http://schemas.microsoft.com/office/drawing/2014/main" id="{D94419D0-59F4-2ECA-EA58-BAE6C70EEC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E1CB66-4F61-A146-2C63-09C1F56340F7}"/>
              </a:ext>
            </a:extLst>
          </p:cNvPr>
          <p:cNvSpPr>
            <a:spLocks noGrp="1"/>
          </p:cNvSpPr>
          <p:nvPr>
            <p:ph type="sldNum" sz="quarter" idx="12"/>
          </p:nvPr>
        </p:nvSpPr>
        <p:spPr/>
        <p:txBody>
          <a:bodyPr/>
          <a:lstStyle/>
          <a:p>
            <a:fld id="{6911192D-AD1B-40FC-A882-2821B987CCC0}" type="slidenum">
              <a:rPr lang="en-US" smtClean="0"/>
              <a:t>‹#›</a:t>
            </a:fld>
            <a:endParaRPr lang="en-US"/>
          </a:p>
        </p:txBody>
      </p:sp>
    </p:spTree>
    <p:extLst>
      <p:ext uri="{BB962C8B-B14F-4D97-AF65-F5344CB8AC3E}">
        <p14:creationId xmlns:p14="http://schemas.microsoft.com/office/powerpoint/2010/main" val="4060411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DFF36-974E-B832-A95B-D746BAAD5D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A64492-09FE-6DC6-8CBD-B08A9D64D42F}"/>
              </a:ext>
            </a:extLst>
          </p:cNvPr>
          <p:cNvSpPr>
            <a:spLocks noGrp="1"/>
          </p:cNvSpPr>
          <p:nvPr>
            <p:ph type="dt" sz="half" idx="10"/>
          </p:nvPr>
        </p:nvSpPr>
        <p:spPr/>
        <p:txBody>
          <a:bodyPr/>
          <a:lstStyle/>
          <a:p>
            <a:fld id="{EEA32ED6-820C-446A-BE15-7A1ED8BDA0C8}" type="datetimeFigureOut">
              <a:rPr lang="en-US" smtClean="0"/>
              <a:t>9/29/2024</a:t>
            </a:fld>
            <a:endParaRPr lang="en-US"/>
          </a:p>
        </p:txBody>
      </p:sp>
      <p:sp>
        <p:nvSpPr>
          <p:cNvPr id="4" name="Footer Placeholder 3">
            <a:extLst>
              <a:ext uri="{FF2B5EF4-FFF2-40B4-BE49-F238E27FC236}">
                <a16:creationId xmlns:a16="http://schemas.microsoft.com/office/drawing/2014/main" id="{C577C7D8-F69A-35E8-8C1F-F549CA71DC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FCEBB8-FCA7-CF43-5CD6-E2015E5F25BE}"/>
              </a:ext>
            </a:extLst>
          </p:cNvPr>
          <p:cNvSpPr>
            <a:spLocks noGrp="1"/>
          </p:cNvSpPr>
          <p:nvPr>
            <p:ph type="sldNum" sz="quarter" idx="12"/>
          </p:nvPr>
        </p:nvSpPr>
        <p:spPr/>
        <p:txBody>
          <a:bodyPr/>
          <a:lstStyle/>
          <a:p>
            <a:fld id="{6911192D-AD1B-40FC-A882-2821B987CCC0}" type="slidenum">
              <a:rPr lang="en-US" smtClean="0"/>
              <a:t>‹#›</a:t>
            </a:fld>
            <a:endParaRPr lang="en-US"/>
          </a:p>
        </p:txBody>
      </p:sp>
    </p:spTree>
    <p:extLst>
      <p:ext uri="{BB962C8B-B14F-4D97-AF65-F5344CB8AC3E}">
        <p14:creationId xmlns:p14="http://schemas.microsoft.com/office/powerpoint/2010/main" val="1543878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2BE210-C67C-E3C4-C46A-78133A464B45}"/>
              </a:ext>
            </a:extLst>
          </p:cNvPr>
          <p:cNvSpPr>
            <a:spLocks noGrp="1"/>
          </p:cNvSpPr>
          <p:nvPr>
            <p:ph type="dt" sz="half" idx="10"/>
          </p:nvPr>
        </p:nvSpPr>
        <p:spPr/>
        <p:txBody>
          <a:bodyPr/>
          <a:lstStyle/>
          <a:p>
            <a:fld id="{EEA32ED6-820C-446A-BE15-7A1ED8BDA0C8}" type="datetimeFigureOut">
              <a:rPr lang="en-US" smtClean="0"/>
              <a:t>9/29/2024</a:t>
            </a:fld>
            <a:endParaRPr lang="en-US"/>
          </a:p>
        </p:txBody>
      </p:sp>
      <p:sp>
        <p:nvSpPr>
          <p:cNvPr id="3" name="Footer Placeholder 2">
            <a:extLst>
              <a:ext uri="{FF2B5EF4-FFF2-40B4-BE49-F238E27FC236}">
                <a16:creationId xmlns:a16="http://schemas.microsoft.com/office/drawing/2014/main" id="{CC736911-1D16-A428-18E2-0A650D6DCE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2D0425-AD47-90F8-324D-EF3370792A12}"/>
              </a:ext>
            </a:extLst>
          </p:cNvPr>
          <p:cNvSpPr>
            <a:spLocks noGrp="1"/>
          </p:cNvSpPr>
          <p:nvPr>
            <p:ph type="sldNum" sz="quarter" idx="12"/>
          </p:nvPr>
        </p:nvSpPr>
        <p:spPr/>
        <p:txBody>
          <a:bodyPr/>
          <a:lstStyle/>
          <a:p>
            <a:fld id="{6911192D-AD1B-40FC-A882-2821B987CCC0}" type="slidenum">
              <a:rPr lang="en-US" smtClean="0"/>
              <a:t>‹#›</a:t>
            </a:fld>
            <a:endParaRPr lang="en-US"/>
          </a:p>
        </p:txBody>
      </p:sp>
    </p:spTree>
    <p:extLst>
      <p:ext uri="{BB962C8B-B14F-4D97-AF65-F5344CB8AC3E}">
        <p14:creationId xmlns:p14="http://schemas.microsoft.com/office/powerpoint/2010/main" val="3142423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38B55-A33A-7E8E-03F1-232E3BB1B2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C862AA-4170-01AD-3DDB-5F5BA60A2E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5F4B5F-AE32-AC64-C53E-7BEFB9E29F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C29955-4565-A6F9-6E51-DD66E164DAF0}"/>
              </a:ext>
            </a:extLst>
          </p:cNvPr>
          <p:cNvSpPr>
            <a:spLocks noGrp="1"/>
          </p:cNvSpPr>
          <p:nvPr>
            <p:ph type="dt" sz="half" idx="10"/>
          </p:nvPr>
        </p:nvSpPr>
        <p:spPr/>
        <p:txBody>
          <a:bodyPr/>
          <a:lstStyle/>
          <a:p>
            <a:fld id="{EEA32ED6-820C-446A-BE15-7A1ED8BDA0C8}" type="datetimeFigureOut">
              <a:rPr lang="en-US" smtClean="0"/>
              <a:t>9/29/2024</a:t>
            </a:fld>
            <a:endParaRPr lang="en-US"/>
          </a:p>
        </p:txBody>
      </p:sp>
      <p:sp>
        <p:nvSpPr>
          <p:cNvPr id="6" name="Footer Placeholder 5">
            <a:extLst>
              <a:ext uri="{FF2B5EF4-FFF2-40B4-BE49-F238E27FC236}">
                <a16:creationId xmlns:a16="http://schemas.microsoft.com/office/drawing/2014/main" id="{E3A68F74-48DC-74BF-A11D-A7455DEABD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0B6FC0-1671-82B3-03BA-8ADE32FA0F5C}"/>
              </a:ext>
            </a:extLst>
          </p:cNvPr>
          <p:cNvSpPr>
            <a:spLocks noGrp="1"/>
          </p:cNvSpPr>
          <p:nvPr>
            <p:ph type="sldNum" sz="quarter" idx="12"/>
          </p:nvPr>
        </p:nvSpPr>
        <p:spPr/>
        <p:txBody>
          <a:bodyPr/>
          <a:lstStyle/>
          <a:p>
            <a:fld id="{6911192D-AD1B-40FC-A882-2821B987CCC0}" type="slidenum">
              <a:rPr lang="en-US" smtClean="0"/>
              <a:t>‹#›</a:t>
            </a:fld>
            <a:endParaRPr lang="en-US"/>
          </a:p>
        </p:txBody>
      </p:sp>
    </p:spTree>
    <p:extLst>
      <p:ext uri="{BB962C8B-B14F-4D97-AF65-F5344CB8AC3E}">
        <p14:creationId xmlns:p14="http://schemas.microsoft.com/office/powerpoint/2010/main" val="3218346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BDB3B-50AD-248F-AD81-5B4BEB06A4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60F6FD-EF64-5436-CC1F-0EC7A0B474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3E73C1-99EC-9C3E-4973-34329E1056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BDA62F-4006-623E-5A6A-6F5D80C94E6B}"/>
              </a:ext>
            </a:extLst>
          </p:cNvPr>
          <p:cNvSpPr>
            <a:spLocks noGrp="1"/>
          </p:cNvSpPr>
          <p:nvPr>
            <p:ph type="dt" sz="half" idx="10"/>
          </p:nvPr>
        </p:nvSpPr>
        <p:spPr/>
        <p:txBody>
          <a:bodyPr/>
          <a:lstStyle/>
          <a:p>
            <a:fld id="{EEA32ED6-820C-446A-BE15-7A1ED8BDA0C8}" type="datetimeFigureOut">
              <a:rPr lang="en-US" smtClean="0"/>
              <a:t>9/29/2024</a:t>
            </a:fld>
            <a:endParaRPr lang="en-US"/>
          </a:p>
        </p:txBody>
      </p:sp>
      <p:sp>
        <p:nvSpPr>
          <p:cNvPr id="6" name="Footer Placeholder 5">
            <a:extLst>
              <a:ext uri="{FF2B5EF4-FFF2-40B4-BE49-F238E27FC236}">
                <a16:creationId xmlns:a16="http://schemas.microsoft.com/office/drawing/2014/main" id="{747B3073-0969-A3FC-A24C-C2B6B157F6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16D5BF-42A8-68E3-6562-3A160F2CABE3}"/>
              </a:ext>
            </a:extLst>
          </p:cNvPr>
          <p:cNvSpPr>
            <a:spLocks noGrp="1"/>
          </p:cNvSpPr>
          <p:nvPr>
            <p:ph type="sldNum" sz="quarter" idx="12"/>
          </p:nvPr>
        </p:nvSpPr>
        <p:spPr/>
        <p:txBody>
          <a:bodyPr/>
          <a:lstStyle/>
          <a:p>
            <a:fld id="{6911192D-AD1B-40FC-A882-2821B987CCC0}" type="slidenum">
              <a:rPr lang="en-US" smtClean="0"/>
              <a:t>‹#›</a:t>
            </a:fld>
            <a:endParaRPr lang="en-US"/>
          </a:p>
        </p:txBody>
      </p:sp>
    </p:spTree>
    <p:extLst>
      <p:ext uri="{BB962C8B-B14F-4D97-AF65-F5344CB8AC3E}">
        <p14:creationId xmlns:p14="http://schemas.microsoft.com/office/powerpoint/2010/main" val="2865858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52C626-F884-3C45-2013-1D2C67B0A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E3290F-94BE-A3E9-707D-2C64A15A9C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032BFD-6C51-7DA3-DB7D-2187B0ECAA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A32ED6-820C-446A-BE15-7A1ED8BDA0C8}" type="datetimeFigureOut">
              <a:rPr lang="en-US" smtClean="0"/>
              <a:t>9/29/2024</a:t>
            </a:fld>
            <a:endParaRPr lang="en-US"/>
          </a:p>
        </p:txBody>
      </p:sp>
      <p:sp>
        <p:nvSpPr>
          <p:cNvPr id="5" name="Footer Placeholder 4">
            <a:extLst>
              <a:ext uri="{FF2B5EF4-FFF2-40B4-BE49-F238E27FC236}">
                <a16:creationId xmlns:a16="http://schemas.microsoft.com/office/drawing/2014/main" id="{89ECF6D7-821C-C6B4-0305-A4C1BB85CD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7693B1-9A47-8C80-4CCC-3301755CA9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1192D-AD1B-40FC-A882-2821B987CCC0}" type="slidenum">
              <a:rPr lang="en-US" smtClean="0"/>
              <a:t>‹#›</a:t>
            </a:fld>
            <a:endParaRPr lang="en-US"/>
          </a:p>
        </p:txBody>
      </p:sp>
    </p:spTree>
    <p:extLst>
      <p:ext uri="{BB962C8B-B14F-4D97-AF65-F5344CB8AC3E}">
        <p14:creationId xmlns:p14="http://schemas.microsoft.com/office/powerpoint/2010/main" val="2242889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one"/><Relationship Id="rId2" Type="http://schemas.openxmlformats.org/officeDocument/2006/relationships/hyperlink" Target="#t7"/><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microsoft.com/office/2018/10/relationships/comments" Target="../comments/modernComment_105_A73367FD.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E754A-F7A9-9918-2B50-B0C89F9AC5B5}"/>
              </a:ext>
            </a:extLst>
          </p:cNvPr>
          <p:cNvSpPr>
            <a:spLocks noGrp="1"/>
          </p:cNvSpPr>
          <p:nvPr>
            <p:ph type="ctrTitle"/>
          </p:nvPr>
        </p:nvSpPr>
        <p:spPr>
          <a:xfrm>
            <a:off x="1524000" y="1430185"/>
            <a:ext cx="9144000" cy="1368012"/>
          </a:xfrm>
        </p:spPr>
        <p:txBody>
          <a:bodyPr>
            <a:normAutofit/>
          </a:bodyPr>
          <a:lstStyle/>
          <a:p>
            <a:r>
              <a:rPr lang="fa-IR" sz="4000" b="1" dirty="0">
                <a:effectLst/>
                <a:latin typeface="Calibri" panose="020F0502020204030204" pitchFamily="34" charset="0"/>
                <a:ea typeface="Calibri" panose="020F0502020204030204" pitchFamily="34" charset="0"/>
                <a:cs typeface="B Nazanin" panose="00000400000000000000" pitchFamily="2" charset="-78"/>
              </a:rPr>
              <a:t>یک الگوریتم شاخه و کرانه برای مسیریابی بدون تداخل خودرو های خودکار در پایانه های کانتینری</a:t>
            </a:r>
            <a:endParaRPr lang="en-US" sz="7200" b="1" dirty="0"/>
          </a:p>
        </p:txBody>
      </p:sp>
      <p:sp>
        <p:nvSpPr>
          <p:cNvPr id="3" name="Subtitle 2">
            <a:extLst>
              <a:ext uri="{FF2B5EF4-FFF2-40B4-BE49-F238E27FC236}">
                <a16:creationId xmlns:a16="http://schemas.microsoft.com/office/drawing/2014/main" id="{A12C6997-A743-0A8F-AA05-435FCDD2CB26}"/>
              </a:ext>
            </a:extLst>
          </p:cNvPr>
          <p:cNvSpPr>
            <a:spLocks noGrp="1"/>
          </p:cNvSpPr>
          <p:nvPr>
            <p:ph type="subTitle" idx="1"/>
          </p:nvPr>
        </p:nvSpPr>
        <p:spPr/>
        <p:txBody>
          <a:bodyPr/>
          <a:lstStyle/>
          <a:p>
            <a:r>
              <a:rPr lang="fa-IR" dirty="0">
                <a:cs typeface="B Nazanin" panose="00000400000000000000" pitchFamily="2" charset="-78"/>
              </a:rPr>
              <a:t>استاد راهنما: دکتر رشیدی</a:t>
            </a:r>
          </a:p>
          <a:p>
            <a:r>
              <a:rPr lang="fa-IR" dirty="0">
                <a:cs typeface="B Nazanin" panose="00000400000000000000" pitchFamily="2" charset="-78"/>
              </a:rPr>
              <a:t>استاد داور: دکتر پرند</a:t>
            </a:r>
          </a:p>
          <a:p>
            <a:r>
              <a:rPr lang="fa-IR" dirty="0">
                <a:cs typeface="B Nazanin" panose="00000400000000000000" pitchFamily="2" charset="-78"/>
              </a:rPr>
              <a:t>استاد مشاور: دکتر پورمحمد باقر</a:t>
            </a:r>
            <a:endParaRPr lang="en-US" dirty="0">
              <a:cs typeface="B Nazanin" panose="00000400000000000000" pitchFamily="2" charset="-78"/>
            </a:endParaRPr>
          </a:p>
        </p:txBody>
      </p:sp>
      <p:graphicFrame>
        <p:nvGraphicFramePr>
          <p:cNvPr id="6" name="Table 5">
            <a:extLst>
              <a:ext uri="{FF2B5EF4-FFF2-40B4-BE49-F238E27FC236}">
                <a16:creationId xmlns:a16="http://schemas.microsoft.com/office/drawing/2014/main" id="{12B64D1A-EB84-078F-4DBB-85FEE3BA10D7}"/>
              </a:ext>
            </a:extLst>
          </p:cNvPr>
          <p:cNvGraphicFramePr>
            <a:graphicFrameLocks noGrp="1"/>
          </p:cNvGraphicFramePr>
          <p:nvPr>
            <p:extLst>
              <p:ext uri="{D42A27DB-BD31-4B8C-83A1-F6EECF244321}">
                <p14:modId xmlns:p14="http://schemas.microsoft.com/office/powerpoint/2010/main" val="2368820219"/>
              </p:ext>
            </p:extLst>
          </p:nvPr>
        </p:nvGraphicFramePr>
        <p:xfrm>
          <a:off x="4433888" y="506665"/>
          <a:ext cx="3324224" cy="587121"/>
        </p:xfrm>
        <a:graphic>
          <a:graphicData uri="http://schemas.openxmlformats.org/drawingml/2006/table">
            <a:tbl>
              <a:tblPr firstRow="1" firstCol="1" bandRow="1">
                <a:tableStyleId>{5C22544A-7EE6-4342-B048-85BDC9FD1C3A}</a:tableStyleId>
              </a:tblPr>
              <a:tblGrid>
                <a:gridCol w="3324224">
                  <a:extLst>
                    <a:ext uri="{9D8B030D-6E8A-4147-A177-3AD203B41FA5}">
                      <a16:colId xmlns:a16="http://schemas.microsoft.com/office/drawing/2014/main" val="263273481"/>
                    </a:ext>
                  </a:extLst>
                </a:gridCol>
              </a:tblGrid>
              <a:tr h="0">
                <a:tc>
                  <a:txBody>
                    <a:bodyPr/>
                    <a:lstStyle/>
                    <a:p>
                      <a:pPr marL="0" marR="0" algn="ctr" rtl="0">
                        <a:lnSpc>
                          <a:spcPct val="107000"/>
                        </a:lnSpc>
                        <a:spcBef>
                          <a:spcPts val="0"/>
                        </a:spcBef>
                        <a:spcAft>
                          <a:spcPts val="0"/>
                        </a:spcAft>
                      </a:pPr>
                      <a:endParaRPr lang="en-US" sz="1200" b="1" dirty="0">
                        <a:ln>
                          <a:solidFill>
                            <a:schemeClr val="tx1"/>
                          </a:solidFill>
                        </a:ln>
                        <a:effectLst/>
                        <a:cs typeface="B Nazanin" panose="00000400000000000000" pitchFamily="2" charset="-78"/>
                      </a:endParaRPr>
                    </a:p>
                    <a:p>
                      <a:pPr marL="0" marR="0" algn="ctr">
                        <a:lnSpc>
                          <a:spcPct val="107000"/>
                        </a:lnSpc>
                        <a:spcBef>
                          <a:spcPts val="0"/>
                        </a:spcBef>
                        <a:spcAft>
                          <a:spcPts val="0"/>
                        </a:spcAft>
                      </a:pPr>
                      <a:r>
                        <a:rPr lang="ar-SA" sz="1200" b="1" dirty="0">
                          <a:ln>
                            <a:solidFill>
                              <a:schemeClr val="tx1"/>
                            </a:solidFill>
                          </a:ln>
                          <a:effectLst/>
                          <a:cs typeface="B Nazanin" panose="00000400000000000000" pitchFamily="2" charset="-78"/>
                        </a:rPr>
                        <a:t>دانشگاه علامه طباطبايي</a:t>
                      </a:r>
                      <a:endParaRPr lang="en-US" sz="1200" b="1" dirty="0">
                        <a:ln>
                          <a:solidFill>
                            <a:schemeClr val="tx1"/>
                          </a:solidFill>
                        </a:ln>
                        <a:effectLst/>
                        <a:cs typeface="B Nazanin" panose="00000400000000000000" pitchFamily="2" charset="-78"/>
                      </a:endParaRPr>
                    </a:p>
                    <a:p>
                      <a:pPr marL="0" marR="0" algn="ctr">
                        <a:lnSpc>
                          <a:spcPct val="107000"/>
                        </a:lnSpc>
                        <a:spcBef>
                          <a:spcPts val="0"/>
                        </a:spcBef>
                        <a:spcAft>
                          <a:spcPts val="0"/>
                        </a:spcAft>
                      </a:pPr>
                      <a:r>
                        <a:rPr lang="ar-SA" sz="1200" b="1" dirty="0">
                          <a:ln>
                            <a:solidFill>
                              <a:schemeClr val="tx1"/>
                            </a:solidFill>
                          </a:ln>
                          <a:effectLst/>
                          <a:cs typeface="B Nazanin" panose="00000400000000000000" pitchFamily="2" charset="-78"/>
                        </a:rPr>
                        <a:t>دانشكده آمار، رياضي  و  رايانه</a:t>
                      </a:r>
                      <a:endParaRPr lang="en-US" sz="1200" b="1" dirty="0">
                        <a:ln>
                          <a:solidFill>
                            <a:schemeClr val="tx1"/>
                          </a:solidFill>
                        </a:ln>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oFill/>
                  </a:tcPr>
                </a:tc>
                <a:extLst>
                  <a:ext uri="{0D108BD9-81ED-4DB2-BD59-A6C34878D82A}">
                    <a16:rowId xmlns:a16="http://schemas.microsoft.com/office/drawing/2014/main" val="893344898"/>
                  </a:ext>
                </a:extLst>
              </a:tr>
            </a:tbl>
          </a:graphicData>
        </a:graphic>
      </p:graphicFrame>
      <p:pic>
        <p:nvPicPr>
          <p:cNvPr id="1025" name="Picture 11" descr="10">
            <a:extLst>
              <a:ext uri="{FF2B5EF4-FFF2-40B4-BE49-F238E27FC236}">
                <a16:creationId xmlns:a16="http://schemas.microsoft.com/office/drawing/2014/main" id="{72ABB785-B426-E2BD-56C3-F84CED48BA50}"/>
              </a:ext>
            </a:extLst>
          </p:cNvPr>
          <p:cNvPicPr>
            <a:picLocks noChangeAspect="1" noChangeArrowheads="1"/>
          </p:cNvPicPr>
          <p:nvPr/>
        </p:nvPicPr>
        <p:blipFill>
          <a:blip r:embed="rId2">
            <a:lum contrast="30000"/>
            <a:extLst>
              <a:ext uri="{28A0092B-C50C-407E-A947-70E740481C1C}">
                <a14:useLocalDpi xmlns:a14="http://schemas.microsoft.com/office/drawing/2010/main" val="0"/>
              </a:ext>
            </a:extLst>
          </a:blip>
          <a:srcRect l="19102" r="24152" b="32777"/>
          <a:stretch>
            <a:fillRect/>
          </a:stretch>
        </p:blipFill>
        <p:spPr bwMode="auto">
          <a:xfrm>
            <a:off x="5806281" y="90687"/>
            <a:ext cx="579438" cy="55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951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A107A-383F-E080-0E9E-A42634D3F366}"/>
              </a:ext>
            </a:extLst>
          </p:cNvPr>
          <p:cNvSpPr>
            <a:spLocks noGrp="1"/>
          </p:cNvSpPr>
          <p:nvPr>
            <p:ph type="title"/>
          </p:nvPr>
        </p:nvSpPr>
        <p:spPr/>
        <p:txBody>
          <a:bodyPr/>
          <a:lstStyle/>
          <a:p>
            <a:pPr algn="ctr"/>
            <a:r>
              <a:rPr lang="fa-IR" dirty="0">
                <a:cs typeface="2  Titr" panose="00000700000000000000" pitchFamily="2" charset="-78"/>
              </a:rPr>
              <a:t>۷. مشکلات و تنگناهای احتمالی پژوهش</a:t>
            </a:r>
            <a:endParaRPr lang="en-US" dirty="0"/>
          </a:p>
        </p:txBody>
      </p:sp>
      <p:sp>
        <p:nvSpPr>
          <p:cNvPr id="3" name="Content Placeholder 2">
            <a:extLst>
              <a:ext uri="{FF2B5EF4-FFF2-40B4-BE49-F238E27FC236}">
                <a16:creationId xmlns:a16="http://schemas.microsoft.com/office/drawing/2014/main" id="{3A19E5A1-BE16-2048-5B87-68AD12DAB1F5}"/>
              </a:ext>
            </a:extLst>
          </p:cNvPr>
          <p:cNvSpPr>
            <a:spLocks noGrp="1"/>
          </p:cNvSpPr>
          <p:nvPr>
            <p:ph idx="1"/>
          </p:nvPr>
        </p:nvSpPr>
        <p:spPr/>
        <p:txBody>
          <a:bodyPr/>
          <a:lstStyle/>
          <a:p>
            <a:pPr algn="r" rtl="1"/>
            <a:r>
              <a:rPr lang="fa-IR" sz="3200" b="1" dirty="0">
                <a:latin typeface="Calibri" panose="020F0502020204030204" pitchFamily="34" charset="0"/>
                <a:ea typeface="Calibri" panose="020F0502020204030204" pitchFamily="34" charset="0"/>
                <a:cs typeface="B Nazanin" panose="00000400000000000000" pitchFamily="2" charset="-78"/>
              </a:rPr>
              <a:t>امکان همگرا نشدن جواب به دلیل استفاده  از روش های ابتکاری</a:t>
            </a:r>
            <a:endParaRPr lang="fa-IR" sz="3200" b="1"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ar-SA" sz="3200" b="1" dirty="0">
                <a:effectLst/>
                <a:latin typeface="Calibri" panose="020F0502020204030204" pitchFamily="34" charset="0"/>
                <a:ea typeface="Calibri" panose="020F0502020204030204" pitchFamily="34" charset="0"/>
                <a:cs typeface="B Nazanin" panose="00000400000000000000" pitchFamily="2" charset="-78"/>
              </a:rPr>
              <a:t>عدم امکان مقایسه با روش های موجود پیشین به دلیل جدید بودن شرایط و فرضیات مسئله </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dirty="0"/>
          </a:p>
        </p:txBody>
      </p:sp>
    </p:spTree>
    <p:extLst>
      <p:ext uri="{BB962C8B-B14F-4D97-AF65-F5344CB8AC3E}">
        <p14:creationId xmlns:p14="http://schemas.microsoft.com/office/powerpoint/2010/main" val="492238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65CF3-E2E3-52CB-0017-2E502A890A52}"/>
              </a:ext>
            </a:extLst>
          </p:cNvPr>
          <p:cNvSpPr>
            <a:spLocks noGrp="1"/>
          </p:cNvSpPr>
          <p:nvPr>
            <p:ph type="title"/>
          </p:nvPr>
        </p:nvSpPr>
        <p:spPr/>
        <p:txBody>
          <a:bodyPr/>
          <a:lstStyle/>
          <a:p>
            <a:pPr algn="ctr" rtl="1"/>
            <a:r>
              <a:rPr lang="fa-IR" dirty="0"/>
              <a:t>۸. مدل پیشنهادی</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4FB8FA-3A36-0C25-BA19-80BC36C7D1FB}"/>
                  </a:ext>
                </a:extLst>
              </p:cNvPr>
              <p:cNvSpPr>
                <a:spLocks noGrp="1"/>
              </p:cNvSpPr>
              <p:nvPr>
                <p:ph idx="1"/>
              </p:nvPr>
            </p:nvSpPr>
            <p:spPr>
              <a:xfrm>
                <a:off x="838200" y="1825625"/>
                <a:ext cx="10515600" cy="2541102"/>
              </a:xfrm>
            </p:spPr>
            <p:txBody>
              <a:bodyPr>
                <a:normAutofit/>
              </a:bodyPr>
              <a:lstStyle/>
              <a:p>
                <a:pPr marL="0" marR="0" algn="just" rtl="1">
                  <a:lnSpc>
                    <a:spcPct val="107000"/>
                  </a:lnSpc>
                  <a:spcBef>
                    <a:spcPts val="0"/>
                  </a:spcBef>
                  <a:spcAft>
                    <a:spcPts val="800"/>
                  </a:spcAft>
                </a:pPr>
                <a:r>
                  <a:rPr lang="fa-IR" sz="1800" dirty="0">
                    <a:latin typeface="Calibri" panose="020F0502020204030204" pitchFamily="34" charset="0"/>
                    <a:ea typeface="Calibri" panose="020F0502020204030204" pitchFamily="34" charset="0"/>
                    <a:cs typeface="B Nazanin" panose="00000400000000000000" pitchFamily="2" charset="-78"/>
                  </a:rPr>
                  <a:t>مدل سازی مساله به صورت یک مساله ی عدد صحیح مختلط (</a:t>
                </a:r>
                <a:r>
                  <a:rPr lang="en-US" sz="1800" dirty="0">
                    <a:latin typeface="Calibri" panose="020F0502020204030204" pitchFamily="34" charset="0"/>
                    <a:ea typeface="Calibri" panose="020F0502020204030204" pitchFamily="34" charset="0"/>
                    <a:cs typeface="B Nazanin" panose="00000400000000000000" pitchFamily="2" charset="-78"/>
                  </a:rPr>
                  <a:t>Mixed Integer Programming</a:t>
                </a:r>
                <a:r>
                  <a:rPr lang="fa-IR" sz="1800" dirty="0">
                    <a:latin typeface="Calibri" panose="020F0502020204030204" pitchFamily="34" charset="0"/>
                    <a:ea typeface="Calibri" panose="020F0502020204030204" pitchFamily="34" charset="0"/>
                    <a:cs typeface="B Nazanin" panose="00000400000000000000" pitchFamily="2" charset="-78"/>
                  </a:rPr>
                  <a:t>) می باشد که یک مساله ی </a:t>
                </a:r>
                <a:r>
                  <a:rPr lang="en-US" sz="1800" dirty="0">
                    <a:latin typeface="Calibri" panose="020F0502020204030204" pitchFamily="34" charset="0"/>
                    <a:ea typeface="Calibri" panose="020F0502020204030204" pitchFamily="34" charset="0"/>
                    <a:cs typeface="B Nazanin" panose="00000400000000000000" pitchFamily="2" charset="-78"/>
                  </a:rPr>
                  <a:t>np</a:t>
                </a:r>
                <a:r>
                  <a:rPr lang="fa-IR" sz="1800" dirty="0">
                    <a:latin typeface="Calibri" panose="020F0502020204030204" pitchFamily="34" charset="0"/>
                    <a:ea typeface="Calibri" panose="020F0502020204030204" pitchFamily="34" charset="0"/>
                    <a:cs typeface="B Nazanin" panose="00000400000000000000" pitchFamily="2" charset="-78"/>
                  </a:rPr>
                  <a:t>-سخت می باشد.</a:t>
                </a:r>
              </a:p>
              <a:p>
                <a:pPr marL="0" marR="0" indent="0" algn="just">
                  <a:lnSpc>
                    <a:spcPct val="107000"/>
                  </a:lnSpc>
                  <a:spcBef>
                    <a:spcPts val="0"/>
                  </a:spcBef>
                  <a:spcAft>
                    <a:spcPts val="800"/>
                  </a:spcAft>
                  <a:buNone/>
                </a:pPr>
                <a14:m>
                  <m:oMathPara xmlns:m="http://schemas.openxmlformats.org/officeDocument/2006/math">
                    <m:oMathParaPr>
                      <m:jc m:val="center"/>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B Nazanin" panose="00000400000000000000" pitchFamily="2" charset="-78"/>
                        </a:rPr>
                        <m:t>𝑚𝑖𝑛</m:t>
                      </m:r>
                      <m:r>
                        <m:rPr>
                          <m:lit/>
                        </m:rPr>
                        <a:rPr lang="en-US" sz="1800" i="1">
                          <a:effectLst/>
                          <a:latin typeface="Cambria Math" panose="02040503050406030204" pitchFamily="18" charset="0"/>
                          <a:ea typeface="Times New Roman" panose="02020603050405020304" pitchFamily="18" charset="0"/>
                          <a:cs typeface="B Nazanin" panose="00000400000000000000" pitchFamily="2" charset="-78"/>
                        </a:rPr>
                        <m:t>{</m:t>
                      </m:r>
                      <m:r>
                        <a:rPr lang="en-US" sz="1800" i="1">
                          <a:effectLst/>
                          <a:latin typeface="Cambria Math" panose="02040503050406030204" pitchFamily="18" charset="0"/>
                          <a:ea typeface="Times New Roman" panose="02020603050405020304" pitchFamily="18" charset="0"/>
                          <a:cs typeface="B Nazanin" panose="00000400000000000000" pitchFamily="2" charset="-78"/>
                        </a:rPr>
                        <m:t>𝑐</m:t>
                      </m:r>
                      <m:d>
                        <m:dPr>
                          <m:ctrlPr>
                            <a:rPr lang="en-US" sz="1800" i="1">
                              <a:effectLst/>
                              <a:latin typeface="Cambria Math" panose="02040503050406030204" pitchFamily="18" charset="0"/>
                              <a:ea typeface="Times New Roman" panose="02020603050405020304" pitchFamily="18" charset="0"/>
                              <a:cs typeface="B Nazanin" panose="00000400000000000000" pitchFamily="2" charset="-78"/>
                            </a:rPr>
                          </m:ctrlPr>
                        </m:dPr>
                        <m:e>
                          <m:r>
                            <a:rPr lang="en-US" sz="1800" i="1">
                              <a:effectLst/>
                              <a:latin typeface="Cambria Math" panose="02040503050406030204" pitchFamily="18" charset="0"/>
                              <a:ea typeface="Times New Roman" panose="02020603050405020304" pitchFamily="18" charset="0"/>
                              <a:cs typeface="B Nazanin" panose="00000400000000000000" pitchFamily="2" charset="-78"/>
                            </a:rPr>
                            <m:t>𝑥</m:t>
                          </m:r>
                          <m:r>
                            <a:rPr lang="en-US" sz="1800" i="1">
                              <a:effectLst/>
                              <a:latin typeface="Cambria Math" panose="02040503050406030204" pitchFamily="18" charset="0"/>
                              <a:ea typeface="Times New Roman" panose="02020603050405020304" pitchFamily="18" charset="0"/>
                              <a:cs typeface="B Nazanin" panose="00000400000000000000" pitchFamily="2" charset="-78"/>
                            </a:rPr>
                            <m:t>,</m:t>
                          </m:r>
                          <m:r>
                            <a:rPr lang="en-US" sz="1800" i="1">
                              <a:effectLst/>
                              <a:latin typeface="Cambria Math" panose="02040503050406030204" pitchFamily="18" charset="0"/>
                              <a:ea typeface="Times New Roman" panose="02020603050405020304" pitchFamily="18" charset="0"/>
                              <a:cs typeface="B Nazanin" panose="00000400000000000000" pitchFamily="2" charset="-78"/>
                            </a:rPr>
                            <m:t>𝑦</m:t>
                          </m:r>
                        </m:e>
                      </m:d>
                      <m:r>
                        <a:rPr lang="en-US" sz="1800" i="1">
                          <a:effectLst/>
                          <a:latin typeface="Cambria Math" panose="02040503050406030204" pitchFamily="18" charset="0"/>
                          <a:ea typeface="Times New Roman" panose="02020603050405020304" pitchFamily="18" charset="0"/>
                          <a:cs typeface="B Nazanin" panose="00000400000000000000" pitchFamily="2" charset="-78"/>
                        </a:rPr>
                        <m:t>:</m:t>
                      </m:r>
                      <m:sSub>
                        <m:sSubPr>
                          <m:ctrlPr>
                            <a:rPr lang="en-US" sz="1800" i="1">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800" i="1">
                              <a:effectLst/>
                              <a:latin typeface="Cambria Math" panose="02040503050406030204" pitchFamily="18" charset="0"/>
                              <a:ea typeface="Times New Roman" panose="02020603050405020304" pitchFamily="18" charset="0"/>
                              <a:cs typeface="B Nazanin" panose="00000400000000000000" pitchFamily="2" charset="-78"/>
                            </a:rPr>
                            <m:t>𝑔</m:t>
                          </m:r>
                        </m:e>
                        <m:sub>
                          <m:r>
                            <a:rPr lang="en-US" sz="1800" i="1">
                              <a:effectLst/>
                              <a:latin typeface="Cambria Math" panose="02040503050406030204" pitchFamily="18" charset="0"/>
                              <a:ea typeface="Times New Roman" panose="02020603050405020304" pitchFamily="18" charset="0"/>
                              <a:cs typeface="B Nazanin" panose="00000400000000000000" pitchFamily="2" charset="-78"/>
                            </a:rPr>
                            <m:t>𝑖</m:t>
                          </m:r>
                        </m:sub>
                      </m:sSub>
                      <m:d>
                        <m:dPr>
                          <m:ctrlPr>
                            <a:rPr lang="en-US" sz="1800" i="1">
                              <a:effectLst/>
                              <a:latin typeface="Cambria Math" panose="02040503050406030204" pitchFamily="18" charset="0"/>
                              <a:ea typeface="Times New Roman" panose="02020603050405020304" pitchFamily="18" charset="0"/>
                              <a:cs typeface="B Nazanin" panose="00000400000000000000" pitchFamily="2" charset="-78"/>
                            </a:rPr>
                          </m:ctrlPr>
                        </m:dPr>
                        <m:e>
                          <m:r>
                            <a:rPr lang="en-US" sz="1800" i="1">
                              <a:effectLst/>
                              <a:latin typeface="Cambria Math" panose="02040503050406030204" pitchFamily="18" charset="0"/>
                              <a:ea typeface="Times New Roman" panose="02020603050405020304" pitchFamily="18" charset="0"/>
                              <a:cs typeface="B Nazanin" panose="00000400000000000000" pitchFamily="2" charset="-78"/>
                            </a:rPr>
                            <m:t>𝑥</m:t>
                          </m:r>
                          <m:r>
                            <a:rPr lang="en-US" sz="1800" i="1">
                              <a:effectLst/>
                              <a:latin typeface="Cambria Math" panose="02040503050406030204" pitchFamily="18" charset="0"/>
                              <a:ea typeface="Times New Roman" panose="02020603050405020304" pitchFamily="18" charset="0"/>
                              <a:cs typeface="B Nazanin" panose="00000400000000000000" pitchFamily="2" charset="-78"/>
                            </a:rPr>
                            <m:t>,</m:t>
                          </m:r>
                          <m:r>
                            <a:rPr lang="en-US" sz="1800" i="1">
                              <a:effectLst/>
                              <a:latin typeface="Cambria Math" panose="02040503050406030204" pitchFamily="18" charset="0"/>
                              <a:ea typeface="Times New Roman" panose="02020603050405020304" pitchFamily="18" charset="0"/>
                              <a:cs typeface="B Nazanin" panose="00000400000000000000" pitchFamily="2" charset="-78"/>
                            </a:rPr>
                            <m:t>𝑦</m:t>
                          </m:r>
                        </m:e>
                      </m:d>
                      <m:r>
                        <a:rPr lang="en-US" sz="1800">
                          <a:effectLst/>
                          <a:latin typeface="Cambria Math" panose="02040503050406030204" pitchFamily="18" charset="0"/>
                          <a:ea typeface="Times New Roman" panose="02020603050405020304" pitchFamily="18" charset="0"/>
                          <a:cs typeface="B Nazanin" panose="00000400000000000000" pitchFamily="2" charset="-78"/>
                        </a:rPr>
                        <m:t>≤</m:t>
                      </m:r>
                      <m:sSub>
                        <m:sSubPr>
                          <m:ctrlPr>
                            <a:rPr lang="en-US" sz="1800" i="1">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800" i="1">
                              <a:effectLst/>
                              <a:latin typeface="Cambria Math" panose="02040503050406030204" pitchFamily="18" charset="0"/>
                              <a:ea typeface="Times New Roman" panose="02020603050405020304" pitchFamily="18" charset="0"/>
                              <a:cs typeface="B Nazanin" panose="00000400000000000000" pitchFamily="2" charset="-78"/>
                            </a:rPr>
                            <m:t>𝑏</m:t>
                          </m:r>
                        </m:e>
                        <m:sub>
                          <m:r>
                            <a:rPr lang="en-US" sz="1800" i="1">
                              <a:effectLst/>
                              <a:latin typeface="Cambria Math" panose="02040503050406030204" pitchFamily="18" charset="0"/>
                              <a:ea typeface="Times New Roman" panose="02020603050405020304" pitchFamily="18" charset="0"/>
                              <a:cs typeface="B Nazanin" panose="00000400000000000000" pitchFamily="2" charset="-78"/>
                            </a:rPr>
                            <m:t>𝑖</m:t>
                          </m:r>
                        </m:sub>
                      </m:sSub>
                      <m:r>
                        <a:rPr lang="en-US" sz="1800" i="1">
                          <a:effectLst/>
                          <a:latin typeface="Cambria Math" panose="02040503050406030204" pitchFamily="18" charset="0"/>
                          <a:ea typeface="Times New Roman" panose="02020603050405020304" pitchFamily="18" charset="0"/>
                          <a:cs typeface="B Nazanin" panose="00000400000000000000" pitchFamily="2" charset="-78"/>
                        </a:rPr>
                        <m:t>   ,</m:t>
                      </m:r>
                      <m:r>
                        <a:rPr lang="en-US" sz="1800" i="1">
                          <a:effectLst/>
                          <a:latin typeface="Cambria Math" panose="02040503050406030204" pitchFamily="18" charset="0"/>
                          <a:ea typeface="Times New Roman" panose="02020603050405020304" pitchFamily="18" charset="0"/>
                          <a:cs typeface="B Nazanin" panose="00000400000000000000" pitchFamily="2" charset="-78"/>
                        </a:rPr>
                        <m:t>𝑖</m:t>
                      </m:r>
                      <m:r>
                        <a:rPr lang="en-US" sz="1800" i="1">
                          <a:effectLst/>
                          <a:latin typeface="Cambria Math" panose="02040503050406030204" pitchFamily="18" charset="0"/>
                          <a:ea typeface="Times New Roman" panose="02020603050405020304" pitchFamily="18" charset="0"/>
                          <a:cs typeface="B Nazanin" panose="00000400000000000000" pitchFamily="2" charset="-78"/>
                        </a:rPr>
                        <m:t>=</m:t>
                      </m:r>
                      <m:r>
                        <a:rPr lang="en-US" sz="1800" i="1">
                          <a:effectLst/>
                          <a:latin typeface="Cambria Math" panose="02040503050406030204" pitchFamily="18" charset="0"/>
                          <a:ea typeface="Times New Roman" panose="02020603050405020304" pitchFamily="18" charset="0"/>
                          <a:cs typeface="B Nazanin" panose="00000400000000000000" pitchFamily="2" charset="-78"/>
                        </a:rPr>
                        <m:t>1</m:t>
                      </m:r>
                      <m:r>
                        <a:rPr lang="en-US" sz="1800" i="1">
                          <a:effectLst/>
                          <a:latin typeface="Cambria Math" panose="02040503050406030204" pitchFamily="18" charset="0"/>
                          <a:ea typeface="Times New Roman" panose="02020603050405020304" pitchFamily="18" charset="0"/>
                          <a:cs typeface="B Nazanin" panose="00000400000000000000" pitchFamily="2" charset="-78"/>
                        </a:rPr>
                        <m:t>,</m:t>
                      </m:r>
                      <m:r>
                        <a:rPr lang="en-US" sz="1800">
                          <a:effectLst/>
                          <a:latin typeface="Cambria Math" panose="02040503050406030204" pitchFamily="18" charset="0"/>
                          <a:ea typeface="Times New Roman" panose="02020603050405020304" pitchFamily="18" charset="0"/>
                          <a:cs typeface="B Nazanin" panose="00000400000000000000" pitchFamily="2" charset="-78"/>
                        </a:rPr>
                        <m:t>…</m:t>
                      </m:r>
                      <m:r>
                        <a:rPr lang="en-US" sz="1800" i="1">
                          <a:effectLst/>
                          <a:latin typeface="Cambria Math" panose="02040503050406030204" pitchFamily="18" charset="0"/>
                          <a:ea typeface="Times New Roman" panose="02020603050405020304" pitchFamily="18" charset="0"/>
                          <a:cs typeface="B Nazanin" panose="00000400000000000000" pitchFamily="2" charset="-78"/>
                        </a:rPr>
                        <m:t>,</m:t>
                      </m:r>
                      <m:r>
                        <a:rPr lang="en-US" sz="1800" i="1">
                          <a:effectLst/>
                          <a:latin typeface="Cambria Math" panose="02040503050406030204" pitchFamily="18" charset="0"/>
                          <a:ea typeface="Times New Roman" panose="02020603050405020304" pitchFamily="18" charset="0"/>
                          <a:cs typeface="B Nazanin" panose="00000400000000000000" pitchFamily="2" charset="-78"/>
                        </a:rPr>
                        <m:t>𝑚</m:t>
                      </m:r>
                      <m:r>
                        <a:rPr lang="en-US" sz="1800" i="1">
                          <a:effectLst/>
                          <a:latin typeface="Cambria Math" panose="02040503050406030204" pitchFamily="18" charset="0"/>
                          <a:ea typeface="Times New Roman" panose="02020603050405020304" pitchFamily="18" charset="0"/>
                          <a:cs typeface="B Nazanin" panose="00000400000000000000" pitchFamily="2" charset="-78"/>
                        </a:rPr>
                        <m:t>, </m:t>
                      </m:r>
                      <m:r>
                        <a:rPr lang="en-US" sz="1800" i="1">
                          <a:effectLst/>
                          <a:latin typeface="Cambria Math" panose="02040503050406030204" pitchFamily="18" charset="0"/>
                          <a:ea typeface="Times New Roman" panose="02020603050405020304" pitchFamily="18" charset="0"/>
                          <a:cs typeface="B Nazanin" panose="00000400000000000000" pitchFamily="2" charset="-78"/>
                        </a:rPr>
                        <m:t>𝑥</m:t>
                      </m:r>
                      <m:r>
                        <a:rPr lang="en-US" sz="1800">
                          <a:effectLst/>
                          <a:latin typeface="Cambria Math" panose="02040503050406030204" pitchFamily="18" charset="0"/>
                          <a:ea typeface="Times New Roman" panose="02020603050405020304" pitchFamily="18" charset="0"/>
                          <a:cs typeface="B Nazanin" panose="00000400000000000000" pitchFamily="2" charset="-78"/>
                        </a:rPr>
                        <m:t>∈</m:t>
                      </m:r>
                      <m:sSubSup>
                        <m:sSubSupPr>
                          <m:ctrlPr>
                            <a:rPr lang="en-US" sz="1800" i="1">
                              <a:effectLst/>
                              <a:latin typeface="Cambria Math" panose="02040503050406030204" pitchFamily="18" charset="0"/>
                              <a:ea typeface="Times New Roman" panose="02020603050405020304" pitchFamily="18" charset="0"/>
                              <a:cs typeface="B Nazanin" panose="00000400000000000000" pitchFamily="2" charset="-78"/>
                            </a:rPr>
                          </m:ctrlPr>
                        </m:sSubSupPr>
                        <m:e>
                          <m:r>
                            <a:rPr lang="en-US" sz="1800" i="1">
                              <a:effectLst/>
                              <a:latin typeface="Cambria Math" panose="02040503050406030204" pitchFamily="18" charset="0"/>
                              <a:ea typeface="Times New Roman" panose="02020603050405020304" pitchFamily="18" charset="0"/>
                              <a:cs typeface="B Nazanin" panose="00000400000000000000" pitchFamily="2" charset="-78"/>
                            </a:rPr>
                            <m:t>𝑅</m:t>
                          </m:r>
                        </m:e>
                        <m:sub>
                          <m:r>
                            <a:rPr lang="en-US" sz="1800" i="1">
                              <a:effectLst/>
                              <a:latin typeface="Cambria Math" panose="02040503050406030204" pitchFamily="18" charset="0"/>
                              <a:ea typeface="Times New Roman" panose="02020603050405020304" pitchFamily="18" charset="0"/>
                              <a:cs typeface="B Nazanin" panose="00000400000000000000" pitchFamily="2" charset="-78"/>
                            </a:rPr>
                            <m:t>+</m:t>
                          </m:r>
                        </m:sub>
                        <m:sup>
                          <m:r>
                            <a:rPr lang="en-US" sz="1800" i="1">
                              <a:effectLst/>
                              <a:latin typeface="Cambria Math" panose="02040503050406030204" pitchFamily="18" charset="0"/>
                              <a:ea typeface="Times New Roman" panose="02020603050405020304" pitchFamily="18" charset="0"/>
                              <a:cs typeface="B Nazanin" panose="00000400000000000000" pitchFamily="2" charset="-78"/>
                            </a:rPr>
                            <m:t>𝑝</m:t>
                          </m:r>
                        </m:sup>
                      </m:sSubSup>
                      <m:r>
                        <a:rPr lang="en-US" sz="1800" i="1">
                          <a:effectLst/>
                          <a:latin typeface="Cambria Math" panose="02040503050406030204" pitchFamily="18" charset="0"/>
                          <a:ea typeface="Times New Roman" panose="02020603050405020304" pitchFamily="18" charset="0"/>
                          <a:cs typeface="B Nazanin" panose="00000400000000000000" pitchFamily="2" charset="-78"/>
                        </a:rPr>
                        <m:t>,</m:t>
                      </m:r>
                      <m:r>
                        <a:rPr lang="en-US" sz="1800" i="1">
                          <a:effectLst/>
                          <a:latin typeface="Cambria Math" panose="02040503050406030204" pitchFamily="18" charset="0"/>
                          <a:ea typeface="Times New Roman" panose="02020603050405020304" pitchFamily="18" charset="0"/>
                          <a:cs typeface="B Nazanin" panose="00000400000000000000" pitchFamily="2" charset="-78"/>
                        </a:rPr>
                        <m:t>𝑦</m:t>
                      </m:r>
                      <m:r>
                        <a:rPr lang="en-US" sz="1800">
                          <a:effectLst/>
                          <a:latin typeface="Cambria Math" panose="02040503050406030204" pitchFamily="18" charset="0"/>
                          <a:ea typeface="Times New Roman" panose="02020603050405020304" pitchFamily="18" charset="0"/>
                          <a:cs typeface="B Nazanin" panose="00000400000000000000" pitchFamily="2" charset="-78"/>
                        </a:rPr>
                        <m:t>∈</m:t>
                      </m:r>
                      <m:sSubSup>
                        <m:sSubSupPr>
                          <m:ctrlPr>
                            <a:rPr lang="en-US" sz="1800" i="1">
                              <a:effectLst/>
                              <a:latin typeface="Cambria Math" panose="02040503050406030204" pitchFamily="18" charset="0"/>
                              <a:ea typeface="Times New Roman" panose="02020603050405020304" pitchFamily="18" charset="0"/>
                              <a:cs typeface="B Nazanin" panose="00000400000000000000" pitchFamily="2" charset="-78"/>
                            </a:rPr>
                          </m:ctrlPr>
                        </m:sSubSupPr>
                        <m:e>
                          <m:r>
                            <a:rPr lang="en-US" sz="1800" i="1">
                              <a:effectLst/>
                              <a:latin typeface="Cambria Math" panose="02040503050406030204" pitchFamily="18" charset="0"/>
                              <a:ea typeface="Times New Roman" panose="02020603050405020304" pitchFamily="18" charset="0"/>
                              <a:cs typeface="B Nazanin" panose="00000400000000000000" pitchFamily="2" charset="-78"/>
                            </a:rPr>
                            <m:t>𝑍</m:t>
                          </m:r>
                        </m:e>
                        <m:sub>
                          <m:r>
                            <a:rPr lang="en-US" sz="1800" i="1">
                              <a:effectLst/>
                              <a:latin typeface="Cambria Math" panose="02040503050406030204" pitchFamily="18" charset="0"/>
                              <a:ea typeface="Times New Roman" panose="02020603050405020304" pitchFamily="18" charset="0"/>
                              <a:cs typeface="B Nazanin" panose="00000400000000000000" pitchFamily="2" charset="-78"/>
                            </a:rPr>
                            <m:t>+</m:t>
                          </m:r>
                        </m:sub>
                        <m:sup>
                          <m:r>
                            <a:rPr lang="en-US" sz="1800" i="1">
                              <a:effectLst/>
                              <a:latin typeface="Cambria Math" panose="02040503050406030204" pitchFamily="18" charset="0"/>
                              <a:ea typeface="Times New Roman" panose="02020603050405020304" pitchFamily="18" charset="0"/>
                              <a:cs typeface="B Nazanin" panose="00000400000000000000" pitchFamily="2" charset="-78"/>
                            </a:rPr>
                            <m:t>𝑛</m:t>
                          </m:r>
                        </m:sup>
                      </m:sSubSup>
                      <m:r>
                        <m:rPr>
                          <m:lit/>
                        </m:rPr>
                        <a:rPr lang="en-US" sz="1800" i="1">
                          <a:effectLst/>
                          <a:latin typeface="Cambria Math" panose="02040503050406030204" pitchFamily="18" charset="0"/>
                          <a:ea typeface="Times New Roman" panose="02020603050405020304" pitchFamily="18" charset="0"/>
                          <a:cs typeface="B Nazanin" panose="00000400000000000000" pitchFamily="2" charset="-78"/>
                        </a:rPr>
                        <m:t>}</m:t>
                      </m:r>
                    </m:oMath>
                  </m:oMathPara>
                </a14:m>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ورودی</a:t>
                </a:r>
                <a:r>
                  <a:rPr lang="fa-IR" sz="1800" dirty="0">
                    <a:latin typeface="Calibri" panose="020F0502020204030204" pitchFamily="34" charset="0"/>
                    <a:ea typeface="Calibri" panose="020F0502020204030204" pitchFamily="34" charset="0"/>
                    <a:cs typeface="B Nazanin" panose="00000400000000000000" pitchFamily="2" charset="-78"/>
                  </a:rPr>
                  <a:t>، تعدادی کانتینر می باشد که باید به هر یک از </a:t>
                </a:r>
                <a:r>
                  <a:rPr lang="en-US" sz="1800" dirty="0">
                    <a:latin typeface="Calibri" panose="020F0502020204030204" pitchFamily="34" charset="0"/>
                    <a:ea typeface="Calibri" panose="020F0502020204030204" pitchFamily="34" charset="0"/>
                    <a:cs typeface="B Nazanin" panose="00000400000000000000" pitchFamily="2" charset="-78"/>
                  </a:rPr>
                  <a:t>AGV</a:t>
                </a:r>
                <a:r>
                  <a:rPr lang="fa-IR" sz="1800" dirty="0">
                    <a:latin typeface="Calibri" panose="020F0502020204030204" pitchFamily="34" charset="0"/>
                    <a:ea typeface="Calibri" panose="020F0502020204030204" pitchFamily="34" charset="0"/>
                    <a:cs typeface="B Nazanin" panose="00000400000000000000" pitchFamily="2" charset="-78"/>
                  </a:rPr>
                  <a:t>ها اختصاص داده شود. در تابع هدف مدل که</a:t>
                </a:r>
                <a:r>
                  <a:rPr lang="en-US" sz="1800" dirty="0">
                    <a:latin typeface="Calibri" panose="020F0502020204030204" pitchFamily="34" charset="0"/>
                    <a:ea typeface="Calibri" panose="020F0502020204030204" pitchFamily="34" charset="0"/>
                    <a:cs typeface="B Nazanin" panose="00000400000000000000" pitchFamily="2" charset="-78"/>
                  </a:rPr>
                  <a:t> AGV Dispatching Routing Problem </a:t>
                </a:r>
                <a:r>
                  <a:rPr lang="fa-IR" sz="1800" dirty="0">
                    <a:latin typeface="Calibri" panose="020F0502020204030204" pitchFamily="34" charset="0"/>
                    <a:ea typeface="Calibri" panose="020F0502020204030204" pitchFamily="34" charset="0"/>
                    <a:cs typeface="B Nazanin" panose="00000400000000000000" pitchFamily="2" charset="-78"/>
                  </a:rPr>
                  <a:t> نام دارد، هدف مینیمم کردن زمان انجام تمام عملیات ها می باشد.</a:t>
                </a:r>
              </a:p>
              <a:p>
                <a:pPr marR="0" algn="just" rtl="1">
                  <a:lnSpc>
                    <a:spcPct val="107000"/>
                  </a:lnSpc>
                  <a:spcBef>
                    <a:spcPts val="0"/>
                  </a:spcBef>
                  <a:spcAft>
                    <a:spcPts val="800"/>
                  </a:spcAft>
                </a:pPr>
                <a:r>
                  <a:rPr lang="fa-IR" sz="1800" dirty="0">
                    <a:latin typeface="Calibri" panose="020F0502020204030204" pitchFamily="34" charset="0"/>
                    <a:ea typeface="Calibri" panose="020F0502020204030204" pitchFamily="34" charset="0"/>
                    <a:cs typeface="B Nazanin" panose="00000400000000000000" pitchFamily="2" charset="-78"/>
                  </a:rPr>
                  <a:t>زمان انجام عملیات ها (</a:t>
                </a:r>
                <a:r>
                  <a:rPr lang="en-US" sz="1800" dirty="0" err="1">
                    <a:latin typeface="Calibri" panose="020F0502020204030204" pitchFamily="34" charset="0"/>
                    <a:ea typeface="Calibri" panose="020F0502020204030204" pitchFamily="34" charset="0"/>
                    <a:cs typeface="B Nazanin" panose="00000400000000000000" pitchFamily="2" charset="-78"/>
                  </a:rPr>
                  <a:t>makespan</a:t>
                </a:r>
                <a:r>
                  <a:rPr lang="fa-IR" sz="1800" dirty="0">
                    <a:latin typeface="Calibri" panose="020F0502020204030204" pitchFamily="34" charset="0"/>
                    <a:ea typeface="Calibri" panose="020F0502020204030204" pitchFamily="34" charset="0"/>
                    <a:cs typeface="B Nazanin" panose="00000400000000000000" pitchFamily="2" charset="-78"/>
                  </a:rPr>
                  <a:t>) شامل ، مینیمم نمودن طولانی ترین عملیات </a:t>
                </a:r>
                <a:r>
                  <a:rPr lang="en-US" sz="1800" dirty="0">
                    <a:latin typeface="Calibri" panose="020F0502020204030204" pitchFamily="34" charset="0"/>
                    <a:ea typeface="Calibri" panose="020F0502020204030204" pitchFamily="34" charset="0"/>
                    <a:cs typeface="B Nazanin" panose="00000400000000000000" pitchFamily="2" charset="-78"/>
                  </a:rPr>
                  <a:t>AGV</a:t>
                </a:r>
                <a:r>
                  <a:rPr lang="fa-IR" sz="1800" dirty="0">
                    <a:latin typeface="Calibri" panose="020F0502020204030204" pitchFamily="34" charset="0"/>
                    <a:ea typeface="Calibri" panose="020F0502020204030204" pitchFamily="34" charset="0"/>
                    <a:cs typeface="B Nazanin" panose="00000400000000000000" pitchFamily="2" charset="-78"/>
                  </a:rPr>
                  <a:t> ها می باشد.</a:t>
                </a:r>
              </a:p>
              <a:p>
                <a:pPr marR="0" algn="just" rtl="1">
                  <a:lnSpc>
                    <a:spcPct val="107000"/>
                  </a:lnSpc>
                  <a:spcBef>
                    <a:spcPts val="0"/>
                  </a:spcBef>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p:txBody>
          </p:sp>
        </mc:Choice>
        <mc:Fallback>
          <p:sp>
            <p:nvSpPr>
              <p:cNvPr id="3" name="Content Placeholder 2">
                <a:extLst>
                  <a:ext uri="{FF2B5EF4-FFF2-40B4-BE49-F238E27FC236}">
                    <a16:creationId xmlns:a16="http://schemas.microsoft.com/office/drawing/2014/main" id="{154FB8FA-3A36-0C25-BA19-80BC36C7D1FB}"/>
                  </a:ext>
                </a:extLst>
              </p:cNvPr>
              <p:cNvSpPr>
                <a:spLocks noGrp="1" noRot="1" noChangeAspect="1" noMove="1" noResize="1" noEditPoints="1" noAdjustHandles="1" noChangeArrowheads="1" noChangeShapeType="1" noTextEdit="1"/>
              </p:cNvSpPr>
              <p:nvPr>
                <p:ph idx="1"/>
              </p:nvPr>
            </p:nvSpPr>
            <p:spPr>
              <a:xfrm>
                <a:off x="838200" y="1825625"/>
                <a:ext cx="10515600" cy="2541102"/>
              </a:xfrm>
              <a:blipFill>
                <a:blip r:embed="rId2"/>
                <a:stretch>
                  <a:fillRect l="-986" t="-1439" r="-464"/>
                </a:stretch>
              </a:blipFill>
            </p:spPr>
            <p:txBody>
              <a:bodyPr/>
              <a:lstStyle/>
              <a:p>
                <a:r>
                  <a:rPr lang="en-US">
                    <a:noFill/>
                  </a:rPr>
                  <a:t> </a:t>
                </a:r>
              </a:p>
            </p:txBody>
          </p:sp>
        </mc:Fallback>
      </mc:AlternateContent>
    </p:spTree>
    <p:extLst>
      <p:ext uri="{BB962C8B-B14F-4D97-AF65-F5344CB8AC3E}">
        <p14:creationId xmlns:p14="http://schemas.microsoft.com/office/powerpoint/2010/main" val="1575225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9C0B9-9BA1-5C5F-1B7A-843A85DD035E}"/>
              </a:ext>
            </a:extLst>
          </p:cNvPr>
          <p:cNvSpPr>
            <a:spLocks noGrp="1"/>
          </p:cNvSpPr>
          <p:nvPr>
            <p:ph type="title"/>
          </p:nvPr>
        </p:nvSpPr>
        <p:spPr/>
        <p:txBody>
          <a:bodyPr/>
          <a:lstStyle/>
          <a:p>
            <a:pPr algn="ctr" rtl="1"/>
            <a:r>
              <a:rPr lang="fa-IR" dirty="0"/>
              <a:t>۸. مدل پیشنهادی: مدلی بر اساس شاخه و کران</a:t>
            </a:r>
            <a:endParaRPr lang="en-US" dirty="0"/>
          </a:p>
        </p:txBody>
      </p:sp>
      <p:sp>
        <p:nvSpPr>
          <p:cNvPr id="3" name="Content Placeholder 2">
            <a:extLst>
              <a:ext uri="{FF2B5EF4-FFF2-40B4-BE49-F238E27FC236}">
                <a16:creationId xmlns:a16="http://schemas.microsoft.com/office/drawing/2014/main" id="{53475616-0EDA-97C8-1746-043959797DAD}"/>
              </a:ext>
            </a:extLst>
          </p:cNvPr>
          <p:cNvSpPr>
            <a:spLocks noGrp="1"/>
          </p:cNvSpPr>
          <p:nvPr>
            <p:ph idx="1"/>
          </p:nvPr>
        </p:nvSpPr>
        <p:spPr/>
        <p:txBody>
          <a:bodyPr>
            <a:normAutofit/>
          </a:bodyPr>
          <a:lstStyle/>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یک روش جستجوی جواب بهینه در مسائل </a:t>
            </a:r>
            <a:r>
              <a:rPr lang="en-US" sz="1800" dirty="0">
                <a:effectLst/>
                <a:latin typeface="Times New Roman" panose="02020603050405020304" pitchFamily="18" charset="0"/>
                <a:ea typeface="Calibri" panose="020F0502020204030204" pitchFamily="34" charset="0"/>
                <a:cs typeface="Arial" panose="020B0604020202020204" pitchFamily="34" charset="0"/>
              </a:rPr>
              <a:t>MIP</a:t>
            </a:r>
            <a:r>
              <a:rPr lang="fa-IR" sz="1800" dirty="0">
                <a:effectLst/>
                <a:latin typeface="Calibri" panose="020F0502020204030204" pitchFamily="34" charset="0"/>
                <a:ea typeface="Calibri" panose="020F0502020204030204" pitchFamily="34" charset="0"/>
                <a:cs typeface="B Nazanin" panose="00000400000000000000" pitchFamily="2" charset="-78"/>
              </a:rPr>
              <a:t>، روش شاخه و کرانه (</a:t>
            </a:r>
            <a:r>
              <a:rPr lang="en-US" sz="1800" dirty="0">
                <a:effectLst/>
                <a:latin typeface="Times New Roman" panose="02020603050405020304" pitchFamily="18" charset="0"/>
                <a:ea typeface="Calibri" panose="020F0502020204030204" pitchFamily="34" charset="0"/>
                <a:cs typeface="Arial" panose="020B0604020202020204" pitchFamily="34" charset="0"/>
              </a:rPr>
              <a:t>B&amp;B</a:t>
            </a:r>
            <a:r>
              <a:rPr lang="fa-IR" sz="1800" dirty="0">
                <a:effectLst/>
                <a:latin typeface="Calibri" panose="020F0502020204030204" pitchFamily="34" charset="0"/>
                <a:ea typeface="Calibri" panose="020F0502020204030204" pitchFamily="34" charset="0"/>
                <a:cs typeface="B Nazanin" panose="00000400000000000000" pitchFamily="2" charset="-78"/>
              </a:rPr>
              <a:t>) است. عناصر اصلی روش شاخه و کرانه عبارتند از: کران پایین هر گره (که برابر تابع هدف مسئله ی رها شده است)، کران بالای عمومی درخت، روش انتخاب گره بعدی (جهت شاخه بندی)، استراتژی شاخه بندی، قواعد هرس کردن و اصل توقف از شاخه بندی. (تومازلا و همکاران ۲۰۲۰)[</a:t>
            </a:r>
            <a:r>
              <a:rPr lang="ar-SA"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2" action="ppaction://hlinkfile"/>
              </a:rPr>
              <a:t>۷</a:t>
            </a:r>
            <a:r>
              <a:rPr lang="fa-IR" sz="1800" dirty="0">
                <a:effectLst/>
                <a:latin typeface="Calibri" panose="020F0502020204030204" pitchFamily="34" charset="0"/>
                <a:ea typeface="Calibri" panose="020F0502020204030204" pitchFamily="34" charset="0"/>
                <a:cs typeface="B Nazanin" panose="00000400000000000000" pitchFamily="2" charset="-78"/>
              </a:rPr>
              <a:t>] در این روش که بر پایه ی ساخت پویای یک درخت می باشد، ابتدا یک کران عمومی با استفاده از یک روش ابتکاری ساخته می شود و سپس گره های زیر مساله ی بعدی با رهایی از یک محدودیت، تولید و حل میگردند. سپس مقدار بهینه ی گره در صورت شدنی بودن، با کران همگانی مقایسه و  مقدار کران، به روز رسانی می شود. در صورت نشدنی بودن مقدار بهینه، این مقدار با کران همگانی مقایسه و زیر درخت گره، هرس می گردد. این عمل تا زمان رسیدن به جواب بهینه، ادامه پیدا خواهد کرد.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در مقاله ی پایه [</a:t>
            </a:r>
            <a:r>
              <a:rPr lang="fa-IR" sz="1800" u="sng" dirty="0">
                <a:solidFill>
                  <a:srgbClr val="0563C1"/>
                </a:solidFill>
                <a:effectLst/>
                <a:latin typeface="Calibri" panose="020F0502020204030204" pitchFamily="34" charset="0"/>
                <a:ea typeface="Calibri" panose="020F0502020204030204" pitchFamily="34" charset="0"/>
                <a:cs typeface="B Nazanin" panose="00000400000000000000" pitchFamily="2" charset="-78"/>
                <a:hlinkClick r:id="rId3" action="ppaction://hlinkfile"/>
              </a:rPr>
              <a:t>۱</a:t>
            </a:r>
            <a:r>
              <a:rPr lang="fa-IR" sz="1800" dirty="0">
                <a:effectLst/>
                <a:latin typeface="Calibri" panose="020F0502020204030204" pitchFamily="34" charset="0"/>
                <a:ea typeface="Calibri" panose="020F0502020204030204" pitchFamily="34" charset="0"/>
                <a:cs typeface="B Nazanin" panose="00000400000000000000" pitchFamily="2" charset="-78"/>
              </a:rPr>
              <a:t>] یک الگوریتم شاخه و کرانه جهت حل مساله ی زمان بندی بدون تداخل </a:t>
            </a:r>
            <a:r>
              <a:rPr lang="en-US" sz="1800" dirty="0">
                <a:effectLst/>
                <a:latin typeface="Times New Roman" panose="02020603050405020304" pitchFamily="18" charset="0"/>
                <a:ea typeface="Calibri" panose="020F0502020204030204" pitchFamily="34" charset="0"/>
                <a:cs typeface="Arial" panose="020B0604020202020204" pitchFamily="34" charset="0"/>
              </a:rPr>
              <a:t>AGV</a:t>
            </a:r>
            <a:r>
              <a:rPr lang="fa-IR" sz="1800" dirty="0">
                <a:effectLst/>
                <a:latin typeface="Calibri" panose="020F0502020204030204" pitchFamily="34" charset="0"/>
                <a:ea typeface="Calibri" panose="020F0502020204030204" pitchFamily="34" charset="0"/>
                <a:cs typeface="B Nazanin" panose="00000400000000000000" pitchFamily="2" charset="-78"/>
              </a:rPr>
              <a:t>ها ارائه گردید. در این مطالعه، پیکربندی عمومی نقطه به نقطه با مسیر های دوطرفه استفاده شد. در این پژوهش، ابتدا یک کران بالای عمومی بر پایه ی یک الگوریتم ابتکاری بدون تداخل پیشنهاد شد و سپس در هر گره، مساله ی تخصیص تعدادی کانتینر و ترتیب زمانی عملیات </a:t>
            </a:r>
            <a:r>
              <a:rPr lang="en-US" sz="1800" dirty="0">
                <a:effectLst/>
                <a:latin typeface="Times New Roman" panose="02020603050405020304" pitchFamily="18" charset="0"/>
                <a:ea typeface="Calibri" panose="020F0502020204030204" pitchFamily="34" charset="0"/>
                <a:cs typeface="Arial" panose="020B0604020202020204" pitchFamily="34" charset="0"/>
              </a:rPr>
              <a:t>AGV</a:t>
            </a:r>
            <a:r>
              <a:rPr lang="fa-IR" sz="1800" dirty="0">
                <a:effectLst/>
                <a:latin typeface="Calibri" panose="020F0502020204030204" pitchFamily="34" charset="0"/>
                <a:ea typeface="Calibri" panose="020F0502020204030204" pitchFamily="34" charset="0"/>
                <a:cs typeface="B Nazanin" panose="00000400000000000000" pitchFamily="2" charset="-78"/>
              </a:rPr>
              <a:t>ها با رهاسازی از تداخل و با هدف کمینه نمودن زمان کل عملیات، حل گردید و یک کران پایین برای گره بدست آمد. در صورت بزرگتر بودن این کران از کران بالای عمومی، شاخه های زیرین هرس می شوند؛ در غیر اینصورت، گره به لیست گره های فعال اضافه شده تا در لایه ی بعدی، جهت انجام فرآیند شاخه بندی مدنظر قرار گیرد. پس از تخصیص تمام کانتینرها به تمامی </a:t>
            </a:r>
            <a:r>
              <a:rPr lang="en-US" sz="1800" dirty="0">
                <a:effectLst/>
                <a:latin typeface="Times New Roman" panose="02020603050405020304" pitchFamily="18" charset="0"/>
                <a:ea typeface="Calibri" panose="020F0502020204030204" pitchFamily="34" charset="0"/>
                <a:cs typeface="Arial" panose="020B0604020202020204" pitchFamily="34" charset="0"/>
              </a:rPr>
              <a:t>AGV</a:t>
            </a:r>
            <a:r>
              <a:rPr lang="fa-IR" sz="1800" dirty="0">
                <a:effectLst/>
                <a:latin typeface="Calibri" panose="020F0502020204030204" pitchFamily="34" charset="0"/>
                <a:ea typeface="Calibri" panose="020F0502020204030204" pitchFamily="34" charset="0"/>
                <a:cs typeface="B Nazanin" panose="00000400000000000000" pitchFamily="2" charset="-78"/>
              </a:rPr>
              <a:t>ها، با بهره گیری از یک روش ابتکاری، جواب بهینه ی بدون تداخل با کوتاهترین مسیر برای </a:t>
            </a:r>
            <a:r>
              <a:rPr lang="en-US" sz="1800" dirty="0">
                <a:effectLst/>
                <a:latin typeface="Times New Roman" panose="02020603050405020304" pitchFamily="18" charset="0"/>
                <a:ea typeface="Calibri" panose="020F0502020204030204" pitchFamily="34" charset="0"/>
                <a:cs typeface="Arial" panose="020B0604020202020204" pitchFamily="34" charset="0"/>
              </a:rPr>
              <a:t>AGV</a:t>
            </a:r>
            <a:r>
              <a:rPr lang="fa-IR" sz="1800" dirty="0">
                <a:effectLst/>
                <a:latin typeface="Calibri" panose="020F0502020204030204" pitchFamily="34" charset="0"/>
                <a:ea typeface="Calibri" panose="020F0502020204030204" pitchFamily="34" charset="0"/>
                <a:cs typeface="B Nazanin" panose="00000400000000000000" pitchFamily="2" charset="-78"/>
              </a:rPr>
              <a:t>ها، بدست آمد.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buNone/>
            </a:pPr>
            <a:endParaRPr lang="en-US" dirty="0"/>
          </a:p>
        </p:txBody>
      </p:sp>
    </p:spTree>
    <p:extLst>
      <p:ext uri="{BB962C8B-B14F-4D97-AF65-F5344CB8AC3E}">
        <p14:creationId xmlns:p14="http://schemas.microsoft.com/office/powerpoint/2010/main" val="168759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FFF12-93D1-451F-1EC0-0CD309831452}"/>
              </a:ext>
            </a:extLst>
          </p:cNvPr>
          <p:cNvSpPr>
            <a:spLocks noGrp="1"/>
          </p:cNvSpPr>
          <p:nvPr>
            <p:ph type="title"/>
          </p:nvPr>
        </p:nvSpPr>
        <p:spPr/>
        <p:txBody>
          <a:bodyPr/>
          <a:lstStyle/>
          <a:p>
            <a:r>
              <a:rPr lang="fa-IR" dirty="0"/>
              <a:t>مدل پیشنهادی: پیاده سازی</a:t>
            </a:r>
            <a:endParaRPr lang="en-US" dirty="0"/>
          </a:p>
        </p:txBody>
      </p:sp>
      <p:sp>
        <p:nvSpPr>
          <p:cNvPr id="3" name="Content Placeholder 2">
            <a:extLst>
              <a:ext uri="{FF2B5EF4-FFF2-40B4-BE49-F238E27FC236}">
                <a16:creationId xmlns:a16="http://schemas.microsoft.com/office/drawing/2014/main" id="{2658002D-3859-F15F-343E-E35A7CBCEBEF}"/>
              </a:ext>
            </a:extLst>
          </p:cNvPr>
          <p:cNvSpPr>
            <a:spLocks noGrp="1"/>
          </p:cNvSpPr>
          <p:nvPr>
            <p:ph idx="1"/>
          </p:nvPr>
        </p:nvSpPr>
        <p:spPr/>
        <p:txBody>
          <a:bodyPr/>
          <a:lstStyle/>
          <a:p>
            <a:pPr algn="r" rtl="1"/>
            <a:r>
              <a:rPr lang="fa-IR" dirty="0"/>
              <a:t>پیاده سازی الگوریتم با استفاده از حل کننده (</a:t>
            </a:r>
            <a:r>
              <a:rPr lang="en-US" dirty="0"/>
              <a:t>solver</a:t>
            </a:r>
            <a:r>
              <a:rPr lang="fa-IR" dirty="0"/>
              <a:t>) </a:t>
            </a:r>
            <a:r>
              <a:rPr lang="en-US" dirty="0"/>
              <a:t>Xpress</a:t>
            </a:r>
            <a:r>
              <a:rPr lang="fa-IR" dirty="0"/>
              <a:t> در برنامه ی </a:t>
            </a:r>
            <a:r>
              <a:rPr lang="en-US" dirty="0"/>
              <a:t>GAMS</a:t>
            </a:r>
            <a:r>
              <a:rPr lang="fa-IR" dirty="0"/>
              <a:t> و جهت تحلیل داده ها و رابط کاربری از فریم ورک </a:t>
            </a:r>
            <a:r>
              <a:rPr lang="en-US" dirty="0"/>
              <a:t>QT</a:t>
            </a:r>
            <a:r>
              <a:rPr lang="fa-IR" dirty="0"/>
              <a:t> بهره خواهیم برد.</a:t>
            </a:r>
            <a:endParaRPr lang="en-US" dirty="0"/>
          </a:p>
        </p:txBody>
      </p:sp>
    </p:spTree>
    <p:extLst>
      <p:ext uri="{BB962C8B-B14F-4D97-AF65-F5344CB8AC3E}">
        <p14:creationId xmlns:p14="http://schemas.microsoft.com/office/powerpoint/2010/main" val="4248957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D1EFE-C826-017A-0CA1-7F126E1945EA}"/>
              </a:ext>
            </a:extLst>
          </p:cNvPr>
          <p:cNvSpPr>
            <a:spLocks noGrp="1"/>
          </p:cNvSpPr>
          <p:nvPr>
            <p:ph type="title"/>
          </p:nvPr>
        </p:nvSpPr>
        <p:spPr/>
        <p:txBody>
          <a:bodyPr/>
          <a:lstStyle/>
          <a:p>
            <a:r>
              <a:rPr lang="en-US" dirty="0"/>
              <a:t>Proposed Algorithm for solving the MIP: Branch and Bound</a:t>
            </a:r>
          </a:p>
        </p:txBody>
      </p:sp>
      <p:sp>
        <p:nvSpPr>
          <p:cNvPr id="3" name="Content Placeholder 2">
            <a:extLst>
              <a:ext uri="{FF2B5EF4-FFF2-40B4-BE49-F238E27FC236}">
                <a16:creationId xmlns:a16="http://schemas.microsoft.com/office/drawing/2014/main" id="{0867255F-B549-B8A2-C3B2-AAFE07BF26AC}"/>
              </a:ext>
            </a:extLst>
          </p:cNvPr>
          <p:cNvSpPr>
            <a:spLocks noGrp="1"/>
          </p:cNvSpPr>
          <p:nvPr>
            <p:ph idx="1"/>
          </p:nvPr>
        </p:nvSpPr>
        <p:spPr/>
        <p:txBody>
          <a:bodyPr/>
          <a:lstStyle/>
          <a:p>
            <a:r>
              <a:rPr lang="en-US" dirty="0"/>
              <a:t>Formal intuition for branch and bound algorithm (in terms of relaxation to LP)</a:t>
            </a:r>
          </a:p>
          <a:p>
            <a:r>
              <a:rPr lang="en-US" dirty="0"/>
              <a:t>Time complexity of Branch and bound</a:t>
            </a:r>
          </a:p>
          <a:p>
            <a:r>
              <a:rPr lang="en-US" dirty="0"/>
              <a:t>The searching and heuristics for finding upper and lower bounds of the solution</a:t>
            </a:r>
          </a:p>
          <a:p>
            <a:r>
              <a:rPr lang="en-US" dirty="0"/>
              <a:t>The tree search and pruning</a:t>
            </a:r>
          </a:p>
        </p:txBody>
      </p:sp>
    </p:spTree>
    <p:extLst>
      <p:ext uri="{BB962C8B-B14F-4D97-AF65-F5344CB8AC3E}">
        <p14:creationId xmlns:p14="http://schemas.microsoft.com/office/powerpoint/2010/main" val="2099136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48BEA-A3A8-2028-F83D-7DFAE42BDE6B}"/>
              </a:ext>
            </a:extLst>
          </p:cNvPr>
          <p:cNvSpPr>
            <a:spLocks noGrp="1"/>
          </p:cNvSpPr>
          <p:nvPr>
            <p:ph type="title"/>
          </p:nvPr>
        </p:nvSpPr>
        <p:spPr/>
        <p:txBody>
          <a:bodyPr/>
          <a:lstStyle/>
          <a:p>
            <a:r>
              <a:rPr lang="en-US" dirty="0"/>
              <a:t>Proposed Approach</a:t>
            </a:r>
          </a:p>
        </p:txBody>
      </p:sp>
      <p:sp>
        <p:nvSpPr>
          <p:cNvPr id="3" name="Content Placeholder 2">
            <a:extLst>
              <a:ext uri="{FF2B5EF4-FFF2-40B4-BE49-F238E27FC236}">
                <a16:creationId xmlns:a16="http://schemas.microsoft.com/office/drawing/2014/main" id="{5185BE20-485C-5077-7528-0EDBDCF62EF2}"/>
              </a:ext>
            </a:extLst>
          </p:cNvPr>
          <p:cNvSpPr>
            <a:spLocks noGrp="1"/>
          </p:cNvSpPr>
          <p:nvPr>
            <p:ph idx="1"/>
          </p:nvPr>
        </p:nvSpPr>
        <p:spPr/>
        <p:txBody>
          <a:bodyPr/>
          <a:lstStyle/>
          <a:p>
            <a:r>
              <a:rPr lang="en-US" dirty="0"/>
              <a:t>The Model and its Symbols and parameters:</a:t>
            </a:r>
          </a:p>
          <a:p>
            <a:r>
              <a:rPr lang="en-US" dirty="0"/>
              <a:t>Terminal Layout:</a:t>
            </a:r>
          </a:p>
          <a:p>
            <a:r>
              <a:rPr lang="en-US" dirty="0"/>
              <a:t>Path Topology</a:t>
            </a:r>
          </a:p>
        </p:txBody>
      </p:sp>
      <p:pic>
        <p:nvPicPr>
          <p:cNvPr id="5" name="Picture 4">
            <a:extLst>
              <a:ext uri="{FF2B5EF4-FFF2-40B4-BE49-F238E27FC236}">
                <a16:creationId xmlns:a16="http://schemas.microsoft.com/office/drawing/2014/main" id="{072717B6-DEDB-BF5D-BD1B-AB2D1646B94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3162" y="2297619"/>
            <a:ext cx="4627563" cy="1875125"/>
          </a:xfrm>
          <a:prstGeom prst="rect">
            <a:avLst/>
          </a:prstGeom>
          <a:noFill/>
          <a:ln>
            <a:noFill/>
          </a:ln>
        </p:spPr>
      </p:pic>
    </p:spTree>
    <p:extLst>
      <p:ext uri="{BB962C8B-B14F-4D97-AF65-F5344CB8AC3E}">
        <p14:creationId xmlns:p14="http://schemas.microsoft.com/office/powerpoint/2010/main" val="12619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1776B-966C-459E-7EBC-6D4F856721BE}"/>
              </a:ext>
            </a:extLst>
          </p:cNvPr>
          <p:cNvSpPr>
            <a:spLocks noGrp="1"/>
          </p:cNvSpPr>
          <p:nvPr>
            <p:ph type="title"/>
          </p:nvPr>
        </p:nvSpPr>
        <p:spPr/>
        <p:txBody>
          <a:bodyPr/>
          <a:lstStyle/>
          <a:p>
            <a:r>
              <a:rPr lang="en-US" dirty="0"/>
              <a:t>The Implementation: GAMS and XPRESS</a:t>
            </a:r>
          </a:p>
        </p:txBody>
      </p:sp>
      <p:sp>
        <p:nvSpPr>
          <p:cNvPr id="3" name="Content Placeholder 2">
            <a:extLst>
              <a:ext uri="{FF2B5EF4-FFF2-40B4-BE49-F238E27FC236}">
                <a16:creationId xmlns:a16="http://schemas.microsoft.com/office/drawing/2014/main" id="{CA192812-4188-7642-03BB-C527D56A6946}"/>
              </a:ext>
            </a:extLst>
          </p:cNvPr>
          <p:cNvSpPr>
            <a:spLocks noGrp="1"/>
          </p:cNvSpPr>
          <p:nvPr>
            <p:ph idx="1"/>
          </p:nvPr>
        </p:nvSpPr>
        <p:spPr/>
        <p:txBody>
          <a:bodyPr/>
          <a:lstStyle/>
          <a:p>
            <a:r>
              <a:rPr lang="en-US" dirty="0"/>
              <a:t>Why GAMS (C++ API) as the modeling language:</a:t>
            </a:r>
          </a:p>
          <a:p>
            <a:pPr lvl="1"/>
            <a:r>
              <a:rPr lang="en-US" dirty="0"/>
              <a:t>Generalized language (with API for python, C++, </a:t>
            </a:r>
            <a:r>
              <a:rPr lang="en-US" dirty="0" err="1"/>
              <a:t>matlab</a:t>
            </a:r>
            <a:r>
              <a:rPr lang="en-US" dirty="0"/>
              <a:t>, </a:t>
            </a:r>
            <a:r>
              <a:rPr lang="en-US" dirty="0" err="1"/>
              <a:t>etc</a:t>
            </a:r>
            <a:endParaRPr lang="en-US" dirty="0"/>
          </a:p>
          <a:p>
            <a:r>
              <a:rPr lang="en-US" dirty="0"/>
              <a:t>Xpress as the solver for the smaller MIP model</a:t>
            </a:r>
          </a:p>
          <a:p>
            <a:pPr lvl="1"/>
            <a:r>
              <a:rPr lang="en-US" dirty="0"/>
              <a:t>One of the fastest MIP Solvers</a:t>
            </a:r>
          </a:p>
          <a:p>
            <a:endParaRPr lang="en-US" dirty="0"/>
          </a:p>
        </p:txBody>
      </p:sp>
    </p:spTree>
    <p:extLst>
      <p:ext uri="{BB962C8B-B14F-4D97-AF65-F5344CB8AC3E}">
        <p14:creationId xmlns:p14="http://schemas.microsoft.com/office/powerpoint/2010/main" val="2064335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6160C-B759-613D-DC61-B51DFD4B2955}"/>
              </a:ext>
            </a:extLst>
          </p:cNvPr>
          <p:cNvSpPr>
            <a:spLocks noGrp="1"/>
          </p:cNvSpPr>
          <p:nvPr>
            <p:ph type="title"/>
          </p:nvPr>
        </p:nvSpPr>
        <p:spPr/>
        <p:txBody>
          <a:bodyPr/>
          <a:lstStyle/>
          <a:p>
            <a:r>
              <a:rPr lang="en-US" dirty="0"/>
              <a:t>How to compare the results: Rashidi &amp; Habibi Genetic Approach</a:t>
            </a:r>
          </a:p>
        </p:txBody>
      </p:sp>
      <p:sp>
        <p:nvSpPr>
          <p:cNvPr id="3" name="Content Placeholder 2">
            <a:extLst>
              <a:ext uri="{FF2B5EF4-FFF2-40B4-BE49-F238E27FC236}">
                <a16:creationId xmlns:a16="http://schemas.microsoft.com/office/drawing/2014/main" id="{5CA370FF-12F6-454C-F049-2ED9C1A1FB99}"/>
              </a:ext>
            </a:extLst>
          </p:cNvPr>
          <p:cNvSpPr>
            <a:spLocks noGrp="1"/>
          </p:cNvSpPr>
          <p:nvPr>
            <p:ph idx="1"/>
          </p:nvPr>
        </p:nvSpPr>
        <p:spPr/>
        <p:txBody>
          <a:bodyPr/>
          <a:lstStyle/>
          <a:p>
            <a:r>
              <a:rPr lang="en-US" dirty="0"/>
              <a:t>Though not considering conflict and high possibility of failure!</a:t>
            </a:r>
          </a:p>
        </p:txBody>
      </p:sp>
    </p:spTree>
    <p:extLst>
      <p:ext uri="{BB962C8B-B14F-4D97-AF65-F5344CB8AC3E}">
        <p14:creationId xmlns:p14="http://schemas.microsoft.com/office/powerpoint/2010/main" val="1924021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EFA33-32D1-0BDF-0EE4-9F6C8E4684BC}"/>
              </a:ext>
            </a:extLst>
          </p:cNvPr>
          <p:cNvSpPr>
            <a:spLocks noGrp="1"/>
          </p:cNvSpPr>
          <p:nvPr>
            <p:ph type="title"/>
          </p:nvPr>
        </p:nvSpPr>
        <p:spPr/>
        <p:txBody>
          <a:bodyPr>
            <a:normAutofit fontScale="90000"/>
          </a:bodyPr>
          <a:lstStyle/>
          <a:p>
            <a:r>
              <a:rPr lang="en-US" dirty="0"/>
              <a:t>Literature Review: Yang Genetic Algorithm 2018</a:t>
            </a:r>
            <a:br>
              <a:rPr lang="en-US" dirty="0"/>
            </a:br>
            <a:endParaRPr lang="en-US" dirty="0"/>
          </a:p>
        </p:txBody>
      </p:sp>
      <p:sp>
        <p:nvSpPr>
          <p:cNvPr id="3" name="Content Placeholder 2">
            <a:extLst>
              <a:ext uri="{FF2B5EF4-FFF2-40B4-BE49-F238E27FC236}">
                <a16:creationId xmlns:a16="http://schemas.microsoft.com/office/drawing/2014/main" id="{968F01E4-990A-1EEC-2381-DB2964E56770}"/>
              </a:ext>
            </a:extLst>
          </p:cNvPr>
          <p:cNvSpPr>
            <a:spLocks noGrp="1"/>
          </p:cNvSpPr>
          <p:nvPr>
            <p:ph idx="1"/>
          </p:nvPr>
        </p:nvSpPr>
        <p:spPr>
          <a:xfrm>
            <a:off x="838200" y="1393371"/>
            <a:ext cx="10515600" cy="4783592"/>
          </a:xfrm>
        </p:spPr>
        <p:txBody>
          <a:bodyPr/>
          <a:lstStyle/>
          <a:p>
            <a:r>
              <a:rPr lang="en-US" dirty="0"/>
              <a:t>Bi-level genetic algorithm</a:t>
            </a:r>
          </a:p>
          <a:p>
            <a:r>
              <a:rPr lang="en-US" dirty="0"/>
              <a:t>Path topology</a:t>
            </a:r>
          </a:p>
          <a:p>
            <a:r>
              <a:rPr lang="en-US" dirty="0"/>
              <a:t>Advantages</a:t>
            </a:r>
          </a:p>
          <a:p>
            <a:r>
              <a:rPr lang="en-US" dirty="0"/>
              <a:t>Disadvantages</a:t>
            </a:r>
          </a:p>
        </p:txBody>
      </p:sp>
    </p:spTree>
    <p:extLst>
      <p:ext uri="{BB962C8B-B14F-4D97-AF65-F5344CB8AC3E}">
        <p14:creationId xmlns:p14="http://schemas.microsoft.com/office/powerpoint/2010/main" val="2568496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522B8-C161-3ACC-AF8E-FA2CBD02BFFD}"/>
              </a:ext>
            </a:extLst>
          </p:cNvPr>
          <p:cNvSpPr>
            <a:spLocks noGrp="1"/>
          </p:cNvSpPr>
          <p:nvPr>
            <p:ph type="title"/>
          </p:nvPr>
        </p:nvSpPr>
        <p:spPr/>
        <p:txBody>
          <a:bodyPr/>
          <a:lstStyle/>
          <a:p>
            <a:r>
              <a:rPr lang="en-US" dirty="0">
                <a:highlight>
                  <a:srgbClr val="FFFF00"/>
                </a:highlight>
              </a:rPr>
              <a:t>Integrated</a:t>
            </a:r>
            <a:r>
              <a:rPr lang="en-US" dirty="0"/>
              <a:t> Scheduling of Vehicles, considering Conflict</a:t>
            </a:r>
          </a:p>
        </p:txBody>
      </p:sp>
      <p:sp>
        <p:nvSpPr>
          <p:cNvPr id="3" name="Content Placeholder 2">
            <a:extLst>
              <a:ext uri="{FF2B5EF4-FFF2-40B4-BE49-F238E27FC236}">
                <a16:creationId xmlns:a16="http://schemas.microsoft.com/office/drawing/2014/main" id="{2FD2946E-4BA8-1C2F-3292-C93D9E07F696}"/>
              </a:ext>
            </a:extLst>
          </p:cNvPr>
          <p:cNvSpPr>
            <a:spLocks noGrp="1"/>
          </p:cNvSpPr>
          <p:nvPr>
            <p:ph idx="1"/>
          </p:nvPr>
        </p:nvSpPr>
        <p:spPr/>
        <p:txBody>
          <a:bodyPr/>
          <a:lstStyle/>
          <a:p>
            <a:r>
              <a:rPr lang="en-US" dirty="0"/>
              <a:t>Model Review: Search method is based on genetic algorithm </a:t>
            </a:r>
          </a:p>
          <a:p>
            <a:r>
              <a:rPr lang="en-US" dirty="0"/>
              <a:t>Path Topology:</a:t>
            </a:r>
          </a:p>
          <a:p>
            <a:r>
              <a:rPr lang="en-US" dirty="0"/>
              <a:t>Advantages:</a:t>
            </a:r>
          </a:p>
          <a:p>
            <a:r>
              <a:rPr lang="en-US" dirty="0"/>
              <a:t>Disadvantages: Simple one-way paths</a:t>
            </a:r>
          </a:p>
        </p:txBody>
      </p:sp>
    </p:spTree>
    <p:extLst>
      <p:ext uri="{BB962C8B-B14F-4D97-AF65-F5344CB8AC3E}">
        <p14:creationId xmlns:p14="http://schemas.microsoft.com/office/powerpoint/2010/main" val="2805164029"/>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a:extLst>
              <a:ext uri="{FF2B5EF4-FFF2-40B4-BE49-F238E27FC236}">
                <a16:creationId xmlns:a16="http://schemas.microsoft.com/office/drawing/2014/main" id="{3A72B95E-2E71-3BDC-0211-A54498DFB623}"/>
              </a:ext>
            </a:extLst>
          </p:cNvPr>
          <p:cNvSpPr txBox="1">
            <a:spLocks noGrp="1"/>
          </p:cNvSpPr>
          <p:nvPr/>
        </p:nvSpPr>
        <p:spPr>
          <a:xfrm>
            <a:off x="4328608" y="344684"/>
            <a:ext cx="3534784" cy="958901"/>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3200"/>
              <a:buFont typeface="Inter SemiBold"/>
              <a:buNone/>
              <a:defRPr sz="3200" b="0" i="0" u="none" strike="noStrike" cap="none">
                <a:solidFill>
                  <a:schemeClr val="accent1"/>
                </a:solidFill>
                <a:latin typeface="Inter SemiBold"/>
                <a:ea typeface="Inter SemiBold"/>
                <a:cs typeface="Inter SemiBold"/>
                <a:sym typeface="Inter SemiBold"/>
              </a:defRPr>
            </a:lvl1pPr>
            <a:lvl2pPr marR="0" lvl="1" algn="l" rtl="0">
              <a:lnSpc>
                <a:spcPct val="90000"/>
              </a:lnSpc>
              <a:spcBef>
                <a:spcPts val="0"/>
              </a:spcBef>
              <a:spcAft>
                <a:spcPts val="0"/>
              </a:spcAft>
              <a:buClr>
                <a:schemeClr val="accent1"/>
              </a:buClr>
              <a:buSzPts val="3200"/>
              <a:buFont typeface="Inter SemiBold"/>
              <a:buNone/>
              <a:defRPr sz="3200" b="0" i="0" u="none" strike="noStrike" cap="none">
                <a:solidFill>
                  <a:schemeClr val="accent1"/>
                </a:solidFill>
                <a:latin typeface="Inter SemiBold"/>
                <a:ea typeface="Inter SemiBold"/>
                <a:cs typeface="Inter SemiBold"/>
                <a:sym typeface="Inter SemiBold"/>
              </a:defRPr>
            </a:lvl2pPr>
            <a:lvl3pPr marR="0" lvl="2" algn="l" rtl="0">
              <a:lnSpc>
                <a:spcPct val="90000"/>
              </a:lnSpc>
              <a:spcBef>
                <a:spcPts val="0"/>
              </a:spcBef>
              <a:spcAft>
                <a:spcPts val="0"/>
              </a:spcAft>
              <a:buClr>
                <a:schemeClr val="accent1"/>
              </a:buClr>
              <a:buSzPts val="3200"/>
              <a:buFont typeface="Inter SemiBold"/>
              <a:buNone/>
              <a:defRPr sz="3200" b="0" i="0" u="none" strike="noStrike" cap="none">
                <a:solidFill>
                  <a:schemeClr val="accent1"/>
                </a:solidFill>
                <a:latin typeface="Inter SemiBold"/>
                <a:ea typeface="Inter SemiBold"/>
                <a:cs typeface="Inter SemiBold"/>
                <a:sym typeface="Inter SemiBold"/>
              </a:defRPr>
            </a:lvl3pPr>
            <a:lvl4pPr marR="0" lvl="3" algn="l" rtl="0">
              <a:lnSpc>
                <a:spcPct val="90000"/>
              </a:lnSpc>
              <a:spcBef>
                <a:spcPts val="0"/>
              </a:spcBef>
              <a:spcAft>
                <a:spcPts val="0"/>
              </a:spcAft>
              <a:buClr>
                <a:schemeClr val="accent1"/>
              </a:buClr>
              <a:buSzPts val="3200"/>
              <a:buFont typeface="Inter SemiBold"/>
              <a:buNone/>
              <a:defRPr sz="3200" b="0" i="0" u="none" strike="noStrike" cap="none">
                <a:solidFill>
                  <a:schemeClr val="accent1"/>
                </a:solidFill>
                <a:latin typeface="Inter SemiBold"/>
                <a:ea typeface="Inter SemiBold"/>
                <a:cs typeface="Inter SemiBold"/>
                <a:sym typeface="Inter SemiBold"/>
              </a:defRPr>
            </a:lvl4pPr>
            <a:lvl5pPr marR="0" lvl="4" algn="l" rtl="0">
              <a:lnSpc>
                <a:spcPct val="90000"/>
              </a:lnSpc>
              <a:spcBef>
                <a:spcPts val="0"/>
              </a:spcBef>
              <a:spcAft>
                <a:spcPts val="0"/>
              </a:spcAft>
              <a:buClr>
                <a:schemeClr val="accent1"/>
              </a:buClr>
              <a:buSzPts val="3200"/>
              <a:buFont typeface="Inter SemiBold"/>
              <a:buNone/>
              <a:defRPr sz="3200" b="0" i="0" u="none" strike="noStrike" cap="none">
                <a:solidFill>
                  <a:schemeClr val="accent1"/>
                </a:solidFill>
                <a:latin typeface="Inter SemiBold"/>
                <a:ea typeface="Inter SemiBold"/>
                <a:cs typeface="Inter SemiBold"/>
                <a:sym typeface="Inter SemiBold"/>
              </a:defRPr>
            </a:lvl5pPr>
            <a:lvl6pPr marR="0" lvl="5" algn="l" rtl="0">
              <a:lnSpc>
                <a:spcPct val="90000"/>
              </a:lnSpc>
              <a:spcBef>
                <a:spcPts val="0"/>
              </a:spcBef>
              <a:spcAft>
                <a:spcPts val="0"/>
              </a:spcAft>
              <a:buClr>
                <a:schemeClr val="accent1"/>
              </a:buClr>
              <a:buSzPts val="3200"/>
              <a:buFont typeface="Inter SemiBold"/>
              <a:buNone/>
              <a:defRPr sz="3200" b="0" i="0" u="none" strike="noStrike" cap="none">
                <a:solidFill>
                  <a:schemeClr val="accent1"/>
                </a:solidFill>
                <a:latin typeface="Inter SemiBold"/>
                <a:ea typeface="Inter SemiBold"/>
                <a:cs typeface="Inter SemiBold"/>
                <a:sym typeface="Inter SemiBold"/>
              </a:defRPr>
            </a:lvl6pPr>
            <a:lvl7pPr marR="0" lvl="6" algn="l" rtl="0">
              <a:lnSpc>
                <a:spcPct val="90000"/>
              </a:lnSpc>
              <a:spcBef>
                <a:spcPts val="0"/>
              </a:spcBef>
              <a:spcAft>
                <a:spcPts val="0"/>
              </a:spcAft>
              <a:buClr>
                <a:schemeClr val="accent1"/>
              </a:buClr>
              <a:buSzPts val="3200"/>
              <a:buFont typeface="Inter SemiBold"/>
              <a:buNone/>
              <a:defRPr sz="3200" b="0" i="0" u="none" strike="noStrike" cap="none">
                <a:solidFill>
                  <a:schemeClr val="accent1"/>
                </a:solidFill>
                <a:latin typeface="Inter SemiBold"/>
                <a:ea typeface="Inter SemiBold"/>
                <a:cs typeface="Inter SemiBold"/>
                <a:sym typeface="Inter SemiBold"/>
              </a:defRPr>
            </a:lvl7pPr>
            <a:lvl8pPr marR="0" lvl="7" algn="l" rtl="0">
              <a:lnSpc>
                <a:spcPct val="90000"/>
              </a:lnSpc>
              <a:spcBef>
                <a:spcPts val="0"/>
              </a:spcBef>
              <a:spcAft>
                <a:spcPts val="0"/>
              </a:spcAft>
              <a:buClr>
                <a:schemeClr val="accent1"/>
              </a:buClr>
              <a:buSzPts val="3200"/>
              <a:buFont typeface="Inter SemiBold"/>
              <a:buNone/>
              <a:defRPr sz="3200" b="0" i="0" u="none" strike="noStrike" cap="none">
                <a:solidFill>
                  <a:schemeClr val="accent1"/>
                </a:solidFill>
                <a:latin typeface="Inter SemiBold"/>
                <a:ea typeface="Inter SemiBold"/>
                <a:cs typeface="Inter SemiBold"/>
                <a:sym typeface="Inter SemiBold"/>
              </a:defRPr>
            </a:lvl8pPr>
            <a:lvl9pPr marR="0" lvl="8" algn="l" rtl="0">
              <a:lnSpc>
                <a:spcPct val="90000"/>
              </a:lnSpc>
              <a:spcBef>
                <a:spcPts val="0"/>
              </a:spcBef>
              <a:spcAft>
                <a:spcPts val="0"/>
              </a:spcAft>
              <a:buClr>
                <a:schemeClr val="accent1"/>
              </a:buClr>
              <a:buSzPts val="3200"/>
              <a:buFont typeface="Inter SemiBold"/>
              <a:buNone/>
              <a:defRPr sz="3200" b="0" i="0" u="none" strike="noStrike" cap="none">
                <a:solidFill>
                  <a:schemeClr val="accent1"/>
                </a:solidFill>
                <a:latin typeface="Inter SemiBold"/>
                <a:ea typeface="Inter SemiBold"/>
                <a:cs typeface="Inter SemiBold"/>
                <a:sym typeface="Inter SemiBold"/>
              </a:defRPr>
            </a:lvl9pPr>
          </a:lstStyle>
          <a:p>
            <a:pPr marL="0" lvl="0" indent="0" algn="ctr" rtl="0">
              <a:spcBef>
                <a:spcPts val="0"/>
              </a:spcBef>
              <a:spcAft>
                <a:spcPts val="0"/>
              </a:spcAft>
              <a:buNone/>
            </a:pPr>
            <a:r>
              <a:rPr lang="fa-IR" sz="3600" dirty="0">
                <a:cs typeface="B Nazanin" panose="00000400000000000000" pitchFamily="2" charset="-78"/>
              </a:rPr>
              <a:t>فهرست مطالب</a:t>
            </a:r>
            <a:endParaRPr sz="3600" dirty="0">
              <a:cs typeface="B Nazanin" panose="00000400000000000000" pitchFamily="2" charset="-78"/>
            </a:endParaRPr>
          </a:p>
        </p:txBody>
      </p:sp>
      <p:grpSp>
        <p:nvGrpSpPr>
          <p:cNvPr id="5" name="Group 4">
            <a:extLst>
              <a:ext uri="{FF2B5EF4-FFF2-40B4-BE49-F238E27FC236}">
                <a16:creationId xmlns:a16="http://schemas.microsoft.com/office/drawing/2014/main" id="{BBA7803D-3860-718D-2FC9-905E2C5B0B69}"/>
              </a:ext>
            </a:extLst>
          </p:cNvPr>
          <p:cNvGrpSpPr/>
          <p:nvPr/>
        </p:nvGrpSpPr>
        <p:grpSpPr>
          <a:xfrm>
            <a:off x="2085975" y="1214438"/>
            <a:ext cx="7579745" cy="3949995"/>
            <a:chOff x="2661006" y="1156955"/>
            <a:chExt cx="5194931" cy="1868181"/>
          </a:xfrm>
        </p:grpSpPr>
        <p:sp>
          <p:nvSpPr>
            <p:cNvPr id="6" name="TextBox 3">
              <a:extLst>
                <a:ext uri="{FF2B5EF4-FFF2-40B4-BE49-F238E27FC236}">
                  <a16:creationId xmlns:a16="http://schemas.microsoft.com/office/drawing/2014/main" id="{8E42A9F2-4075-40D1-864D-ED31C5984A26}"/>
                </a:ext>
              </a:extLst>
            </p:cNvPr>
            <p:cNvSpPr txBox="1"/>
            <p:nvPr/>
          </p:nvSpPr>
          <p:spPr>
            <a:xfrm>
              <a:off x="2661006" y="1156955"/>
              <a:ext cx="5194931" cy="18923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000" b="1" dirty="0">
                <a:solidFill>
                  <a:schemeClr val="tx1"/>
                </a:solidFill>
                <a:cs typeface="B Nazanin" panose="00000400000000000000" pitchFamily="2" charset="-78"/>
              </a:endParaRPr>
            </a:p>
          </p:txBody>
        </p:sp>
        <p:sp>
          <p:nvSpPr>
            <p:cNvPr id="7" name="TextBox 4">
              <a:extLst>
                <a:ext uri="{FF2B5EF4-FFF2-40B4-BE49-F238E27FC236}">
                  <a16:creationId xmlns:a16="http://schemas.microsoft.com/office/drawing/2014/main" id="{DBB27ED6-D7D0-CB86-57AF-B02E3F14A69B}"/>
                </a:ext>
              </a:extLst>
            </p:cNvPr>
            <p:cNvSpPr txBox="1"/>
            <p:nvPr/>
          </p:nvSpPr>
          <p:spPr>
            <a:xfrm>
              <a:off x="7380084" y="1428108"/>
              <a:ext cx="226031" cy="189235"/>
            </a:xfrm>
            <a:prstGeom prst="rect">
              <a:avLst/>
            </a:prstGeom>
            <a:solidFill>
              <a:schemeClr val="tx1">
                <a:lumMod val="10000"/>
                <a:lumOff val="90000"/>
              </a:schemeClr>
            </a:solidFill>
            <a:ln w="38100">
              <a:solidFill>
                <a:schemeClr val="tx1">
                  <a:lumMod val="50000"/>
                  <a:lumOff val="50000"/>
                </a:schemeClr>
              </a:solidFill>
            </a:ln>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۱</a:t>
              </a:r>
              <a:endParaRPr lang="en-US" sz="2000" b="1" dirty="0">
                <a:solidFill>
                  <a:schemeClr val="tx1"/>
                </a:solidFill>
                <a:cs typeface="B Nazanin" panose="00000400000000000000" pitchFamily="2" charset="-78"/>
              </a:endParaRPr>
            </a:p>
          </p:txBody>
        </p:sp>
        <p:sp>
          <p:nvSpPr>
            <p:cNvPr id="8" name="TextBox 5">
              <a:extLst>
                <a:ext uri="{FF2B5EF4-FFF2-40B4-BE49-F238E27FC236}">
                  <a16:creationId xmlns:a16="http://schemas.microsoft.com/office/drawing/2014/main" id="{11769737-93F8-8AB6-9BF4-D7F977E3956E}"/>
                </a:ext>
              </a:extLst>
            </p:cNvPr>
            <p:cNvSpPr txBox="1"/>
            <p:nvPr/>
          </p:nvSpPr>
          <p:spPr>
            <a:xfrm>
              <a:off x="6151224" y="1428108"/>
              <a:ext cx="1065821" cy="18923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بیان مسئله</a:t>
              </a:r>
              <a:endParaRPr lang="en-US" sz="2000" b="1" dirty="0">
                <a:solidFill>
                  <a:schemeClr val="tx1"/>
                </a:solidFill>
                <a:cs typeface="B Nazanin" panose="00000400000000000000" pitchFamily="2" charset="-78"/>
              </a:endParaRPr>
            </a:p>
          </p:txBody>
        </p:sp>
        <p:sp>
          <p:nvSpPr>
            <p:cNvPr id="9" name="TextBox 9">
              <a:extLst>
                <a:ext uri="{FF2B5EF4-FFF2-40B4-BE49-F238E27FC236}">
                  <a16:creationId xmlns:a16="http://schemas.microsoft.com/office/drawing/2014/main" id="{9D712DB8-48C7-3C58-00E1-3F5A30D97DFE}"/>
                </a:ext>
              </a:extLst>
            </p:cNvPr>
            <p:cNvSpPr txBox="1"/>
            <p:nvPr/>
          </p:nvSpPr>
          <p:spPr>
            <a:xfrm>
              <a:off x="7380084" y="1879947"/>
              <a:ext cx="226031" cy="189235"/>
            </a:xfrm>
            <a:prstGeom prst="rect">
              <a:avLst/>
            </a:prstGeom>
            <a:solidFill>
              <a:schemeClr val="tx1">
                <a:lumMod val="10000"/>
                <a:lumOff val="90000"/>
              </a:schemeClr>
            </a:solidFill>
            <a:ln w="38100">
              <a:solidFill>
                <a:schemeClr val="tx1">
                  <a:lumMod val="50000"/>
                  <a:lumOff val="50000"/>
                </a:schemeClr>
              </a:solidFill>
            </a:ln>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۲</a:t>
              </a:r>
              <a:endParaRPr lang="en-US" sz="2000" b="1" dirty="0">
                <a:solidFill>
                  <a:schemeClr val="tx1"/>
                </a:solidFill>
                <a:cs typeface="B Nazanin" panose="00000400000000000000" pitchFamily="2" charset="-78"/>
              </a:endParaRPr>
            </a:p>
          </p:txBody>
        </p:sp>
        <p:sp>
          <p:nvSpPr>
            <p:cNvPr id="10" name="TextBox 10">
              <a:extLst>
                <a:ext uri="{FF2B5EF4-FFF2-40B4-BE49-F238E27FC236}">
                  <a16:creationId xmlns:a16="http://schemas.microsoft.com/office/drawing/2014/main" id="{45F03C5C-5A31-1D41-04E0-1E7746114A6B}"/>
                </a:ext>
              </a:extLst>
            </p:cNvPr>
            <p:cNvSpPr txBox="1"/>
            <p:nvPr/>
          </p:nvSpPr>
          <p:spPr>
            <a:xfrm>
              <a:off x="7377073" y="2789877"/>
              <a:ext cx="226031" cy="189235"/>
            </a:xfrm>
            <a:prstGeom prst="rect">
              <a:avLst/>
            </a:prstGeom>
            <a:solidFill>
              <a:schemeClr val="tx1">
                <a:lumMod val="10000"/>
                <a:lumOff val="90000"/>
              </a:schemeClr>
            </a:solidFill>
            <a:ln w="38100">
              <a:solidFill>
                <a:schemeClr val="tx1">
                  <a:lumMod val="50000"/>
                  <a:lumOff val="50000"/>
                </a:schemeClr>
              </a:solidFill>
            </a:ln>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۴</a:t>
              </a:r>
              <a:endParaRPr lang="en-US" sz="2000" b="1" dirty="0">
                <a:solidFill>
                  <a:schemeClr val="tx1"/>
                </a:solidFill>
                <a:cs typeface="B Nazanin" panose="00000400000000000000" pitchFamily="2" charset="-78"/>
              </a:endParaRPr>
            </a:p>
          </p:txBody>
        </p:sp>
        <p:sp>
          <p:nvSpPr>
            <p:cNvPr id="11" name="TextBox 12">
              <a:extLst>
                <a:ext uri="{FF2B5EF4-FFF2-40B4-BE49-F238E27FC236}">
                  <a16:creationId xmlns:a16="http://schemas.microsoft.com/office/drawing/2014/main" id="{D9860757-3CCA-A0CE-DCB9-C79289A4BDF6}"/>
                </a:ext>
              </a:extLst>
            </p:cNvPr>
            <p:cNvSpPr txBox="1"/>
            <p:nvPr/>
          </p:nvSpPr>
          <p:spPr>
            <a:xfrm>
              <a:off x="4510225" y="1428108"/>
              <a:ext cx="226031" cy="189235"/>
            </a:xfrm>
            <a:prstGeom prst="rect">
              <a:avLst/>
            </a:prstGeom>
            <a:solidFill>
              <a:schemeClr val="tx1">
                <a:lumMod val="10000"/>
                <a:lumOff val="90000"/>
              </a:schemeClr>
            </a:solidFill>
            <a:ln w="38100">
              <a:solidFill>
                <a:schemeClr val="tx1">
                  <a:lumMod val="50000"/>
                  <a:lumOff val="50000"/>
                </a:schemeClr>
              </a:solidFill>
            </a:ln>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۵</a:t>
              </a:r>
              <a:endParaRPr lang="en-US" sz="2000" b="1" dirty="0">
                <a:solidFill>
                  <a:schemeClr val="tx1"/>
                </a:solidFill>
                <a:cs typeface="B Nazanin" panose="00000400000000000000" pitchFamily="2" charset="-78"/>
              </a:endParaRPr>
            </a:p>
          </p:txBody>
        </p:sp>
        <p:sp>
          <p:nvSpPr>
            <p:cNvPr id="12" name="TextBox 14">
              <a:extLst>
                <a:ext uri="{FF2B5EF4-FFF2-40B4-BE49-F238E27FC236}">
                  <a16:creationId xmlns:a16="http://schemas.microsoft.com/office/drawing/2014/main" id="{DFA9F9CF-01BE-F442-78C7-4B1B3BDE9916}"/>
                </a:ext>
              </a:extLst>
            </p:cNvPr>
            <p:cNvSpPr txBox="1"/>
            <p:nvPr/>
          </p:nvSpPr>
          <p:spPr>
            <a:xfrm>
              <a:off x="4510225" y="1959521"/>
              <a:ext cx="226031" cy="189235"/>
            </a:xfrm>
            <a:prstGeom prst="rect">
              <a:avLst/>
            </a:prstGeom>
            <a:solidFill>
              <a:schemeClr val="tx1">
                <a:lumMod val="10000"/>
                <a:lumOff val="90000"/>
              </a:schemeClr>
            </a:solidFill>
            <a:ln w="38100">
              <a:solidFill>
                <a:schemeClr val="tx1">
                  <a:lumMod val="50000"/>
                  <a:lumOff val="50000"/>
                </a:schemeClr>
              </a:solidFill>
            </a:ln>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۶</a:t>
              </a:r>
              <a:endParaRPr lang="en-US" sz="2000" b="1" dirty="0">
                <a:solidFill>
                  <a:schemeClr val="tx1"/>
                </a:solidFill>
                <a:cs typeface="B Nazanin" panose="00000400000000000000" pitchFamily="2" charset="-78"/>
              </a:endParaRPr>
            </a:p>
          </p:txBody>
        </p:sp>
        <p:sp>
          <p:nvSpPr>
            <p:cNvPr id="13" name="TextBox 15">
              <a:extLst>
                <a:ext uri="{FF2B5EF4-FFF2-40B4-BE49-F238E27FC236}">
                  <a16:creationId xmlns:a16="http://schemas.microsoft.com/office/drawing/2014/main" id="{C3799F74-0DE9-A3D5-B329-A4693B398A6C}"/>
                </a:ext>
              </a:extLst>
            </p:cNvPr>
            <p:cNvSpPr txBox="1"/>
            <p:nvPr/>
          </p:nvSpPr>
          <p:spPr>
            <a:xfrm>
              <a:off x="4514619" y="2743577"/>
              <a:ext cx="226031" cy="189235"/>
            </a:xfrm>
            <a:prstGeom prst="rect">
              <a:avLst/>
            </a:prstGeom>
            <a:solidFill>
              <a:schemeClr val="tx1">
                <a:lumMod val="10000"/>
                <a:lumOff val="90000"/>
              </a:schemeClr>
            </a:solidFill>
            <a:ln w="38100">
              <a:solidFill>
                <a:schemeClr val="tx1">
                  <a:lumMod val="50000"/>
                  <a:lumOff val="50000"/>
                </a:schemeClr>
              </a:solidFill>
            </a:ln>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۸</a:t>
              </a:r>
              <a:endParaRPr lang="en-US" sz="2000" b="1" dirty="0">
                <a:solidFill>
                  <a:schemeClr val="tx1"/>
                </a:solidFill>
                <a:cs typeface="B Nazanin" panose="00000400000000000000" pitchFamily="2" charset="-78"/>
              </a:endParaRPr>
            </a:p>
          </p:txBody>
        </p:sp>
        <p:sp>
          <p:nvSpPr>
            <p:cNvPr id="15" name="TextBox 17">
              <a:extLst>
                <a:ext uri="{FF2B5EF4-FFF2-40B4-BE49-F238E27FC236}">
                  <a16:creationId xmlns:a16="http://schemas.microsoft.com/office/drawing/2014/main" id="{43DFDEF1-934C-106E-0DBC-924FE6848F06}"/>
                </a:ext>
              </a:extLst>
            </p:cNvPr>
            <p:cNvSpPr txBox="1"/>
            <p:nvPr/>
          </p:nvSpPr>
          <p:spPr>
            <a:xfrm>
              <a:off x="6171954" y="1919484"/>
              <a:ext cx="1065821" cy="18923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اهداف تحقیق</a:t>
              </a:r>
              <a:endParaRPr lang="en-US" sz="2000" b="1" dirty="0">
                <a:solidFill>
                  <a:schemeClr val="tx1"/>
                </a:solidFill>
                <a:cs typeface="B Nazanin" panose="00000400000000000000" pitchFamily="2" charset="-78"/>
              </a:endParaRPr>
            </a:p>
          </p:txBody>
        </p:sp>
        <p:sp>
          <p:nvSpPr>
            <p:cNvPr id="16" name="TextBox 18">
              <a:extLst>
                <a:ext uri="{FF2B5EF4-FFF2-40B4-BE49-F238E27FC236}">
                  <a16:creationId xmlns:a16="http://schemas.microsoft.com/office/drawing/2014/main" id="{B0DEA4C7-397D-35AB-A7E0-DE9BFD5B101A}"/>
                </a:ext>
              </a:extLst>
            </p:cNvPr>
            <p:cNvSpPr txBox="1"/>
            <p:nvPr/>
          </p:nvSpPr>
          <p:spPr>
            <a:xfrm>
              <a:off x="6171953" y="2388070"/>
              <a:ext cx="1065821" cy="18923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سوالات تحقیق</a:t>
              </a:r>
              <a:endParaRPr lang="en-US" sz="2000" b="1" dirty="0">
                <a:solidFill>
                  <a:schemeClr val="tx1"/>
                </a:solidFill>
                <a:cs typeface="B Nazanin" panose="00000400000000000000" pitchFamily="2" charset="-78"/>
              </a:endParaRPr>
            </a:p>
          </p:txBody>
        </p:sp>
        <p:sp>
          <p:nvSpPr>
            <p:cNvPr id="17" name="TextBox 19">
              <a:extLst>
                <a:ext uri="{FF2B5EF4-FFF2-40B4-BE49-F238E27FC236}">
                  <a16:creationId xmlns:a16="http://schemas.microsoft.com/office/drawing/2014/main" id="{22DCE88F-EA83-63B1-2A71-C56811E65BA4}"/>
                </a:ext>
              </a:extLst>
            </p:cNvPr>
            <p:cNvSpPr txBox="1"/>
            <p:nvPr/>
          </p:nvSpPr>
          <p:spPr>
            <a:xfrm>
              <a:off x="6032291" y="2835901"/>
              <a:ext cx="1234977" cy="18923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فرضیات تحقیق</a:t>
              </a:r>
              <a:endParaRPr lang="en-US" sz="2000" b="1" dirty="0">
                <a:solidFill>
                  <a:schemeClr val="tx1"/>
                </a:solidFill>
                <a:cs typeface="B Nazanin" panose="00000400000000000000" pitchFamily="2" charset="-78"/>
              </a:endParaRPr>
            </a:p>
          </p:txBody>
        </p:sp>
        <p:sp>
          <p:nvSpPr>
            <p:cNvPr id="18" name="TextBox 20">
              <a:extLst>
                <a:ext uri="{FF2B5EF4-FFF2-40B4-BE49-F238E27FC236}">
                  <a16:creationId xmlns:a16="http://schemas.microsoft.com/office/drawing/2014/main" id="{B2D77FEE-837F-9A5C-0646-9D85742D4E0B}"/>
                </a:ext>
              </a:extLst>
            </p:cNvPr>
            <p:cNvSpPr txBox="1"/>
            <p:nvPr/>
          </p:nvSpPr>
          <p:spPr>
            <a:xfrm>
              <a:off x="3018977" y="1428108"/>
              <a:ext cx="1346709" cy="18923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مفاهیم و تعاریف</a:t>
              </a:r>
              <a:endParaRPr lang="en-US" sz="2000" b="1" dirty="0">
                <a:solidFill>
                  <a:schemeClr val="tx1"/>
                </a:solidFill>
                <a:cs typeface="B Nazanin" panose="00000400000000000000" pitchFamily="2" charset="-78"/>
              </a:endParaRPr>
            </a:p>
          </p:txBody>
        </p:sp>
        <p:sp>
          <p:nvSpPr>
            <p:cNvPr id="19" name="TextBox 22">
              <a:extLst>
                <a:ext uri="{FF2B5EF4-FFF2-40B4-BE49-F238E27FC236}">
                  <a16:creationId xmlns:a16="http://schemas.microsoft.com/office/drawing/2014/main" id="{AC8669DB-A0A5-6CA0-BD99-3EBEC489827B}"/>
                </a:ext>
              </a:extLst>
            </p:cNvPr>
            <p:cNvSpPr txBox="1"/>
            <p:nvPr/>
          </p:nvSpPr>
          <p:spPr>
            <a:xfrm>
              <a:off x="2808680" y="1959520"/>
              <a:ext cx="1553871" cy="18923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پیشینه تحقیق</a:t>
              </a:r>
              <a:endParaRPr lang="en-US" sz="2000" b="1" dirty="0">
                <a:solidFill>
                  <a:schemeClr val="tx1"/>
                </a:solidFill>
                <a:cs typeface="B Nazanin" panose="00000400000000000000" pitchFamily="2" charset="-78"/>
              </a:endParaRPr>
            </a:p>
          </p:txBody>
        </p:sp>
        <p:sp>
          <p:nvSpPr>
            <p:cNvPr id="20" name="TextBox 23">
              <a:extLst>
                <a:ext uri="{FF2B5EF4-FFF2-40B4-BE49-F238E27FC236}">
                  <a16:creationId xmlns:a16="http://schemas.microsoft.com/office/drawing/2014/main" id="{DE8D700B-0D7F-40B6-B9DC-B55843EEE035}"/>
                </a:ext>
              </a:extLst>
            </p:cNvPr>
            <p:cNvSpPr txBox="1"/>
            <p:nvPr/>
          </p:nvSpPr>
          <p:spPr>
            <a:xfrm>
              <a:off x="3027071" y="2741283"/>
              <a:ext cx="1321456" cy="18923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مدل پیشنهادی</a:t>
              </a:r>
              <a:endParaRPr lang="en-US" sz="2000" b="1" dirty="0">
                <a:solidFill>
                  <a:schemeClr val="tx1"/>
                </a:solidFill>
                <a:cs typeface="B Nazanin" panose="00000400000000000000" pitchFamily="2" charset="-78"/>
              </a:endParaRPr>
            </a:p>
          </p:txBody>
        </p:sp>
        <p:sp>
          <p:nvSpPr>
            <p:cNvPr id="22" name="TextBox 26">
              <a:extLst>
                <a:ext uri="{FF2B5EF4-FFF2-40B4-BE49-F238E27FC236}">
                  <a16:creationId xmlns:a16="http://schemas.microsoft.com/office/drawing/2014/main" id="{E2B4CF09-D841-C188-B467-FF6F3F494949}"/>
                </a:ext>
              </a:extLst>
            </p:cNvPr>
            <p:cNvSpPr txBox="1"/>
            <p:nvPr/>
          </p:nvSpPr>
          <p:spPr>
            <a:xfrm>
              <a:off x="7377072" y="2331786"/>
              <a:ext cx="226031" cy="189235"/>
            </a:xfrm>
            <a:prstGeom prst="rect">
              <a:avLst/>
            </a:prstGeom>
            <a:solidFill>
              <a:schemeClr val="tx1">
                <a:lumMod val="10000"/>
                <a:lumOff val="90000"/>
              </a:schemeClr>
            </a:solidFill>
            <a:ln w="38100">
              <a:solidFill>
                <a:schemeClr val="tx1">
                  <a:lumMod val="50000"/>
                  <a:lumOff val="50000"/>
                </a:schemeClr>
              </a:solidFill>
            </a:ln>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۳</a:t>
              </a:r>
              <a:endParaRPr lang="en-US" sz="2000" b="1" dirty="0">
                <a:solidFill>
                  <a:schemeClr val="tx1"/>
                </a:solidFill>
                <a:cs typeface="B Nazanin" panose="00000400000000000000" pitchFamily="2" charset="-78"/>
              </a:endParaRPr>
            </a:p>
          </p:txBody>
        </p:sp>
      </p:grpSp>
      <p:sp>
        <p:nvSpPr>
          <p:cNvPr id="2" name="TextBox 15">
            <a:extLst>
              <a:ext uri="{FF2B5EF4-FFF2-40B4-BE49-F238E27FC236}">
                <a16:creationId xmlns:a16="http://schemas.microsoft.com/office/drawing/2014/main" id="{3EA73C05-315A-F547-D3EF-9D943D790220}"/>
              </a:ext>
            </a:extLst>
          </p:cNvPr>
          <p:cNvSpPr txBox="1"/>
          <p:nvPr/>
        </p:nvSpPr>
        <p:spPr>
          <a:xfrm>
            <a:off x="4790518" y="3795750"/>
            <a:ext cx="329794" cy="400110"/>
          </a:xfrm>
          <a:prstGeom prst="rect">
            <a:avLst/>
          </a:prstGeom>
          <a:solidFill>
            <a:schemeClr val="tx1">
              <a:lumMod val="10000"/>
              <a:lumOff val="90000"/>
            </a:schemeClr>
          </a:solidFill>
          <a:ln w="38100">
            <a:solidFill>
              <a:schemeClr val="tx1">
                <a:lumMod val="50000"/>
                <a:lumOff val="50000"/>
              </a:schemeClr>
            </a:solidFill>
          </a:ln>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۷</a:t>
            </a:r>
            <a:endParaRPr lang="en-US" sz="2000" b="1" dirty="0">
              <a:solidFill>
                <a:schemeClr val="tx1"/>
              </a:solidFill>
              <a:cs typeface="B Nazanin" panose="00000400000000000000" pitchFamily="2" charset="-78"/>
            </a:endParaRPr>
          </a:p>
        </p:txBody>
      </p:sp>
      <p:sp>
        <p:nvSpPr>
          <p:cNvPr id="3" name="TextBox 23">
            <a:extLst>
              <a:ext uri="{FF2B5EF4-FFF2-40B4-BE49-F238E27FC236}">
                <a16:creationId xmlns:a16="http://schemas.microsoft.com/office/drawing/2014/main" id="{4898E515-C72E-7677-8F32-02F003E08BFB}"/>
              </a:ext>
            </a:extLst>
          </p:cNvPr>
          <p:cNvSpPr txBox="1"/>
          <p:nvPr/>
        </p:nvSpPr>
        <p:spPr>
          <a:xfrm>
            <a:off x="2640550" y="3834882"/>
            <a:ext cx="1928091" cy="40011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تنگنا های احتمالی</a:t>
            </a:r>
            <a:endParaRPr lang="en-US" sz="2000" b="1" dirty="0">
              <a:solidFill>
                <a:schemeClr val="tx1"/>
              </a:solidFill>
              <a:cs typeface="B Nazanin" panose="00000400000000000000" pitchFamily="2" charset="-78"/>
            </a:endParaRPr>
          </a:p>
        </p:txBody>
      </p:sp>
    </p:spTree>
    <p:extLst>
      <p:ext uri="{BB962C8B-B14F-4D97-AF65-F5344CB8AC3E}">
        <p14:creationId xmlns:p14="http://schemas.microsoft.com/office/powerpoint/2010/main" val="2982208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41F01-A0EF-94B8-674A-D0C078F3CC7E}"/>
              </a:ext>
            </a:extLst>
          </p:cNvPr>
          <p:cNvSpPr>
            <a:spLocks noGrp="1"/>
          </p:cNvSpPr>
          <p:nvPr>
            <p:ph type="title"/>
          </p:nvPr>
        </p:nvSpPr>
        <p:spPr/>
        <p:txBody>
          <a:bodyPr/>
          <a:lstStyle/>
          <a:p>
            <a:r>
              <a:rPr lang="en-US" dirty="0"/>
              <a:t>Literature review: Dynamic NSA (DNSA)</a:t>
            </a:r>
          </a:p>
        </p:txBody>
      </p:sp>
      <p:sp>
        <p:nvSpPr>
          <p:cNvPr id="3" name="Content Placeholder 2">
            <a:extLst>
              <a:ext uri="{FF2B5EF4-FFF2-40B4-BE49-F238E27FC236}">
                <a16:creationId xmlns:a16="http://schemas.microsoft.com/office/drawing/2014/main" id="{3C819C93-B27D-C111-87BF-8698DE4B743C}"/>
              </a:ext>
            </a:extLst>
          </p:cNvPr>
          <p:cNvSpPr>
            <a:spLocks noGrp="1"/>
          </p:cNvSpPr>
          <p:nvPr>
            <p:ph idx="1"/>
          </p:nvPr>
        </p:nvSpPr>
        <p:spPr/>
        <p:txBody>
          <a:bodyPr/>
          <a:lstStyle/>
          <a:p>
            <a:r>
              <a:rPr lang="en-US" dirty="0"/>
              <a:t>Model Properties: 1. objective function 2. constraints</a:t>
            </a:r>
          </a:p>
          <a:p>
            <a:r>
              <a:rPr lang="en-US" dirty="0"/>
              <a:t>Path Topology:</a:t>
            </a:r>
          </a:p>
          <a:p>
            <a:r>
              <a:rPr lang="en-US" dirty="0"/>
              <a:t>Advantages of it</a:t>
            </a:r>
          </a:p>
          <a:p>
            <a:r>
              <a:rPr lang="en-US" dirty="0"/>
              <a:t>Disadvantages of it regard to </a:t>
            </a:r>
            <a:r>
              <a:rPr lang="en-US" b="1" dirty="0"/>
              <a:t>our problem</a:t>
            </a:r>
          </a:p>
          <a:p>
            <a:endParaRPr lang="en-US" dirty="0"/>
          </a:p>
        </p:txBody>
      </p:sp>
    </p:spTree>
    <p:extLst>
      <p:ext uri="{BB962C8B-B14F-4D97-AF65-F5344CB8AC3E}">
        <p14:creationId xmlns:p14="http://schemas.microsoft.com/office/powerpoint/2010/main" val="3717211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76F7E-133C-00AC-FCBD-8D2C600CBC94}"/>
              </a:ext>
            </a:extLst>
          </p:cNvPr>
          <p:cNvSpPr>
            <a:spLocks noGrp="1"/>
          </p:cNvSpPr>
          <p:nvPr>
            <p:ph type="title"/>
          </p:nvPr>
        </p:nvSpPr>
        <p:spPr/>
        <p:txBody>
          <a:bodyPr/>
          <a:lstStyle/>
          <a:p>
            <a:pPr algn="ctr" rtl="1"/>
            <a:r>
              <a:rPr lang="fa-IR" dirty="0">
                <a:cs typeface="B Nazanin" panose="00000400000000000000" pitchFamily="2" charset="-78"/>
              </a:rPr>
              <a:t>1. بیان مسئله	</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07AD7D74-796D-6DA7-B622-C5183C1A375A}"/>
              </a:ext>
            </a:extLst>
          </p:cNvPr>
          <p:cNvSpPr>
            <a:spLocks noGrp="1"/>
          </p:cNvSpPr>
          <p:nvPr>
            <p:ph idx="1"/>
          </p:nvPr>
        </p:nvSpPr>
        <p:spPr>
          <a:xfrm>
            <a:off x="838200" y="1387475"/>
            <a:ext cx="10515600" cy="4351338"/>
          </a:xfrm>
        </p:spPr>
        <p:txBody>
          <a:bodyPr>
            <a:normAutofit/>
          </a:bodyPr>
          <a:lstStyle/>
          <a:p>
            <a:pPr algn="r" rtl="1"/>
            <a:r>
              <a:rPr lang="fa-IR" sz="1800" dirty="0"/>
              <a:t>۱. </a:t>
            </a:r>
            <a:r>
              <a:rPr lang="fa-IR" sz="1800" b="1" dirty="0"/>
              <a:t>مسئله توزیع و مسیر‌یابی</a:t>
            </a:r>
            <a:r>
              <a:rPr lang="fa-IR" sz="1800" dirty="0"/>
              <a:t>: تخصیص کارهای حمل و نقلی و هدایت خودروها در شرکت های ارسال کالا و حمل و نقل در زمان مشخص انجام می شود.</a:t>
            </a:r>
          </a:p>
          <a:p>
            <a:pPr algn="r" rtl="1"/>
            <a:r>
              <a:rPr lang="fa-IR" sz="1800" b="1" dirty="0"/>
              <a:t>۲. کاربرد </a:t>
            </a:r>
            <a:r>
              <a:rPr lang="en-US" sz="1800" b="1" dirty="0"/>
              <a:t>AGV </a:t>
            </a:r>
            <a:r>
              <a:rPr lang="fa-IR" sz="1800" b="1" dirty="0"/>
              <a:t>در پایانه‌های خودکار</a:t>
            </a:r>
            <a:r>
              <a:rPr lang="fa-IR" sz="1800" dirty="0"/>
              <a:t>: مسیر‌یابی و توزیع کارهای کانتینری به خودروهای خودکار (</a:t>
            </a:r>
            <a:r>
              <a:rPr lang="en-US" sz="1800" dirty="0"/>
              <a:t>AGV) </a:t>
            </a:r>
            <a:r>
              <a:rPr lang="fa-IR" sz="1800" dirty="0"/>
              <a:t>در بنادر دریایی باید به‌گونه‌ای باشد که کانتینرها بین محوطه‌های دریایی و ذخیره‌سازی جابه‌جا شوند.</a:t>
            </a:r>
          </a:p>
          <a:p>
            <a:pPr algn="r" rtl="1"/>
            <a:r>
              <a:rPr lang="fa-IR" sz="1800" dirty="0"/>
              <a:t>۳. </a:t>
            </a:r>
            <a:r>
              <a:rPr lang="fa-IR" sz="1800" b="1" dirty="0"/>
              <a:t>افزایش کارایی بنادر با </a:t>
            </a:r>
            <a:r>
              <a:rPr lang="en-US" sz="1800" b="1" dirty="0"/>
              <a:t>AGV</a:t>
            </a:r>
            <a:r>
              <a:rPr lang="fa-IR" sz="1800" b="1" dirty="0"/>
              <a:t>ها</a:t>
            </a:r>
            <a:r>
              <a:rPr lang="fa-IR" sz="1800" dirty="0"/>
              <a:t>: با توجه به هزینه بالای جرثقیل‌ها، افزایش تعداد </a:t>
            </a:r>
            <a:r>
              <a:rPr lang="en-US" sz="1800" dirty="0"/>
              <a:t>AGV</a:t>
            </a:r>
            <a:r>
              <a:rPr lang="fa-IR" sz="1800" dirty="0"/>
              <a:t>ها باید به عنوان راهکاری اقتصادی‌تر برای افزایش کارایی بنادر در نظر گرفته شود. همچنین ترافیک و تداخل بنادر نیز باید لحاظ گردد.</a:t>
            </a:r>
          </a:p>
          <a:p>
            <a:pPr algn="r" rtl="1"/>
            <a:r>
              <a:rPr lang="fa-IR" sz="1800" b="1" dirty="0"/>
              <a:t>۴. راهکار بدون تداخل</a:t>
            </a:r>
            <a:r>
              <a:rPr lang="fa-IR" sz="1800" dirty="0"/>
              <a:t>: راهکاری بدون تداخل باید برای توزیع عملیات کانتینری بین </a:t>
            </a:r>
            <a:r>
              <a:rPr lang="en-US" sz="1800" dirty="0"/>
              <a:t>AGV</a:t>
            </a:r>
            <a:r>
              <a:rPr lang="fa-IR" sz="1800" dirty="0"/>
              <a:t>ها ارائه شود تا با محدودیت‌های فضا و منابع بنادر، کارایی بندر افزایش یابد.</a:t>
            </a:r>
            <a:endParaRPr lang="en-US" sz="1800" dirty="0"/>
          </a:p>
        </p:txBody>
      </p:sp>
      <p:pic>
        <p:nvPicPr>
          <p:cNvPr id="4" name="Content Placeholder 13">
            <a:extLst>
              <a:ext uri="{FF2B5EF4-FFF2-40B4-BE49-F238E27FC236}">
                <a16:creationId xmlns:a16="http://schemas.microsoft.com/office/drawing/2014/main" id="{43F7351B-FCF1-0707-5A20-A94A2C62CA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3959345"/>
            <a:ext cx="8273143" cy="2533530"/>
          </a:xfrm>
          <a:prstGeom prst="rect">
            <a:avLst/>
          </a:prstGeom>
        </p:spPr>
      </p:pic>
    </p:spTree>
    <p:extLst>
      <p:ext uri="{BB962C8B-B14F-4D97-AF65-F5344CB8AC3E}">
        <p14:creationId xmlns:p14="http://schemas.microsoft.com/office/powerpoint/2010/main" val="3418624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044E7-991A-4D66-66C7-058F5FD53B88}"/>
              </a:ext>
            </a:extLst>
          </p:cNvPr>
          <p:cNvSpPr>
            <a:spLocks noGrp="1"/>
          </p:cNvSpPr>
          <p:nvPr>
            <p:ph type="title"/>
          </p:nvPr>
        </p:nvSpPr>
        <p:spPr/>
        <p:txBody>
          <a:bodyPr/>
          <a:lstStyle/>
          <a:p>
            <a:pPr algn="ctr"/>
            <a:r>
              <a:rPr lang="fa-IR" dirty="0">
                <a:cs typeface="2  Titr" panose="00000700000000000000" pitchFamily="2" charset="-78"/>
              </a:rPr>
              <a:t>۲. اهداف تحقیق</a:t>
            </a:r>
            <a:endParaRPr lang="en-US" dirty="0"/>
          </a:p>
        </p:txBody>
      </p:sp>
      <p:sp>
        <p:nvSpPr>
          <p:cNvPr id="4" name="Content Placeholder 3">
            <a:extLst>
              <a:ext uri="{FF2B5EF4-FFF2-40B4-BE49-F238E27FC236}">
                <a16:creationId xmlns:a16="http://schemas.microsoft.com/office/drawing/2014/main" id="{879719B8-39A5-7450-402E-383F39CC7B31}"/>
              </a:ext>
            </a:extLst>
          </p:cNvPr>
          <p:cNvSpPr>
            <a:spLocks noGrp="1"/>
          </p:cNvSpPr>
          <p:nvPr>
            <p:ph idx="1"/>
          </p:nvPr>
        </p:nvSpPr>
        <p:spPr/>
        <p:txBody>
          <a:bodyPr/>
          <a:lstStyle/>
          <a:p>
            <a:pPr algn="r" rtl="1"/>
            <a:r>
              <a:rPr lang="fa-IR" dirty="0"/>
              <a:t>ارائه ی یک رویکرد بدون تداخل بر پایه ی الگوریتم شاخه و کران جهت زمان بندی و مسیر یابی خودرو های خودران در بنادر خودکار</a:t>
            </a:r>
          </a:p>
        </p:txBody>
      </p:sp>
    </p:spTree>
    <p:extLst>
      <p:ext uri="{BB962C8B-B14F-4D97-AF65-F5344CB8AC3E}">
        <p14:creationId xmlns:p14="http://schemas.microsoft.com/office/powerpoint/2010/main" val="3506411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CD34-2CE2-531C-29C4-F0FFB6371195}"/>
              </a:ext>
            </a:extLst>
          </p:cNvPr>
          <p:cNvSpPr>
            <a:spLocks noGrp="1"/>
          </p:cNvSpPr>
          <p:nvPr>
            <p:ph type="title"/>
          </p:nvPr>
        </p:nvSpPr>
        <p:spPr/>
        <p:txBody>
          <a:bodyPr/>
          <a:lstStyle/>
          <a:p>
            <a:pPr algn="ctr" rtl="1"/>
            <a:r>
              <a:rPr lang="fa-IR" dirty="0">
                <a:cs typeface="2  Titr" panose="00000700000000000000" pitchFamily="2" charset="-78"/>
              </a:rPr>
              <a:t>۳. سوالات تحقیق</a:t>
            </a:r>
            <a:endParaRPr lang="en-US" dirty="0"/>
          </a:p>
        </p:txBody>
      </p:sp>
      <p:sp>
        <p:nvSpPr>
          <p:cNvPr id="3" name="Content Placeholder 2">
            <a:extLst>
              <a:ext uri="{FF2B5EF4-FFF2-40B4-BE49-F238E27FC236}">
                <a16:creationId xmlns:a16="http://schemas.microsoft.com/office/drawing/2014/main" id="{CBEB8D96-57EE-9284-5DCE-F32F119FFFB6}"/>
              </a:ext>
            </a:extLst>
          </p:cNvPr>
          <p:cNvSpPr>
            <a:spLocks noGrp="1"/>
          </p:cNvSpPr>
          <p:nvPr>
            <p:ph idx="1"/>
          </p:nvPr>
        </p:nvSpPr>
        <p:spPr/>
        <p:txBody>
          <a:bodyPr/>
          <a:lstStyle/>
          <a:p>
            <a:pPr marL="514350" indent="-514350" algn="r" rtl="1">
              <a:buFont typeface="+mj-lt"/>
              <a:buAutoNum type="arabicPeriod"/>
            </a:pPr>
            <a:r>
              <a:rPr lang="fa-IR" dirty="0"/>
              <a:t>نحوه ی مدلسازی مسئله با در نظر گرفتن تداخل چگونه خواهد بود؟</a:t>
            </a:r>
          </a:p>
          <a:p>
            <a:pPr marL="514350" indent="-514350" algn="r" rtl="1">
              <a:buFont typeface="+mj-lt"/>
              <a:buAutoNum type="arabicPeriod"/>
            </a:pPr>
            <a:r>
              <a:rPr lang="fa-IR" dirty="0"/>
              <a:t>آیا با در نظر گرفتن تداخل، تعداد پارامتر های مدل زیاد نخواهد شد و منجر به پیچیدگی مسئله نخواهد شد؟</a:t>
            </a:r>
          </a:p>
          <a:p>
            <a:pPr marL="514350" indent="-514350" algn="r" rtl="1">
              <a:buFont typeface="+mj-lt"/>
              <a:buAutoNum type="arabicPeriod"/>
            </a:pPr>
            <a:endParaRPr lang="en-US" dirty="0"/>
          </a:p>
        </p:txBody>
      </p:sp>
    </p:spTree>
    <p:extLst>
      <p:ext uri="{BB962C8B-B14F-4D97-AF65-F5344CB8AC3E}">
        <p14:creationId xmlns:p14="http://schemas.microsoft.com/office/powerpoint/2010/main" val="1704814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707D6-53CF-5C3E-B714-1155B127D19F}"/>
              </a:ext>
            </a:extLst>
          </p:cNvPr>
          <p:cNvSpPr>
            <a:spLocks noGrp="1"/>
          </p:cNvSpPr>
          <p:nvPr>
            <p:ph type="title"/>
          </p:nvPr>
        </p:nvSpPr>
        <p:spPr/>
        <p:txBody>
          <a:bodyPr/>
          <a:lstStyle/>
          <a:p>
            <a:pPr algn="ctr" rtl="1"/>
            <a:r>
              <a:rPr lang="fa-IR" dirty="0">
                <a:cs typeface="2  Titr" panose="00000700000000000000" pitchFamily="2" charset="-78"/>
              </a:rPr>
              <a:t>۴. فرضیات تحقیق</a:t>
            </a:r>
            <a:endParaRPr lang="en-US" dirty="0"/>
          </a:p>
        </p:txBody>
      </p:sp>
      <p:sp>
        <p:nvSpPr>
          <p:cNvPr id="3" name="Content Placeholder 2">
            <a:extLst>
              <a:ext uri="{FF2B5EF4-FFF2-40B4-BE49-F238E27FC236}">
                <a16:creationId xmlns:a16="http://schemas.microsoft.com/office/drawing/2014/main" id="{F770118C-1B56-4979-0A32-5394D28E8F99}"/>
              </a:ext>
            </a:extLst>
          </p:cNvPr>
          <p:cNvSpPr>
            <a:spLocks noGrp="1"/>
          </p:cNvSpPr>
          <p:nvPr>
            <p:ph idx="1"/>
          </p:nvPr>
        </p:nvSpPr>
        <p:spPr>
          <a:xfrm>
            <a:off x="838200" y="1440382"/>
            <a:ext cx="10515600" cy="4736581"/>
          </a:xfrm>
        </p:spPr>
        <p:txBody>
          <a:bodyPr>
            <a:normAutofit/>
          </a:bodyPr>
          <a:lstStyle/>
          <a:p>
            <a:pPr algn="r" rtl="1"/>
            <a:r>
              <a:rPr lang="fa-IR" sz="1600" b="1" i="0" u="none" strike="noStrike" baseline="0" dirty="0">
                <a:latin typeface="BNazaninBold"/>
                <a:cs typeface="B Nazanin" panose="00000400000000000000" pitchFamily="2" charset="-78"/>
              </a:rPr>
              <a:t>فرض ۱ - طرح بندر: </a:t>
            </a:r>
            <a:r>
              <a:rPr lang="fa-IR" sz="1600" b="0" i="0" u="none" strike="noStrike" baseline="0" dirty="0">
                <a:latin typeface="BNazanin"/>
                <a:cs typeface="B Nazanin" panose="00000400000000000000" pitchFamily="2" charset="-78"/>
              </a:rPr>
              <a:t>بندر شامل دو محدوده اصلی محوطه )محدوده دریایی( و بارانداز )محدوده خشکی( است. مسیر حرکت </a:t>
            </a:r>
            <a:r>
              <a:rPr lang="en-US" sz="1600" b="0" i="0" u="none" strike="noStrike" baseline="0" dirty="0">
                <a:latin typeface="Times New Roman" panose="02020603050405020304" pitchFamily="18" charset="0"/>
                <a:cs typeface="B Nazanin" panose="00000400000000000000" pitchFamily="2" charset="-78"/>
              </a:rPr>
              <a:t>AGV </a:t>
            </a:r>
            <a:r>
              <a:rPr lang="fa-IR" sz="1600" b="0" i="0" u="none" strike="noStrike" baseline="0" dirty="0">
                <a:latin typeface="BNazanin"/>
                <a:cs typeface="B Nazanin" panose="00000400000000000000" pitchFamily="2" charset="-78"/>
              </a:rPr>
              <a:t>ها در این محدوده ها، به صورت افقی میباشد</a:t>
            </a:r>
            <a:r>
              <a:rPr lang="fa-IR" sz="1600" b="1" i="0" u="none" strike="noStrike" baseline="0" dirty="0">
                <a:latin typeface="BNazaninBold"/>
                <a:cs typeface="B Nazanin" panose="00000400000000000000" pitchFamily="2" charset="-78"/>
              </a:rPr>
              <a:t>. </a:t>
            </a:r>
            <a:r>
              <a:rPr lang="fa-IR" sz="1600" b="0" i="0" u="none" strike="noStrike" baseline="0" dirty="0">
                <a:latin typeface="BNazanin"/>
                <a:cs typeface="B Nazanin" panose="00000400000000000000" pitchFamily="2" charset="-78"/>
              </a:rPr>
              <a:t>محدوده ی عملیات</a:t>
            </a:r>
            <a:r>
              <a:rPr lang="en-US" sz="1600" b="0" i="0" u="none" strike="noStrike" baseline="0" dirty="0">
                <a:latin typeface="Times New Roman" panose="02020603050405020304" pitchFamily="18" charset="0"/>
                <a:cs typeface="B Nazanin" panose="00000400000000000000" pitchFamily="2" charset="-78"/>
              </a:rPr>
              <a:t>AGV </a:t>
            </a:r>
            <a:r>
              <a:rPr lang="fa-IR" sz="1600" b="0" i="0" u="none" strike="noStrike" baseline="0" dirty="0">
                <a:latin typeface="BNazanin"/>
                <a:cs typeface="B Nazanin" panose="00000400000000000000" pitchFamily="2" charset="-78"/>
              </a:rPr>
              <a:t>فقط به صورت چندین راه عمودی دو طرفه می باشد. بندر دارای </a:t>
            </a:r>
            <a:r>
              <a:rPr lang="en-US" sz="1600" b="0" i="0" u="none" strike="noStrike" baseline="0" dirty="0">
                <a:latin typeface="Times New Roman" panose="02020603050405020304" pitchFamily="18" charset="0"/>
                <a:cs typeface="B Nazanin" panose="00000400000000000000" pitchFamily="2" charset="-78"/>
              </a:rPr>
              <a:t>m </a:t>
            </a:r>
            <a:r>
              <a:rPr lang="fa-IR" sz="1600" b="0" i="0" u="none" strike="noStrike" baseline="0" dirty="0">
                <a:latin typeface="BNazanin"/>
                <a:cs typeface="B Nazanin" panose="00000400000000000000" pitchFamily="2" charset="-78"/>
              </a:rPr>
              <a:t>جرثقیل </a:t>
            </a:r>
            <a:r>
              <a:rPr lang="en-US" sz="1600" b="0" i="0" u="none" strike="noStrike" baseline="0" dirty="0">
                <a:latin typeface="Times New Roman" panose="02020603050405020304" pitchFamily="18" charset="0"/>
                <a:cs typeface="B Nazanin" panose="00000400000000000000" pitchFamily="2" charset="-78"/>
              </a:rPr>
              <a:t>QC </a:t>
            </a:r>
            <a:r>
              <a:rPr lang="fa-IR" sz="1600" b="0" i="0" u="none" strike="noStrike" baseline="0" dirty="0">
                <a:latin typeface="BNazanin"/>
                <a:cs typeface="B Nazanin" panose="00000400000000000000" pitchFamily="2" charset="-78"/>
              </a:rPr>
              <a:t>با موقعیت مشخص است. پیکربندی بندر به صورت نقطه به نقطه ی عمومی می باشد.</a:t>
            </a:r>
          </a:p>
          <a:p>
            <a:pPr algn="r" rtl="1"/>
            <a:r>
              <a:rPr lang="fa-IR" sz="1600" b="1" dirty="0">
                <a:cs typeface="B Nazanin" panose="00000400000000000000" pitchFamily="2" charset="-78"/>
              </a:rPr>
              <a:t>فرض ۲ - موقعیت جرثقیل ها و </a:t>
            </a:r>
            <a:r>
              <a:rPr lang="en-US" sz="1600" b="1" dirty="0">
                <a:cs typeface="B Nazanin" panose="00000400000000000000" pitchFamily="2" charset="-78"/>
              </a:rPr>
              <a:t>AGV </a:t>
            </a:r>
            <a:r>
              <a:rPr lang="fa-IR" sz="1600" b="1" dirty="0">
                <a:cs typeface="B Nazanin" panose="00000400000000000000" pitchFamily="2" charset="-78"/>
              </a:rPr>
              <a:t>ها: موقعیت جرثقیل های </a:t>
            </a:r>
            <a:r>
              <a:rPr lang="en-US" sz="1600" b="1" dirty="0">
                <a:cs typeface="B Nazanin" panose="00000400000000000000" pitchFamily="2" charset="-78"/>
              </a:rPr>
              <a:t>QC </a:t>
            </a:r>
            <a:r>
              <a:rPr lang="fa-IR" sz="1600" b="1" dirty="0">
                <a:cs typeface="B Nazanin" panose="00000400000000000000" pitchFamily="2" charset="-78"/>
              </a:rPr>
              <a:t>و مکان ذخیره سازی هر کانتینر از پیش تعیین شد ه است. موقعیت اولیه ی </a:t>
            </a:r>
            <a:r>
              <a:rPr lang="en-US" sz="1600" b="1" dirty="0">
                <a:cs typeface="B Nazanin" panose="00000400000000000000" pitchFamily="2" charset="-78"/>
              </a:rPr>
              <a:t>AGV </a:t>
            </a:r>
            <a:r>
              <a:rPr lang="fa-IR" sz="1600" b="1" dirty="0">
                <a:cs typeface="B Nazanin" panose="00000400000000000000" pitchFamily="2" charset="-78"/>
              </a:rPr>
              <a:t>ها در یک راس مجازی صفر، در نظر گرفته شده است. </a:t>
            </a:r>
          </a:p>
          <a:p>
            <a:pPr algn="r" rtl="1"/>
            <a:r>
              <a:rPr lang="fa-IR" sz="1600" b="1" dirty="0">
                <a:cs typeface="B Nazanin" panose="00000400000000000000" pitchFamily="2" charset="-78"/>
              </a:rPr>
              <a:t>فرض ۳ - تجهیزات محل ذخیره ساازی کانتینری: ابزار اصلی حمل کانتینر از فضلا های ذخیره سلازی، جرثقیل های </a:t>
            </a:r>
            <a:r>
              <a:rPr lang="en-US" sz="1600" b="1" dirty="0">
                <a:cs typeface="B Nazanin" panose="00000400000000000000" pitchFamily="2" charset="-78"/>
              </a:rPr>
              <a:t>ASC </a:t>
            </a:r>
            <a:r>
              <a:rPr lang="fa-IR" sz="1600" b="1" dirty="0">
                <a:cs typeface="B Nazanin" panose="00000400000000000000" pitchFamily="2" charset="-78"/>
              </a:rPr>
              <a:t>است و جهت تسریع انجام کار، ماشین های </a:t>
            </a:r>
            <a:r>
              <a:rPr lang="en-US" sz="1600" b="1" dirty="0">
                <a:cs typeface="B Nazanin" panose="00000400000000000000" pitchFamily="2" charset="-78"/>
              </a:rPr>
              <a:t>AGV-Support </a:t>
            </a:r>
            <a:r>
              <a:rPr lang="fa-IR" sz="1600" b="1" dirty="0">
                <a:cs typeface="B Nazanin" panose="00000400000000000000" pitchFamily="2" charset="-78"/>
              </a:rPr>
              <a:t>در ابتدای محل ذخیره سازی قرار گرفته اند تا کانتینر </a:t>
            </a:r>
            <a:r>
              <a:rPr lang="en-US" sz="1600" b="1" dirty="0">
                <a:cs typeface="B Nazanin" panose="00000400000000000000" pitchFamily="2" charset="-78"/>
              </a:rPr>
              <a:t>AGV </a:t>
            </a:r>
            <a:r>
              <a:rPr lang="fa-IR" sz="1600" b="1" dirty="0">
                <a:cs typeface="B Nazanin" panose="00000400000000000000" pitchFamily="2" charset="-78"/>
              </a:rPr>
              <a:t>ها را دریافت و به </a:t>
            </a:r>
            <a:r>
              <a:rPr lang="en-US" sz="1600" b="1" dirty="0">
                <a:cs typeface="B Nazanin" panose="00000400000000000000" pitchFamily="2" charset="-78"/>
              </a:rPr>
              <a:t>ASC </a:t>
            </a:r>
            <a:r>
              <a:rPr lang="fa-IR" sz="1600" b="1" dirty="0">
                <a:cs typeface="B Nazanin" panose="00000400000000000000" pitchFamily="2" charset="-78"/>
              </a:rPr>
              <a:t>ها منتقل کنند.</a:t>
            </a:r>
          </a:p>
          <a:p>
            <a:pPr algn="r" rtl="1"/>
            <a:r>
              <a:rPr lang="fa-IR" sz="1600" b="1" dirty="0">
                <a:cs typeface="B Nazanin" panose="00000400000000000000" pitchFamily="2" charset="-78"/>
              </a:rPr>
              <a:t>فرض ۴ - کار کانتینری: در این مسئله </a:t>
            </a:r>
            <a:r>
              <a:rPr lang="en-US" sz="1600" b="1" dirty="0">
                <a:cs typeface="B Nazanin" panose="00000400000000000000" pitchFamily="2" charset="-78"/>
              </a:rPr>
              <a:t>N </a:t>
            </a:r>
            <a:r>
              <a:rPr lang="fa-IR" sz="1600" b="1" dirty="0">
                <a:cs typeface="B Nazanin" panose="00000400000000000000" pitchFamily="2" charset="-78"/>
              </a:rPr>
              <a:t>کار کانتینری وجود دارد که متشکل از دو نوع بار زدن )از محدوده ذخیره سازی به سمت </a:t>
            </a:r>
            <a:r>
              <a:rPr lang="en-US" sz="1600" b="1" dirty="0">
                <a:cs typeface="B Nazanin" panose="00000400000000000000" pitchFamily="2" charset="-78"/>
              </a:rPr>
              <a:t>QC </a:t>
            </a:r>
            <a:r>
              <a:rPr lang="fa-IR" sz="1600" b="1" dirty="0">
                <a:cs typeface="B Nazanin" panose="00000400000000000000" pitchFamily="2" charset="-78"/>
              </a:rPr>
              <a:t>ها( و تخلیه بار )از </a:t>
            </a:r>
            <a:r>
              <a:rPr lang="en-US" sz="1600" b="1" dirty="0">
                <a:cs typeface="B Nazanin" panose="00000400000000000000" pitchFamily="2" charset="-78"/>
              </a:rPr>
              <a:t>QC </a:t>
            </a:r>
            <a:r>
              <a:rPr lang="fa-IR" sz="1600" b="1" dirty="0">
                <a:cs typeface="B Nazanin" panose="00000400000000000000" pitchFamily="2" charset="-78"/>
              </a:rPr>
              <a:t>ها به محدودهذخیره سازی( می باشد.</a:t>
            </a:r>
          </a:p>
          <a:p>
            <a:pPr algn="r" rtl="1"/>
            <a:r>
              <a:rPr lang="fa-IR" sz="1600" b="1" dirty="0">
                <a:cs typeface="B Nazanin" panose="00000400000000000000" pitchFamily="2" charset="-78"/>
              </a:rPr>
              <a:t>توالی کار جرثقیل ها: در مسئله، چرخه دوگانه ترکیبی </a:t>
            </a:r>
            <a:r>
              <a:rPr lang="en-US" sz="1600" b="1" dirty="0">
                <a:cs typeface="B Nazanin" panose="00000400000000000000" pitchFamily="2" charset="-78"/>
              </a:rPr>
              <a:t>QC </a:t>
            </a:r>
            <a:r>
              <a:rPr lang="fa-IR" sz="1600" b="1" dirty="0">
                <a:cs typeface="B Nazanin" panose="00000400000000000000" pitchFamily="2" charset="-78"/>
              </a:rPr>
              <a:t>ها در نظر گرفته شده است. به این صورت که </a:t>
            </a:r>
            <a:r>
              <a:rPr lang="en-US" sz="1600" b="1" dirty="0">
                <a:cs typeface="B Nazanin" panose="00000400000000000000" pitchFamily="2" charset="-78"/>
              </a:rPr>
              <a:t>QC </a:t>
            </a:r>
            <a:r>
              <a:rPr lang="fa-IR" sz="1600" b="1" dirty="0">
                <a:cs typeface="B Nazanin" panose="00000400000000000000" pitchFamily="2" charset="-78"/>
              </a:rPr>
              <a:t>ها هیچ گاه به موقعیت اولیه خود پس از قراردادن )یا برداشتن( کانتینر باز نمیگردند و بلافاصله شروع به قراردادن )یا برداشتن( کانتینر از روی </a:t>
            </a:r>
            <a:r>
              <a:rPr lang="en-US" sz="1600" b="1" dirty="0">
                <a:cs typeface="B Nazanin" panose="00000400000000000000" pitchFamily="2" charset="-78"/>
              </a:rPr>
              <a:t>AGV </a:t>
            </a:r>
            <a:r>
              <a:rPr lang="fa-IR" sz="1600" b="1" dirty="0">
                <a:cs typeface="B Nazanin" panose="00000400000000000000" pitchFamily="2" charset="-78"/>
              </a:rPr>
              <a:t>دیگر، می نمایند.</a:t>
            </a:r>
          </a:p>
          <a:p>
            <a:pPr algn="r" rtl="1"/>
            <a:r>
              <a:rPr lang="fa-IR" sz="1600" b="1" dirty="0">
                <a:cs typeface="B Nazanin" panose="00000400000000000000" pitchFamily="2" charset="-78"/>
              </a:rPr>
              <a:t>فرض ۶ - ظرفیت ها: ظرفیت هر </a:t>
            </a:r>
            <a:r>
              <a:rPr lang="en-US" sz="1600" b="1" dirty="0">
                <a:cs typeface="B Nazanin" panose="00000400000000000000" pitchFamily="2" charset="-78"/>
              </a:rPr>
              <a:t>QC </a:t>
            </a:r>
            <a:r>
              <a:rPr lang="fa-IR" sz="1600" b="1" dirty="0">
                <a:cs typeface="B Nazanin" panose="00000400000000000000" pitchFamily="2" charset="-78"/>
              </a:rPr>
              <a:t>و هر </a:t>
            </a:r>
            <a:r>
              <a:rPr lang="en-US" sz="1600" b="1" dirty="0">
                <a:cs typeface="B Nazanin" panose="00000400000000000000" pitchFamily="2" charset="-78"/>
              </a:rPr>
              <a:t>AGV </a:t>
            </a:r>
            <a:r>
              <a:rPr lang="fa-IR" sz="1600" b="1" dirty="0">
                <a:cs typeface="B Nazanin" panose="00000400000000000000" pitchFamily="2" charset="-78"/>
              </a:rPr>
              <a:t>یک کانتینر است.</a:t>
            </a:r>
          </a:p>
          <a:p>
            <a:pPr algn="r" rtl="1"/>
            <a:r>
              <a:rPr lang="fa-IR" sz="1600" b="1" dirty="0">
                <a:cs typeface="B Nazanin" panose="00000400000000000000" pitchFamily="2" charset="-78"/>
              </a:rPr>
              <a:t>فرض ۷ - قواعد حرکت </a:t>
            </a:r>
            <a:r>
              <a:rPr lang="en-US" sz="1600" b="1" dirty="0">
                <a:cs typeface="B Nazanin" panose="00000400000000000000" pitchFamily="2" charset="-78"/>
              </a:rPr>
              <a:t>AGV </a:t>
            </a:r>
            <a:r>
              <a:rPr lang="fa-IR" sz="1600" b="1" dirty="0">
                <a:cs typeface="B Nazanin" panose="00000400000000000000" pitchFamily="2" charset="-78"/>
              </a:rPr>
              <a:t>ها: </a:t>
            </a:r>
            <a:r>
              <a:rPr lang="en-US" sz="1600" b="1" dirty="0">
                <a:cs typeface="B Nazanin" panose="00000400000000000000" pitchFamily="2" charset="-78"/>
              </a:rPr>
              <a:t>AGV </a:t>
            </a:r>
            <a:r>
              <a:rPr lang="fa-IR" sz="1600" b="1" dirty="0">
                <a:cs typeface="B Nazanin" panose="00000400000000000000" pitchFamily="2" charset="-78"/>
              </a:rPr>
              <a:t>نمی تواند چندین بار محدوده ی دریا و خشکی گردش به راست یا چپ کند. ۴ عمل اصلی یک برای </a:t>
            </a:r>
            <a:r>
              <a:rPr lang="en-US" sz="1600" b="1" dirty="0">
                <a:cs typeface="B Nazanin" panose="00000400000000000000" pitchFamily="2" charset="-78"/>
              </a:rPr>
              <a:t>AGV </a:t>
            </a:r>
            <a:r>
              <a:rPr lang="fa-IR" sz="1600" b="1" dirty="0">
                <a:cs typeface="B Nazanin" panose="00000400000000000000" pitchFamily="2" charset="-78"/>
              </a:rPr>
              <a:t>فرض گردیده است.</a:t>
            </a:r>
            <a:endParaRPr lang="en-US" sz="1600" b="1" dirty="0">
              <a:cs typeface="B Nazanin" panose="00000400000000000000" pitchFamily="2" charset="-78"/>
            </a:endParaRPr>
          </a:p>
        </p:txBody>
      </p:sp>
    </p:spTree>
    <p:extLst>
      <p:ext uri="{BB962C8B-B14F-4D97-AF65-F5344CB8AC3E}">
        <p14:creationId xmlns:p14="http://schemas.microsoft.com/office/powerpoint/2010/main" val="2006457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15D3C-2E5B-4572-D10C-E8F0F034B5BC}"/>
              </a:ext>
            </a:extLst>
          </p:cNvPr>
          <p:cNvSpPr>
            <a:spLocks noGrp="1"/>
          </p:cNvSpPr>
          <p:nvPr>
            <p:ph type="title"/>
          </p:nvPr>
        </p:nvSpPr>
        <p:spPr/>
        <p:txBody>
          <a:bodyPr/>
          <a:lstStyle/>
          <a:p>
            <a:pPr algn="ctr"/>
            <a:r>
              <a:rPr lang="fa-IR" dirty="0">
                <a:cs typeface="2  Titr" panose="00000700000000000000" pitchFamily="2" charset="-78"/>
              </a:rPr>
              <a:t>۴. فرضیات تحقیق (ادامه)</a:t>
            </a:r>
            <a:endParaRPr lang="en-US" dirty="0"/>
          </a:p>
        </p:txBody>
      </p:sp>
      <p:sp>
        <p:nvSpPr>
          <p:cNvPr id="3" name="Content Placeholder 2">
            <a:extLst>
              <a:ext uri="{FF2B5EF4-FFF2-40B4-BE49-F238E27FC236}">
                <a16:creationId xmlns:a16="http://schemas.microsoft.com/office/drawing/2014/main" id="{C8ABD0C3-D401-9557-4812-E70512978FE4}"/>
              </a:ext>
            </a:extLst>
          </p:cNvPr>
          <p:cNvSpPr>
            <a:spLocks noGrp="1"/>
          </p:cNvSpPr>
          <p:nvPr>
            <p:ph idx="1"/>
          </p:nvPr>
        </p:nvSpPr>
        <p:spPr>
          <a:xfrm>
            <a:off x="838200" y="1825625"/>
            <a:ext cx="10515600" cy="1055140"/>
          </a:xfrm>
        </p:spPr>
        <p:txBody>
          <a:bodyPr>
            <a:normAutofit/>
          </a:bodyPr>
          <a:lstStyle/>
          <a:p>
            <a:pPr algn="r" rtl="1"/>
            <a:r>
              <a:rPr lang="fa-IR" sz="1600" dirty="0">
                <a:cs typeface="B Nazanin" panose="00000400000000000000" pitchFamily="2" charset="-78"/>
              </a:rPr>
              <a:t>فرض ۸ - رویداد ها: تداخل بین </a:t>
            </a:r>
            <a:r>
              <a:rPr lang="en-US" sz="1600" dirty="0">
                <a:cs typeface="B Nazanin" panose="00000400000000000000" pitchFamily="2" charset="-78"/>
              </a:rPr>
              <a:t>AGV </a:t>
            </a:r>
            <a:r>
              <a:rPr lang="fa-IR" sz="1600" dirty="0">
                <a:cs typeface="B Nazanin" panose="00000400000000000000" pitchFamily="2" charset="-78"/>
              </a:rPr>
              <a:t>ها در سه حالت کلی رخ می دهد:</a:t>
            </a:r>
          </a:p>
          <a:p>
            <a:pPr marL="457200" lvl="1" indent="0" algn="r" rtl="1">
              <a:buNone/>
            </a:pPr>
            <a:r>
              <a:rPr lang="fa-IR" sz="1200" dirty="0">
                <a:cs typeface="B Nazanin" panose="00000400000000000000" pitchFamily="2" charset="-78"/>
              </a:rPr>
              <a:t>1. اگر دو </a:t>
            </a:r>
            <a:r>
              <a:rPr lang="en-US" sz="1200" dirty="0">
                <a:cs typeface="B Nazanin" panose="00000400000000000000" pitchFamily="2" charset="-78"/>
              </a:rPr>
              <a:t>AGV </a:t>
            </a:r>
            <a:r>
              <a:rPr lang="fa-IR" sz="1200" dirty="0">
                <a:cs typeface="B Nazanin" panose="00000400000000000000" pitchFamily="2" charset="-78"/>
              </a:rPr>
              <a:t>در مسیر افقی در خلاف جهت، به سوی یک نقطه مشترک حرکت کنند.</a:t>
            </a:r>
          </a:p>
          <a:p>
            <a:pPr marL="457200" lvl="1" indent="0" algn="r" rtl="1">
              <a:buNone/>
            </a:pPr>
            <a:r>
              <a:rPr lang="fa-IR" sz="1200" dirty="0">
                <a:cs typeface="B Nazanin" panose="00000400000000000000" pitchFamily="2" charset="-78"/>
              </a:rPr>
              <a:t>2.  اگر یک </a:t>
            </a:r>
            <a:r>
              <a:rPr lang="en-US" sz="1200" dirty="0">
                <a:cs typeface="B Nazanin" panose="00000400000000000000" pitchFamily="2" charset="-78"/>
              </a:rPr>
              <a:t>QC </a:t>
            </a:r>
            <a:r>
              <a:rPr lang="fa-IR" sz="1200" dirty="0">
                <a:cs typeface="B Nazanin" panose="00000400000000000000" pitchFamily="2" charset="-78"/>
              </a:rPr>
              <a:t>در حال انجام عملیات در مکان </a:t>
            </a:r>
            <a:r>
              <a:rPr lang="en-US" sz="1200" dirty="0">
                <a:cs typeface="B Nazanin" panose="00000400000000000000" pitchFamily="2" charset="-78"/>
              </a:rPr>
              <a:t>x </a:t>
            </a:r>
            <a:r>
              <a:rPr lang="fa-IR" sz="1200" dirty="0">
                <a:cs typeface="B Nazanin" panose="00000400000000000000" pitchFamily="2" charset="-78"/>
              </a:rPr>
              <a:t>باشد و یک </a:t>
            </a:r>
            <a:r>
              <a:rPr lang="en-US" sz="1200" dirty="0">
                <a:cs typeface="B Nazanin" panose="00000400000000000000" pitchFamily="2" charset="-78"/>
              </a:rPr>
              <a:t>AGV </a:t>
            </a:r>
            <a:r>
              <a:rPr lang="fa-IR" sz="1200" dirty="0">
                <a:cs typeface="B Nazanin" panose="00000400000000000000" pitchFamily="2" charset="-78"/>
              </a:rPr>
              <a:t>دیگر با عمل ۱، جهت بار زدن )یا تخلیه( وارد مکان </a:t>
            </a:r>
            <a:r>
              <a:rPr lang="en-US" sz="1200" dirty="0">
                <a:cs typeface="B Nazanin" panose="00000400000000000000" pitchFamily="2" charset="-78"/>
              </a:rPr>
              <a:t>x </a:t>
            </a:r>
            <a:r>
              <a:rPr lang="fa-IR" sz="1200" dirty="0">
                <a:cs typeface="B Nazanin" panose="00000400000000000000" pitchFamily="2" charset="-78"/>
              </a:rPr>
              <a:t>شود.</a:t>
            </a:r>
          </a:p>
          <a:p>
            <a:pPr marL="457200" lvl="1" indent="0" algn="r" rtl="1">
              <a:buNone/>
            </a:pPr>
            <a:r>
              <a:rPr lang="fa-IR" sz="1200" dirty="0">
                <a:cs typeface="B Nazanin" panose="00000400000000000000" pitchFamily="2" charset="-78"/>
              </a:rPr>
              <a:t>3. اگر دو </a:t>
            </a:r>
            <a:r>
              <a:rPr lang="en-US" sz="1200" dirty="0">
                <a:cs typeface="B Nazanin" panose="00000400000000000000" pitchFamily="2" charset="-78"/>
              </a:rPr>
              <a:t>AGV </a:t>
            </a:r>
            <a:r>
              <a:rPr lang="fa-IR" sz="1200" dirty="0">
                <a:cs typeface="B Nazanin" panose="00000400000000000000" pitchFamily="2" charset="-78"/>
              </a:rPr>
              <a:t>در مسیر عمودی، در خلاف جهت هم به سوی یک نقطه مشترک حرکت کنند.</a:t>
            </a:r>
          </a:p>
          <a:p>
            <a:pPr marL="457200" lvl="1" indent="0" algn="r" rtl="1">
              <a:buNone/>
            </a:pPr>
            <a:endParaRPr lang="fa-IR" sz="1200" dirty="0">
              <a:cs typeface="B Nazanin" panose="00000400000000000000" pitchFamily="2" charset="-78"/>
            </a:endParaRPr>
          </a:p>
          <a:p>
            <a:pPr lvl="1" algn="r" rtl="1"/>
            <a:endParaRPr lang="fa-IR" sz="1200" dirty="0">
              <a:cs typeface="B Nazanin" panose="00000400000000000000" pitchFamily="2" charset="-78"/>
            </a:endParaRPr>
          </a:p>
        </p:txBody>
      </p:sp>
      <p:sp>
        <p:nvSpPr>
          <p:cNvPr id="4" name="TextBox 3">
            <a:extLst>
              <a:ext uri="{FF2B5EF4-FFF2-40B4-BE49-F238E27FC236}">
                <a16:creationId xmlns:a16="http://schemas.microsoft.com/office/drawing/2014/main" id="{F4AC3710-1205-6D9F-D149-AA374A2D9152}"/>
              </a:ext>
            </a:extLst>
          </p:cNvPr>
          <p:cNvSpPr txBox="1"/>
          <p:nvPr/>
        </p:nvSpPr>
        <p:spPr>
          <a:xfrm>
            <a:off x="838200" y="2880765"/>
            <a:ext cx="10515600" cy="3203121"/>
          </a:xfrm>
          <a:prstGeom prst="rect">
            <a:avLst/>
          </a:prstGeom>
          <a:noFill/>
        </p:spPr>
        <p:txBody>
          <a:bodyPr wrap="square" rtlCol="0">
            <a:spAutoFit/>
          </a:bodyPr>
          <a:lstStyle/>
          <a:p>
            <a:pPr marL="342900" marR="0" lvl="0" indent="-342900" algn="just" rtl="1">
              <a:lnSpc>
                <a:spcPct val="107000"/>
              </a:lnSpc>
              <a:spcBef>
                <a:spcPts val="0"/>
              </a:spcBef>
              <a:spcAft>
                <a:spcPts val="800"/>
              </a:spcAft>
              <a:buFont typeface="Symbol" panose="05050102010706020507" pitchFamily="18" charset="2"/>
              <a:buChar char=""/>
            </a:pPr>
            <a:r>
              <a:rPr lang="fa-IR" sz="1400" b="1" dirty="0">
                <a:effectLst/>
                <a:latin typeface="Calibri" panose="020F0502020204030204" pitchFamily="34" charset="0"/>
                <a:ea typeface="Calibri" panose="020F0502020204030204" pitchFamily="34" charset="0"/>
                <a:cs typeface="B Nazanin" panose="00000400000000000000" pitchFamily="2" charset="-78"/>
              </a:rPr>
              <a:t>فرضا ۹- سرعت </a:t>
            </a:r>
            <a:r>
              <a:rPr lang="en-US" sz="1400" b="1" dirty="0">
                <a:effectLst/>
                <a:latin typeface="Times New Roman" panose="02020603050405020304" pitchFamily="18" charset="0"/>
                <a:ea typeface="Calibri" panose="020F0502020204030204" pitchFamily="34" charset="0"/>
                <a:cs typeface="Arial" panose="020B0604020202020204" pitchFamily="34" charset="0"/>
              </a:rPr>
              <a:t>AGV</a:t>
            </a:r>
            <a:r>
              <a:rPr lang="fa-IR" sz="1400" b="1" dirty="0">
                <a:effectLst/>
                <a:latin typeface="Calibri" panose="020F0502020204030204" pitchFamily="34" charset="0"/>
                <a:ea typeface="Calibri" panose="020F0502020204030204" pitchFamily="34" charset="0"/>
                <a:cs typeface="B Nazanin" panose="00000400000000000000" pitchFamily="2" charset="-78"/>
              </a:rPr>
              <a:t>ها: </a:t>
            </a:r>
            <a:r>
              <a:rPr lang="fa-IR" sz="1400" dirty="0">
                <a:effectLst/>
                <a:latin typeface="Calibri" panose="020F0502020204030204" pitchFamily="34" charset="0"/>
                <a:ea typeface="Calibri" panose="020F0502020204030204" pitchFamily="34" charset="0"/>
                <a:cs typeface="B Nazanin" panose="00000400000000000000" pitchFamily="2" charset="-78"/>
              </a:rPr>
              <a:t>سرعت </a:t>
            </a:r>
            <a:r>
              <a:rPr lang="en-US" sz="1400" dirty="0">
                <a:effectLst/>
                <a:latin typeface="Times New Roman" panose="02020603050405020304" pitchFamily="18" charset="0"/>
                <a:ea typeface="Calibri" panose="020F0502020204030204" pitchFamily="34" charset="0"/>
                <a:cs typeface="Arial" panose="020B0604020202020204" pitchFamily="34" charset="0"/>
              </a:rPr>
              <a:t>AGV</a:t>
            </a:r>
            <a:r>
              <a:rPr lang="fa-IR" sz="1400" dirty="0">
                <a:effectLst/>
                <a:latin typeface="Calibri" panose="020F0502020204030204" pitchFamily="34" charset="0"/>
                <a:ea typeface="Calibri" panose="020F0502020204030204" pitchFamily="34" charset="0"/>
                <a:cs typeface="B Nazanin" panose="00000400000000000000" pitchFamily="2" charset="-78"/>
              </a:rPr>
              <a:t>ها ثابت در نظر گرفته شده اند.</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800"/>
              </a:spcAft>
              <a:buFont typeface="Symbol" panose="05050102010706020507" pitchFamily="18" charset="2"/>
              <a:buChar char=""/>
            </a:pPr>
            <a:r>
              <a:rPr lang="fa-IR" sz="1400" b="1" dirty="0">
                <a:effectLst/>
                <a:latin typeface="Calibri" panose="020F0502020204030204" pitchFamily="34" charset="0"/>
                <a:ea typeface="Calibri" panose="020F0502020204030204" pitchFamily="34" charset="0"/>
                <a:cs typeface="B Nazanin" panose="00000400000000000000" pitchFamily="2" charset="-78"/>
              </a:rPr>
              <a:t>فرض ۱۰- زمان کل عملیات</a:t>
            </a:r>
            <a:r>
              <a:rPr lang="fa-IR" sz="1400" dirty="0">
                <a:effectLst/>
                <a:latin typeface="Calibri" panose="020F0502020204030204" pitchFamily="34" charset="0"/>
                <a:ea typeface="Calibri" panose="020F0502020204030204" pitchFamily="34" charset="0"/>
                <a:cs typeface="B Nazanin" panose="00000400000000000000" pitchFamily="2" charset="-78"/>
              </a:rPr>
              <a:t>: منظور از زمان کل، زمان انجام و اتمام آخرین کار کانتینری می باشد.</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800"/>
              </a:spcAft>
              <a:buFont typeface="Symbol" panose="05050102010706020507" pitchFamily="18" charset="2"/>
              <a:buChar char=""/>
            </a:pPr>
            <a:r>
              <a:rPr lang="fa-IR" sz="1400" b="1" dirty="0">
                <a:effectLst/>
                <a:latin typeface="Calibri" panose="020F0502020204030204" pitchFamily="34" charset="0"/>
                <a:ea typeface="Calibri" panose="020F0502020204030204" pitchFamily="34" charset="0"/>
                <a:cs typeface="B Nazanin" panose="00000400000000000000" pitchFamily="2" charset="-78"/>
              </a:rPr>
              <a:t>فرض ۱۱- هدف مسئله</a:t>
            </a:r>
            <a:r>
              <a:rPr lang="fa-IR" sz="1400" dirty="0">
                <a:effectLst/>
                <a:latin typeface="Calibri" panose="020F0502020204030204" pitchFamily="34" charset="0"/>
                <a:ea typeface="Calibri" panose="020F0502020204030204" pitchFamily="34" charset="0"/>
                <a:cs typeface="B Nazanin" panose="00000400000000000000" pitchFamily="2" charset="-78"/>
              </a:rPr>
              <a:t>: در این مسئله مسیریابی، تخصیص کار های کانتینری و تولید ترتیب این کارها برای هر </a:t>
            </a:r>
            <a:r>
              <a:rPr lang="en-US" sz="1400" dirty="0">
                <a:effectLst/>
                <a:latin typeface="Times New Roman" panose="02020603050405020304" pitchFamily="18" charset="0"/>
                <a:ea typeface="Calibri" panose="020F0502020204030204" pitchFamily="34" charset="0"/>
                <a:cs typeface="Arial" panose="020B0604020202020204" pitchFamily="34" charset="0"/>
              </a:rPr>
              <a:t>AGV</a:t>
            </a:r>
            <a:r>
              <a:rPr lang="fa-IR" sz="1400" dirty="0">
                <a:effectLst/>
                <a:latin typeface="Calibri" panose="020F0502020204030204" pitchFamily="34" charset="0"/>
                <a:ea typeface="Calibri" panose="020F0502020204030204" pitchFamily="34" charset="0"/>
                <a:cs typeface="B Nazanin" panose="00000400000000000000" pitchFamily="2" charset="-78"/>
              </a:rPr>
              <a:t> با هدف کمینه نمودن زمان کل عملیات است. جهت کمینه نمودن زمان عملیات کل کانتینر ها، پنج وظیفه باید اتخاذ شوند:</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just" rtl="1">
              <a:lnSpc>
                <a:spcPct val="107000"/>
              </a:lnSpc>
              <a:spcBef>
                <a:spcPts val="0"/>
              </a:spcBef>
              <a:spcAft>
                <a:spcPts val="800"/>
              </a:spcAft>
              <a:buFont typeface="B Nazanin" panose="00000400000000000000" pitchFamily="2" charset="-78"/>
              <a:buAutoNum type="arabicPeriod"/>
            </a:pPr>
            <a:r>
              <a:rPr lang="fa-IR" sz="1400" dirty="0">
                <a:effectLst/>
                <a:latin typeface="Calibri" panose="020F0502020204030204" pitchFamily="34" charset="0"/>
                <a:ea typeface="Calibri" panose="020F0502020204030204" pitchFamily="34" charset="0"/>
                <a:cs typeface="B Nazanin" panose="00000400000000000000" pitchFamily="2" charset="-78"/>
              </a:rPr>
              <a:t>تخصیص کار کانتینری به </a:t>
            </a:r>
            <a:r>
              <a:rPr lang="en-US" sz="1400" dirty="0">
                <a:effectLst/>
                <a:latin typeface="Times New Roman" panose="02020603050405020304" pitchFamily="18" charset="0"/>
                <a:ea typeface="Calibri" panose="020F0502020204030204" pitchFamily="34" charset="0"/>
                <a:cs typeface="Arial" panose="020B0604020202020204" pitchFamily="34" charset="0"/>
              </a:rPr>
              <a:t>AGV</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just" rtl="1">
              <a:lnSpc>
                <a:spcPct val="107000"/>
              </a:lnSpc>
              <a:spcBef>
                <a:spcPts val="0"/>
              </a:spcBef>
              <a:spcAft>
                <a:spcPts val="800"/>
              </a:spcAft>
              <a:buFont typeface="B Nazanin" panose="00000400000000000000" pitchFamily="2" charset="-78"/>
              <a:buAutoNum type="arabicPeriod"/>
            </a:pPr>
            <a:r>
              <a:rPr lang="fa-IR" sz="1400" dirty="0">
                <a:effectLst/>
                <a:latin typeface="Calibri" panose="020F0502020204030204" pitchFamily="34" charset="0"/>
                <a:ea typeface="Calibri" panose="020F0502020204030204" pitchFamily="34" charset="0"/>
                <a:cs typeface="B Nazanin" panose="00000400000000000000" pitchFamily="2" charset="-78"/>
              </a:rPr>
              <a:t>ترتیب عملیات های </a:t>
            </a:r>
            <a:r>
              <a:rPr lang="en-US" sz="1400" dirty="0">
                <a:effectLst/>
                <a:latin typeface="Times New Roman" panose="02020603050405020304" pitchFamily="18" charset="0"/>
                <a:ea typeface="Calibri" panose="020F0502020204030204" pitchFamily="34" charset="0"/>
                <a:cs typeface="Arial" panose="020B0604020202020204" pitchFamily="34" charset="0"/>
              </a:rPr>
              <a:t>AGV</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just" rtl="1">
              <a:lnSpc>
                <a:spcPct val="107000"/>
              </a:lnSpc>
              <a:spcBef>
                <a:spcPts val="0"/>
              </a:spcBef>
              <a:spcAft>
                <a:spcPts val="800"/>
              </a:spcAft>
              <a:buFont typeface="B Nazanin" panose="00000400000000000000" pitchFamily="2" charset="-78"/>
              <a:buAutoNum type="arabicPeriod"/>
            </a:pPr>
            <a:r>
              <a:rPr lang="fa-IR" sz="1400" dirty="0">
                <a:effectLst/>
                <a:latin typeface="Calibri" panose="020F0502020204030204" pitchFamily="34" charset="0"/>
                <a:ea typeface="Calibri" panose="020F0502020204030204" pitchFamily="34" charset="0"/>
                <a:cs typeface="B Nazanin" panose="00000400000000000000" pitchFamily="2" charset="-78"/>
              </a:rPr>
              <a:t>مسیر حرکت </a:t>
            </a:r>
            <a:r>
              <a:rPr lang="en-US" sz="1400" dirty="0">
                <a:effectLst/>
                <a:latin typeface="Times New Roman" panose="02020603050405020304" pitchFamily="18" charset="0"/>
                <a:ea typeface="Calibri" panose="020F0502020204030204" pitchFamily="34" charset="0"/>
                <a:cs typeface="Arial" panose="020B0604020202020204" pitchFamily="34" charset="0"/>
              </a:rPr>
              <a:t>AGV</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just" rtl="1">
              <a:lnSpc>
                <a:spcPct val="107000"/>
              </a:lnSpc>
              <a:spcBef>
                <a:spcPts val="0"/>
              </a:spcBef>
              <a:spcAft>
                <a:spcPts val="800"/>
              </a:spcAft>
              <a:buFont typeface="B Nazanin" panose="00000400000000000000" pitchFamily="2" charset="-78"/>
              <a:buAutoNum type="arabicPeriod"/>
            </a:pPr>
            <a:r>
              <a:rPr lang="fa-IR" sz="1400" dirty="0">
                <a:effectLst/>
                <a:latin typeface="Calibri" panose="020F0502020204030204" pitchFamily="34" charset="0"/>
                <a:ea typeface="Calibri" panose="020F0502020204030204" pitchFamily="34" charset="0"/>
                <a:cs typeface="B Nazanin" panose="00000400000000000000" pitchFamily="2" charset="-78"/>
              </a:rPr>
              <a:t>ترتیب کانتینر ها برای </a:t>
            </a:r>
            <a:r>
              <a:rPr lang="en-US" sz="1400" dirty="0">
                <a:effectLst/>
                <a:latin typeface="Times New Roman" panose="02020603050405020304" pitchFamily="18" charset="0"/>
                <a:ea typeface="Calibri" panose="020F0502020204030204" pitchFamily="34" charset="0"/>
                <a:cs typeface="Arial" panose="020B0604020202020204" pitchFamily="34" charset="0"/>
              </a:rPr>
              <a:t>AGV</a:t>
            </a:r>
            <a:r>
              <a:rPr lang="fa-IR" sz="1400" dirty="0">
                <a:effectLst/>
                <a:latin typeface="Calibri" panose="020F0502020204030204" pitchFamily="34" charset="0"/>
                <a:ea typeface="Calibri" panose="020F0502020204030204" pitchFamily="34" charset="0"/>
                <a:cs typeface="B Nazanin" panose="00000400000000000000" pitchFamily="2" charset="-78"/>
              </a:rPr>
              <a:t>ها</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just" rtl="1">
              <a:lnSpc>
                <a:spcPct val="107000"/>
              </a:lnSpc>
              <a:spcBef>
                <a:spcPts val="0"/>
              </a:spcBef>
              <a:spcAft>
                <a:spcPts val="800"/>
              </a:spcAft>
              <a:buFont typeface="B Nazanin" panose="00000400000000000000" pitchFamily="2" charset="-78"/>
              <a:buAutoNum type="arabicPeriod"/>
            </a:pPr>
            <a:r>
              <a:rPr lang="fa-IR" sz="1400" dirty="0">
                <a:effectLst/>
                <a:latin typeface="Calibri" panose="020F0502020204030204" pitchFamily="34" charset="0"/>
                <a:ea typeface="Calibri" panose="020F0502020204030204" pitchFamily="34" charset="0"/>
                <a:cs typeface="B Nazanin" panose="00000400000000000000" pitchFamily="2" charset="-78"/>
              </a:rPr>
              <a:t>زمان عملیات در محدوده ی محوطه و بارانداز</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400" dirty="0" err="1">
                <a:effectLst/>
                <a:latin typeface="Times New Roman" panose="02020603050405020304" pitchFamily="18" charset="0"/>
                <a:ea typeface="Calibri" panose="020F0502020204030204" pitchFamily="34" charset="0"/>
                <a:cs typeface="Arial" panose="020B0604020202020204" pitchFamily="34" charset="0"/>
              </a:rPr>
              <a:t>Makespan</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08939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181C8-8A46-7E73-EC73-DA538870465F}"/>
              </a:ext>
            </a:extLst>
          </p:cNvPr>
          <p:cNvSpPr>
            <a:spLocks noGrp="1"/>
          </p:cNvSpPr>
          <p:nvPr>
            <p:ph type="title"/>
          </p:nvPr>
        </p:nvSpPr>
        <p:spPr/>
        <p:txBody>
          <a:bodyPr/>
          <a:lstStyle/>
          <a:p>
            <a:pPr algn="ctr" rtl="1"/>
            <a:r>
              <a:rPr lang="fa-IR" dirty="0">
                <a:cs typeface="2  Titr" panose="00000700000000000000" pitchFamily="2" charset="-78"/>
              </a:rPr>
              <a:t>۵. مفاهیم و تعاریف</a:t>
            </a:r>
            <a:endParaRPr lang="en-US" dirty="0"/>
          </a:p>
        </p:txBody>
      </p:sp>
      <p:sp>
        <p:nvSpPr>
          <p:cNvPr id="3" name="Content Placeholder 2">
            <a:extLst>
              <a:ext uri="{FF2B5EF4-FFF2-40B4-BE49-F238E27FC236}">
                <a16:creationId xmlns:a16="http://schemas.microsoft.com/office/drawing/2014/main" id="{F73FB7F0-68AE-F0B7-31F5-7134D7E49E49}"/>
              </a:ext>
            </a:extLst>
          </p:cNvPr>
          <p:cNvSpPr>
            <a:spLocks noGrp="1"/>
          </p:cNvSpPr>
          <p:nvPr>
            <p:ph idx="1"/>
          </p:nvPr>
        </p:nvSpPr>
        <p:spPr>
          <a:xfrm>
            <a:off x="838200" y="1278294"/>
            <a:ext cx="10515600" cy="4898669"/>
          </a:xfrm>
        </p:spPr>
        <p:txBody>
          <a:bodyPr>
            <a:normAutofit fontScale="92500" lnSpcReduction="10000"/>
          </a:bodyPr>
          <a:lstStyle/>
          <a:p>
            <a:pPr algn="r" rtl="1"/>
            <a:r>
              <a:rPr lang="fa-IR" dirty="0"/>
              <a:t>کانتینر: </a:t>
            </a:r>
            <a:r>
              <a:rPr lang="fa-IR" dirty="0">
                <a:effectLst/>
                <a:latin typeface="Calibri" panose="020F0502020204030204" pitchFamily="34" charset="0"/>
                <a:ea typeface="Calibri" panose="020F0502020204030204" pitchFamily="34" charset="0"/>
                <a:cs typeface="B Nazanin" panose="00000400000000000000" pitchFamily="2" charset="-78"/>
              </a:rPr>
              <a:t>جعبه های بزرگ فلزی که حاوی کالا بوده و به عنوان محموله در کشتی های باری مورد استفاده قرار می گیرند و توسط </a:t>
            </a:r>
            <a:r>
              <a:rPr lang="en-US" dirty="0">
                <a:effectLst/>
                <a:latin typeface="Times New Roman" panose="02020603050405020304" pitchFamily="18" charset="0"/>
                <a:ea typeface="Calibri" panose="020F0502020204030204" pitchFamily="34" charset="0"/>
                <a:cs typeface="Arial" panose="020B0604020202020204" pitchFamily="34" charset="0"/>
              </a:rPr>
              <a:t>AGV</a:t>
            </a:r>
            <a:r>
              <a:rPr lang="fa-IR" dirty="0">
                <a:effectLst/>
                <a:latin typeface="Calibri" panose="020F0502020204030204" pitchFamily="34" charset="0"/>
                <a:ea typeface="Calibri" panose="020F0502020204030204" pitchFamily="34" charset="0"/>
                <a:cs typeface="B Nazanin" panose="00000400000000000000" pitchFamily="2" charset="-78"/>
              </a:rPr>
              <a:t>ها از کشتی های باری به منطقه ذخیره سازی منتقل می گردند.</a:t>
            </a:r>
            <a:endParaRPr lang="fa-IR" dirty="0"/>
          </a:p>
          <a:p>
            <a:pPr algn="r" rtl="1"/>
            <a:r>
              <a:rPr lang="fa-IR" dirty="0"/>
              <a:t>جرثقیل </a:t>
            </a:r>
            <a:r>
              <a:rPr lang="en-US" dirty="0"/>
              <a:t>QC</a:t>
            </a:r>
            <a:r>
              <a:rPr lang="fa-IR" dirty="0"/>
              <a:t>: </a:t>
            </a:r>
            <a:r>
              <a:rPr lang="fa-IR" dirty="0">
                <a:effectLst/>
                <a:latin typeface="Calibri" panose="020F0502020204030204" pitchFamily="34" charset="0"/>
                <a:ea typeface="Calibri" panose="020F0502020204030204" pitchFamily="34" charset="0"/>
                <a:cs typeface="B Nazanin" panose="00000400000000000000" pitchFamily="2" charset="-78"/>
              </a:rPr>
              <a:t>این جرثقیل ها در محوطه ی اسکله جهت خالی نمودن بار کانتینری از کشتی ها و انتقال کانتینر ها به </a:t>
            </a:r>
            <a:r>
              <a:rPr lang="en-US" dirty="0">
                <a:effectLst/>
                <a:latin typeface="Times New Roman" panose="02020603050405020304" pitchFamily="18" charset="0"/>
                <a:ea typeface="Calibri" panose="020F0502020204030204" pitchFamily="34" charset="0"/>
              </a:rPr>
              <a:t>AGV</a:t>
            </a:r>
            <a:r>
              <a:rPr lang="fa-IR" dirty="0">
                <a:effectLst/>
                <a:latin typeface="Calibri" panose="020F0502020204030204" pitchFamily="34" charset="0"/>
                <a:ea typeface="Calibri" panose="020F0502020204030204" pitchFamily="34" charset="0"/>
                <a:cs typeface="B Nazanin" panose="00000400000000000000" pitchFamily="2" charset="-78"/>
              </a:rPr>
              <a:t>ها و بالعکس مورد استفاده قرار می گیرند.</a:t>
            </a:r>
            <a:endParaRPr lang="fa-IR" dirty="0"/>
          </a:p>
          <a:p>
            <a:pPr algn="r" rtl="1"/>
            <a:r>
              <a:rPr lang="fa-IR" dirty="0"/>
              <a:t>مناطق ذخیره سازی کانتینری:</a:t>
            </a:r>
            <a:r>
              <a:rPr lang="fa-IR" dirty="0">
                <a:effectLst/>
                <a:latin typeface="Calibri" panose="020F0502020204030204" pitchFamily="34" charset="0"/>
                <a:ea typeface="Calibri" panose="020F0502020204030204" pitchFamily="34" charset="0"/>
                <a:cs typeface="B Nazanin" panose="00000400000000000000" pitchFamily="2" charset="-78"/>
              </a:rPr>
              <a:t>در این محوطه ها، کانتینر های منتقل شده از محوطه ی اسکله به صورت عمودی بر روی هم قرار می گیرند.</a:t>
            </a:r>
            <a:endParaRPr lang="fa-IR" dirty="0"/>
          </a:p>
          <a:p>
            <a:pPr algn="r" rtl="1"/>
            <a:r>
              <a:rPr lang="fa-IR" dirty="0"/>
              <a:t>ماشین </a:t>
            </a:r>
            <a:r>
              <a:rPr lang="en-US" dirty="0"/>
              <a:t>AGV-support</a:t>
            </a:r>
            <a:r>
              <a:rPr lang="fa-IR" dirty="0"/>
              <a:t>: </a:t>
            </a:r>
            <a:r>
              <a:rPr lang="fa-IR" sz="2600" dirty="0">
                <a:effectLst/>
                <a:latin typeface="Calibri" panose="020F0502020204030204" pitchFamily="34" charset="0"/>
                <a:ea typeface="Calibri" panose="020F0502020204030204" pitchFamily="34" charset="0"/>
                <a:cs typeface="B Nazanin" panose="00000400000000000000" pitchFamily="2" charset="-78"/>
              </a:rPr>
              <a:t>این خودرو ها که در ابتدای مناطق ذخیره سازی مستقر هستند، جهت تسریع کار </a:t>
            </a:r>
            <a:r>
              <a:rPr lang="en-US" sz="2600" dirty="0">
                <a:effectLst/>
                <a:latin typeface="Times New Roman" panose="02020603050405020304" pitchFamily="18" charset="0"/>
                <a:ea typeface="Calibri" panose="020F0502020204030204" pitchFamily="34" charset="0"/>
                <a:cs typeface="Arial" panose="020B0604020202020204" pitchFamily="34" charset="0"/>
              </a:rPr>
              <a:t>AGV</a:t>
            </a:r>
            <a:r>
              <a:rPr lang="fa-IR" sz="2600" dirty="0">
                <a:effectLst/>
                <a:latin typeface="Calibri" panose="020F0502020204030204" pitchFamily="34" charset="0"/>
                <a:ea typeface="Calibri" panose="020F0502020204030204" pitchFamily="34" charset="0"/>
                <a:cs typeface="B Nazanin" panose="00000400000000000000" pitchFamily="2" charset="-78"/>
              </a:rPr>
              <a:t>ها و کاهش زمان انتظار، کانتینر ها را به صورت عمودی از </a:t>
            </a:r>
            <a:r>
              <a:rPr lang="en-US" sz="2600" dirty="0">
                <a:effectLst/>
                <a:latin typeface="Times New Roman" panose="02020603050405020304" pitchFamily="18" charset="0"/>
                <a:ea typeface="Calibri" panose="020F0502020204030204" pitchFamily="34" charset="0"/>
                <a:cs typeface="Arial" panose="020B0604020202020204" pitchFamily="34" charset="0"/>
              </a:rPr>
              <a:t>AGV</a:t>
            </a:r>
            <a:r>
              <a:rPr lang="fa-IR" sz="2600" dirty="0">
                <a:effectLst/>
                <a:latin typeface="Calibri" panose="020F0502020204030204" pitchFamily="34" charset="0"/>
                <a:ea typeface="Calibri" panose="020F0502020204030204" pitchFamily="34" charset="0"/>
                <a:cs typeface="B Nazanin" panose="00000400000000000000" pitchFamily="2" charset="-78"/>
              </a:rPr>
              <a:t>ها دریافت می نمایند تا کانتینر های دریافتی توسط جرثقیل های </a:t>
            </a:r>
            <a:r>
              <a:rPr lang="en-US" sz="2600" dirty="0">
                <a:effectLst/>
                <a:latin typeface="Times New Roman" panose="02020603050405020304" pitchFamily="18" charset="0"/>
                <a:ea typeface="Calibri" panose="020F0502020204030204" pitchFamily="34" charset="0"/>
                <a:cs typeface="Arial" panose="020B0604020202020204" pitchFamily="34" charset="0"/>
              </a:rPr>
              <a:t>ASC</a:t>
            </a:r>
            <a:r>
              <a:rPr lang="fa-IR" sz="2600" dirty="0">
                <a:effectLst/>
                <a:latin typeface="Calibri" panose="020F0502020204030204" pitchFamily="34" charset="0"/>
                <a:ea typeface="Calibri" panose="020F0502020204030204" pitchFamily="34" charset="0"/>
                <a:cs typeface="B Nazanin" panose="00000400000000000000" pitchFamily="2" charset="-78"/>
              </a:rPr>
              <a:t> در محل ذخیره سازی قرار داده شوند. این خودرو ها، همچنین وظیفه ی انتقال بار از </a:t>
            </a:r>
            <a:r>
              <a:rPr lang="en-US" sz="2600" dirty="0">
                <a:effectLst/>
                <a:latin typeface="Times New Roman" panose="02020603050405020304" pitchFamily="18" charset="0"/>
                <a:ea typeface="Calibri" panose="020F0502020204030204" pitchFamily="34" charset="0"/>
                <a:cs typeface="Arial" panose="020B0604020202020204" pitchFamily="34" charset="0"/>
              </a:rPr>
              <a:t>ASC</a:t>
            </a:r>
            <a:r>
              <a:rPr lang="fa-IR" sz="2600" dirty="0">
                <a:effectLst/>
                <a:latin typeface="Calibri" panose="020F0502020204030204" pitchFamily="34" charset="0"/>
                <a:ea typeface="Calibri" panose="020F0502020204030204" pitchFamily="34" charset="0"/>
                <a:cs typeface="B Nazanin" panose="00000400000000000000" pitchFamily="2" charset="-78"/>
              </a:rPr>
              <a:t>ها بر روی </a:t>
            </a:r>
            <a:r>
              <a:rPr lang="en-US" sz="2600" dirty="0">
                <a:effectLst/>
                <a:latin typeface="Times New Roman" panose="02020603050405020304" pitchFamily="18" charset="0"/>
                <a:ea typeface="Calibri" panose="020F0502020204030204" pitchFamily="34" charset="0"/>
                <a:cs typeface="Arial" panose="020B0604020202020204" pitchFamily="34" charset="0"/>
              </a:rPr>
              <a:t>AGV</a:t>
            </a:r>
            <a:r>
              <a:rPr lang="fa-IR" sz="2600" dirty="0">
                <a:effectLst/>
                <a:latin typeface="Calibri" panose="020F0502020204030204" pitchFamily="34" charset="0"/>
                <a:ea typeface="Calibri" panose="020F0502020204030204" pitchFamily="34" charset="0"/>
                <a:cs typeface="B Nazanin" panose="00000400000000000000" pitchFamily="2" charset="-78"/>
              </a:rPr>
              <a:t> مورد نظر را دارند. </a:t>
            </a:r>
            <a:endParaRPr lang="en-US" dirty="0"/>
          </a:p>
          <a:p>
            <a:pPr algn="r" rtl="1"/>
            <a:r>
              <a:rPr lang="fa-IR" dirty="0"/>
              <a:t>جرثقیل </a:t>
            </a:r>
            <a:r>
              <a:rPr lang="en-US" dirty="0"/>
              <a:t>ASC</a:t>
            </a:r>
            <a:r>
              <a:rPr lang="fa-IR" dirty="0"/>
              <a:t>: </a:t>
            </a:r>
            <a:r>
              <a:rPr lang="fa-IR" dirty="0">
                <a:effectLst/>
                <a:latin typeface="Calibri" panose="020F0502020204030204" pitchFamily="34" charset="0"/>
                <a:ea typeface="Calibri" panose="020F0502020204030204" pitchFamily="34" charset="0"/>
                <a:cs typeface="B Nazanin" panose="00000400000000000000" pitchFamily="2" charset="-78"/>
              </a:rPr>
              <a:t>این جرثقیل ها که در مناطق ذخیره سازی قرار دارند، کانتینرها را به صورت عمودی در مناطق ذخیره سازی، قرار می دهند.</a:t>
            </a:r>
            <a:endParaRPr lang="en-US" dirty="0"/>
          </a:p>
        </p:txBody>
      </p:sp>
    </p:spTree>
    <p:extLst>
      <p:ext uri="{BB962C8B-B14F-4D97-AF65-F5344CB8AC3E}">
        <p14:creationId xmlns:p14="http://schemas.microsoft.com/office/powerpoint/2010/main" val="3344829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12872-245E-7899-DD01-3E1A329294A1}"/>
              </a:ext>
            </a:extLst>
          </p:cNvPr>
          <p:cNvSpPr>
            <a:spLocks noGrp="1"/>
          </p:cNvSpPr>
          <p:nvPr>
            <p:ph type="title"/>
          </p:nvPr>
        </p:nvSpPr>
        <p:spPr/>
        <p:txBody>
          <a:bodyPr/>
          <a:lstStyle/>
          <a:p>
            <a:pPr algn="ctr" rtl="1"/>
            <a:r>
              <a:rPr lang="fa-IR" dirty="0">
                <a:cs typeface="2  Titr" panose="00000700000000000000" pitchFamily="2" charset="-78"/>
              </a:rPr>
              <a:t>۶. پیشینه پژوهش</a:t>
            </a:r>
            <a:endParaRPr lang="en-US" dirty="0"/>
          </a:p>
        </p:txBody>
      </p:sp>
      <p:graphicFrame>
        <p:nvGraphicFramePr>
          <p:cNvPr id="4" name="Content Placeholder 3">
            <a:extLst>
              <a:ext uri="{FF2B5EF4-FFF2-40B4-BE49-F238E27FC236}">
                <a16:creationId xmlns:a16="http://schemas.microsoft.com/office/drawing/2014/main" id="{6D162138-B2AC-6BCF-4054-F334D56B3FD2}"/>
              </a:ext>
            </a:extLst>
          </p:cNvPr>
          <p:cNvGraphicFramePr>
            <a:graphicFrameLocks noGrp="1"/>
          </p:cNvGraphicFramePr>
          <p:nvPr>
            <p:ph idx="1"/>
            <p:extLst>
              <p:ext uri="{D42A27DB-BD31-4B8C-83A1-F6EECF244321}">
                <p14:modId xmlns:p14="http://schemas.microsoft.com/office/powerpoint/2010/main" val="2976647544"/>
              </p:ext>
            </p:extLst>
          </p:nvPr>
        </p:nvGraphicFramePr>
        <p:xfrm>
          <a:off x="882651" y="1498600"/>
          <a:ext cx="10426698" cy="4994275"/>
        </p:xfrm>
        <a:graphic>
          <a:graphicData uri="http://schemas.openxmlformats.org/drawingml/2006/table">
            <a:tbl>
              <a:tblPr rtl="1" firstRow="1" firstCol="1" bandRow="1">
                <a:tableStyleId>{5C22544A-7EE6-4342-B048-85BDC9FD1C3A}</a:tableStyleId>
              </a:tblPr>
              <a:tblGrid>
                <a:gridCol w="1737783">
                  <a:extLst>
                    <a:ext uri="{9D8B030D-6E8A-4147-A177-3AD203B41FA5}">
                      <a16:colId xmlns:a16="http://schemas.microsoft.com/office/drawing/2014/main" val="2268780008"/>
                    </a:ext>
                  </a:extLst>
                </a:gridCol>
                <a:gridCol w="1737783">
                  <a:extLst>
                    <a:ext uri="{9D8B030D-6E8A-4147-A177-3AD203B41FA5}">
                      <a16:colId xmlns:a16="http://schemas.microsoft.com/office/drawing/2014/main" val="2621085001"/>
                    </a:ext>
                  </a:extLst>
                </a:gridCol>
                <a:gridCol w="1737783">
                  <a:extLst>
                    <a:ext uri="{9D8B030D-6E8A-4147-A177-3AD203B41FA5}">
                      <a16:colId xmlns:a16="http://schemas.microsoft.com/office/drawing/2014/main" val="1893424367"/>
                    </a:ext>
                  </a:extLst>
                </a:gridCol>
                <a:gridCol w="1737783">
                  <a:extLst>
                    <a:ext uri="{9D8B030D-6E8A-4147-A177-3AD203B41FA5}">
                      <a16:colId xmlns:a16="http://schemas.microsoft.com/office/drawing/2014/main" val="3150295494"/>
                    </a:ext>
                  </a:extLst>
                </a:gridCol>
                <a:gridCol w="1737783">
                  <a:extLst>
                    <a:ext uri="{9D8B030D-6E8A-4147-A177-3AD203B41FA5}">
                      <a16:colId xmlns:a16="http://schemas.microsoft.com/office/drawing/2014/main" val="1090923983"/>
                    </a:ext>
                  </a:extLst>
                </a:gridCol>
                <a:gridCol w="1737783">
                  <a:extLst>
                    <a:ext uri="{9D8B030D-6E8A-4147-A177-3AD203B41FA5}">
                      <a16:colId xmlns:a16="http://schemas.microsoft.com/office/drawing/2014/main" val="2188908693"/>
                    </a:ext>
                  </a:extLst>
                </a:gridCol>
              </a:tblGrid>
              <a:tr h="309950">
                <a:tc>
                  <a:txBody>
                    <a:bodyPr/>
                    <a:lstStyle/>
                    <a:p>
                      <a:pPr marL="0" marR="0" algn="ctr" rtl="1">
                        <a:lnSpc>
                          <a:spcPct val="107000"/>
                        </a:lnSpc>
                        <a:spcBef>
                          <a:spcPts val="0"/>
                        </a:spcBef>
                        <a:spcAft>
                          <a:spcPts val="0"/>
                        </a:spcAft>
                      </a:pPr>
                      <a:r>
                        <a:rPr lang="fa-IR" sz="1200">
                          <a:effectLst/>
                          <a:cs typeface="B Nazanin" panose="00000400000000000000" pitchFamily="2" charset="-78"/>
                        </a:rPr>
                        <a:t>نویسندگان (سال)</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dirty="0">
                          <a:effectLst/>
                          <a:cs typeface="B Nazanin" panose="00000400000000000000" pitchFamily="2" charset="-78"/>
                        </a:rPr>
                        <a:t>مسئله ی حل شده</a:t>
                      </a:r>
                      <a:endParaRPr lang="en-US" sz="12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الگوریتم پیشنهادی</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dirty="0">
                          <a:effectLst/>
                          <a:cs typeface="B Nazanin" panose="00000400000000000000" pitchFamily="2" charset="-78"/>
                        </a:rPr>
                        <a:t>توپولوژی مسیر</a:t>
                      </a:r>
                      <a:endParaRPr lang="en-US" sz="12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فواید</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اشکالات</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3420043321"/>
                  </a:ext>
                </a:extLst>
              </a:tr>
              <a:tr h="665955">
                <a:tc>
                  <a:txBody>
                    <a:bodyPr/>
                    <a:lstStyle/>
                    <a:p>
                      <a:pPr marL="0" marR="0" algn="ctr" rtl="1">
                        <a:lnSpc>
                          <a:spcPct val="107000"/>
                        </a:lnSpc>
                        <a:spcBef>
                          <a:spcPts val="0"/>
                        </a:spcBef>
                        <a:spcAft>
                          <a:spcPts val="0"/>
                        </a:spcAft>
                      </a:pPr>
                      <a:r>
                        <a:rPr lang="fa-IR" sz="1200">
                          <a:effectLst/>
                          <a:cs typeface="B Nazanin" panose="00000400000000000000" pitchFamily="2" charset="-78"/>
                        </a:rPr>
                        <a:t>رشیدی و همکاران (۲۰۱۱)</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زمان بندی ایستا و پویا </a:t>
                      </a:r>
                      <a:r>
                        <a:rPr lang="en-US" sz="1200">
                          <a:effectLst/>
                          <a:cs typeface="B Nazanin" panose="00000400000000000000" pitchFamily="2" charset="-78"/>
                        </a:rPr>
                        <a:t>AGV</a:t>
                      </a:r>
                      <a:r>
                        <a:rPr lang="fa-IR" sz="1200">
                          <a:effectLst/>
                          <a:cs typeface="B Nazanin" panose="00000400000000000000" pitchFamily="2" charset="-78"/>
                        </a:rPr>
                        <a:t>ها در بنادر</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سیمپلکس شبکه پیشرفته (</a:t>
                      </a:r>
                      <a:r>
                        <a:rPr lang="en-US" sz="1200">
                          <a:effectLst/>
                          <a:cs typeface="B Nazanin" panose="00000400000000000000" pitchFamily="2" charset="-78"/>
                        </a:rPr>
                        <a:t>NSA+</a:t>
                      </a:r>
                      <a:r>
                        <a:rPr lang="fa-IR" sz="1200">
                          <a:effectLst/>
                          <a:cs typeface="B Nazanin" panose="00000400000000000000" pitchFamily="2" charset="-78"/>
                        </a:rPr>
                        <a:t>)</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تک مسیر یک جهته</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الگوریتم به جواب بهینه در صورت وجود، می رسد.</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ساخت مجدد گراف در مسائل پویا، عدم بررسی تداخل</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3556730647"/>
                  </a:ext>
                </a:extLst>
              </a:tr>
              <a:tr h="891714">
                <a:tc>
                  <a:txBody>
                    <a:bodyPr/>
                    <a:lstStyle/>
                    <a:p>
                      <a:pPr marL="0" marR="0" algn="ctr" rtl="1">
                        <a:lnSpc>
                          <a:spcPct val="107000"/>
                        </a:lnSpc>
                        <a:spcBef>
                          <a:spcPts val="0"/>
                        </a:spcBef>
                        <a:spcAft>
                          <a:spcPts val="0"/>
                        </a:spcAft>
                      </a:pPr>
                      <a:r>
                        <a:rPr lang="fa-IR" sz="1200">
                          <a:effectLst/>
                          <a:cs typeface="B Nazanin" panose="00000400000000000000" pitchFamily="2" charset="-78"/>
                        </a:rPr>
                        <a:t>رشیدی (۲۰۱۴)</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ارائه ی الگوریتمی کارا برای مسائل پویای </a:t>
                      </a:r>
                      <a:r>
                        <a:rPr lang="en-US" sz="1200">
                          <a:effectLst/>
                          <a:cs typeface="B Nazanin" panose="00000400000000000000" pitchFamily="2" charset="-78"/>
                        </a:rPr>
                        <a:t>AGV</a:t>
                      </a:r>
                      <a:r>
                        <a:rPr lang="fa-IR" sz="1200">
                          <a:effectLst/>
                          <a:cs typeface="B Nazanin" panose="00000400000000000000" pitchFamily="2" charset="-78"/>
                        </a:rPr>
                        <a:t>ها</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سیمپلکس شبکه پویا (</a:t>
                      </a:r>
                      <a:r>
                        <a:rPr lang="en-US" sz="1200">
                          <a:effectLst/>
                          <a:cs typeface="B Nazanin" panose="00000400000000000000" pitchFamily="2" charset="-78"/>
                        </a:rPr>
                        <a:t>DNSA</a:t>
                      </a:r>
                      <a:r>
                        <a:rPr lang="fa-IR" sz="1200">
                          <a:effectLst/>
                          <a:cs typeface="B Nazanin" panose="00000400000000000000" pitchFamily="2" charset="-78"/>
                        </a:rPr>
                        <a:t>)</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dirty="0">
                          <a:effectLst/>
                          <a:cs typeface="B Nazanin" panose="00000400000000000000" pitchFamily="2" charset="-78"/>
                        </a:rPr>
                        <a:t>تک مسیر یک جهته</a:t>
                      </a:r>
                      <a:endParaRPr lang="en-US" sz="12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سرعت بیشتر از </a:t>
                      </a:r>
                      <a:r>
                        <a:rPr lang="en-US" sz="1200">
                          <a:effectLst/>
                          <a:cs typeface="B Nazanin" panose="00000400000000000000" pitchFamily="2" charset="-78"/>
                        </a:rPr>
                        <a:t>NSA</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dirty="0">
                          <a:effectLst/>
                          <a:cs typeface="B Nazanin" panose="00000400000000000000" pitchFamily="2" charset="-78"/>
                        </a:rPr>
                        <a:t>زیاد شدن تعداد عملیات های بروز رسانی و مدیریت حافظه، عدم بررسی تداخل</a:t>
                      </a:r>
                      <a:endParaRPr lang="en-US" sz="12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2869787739"/>
                  </a:ext>
                </a:extLst>
              </a:tr>
              <a:tr h="1117471">
                <a:tc>
                  <a:txBody>
                    <a:bodyPr/>
                    <a:lstStyle/>
                    <a:p>
                      <a:pPr marL="0" marR="0" algn="ctr" rtl="1">
                        <a:lnSpc>
                          <a:spcPct val="107000"/>
                        </a:lnSpc>
                        <a:spcBef>
                          <a:spcPts val="0"/>
                        </a:spcBef>
                        <a:spcAft>
                          <a:spcPts val="0"/>
                        </a:spcAft>
                      </a:pPr>
                      <a:r>
                        <a:rPr lang="fa-IR" sz="1200">
                          <a:effectLst/>
                          <a:cs typeface="B Nazanin" panose="00000400000000000000" pitchFamily="2" charset="-78"/>
                        </a:rPr>
                        <a:t>یانگ و همکاران (۲۰۱۸)</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dirty="0">
                          <a:effectLst/>
                          <a:cs typeface="B Nazanin" panose="00000400000000000000" pitchFamily="2" charset="-78"/>
                        </a:rPr>
                        <a:t>زمان بندی بدون تداخل </a:t>
                      </a:r>
                      <a:r>
                        <a:rPr lang="en-US" sz="1200" dirty="0">
                          <a:effectLst/>
                          <a:cs typeface="B Nazanin" panose="00000400000000000000" pitchFamily="2" charset="-78"/>
                        </a:rPr>
                        <a:t>AGV</a:t>
                      </a:r>
                      <a:r>
                        <a:rPr lang="fa-IR" sz="1200" dirty="0">
                          <a:effectLst/>
                          <a:cs typeface="B Nazanin" panose="00000400000000000000" pitchFamily="2" charset="-78"/>
                        </a:rPr>
                        <a:t>ها، </a:t>
                      </a:r>
                      <a:r>
                        <a:rPr lang="en-US" sz="1200" dirty="0">
                          <a:effectLst/>
                          <a:cs typeface="B Nazanin" panose="00000400000000000000" pitchFamily="2" charset="-78"/>
                        </a:rPr>
                        <a:t>QC</a:t>
                      </a:r>
                      <a:r>
                        <a:rPr lang="fa-IR" sz="1200" dirty="0">
                          <a:effectLst/>
                          <a:cs typeface="B Nazanin" panose="00000400000000000000" pitchFamily="2" charset="-78"/>
                        </a:rPr>
                        <a:t>ها و </a:t>
                      </a:r>
                      <a:r>
                        <a:rPr lang="en-US" sz="1200" dirty="0">
                          <a:effectLst/>
                          <a:cs typeface="B Nazanin" panose="00000400000000000000" pitchFamily="2" charset="-78"/>
                        </a:rPr>
                        <a:t>ARMG</a:t>
                      </a:r>
                      <a:r>
                        <a:rPr lang="fa-IR" sz="1200" dirty="0">
                          <a:effectLst/>
                          <a:cs typeface="B Nazanin" panose="00000400000000000000" pitchFamily="2" charset="-78"/>
                        </a:rPr>
                        <a:t>ها</a:t>
                      </a:r>
                      <a:endParaRPr lang="en-US" sz="12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مدل دو سطحی و حل با استفاده از الگوریتم ژنتیک</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dirty="0">
                          <a:effectLst/>
                          <a:cs typeface="B Nazanin" panose="00000400000000000000" pitchFamily="2" charset="-78"/>
                        </a:rPr>
                        <a:t>جفت مسیره یک جهته</a:t>
                      </a:r>
                      <a:endParaRPr lang="en-US" sz="12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سرعت بالا در ارائه ی جواب، عدم تداخل </a:t>
                      </a:r>
                      <a:r>
                        <a:rPr lang="en-US" sz="1200">
                          <a:effectLst/>
                          <a:cs typeface="B Nazanin" panose="00000400000000000000" pitchFamily="2" charset="-78"/>
                        </a:rPr>
                        <a:t>AGV</a:t>
                      </a:r>
                      <a:r>
                        <a:rPr lang="fa-IR" sz="1200">
                          <a:effectLst/>
                          <a:cs typeface="B Nazanin" panose="00000400000000000000" pitchFamily="2" charset="-78"/>
                        </a:rPr>
                        <a:t>ها از طریق محدود کردن تعداد </a:t>
                      </a:r>
                      <a:r>
                        <a:rPr lang="en-US" sz="1200">
                          <a:effectLst/>
                          <a:cs typeface="B Nazanin" panose="00000400000000000000" pitchFamily="2" charset="-78"/>
                        </a:rPr>
                        <a:t>AGV</a:t>
                      </a:r>
                      <a:r>
                        <a:rPr lang="fa-IR" sz="1200">
                          <a:effectLst/>
                          <a:cs typeface="B Nazanin" panose="00000400000000000000" pitchFamily="2" charset="-78"/>
                        </a:rPr>
                        <a:t>های مجاز در هر مسیر</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امکان عدم همگرایی و پیدا نمودن جواب بهینه موضعی، مسیرهای یک جهته</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1656071583"/>
                  </a:ext>
                </a:extLst>
              </a:tr>
              <a:tr h="1117471">
                <a:tc>
                  <a:txBody>
                    <a:bodyPr/>
                    <a:lstStyle/>
                    <a:p>
                      <a:pPr marL="0" marR="0" algn="ctr" rtl="1">
                        <a:lnSpc>
                          <a:spcPct val="107000"/>
                        </a:lnSpc>
                        <a:spcBef>
                          <a:spcPts val="0"/>
                        </a:spcBef>
                        <a:spcAft>
                          <a:spcPts val="0"/>
                        </a:spcAft>
                      </a:pPr>
                      <a:r>
                        <a:rPr lang="fa-IR" sz="1200">
                          <a:effectLst/>
                          <a:cs typeface="B Nazanin" panose="00000400000000000000" pitchFamily="2" charset="-78"/>
                        </a:rPr>
                        <a:t>شوون و همکاران (۲۰۲۰)</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07000"/>
                        </a:lnSpc>
                        <a:spcBef>
                          <a:spcPts val="0"/>
                        </a:spcBef>
                        <a:spcAft>
                          <a:spcPts val="0"/>
                        </a:spcAft>
                      </a:pPr>
                      <a:r>
                        <a:rPr lang="fa-IR" sz="1200" dirty="0">
                          <a:effectLst/>
                          <a:cs typeface="B Nazanin" panose="00000400000000000000" pitchFamily="2" charset="-78"/>
                        </a:rPr>
                        <a:t>زمان بندی یکپارجه بدون تداخل </a:t>
                      </a:r>
                      <a:r>
                        <a:rPr lang="en-US" sz="1200" dirty="0">
                          <a:effectLst/>
                          <a:cs typeface="B Nazanin" panose="00000400000000000000" pitchFamily="2" charset="-78"/>
                        </a:rPr>
                        <a:t>AGV</a:t>
                      </a:r>
                      <a:r>
                        <a:rPr lang="fa-IR" sz="1200" dirty="0">
                          <a:effectLst/>
                          <a:cs typeface="B Nazanin" panose="00000400000000000000" pitchFamily="2" charset="-78"/>
                        </a:rPr>
                        <a:t>ها، </a:t>
                      </a:r>
                      <a:r>
                        <a:rPr lang="en-US" sz="1200" dirty="0">
                          <a:effectLst/>
                          <a:cs typeface="B Nazanin" panose="00000400000000000000" pitchFamily="2" charset="-78"/>
                        </a:rPr>
                        <a:t>QC</a:t>
                      </a:r>
                      <a:r>
                        <a:rPr lang="fa-IR" sz="1200" dirty="0">
                          <a:effectLst/>
                          <a:cs typeface="B Nazanin" panose="00000400000000000000" pitchFamily="2" charset="-78"/>
                        </a:rPr>
                        <a:t>ها و </a:t>
                      </a:r>
                      <a:r>
                        <a:rPr lang="en-US" sz="1200" dirty="0">
                          <a:effectLst/>
                          <a:cs typeface="B Nazanin" panose="00000400000000000000" pitchFamily="2" charset="-78"/>
                        </a:rPr>
                        <a:t>ASC</a:t>
                      </a:r>
                      <a:r>
                        <a:rPr lang="fa-IR" sz="1200" dirty="0">
                          <a:effectLst/>
                          <a:cs typeface="B Nazanin" panose="00000400000000000000" pitchFamily="2" charset="-78"/>
                        </a:rPr>
                        <a:t>ها</a:t>
                      </a:r>
                      <a:endParaRPr lang="en-US" sz="12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بهبود مدل دو سطحی یانگ (۲۰۱۸) از طریق ارائه ی دو الگوریتم ژنتیک با انتخاب نسل نخبه</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تک مسیره و یک جهته</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همگرایی بیشتر الگوریتم ژنتیک بدلیل استفاده از رویکرد نسل های نخبه</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عدم بررسی مسیر های دو جهته جهت افزایش مسیر های انتخابی </a:t>
                      </a:r>
                      <a:r>
                        <a:rPr lang="en-US" sz="1200">
                          <a:effectLst/>
                          <a:cs typeface="B Nazanin" panose="00000400000000000000" pitchFamily="2" charset="-78"/>
                        </a:rPr>
                        <a:t>AGV</a:t>
                      </a:r>
                      <a:r>
                        <a:rPr lang="fa-IR" sz="1200">
                          <a:effectLst/>
                          <a:cs typeface="B Nazanin" panose="00000400000000000000" pitchFamily="2" charset="-78"/>
                        </a:rPr>
                        <a:t>ها</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2246103209"/>
                  </a:ext>
                </a:extLst>
              </a:tr>
              <a:tr h="891714">
                <a:tc>
                  <a:txBody>
                    <a:bodyPr/>
                    <a:lstStyle/>
                    <a:p>
                      <a:pPr marL="0" marR="0" algn="ctr" rtl="1">
                        <a:lnSpc>
                          <a:spcPct val="107000"/>
                        </a:lnSpc>
                        <a:spcBef>
                          <a:spcPts val="0"/>
                        </a:spcBef>
                        <a:spcAft>
                          <a:spcPts val="0"/>
                        </a:spcAft>
                      </a:pPr>
                      <a:r>
                        <a:rPr lang="fa-IR" sz="1200">
                          <a:effectLst/>
                          <a:cs typeface="B Nazanin" panose="00000400000000000000" pitchFamily="2" charset="-78"/>
                        </a:rPr>
                        <a:t>ژانگ و همکاران (۲۰۲۰)</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برنامه ریزی بدون تداخل </a:t>
                      </a:r>
                      <a:r>
                        <a:rPr lang="en-US" sz="1200">
                          <a:effectLst/>
                          <a:cs typeface="B Nazanin" panose="00000400000000000000" pitchFamily="2" charset="-78"/>
                        </a:rPr>
                        <a:t>AGV</a:t>
                      </a:r>
                      <a:r>
                        <a:rPr lang="fa-IR" sz="1200">
                          <a:effectLst/>
                          <a:cs typeface="B Nazanin" panose="00000400000000000000" pitchFamily="2" charset="-78"/>
                        </a:rPr>
                        <a:t>ها و جرثقیل ها جهت کمینه نمودن تاخیر</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الگوریتم ترکیبی ژنتیک و ازدحام ذرات با استفاده از منطق فازی</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تک مسیره و یک جهته</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سرعت همگرایی بالا به دلیل ادغام </a:t>
                      </a:r>
                      <a:r>
                        <a:rPr lang="en-US" sz="1200">
                          <a:effectLst/>
                          <a:cs typeface="B Nazanin" panose="00000400000000000000" pitchFamily="2" charset="-78"/>
                        </a:rPr>
                        <a:t>GA </a:t>
                      </a:r>
                      <a:r>
                        <a:rPr lang="fa-IR" sz="1200">
                          <a:effectLst/>
                          <a:cs typeface="B Nazanin" panose="00000400000000000000" pitchFamily="2" charset="-78"/>
                        </a:rPr>
                        <a:t>و </a:t>
                      </a:r>
                      <a:r>
                        <a:rPr lang="en-US" sz="1200">
                          <a:effectLst/>
                          <a:cs typeface="B Nazanin" panose="00000400000000000000" pitchFamily="2" charset="-78"/>
                        </a:rPr>
                        <a:t>PSO</a:t>
                      </a:r>
                      <a:r>
                        <a:rPr lang="fa-IR" sz="1200">
                          <a:effectLst/>
                          <a:cs typeface="B Nazanin" panose="00000400000000000000" pitchFamily="2" charset="-78"/>
                        </a:rPr>
                        <a:t>، وجود دو نوع کانتینر باری و تخلیه</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dirty="0">
                          <a:effectLst/>
                          <a:cs typeface="B Nazanin" panose="00000400000000000000" pitchFamily="2" charset="-78"/>
                        </a:rPr>
                        <a:t>توپولوژی مسیر </a:t>
                      </a:r>
                      <a:r>
                        <a:rPr lang="en-US" sz="1200" dirty="0">
                          <a:effectLst/>
                          <a:cs typeface="B Nazanin" panose="00000400000000000000" pitchFamily="2" charset="-78"/>
                        </a:rPr>
                        <a:t>AGV</a:t>
                      </a:r>
                      <a:r>
                        <a:rPr lang="fa-IR" sz="1200" dirty="0">
                          <a:effectLst/>
                          <a:cs typeface="B Nazanin" panose="00000400000000000000" pitchFamily="2" charset="-78"/>
                        </a:rPr>
                        <a:t>ها ساده و یک جهته می باشد.</a:t>
                      </a:r>
                      <a:endParaRPr lang="en-US" sz="12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3094857643"/>
                  </a:ext>
                </a:extLst>
              </a:tr>
            </a:tbl>
          </a:graphicData>
        </a:graphic>
      </p:graphicFrame>
    </p:spTree>
    <p:extLst>
      <p:ext uri="{BB962C8B-B14F-4D97-AF65-F5344CB8AC3E}">
        <p14:creationId xmlns:p14="http://schemas.microsoft.com/office/powerpoint/2010/main" val="378549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2099</Words>
  <Application>Microsoft Office PowerPoint</Application>
  <PresentationFormat>Widescreen</PresentationFormat>
  <Paragraphs>143</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2  Titr</vt:lpstr>
      <vt:lpstr>Arial</vt:lpstr>
      <vt:lpstr>B Nazanin</vt:lpstr>
      <vt:lpstr>BNazanin</vt:lpstr>
      <vt:lpstr>BNazaninBold</vt:lpstr>
      <vt:lpstr>Calibri</vt:lpstr>
      <vt:lpstr>Calibri Light</vt:lpstr>
      <vt:lpstr>Cambria Math</vt:lpstr>
      <vt:lpstr>Symbol</vt:lpstr>
      <vt:lpstr>Times New Roman</vt:lpstr>
      <vt:lpstr>Office Theme</vt:lpstr>
      <vt:lpstr>یک الگوریتم شاخه و کرانه برای مسیریابی بدون تداخل خودرو های خودکار در پایانه های کانتینری</vt:lpstr>
      <vt:lpstr>PowerPoint Presentation</vt:lpstr>
      <vt:lpstr>1. بیان مسئله </vt:lpstr>
      <vt:lpstr>۲. اهداف تحقیق</vt:lpstr>
      <vt:lpstr>۳. سوالات تحقیق</vt:lpstr>
      <vt:lpstr>۴. فرضیات تحقیق</vt:lpstr>
      <vt:lpstr>۴. فرضیات تحقیق (ادامه)</vt:lpstr>
      <vt:lpstr>۵. مفاهیم و تعاریف</vt:lpstr>
      <vt:lpstr>۶. پیشینه پژوهش</vt:lpstr>
      <vt:lpstr>۷. مشکلات و تنگناهای احتمالی پژوهش</vt:lpstr>
      <vt:lpstr>۸. مدل پیشنهادی</vt:lpstr>
      <vt:lpstr>۸. مدل پیشنهادی: مدلی بر اساس شاخه و کران</vt:lpstr>
      <vt:lpstr>مدل پیشنهادی: پیاده سازی</vt:lpstr>
      <vt:lpstr>Proposed Algorithm for solving the MIP: Branch and Bound</vt:lpstr>
      <vt:lpstr>Proposed Approach</vt:lpstr>
      <vt:lpstr>The Implementation: GAMS and XPRESS</vt:lpstr>
      <vt:lpstr>How to compare the results: Rashidi &amp; Habibi Genetic Approach</vt:lpstr>
      <vt:lpstr>Literature Review: Yang Genetic Algorithm 2018 </vt:lpstr>
      <vt:lpstr>Integrated Scheduling of Vehicles, considering Conflict</vt:lpstr>
      <vt:lpstr>Literature review: Dynamic NSA (DNSA)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Amirreza Taghizadeh</dc:creator>
  <cp:lastModifiedBy>Amirreza Taghizadeh</cp:lastModifiedBy>
  <cp:revision>4</cp:revision>
  <dcterms:created xsi:type="dcterms:W3CDTF">2024-09-22T06:03:10Z</dcterms:created>
  <dcterms:modified xsi:type="dcterms:W3CDTF">2024-09-29T16:25:32Z</dcterms:modified>
</cp:coreProperties>
</file>