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68" r:id="rId4"/>
    <p:sldId id="257" r:id="rId5"/>
    <p:sldId id="269" r:id="rId6"/>
    <p:sldId id="258" r:id="rId7"/>
    <p:sldId id="274" r:id="rId8"/>
    <p:sldId id="270" r:id="rId9"/>
    <p:sldId id="271" r:id="rId10"/>
    <p:sldId id="272" r:id="rId11"/>
    <p:sldId id="273" r:id="rId12"/>
    <p:sldId id="27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423DAD-B4BF-96E2-E9FA-95214BE19710}" name="Amirreza Taghizadeh" initials="AT" userId="ab3b1012d2c443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5069" autoAdjust="0"/>
  </p:normalViewPr>
  <p:slideViewPr>
    <p:cSldViewPr snapToGrid="0">
      <p:cViewPr varScale="1">
        <p:scale>
          <a:sx n="91" d="100"/>
          <a:sy n="91" d="100"/>
        </p:scale>
        <p:origin x="1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38325-3A6D-4761-AD0C-73AF0C436541}"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8123-9037-410D-87B1-CFC36B287576}" type="slidenum">
              <a:rPr lang="en-US" smtClean="0"/>
              <a:t>‹#›</a:t>
            </a:fld>
            <a:endParaRPr lang="en-US"/>
          </a:p>
        </p:txBody>
      </p:sp>
    </p:spTree>
    <p:extLst>
      <p:ext uri="{BB962C8B-B14F-4D97-AF65-F5344CB8AC3E}">
        <p14:creationId xmlns:p14="http://schemas.microsoft.com/office/powerpoint/2010/main" val="412480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3926-150E-97BA-3CE7-7CB52E029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78986E-CD02-B2AA-9F91-2D4ADEF00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CCBC5C5C-4021-4AFC-CE21-CD5FE7205EE8}"/>
              </a:ext>
            </a:extLst>
          </p:cNvPr>
          <p:cNvSpPr>
            <a:spLocks noGrp="1"/>
          </p:cNvSpPr>
          <p:nvPr>
            <p:ph type="ftr" sz="quarter" idx="11"/>
          </p:nvPr>
        </p:nvSpPr>
        <p:spPr>
          <a:xfrm>
            <a:off x="1524000" y="6282871"/>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111991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B81-E2D7-2462-BFD2-3F554FDB9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CB728-C7ED-CD3F-D2BA-B640CF2AA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4747F2D-83BF-BDB3-F113-71068CD9401D}"/>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048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CBAB3-C20C-A898-391A-2A0970208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586CF-7736-22E9-FA28-9668F0326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CB26AEB-6E42-28C4-2825-498317315001}"/>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99796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1FB4-F944-9ACC-924C-F4B6C5FE9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65829-E876-ADB4-C656-4427468D2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98590E4-AE3E-6358-F638-266B9AE30B0D}"/>
              </a:ext>
            </a:extLst>
          </p:cNvPr>
          <p:cNvSpPr>
            <a:spLocks noGrp="1"/>
          </p:cNvSpPr>
          <p:nvPr>
            <p:ph type="ftr" sz="quarter" idx="11"/>
          </p:nvPr>
        </p:nvSpPr>
        <p:spPr>
          <a:xfrm>
            <a:off x="838200" y="631190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18532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7BD2-57C0-7549-15D7-DECCEAB5D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1987D6-9C8A-335E-5B2B-C9D3E95CF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4D09B17-D475-397E-04D7-307343F6C915}"/>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89494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E84-E040-13B0-A285-11C407357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D9CA5-D214-FADE-9D8E-AD8626E1C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32B97-88D4-A6FE-B0B6-0E097BF4C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E0C3-CDD7-4A31-F950-21E5AF415ABF}"/>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6" name="Footer Placeholder 5">
            <a:extLst>
              <a:ext uri="{FF2B5EF4-FFF2-40B4-BE49-F238E27FC236}">
                <a16:creationId xmlns:a16="http://schemas.microsoft.com/office/drawing/2014/main" id="{D98E4412-4519-4740-D93D-6A29705953C5}"/>
              </a:ext>
            </a:extLst>
          </p:cNvPr>
          <p:cNvSpPr>
            <a:spLocks noGrp="1"/>
          </p:cNvSpPr>
          <p:nvPr>
            <p:ph type="ftr" sz="quarter" idx="11"/>
          </p:nvPr>
        </p:nvSpPr>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65D04160-CBDB-3975-C5F0-CFF88CEBDEC8}"/>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12129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B234-219C-A7ED-B931-7AEA0E99A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BB5DC-CADF-BD87-248B-904F16F91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77367-673D-4CFB-73E2-BD92DD27B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382BD5-235E-3CFB-06B7-03191AB8E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95CB8-91C1-FE89-CE13-71391F454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85610-30DE-8571-7E06-348414805341}"/>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9" name="Slide Number Placeholder 8">
            <a:extLst>
              <a:ext uri="{FF2B5EF4-FFF2-40B4-BE49-F238E27FC236}">
                <a16:creationId xmlns:a16="http://schemas.microsoft.com/office/drawing/2014/main" id="{ADE1CB66-4F61-A146-2C63-09C1F56340F7}"/>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06041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F36-974E-B832-A95B-D746BAAD5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A64492-09FE-6DC6-8CBD-B08A9D64D42F}"/>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5" name="Slide Number Placeholder 4">
            <a:extLst>
              <a:ext uri="{FF2B5EF4-FFF2-40B4-BE49-F238E27FC236}">
                <a16:creationId xmlns:a16="http://schemas.microsoft.com/office/drawing/2014/main" id="{E1FCEBB8-FCA7-CF43-5CD6-E2015E5F25BE}"/>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15438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BE210-C67C-E3C4-C46A-78133A464B45}"/>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4" name="Slide Number Placeholder 3">
            <a:extLst>
              <a:ext uri="{FF2B5EF4-FFF2-40B4-BE49-F238E27FC236}">
                <a16:creationId xmlns:a16="http://schemas.microsoft.com/office/drawing/2014/main" id="{3C2D0425-AD47-90F8-324D-EF3370792A12}"/>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14242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B55-A33A-7E8E-03F1-232E3BB1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862AA-4170-01AD-3DDB-5F5BA60A2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F4B5F-AE32-AC64-C53E-7BEFB9E29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80B6FC0-1671-82B3-03BA-8ADE32FA0F5C}"/>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18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DB3B-50AD-248F-AD81-5B4BEB06A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0F6FD-EF64-5436-CC1F-0EC7A0B47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E73C1-99EC-9C3E-4973-34329E105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DA62F-4006-623E-5A6A-6F5D80C94E6B}"/>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7" name="Slide Number Placeholder 6">
            <a:extLst>
              <a:ext uri="{FF2B5EF4-FFF2-40B4-BE49-F238E27FC236}">
                <a16:creationId xmlns:a16="http://schemas.microsoft.com/office/drawing/2014/main" id="{A216D5BF-42A8-68E3-6562-3A160F2CABE3}"/>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28658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2C626-F884-3C45-2013-1D2C67B0A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3290F-94BE-A3E9-707D-2C64A15A9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9ECF6D7-821C-C6B4-0305-A4C1BB85CDF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4288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one"/><Relationship Id="rId2" Type="http://schemas.openxmlformats.org/officeDocument/2006/relationships/hyperlink" Target="#t7"/><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754A-F7A9-9918-2B50-B0C89F9AC5B5}"/>
              </a:ext>
            </a:extLst>
          </p:cNvPr>
          <p:cNvSpPr>
            <a:spLocks noGrp="1"/>
          </p:cNvSpPr>
          <p:nvPr>
            <p:ph type="ctrTitle"/>
          </p:nvPr>
        </p:nvSpPr>
        <p:spPr>
          <a:xfrm>
            <a:off x="1524000" y="1430185"/>
            <a:ext cx="9144000" cy="1368012"/>
          </a:xfrm>
        </p:spPr>
        <p:txBody>
          <a:bodyPr>
            <a:normAutofit/>
          </a:bodyPr>
          <a:lstStyle/>
          <a:p>
            <a:r>
              <a:rPr lang="fa-IR" sz="4000" b="1" dirty="0">
                <a:effectLst/>
                <a:latin typeface="Calibri" panose="020F0502020204030204" pitchFamily="34" charset="0"/>
                <a:ea typeface="Calibri" panose="020F0502020204030204" pitchFamily="34" charset="0"/>
                <a:cs typeface="B Nazanin" panose="00000400000000000000" pitchFamily="2" charset="-78"/>
              </a:rPr>
              <a:t>یک الگوریتم شاخه و کرانه برای مسیریابی بدون تداخل خودرو های خودکار در پایانه های کانتینری</a:t>
            </a:r>
            <a:endParaRPr lang="en-US" sz="7200" b="1" dirty="0"/>
          </a:p>
        </p:txBody>
      </p:sp>
      <p:sp>
        <p:nvSpPr>
          <p:cNvPr id="3" name="Subtitle 2">
            <a:extLst>
              <a:ext uri="{FF2B5EF4-FFF2-40B4-BE49-F238E27FC236}">
                <a16:creationId xmlns:a16="http://schemas.microsoft.com/office/drawing/2014/main" id="{A12C6997-A743-0A8F-AA05-435FCDD2CB26}"/>
              </a:ext>
            </a:extLst>
          </p:cNvPr>
          <p:cNvSpPr>
            <a:spLocks noGrp="1"/>
          </p:cNvSpPr>
          <p:nvPr>
            <p:ph type="subTitle" idx="1"/>
          </p:nvPr>
        </p:nvSpPr>
        <p:spPr/>
        <p:txBody>
          <a:bodyPr>
            <a:normAutofit fontScale="62500" lnSpcReduction="20000"/>
          </a:bodyPr>
          <a:lstStyle/>
          <a:p>
            <a:r>
              <a:rPr lang="fa-IR" dirty="0">
                <a:cs typeface="B Nazanin" panose="00000400000000000000" pitchFamily="2" charset="-78"/>
              </a:rPr>
              <a:t>استاد راهنما: دکتر حسن رشیدی</a:t>
            </a:r>
          </a:p>
          <a:p>
            <a:r>
              <a:rPr lang="fa-IR" dirty="0">
                <a:cs typeface="B Nazanin" panose="00000400000000000000" pitchFamily="2" charset="-78"/>
              </a:rPr>
              <a:t>استاد مشاور: دکتر لطیفه پورمحمد باقر</a:t>
            </a:r>
          </a:p>
          <a:p>
            <a:endParaRPr lang="fa-IR" dirty="0">
              <a:cs typeface="B Nazanin" panose="00000400000000000000" pitchFamily="2" charset="-78"/>
            </a:endParaRPr>
          </a:p>
          <a:p>
            <a:r>
              <a:rPr lang="fa-IR" sz="1900" b="1" dirty="0">
                <a:cs typeface="B Nazanin" panose="00000400000000000000" pitchFamily="2" charset="-78"/>
              </a:rPr>
              <a:t>پژوهشگر: امیررضا تقی زاده </a:t>
            </a:r>
          </a:p>
          <a:p>
            <a:r>
              <a:rPr lang="fa-IR" sz="1900" b="1" dirty="0">
                <a:cs typeface="B Nazanin" panose="00000400000000000000" pitchFamily="2" charset="-78"/>
              </a:rPr>
              <a:t>شماره دانشجویی:‌۴۰۰۱۳۱۴۱۰۰۸</a:t>
            </a:r>
          </a:p>
          <a:p>
            <a:r>
              <a:rPr lang="fa-IR" sz="1900" b="1" dirty="0">
                <a:cs typeface="B Nazanin" panose="00000400000000000000" pitchFamily="2" charset="-78"/>
              </a:rPr>
              <a:t>پاییز ۱۴۰۳</a:t>
            </a:r>
          </a:p>
        </p:txBody>
      </p:sp>
      <p:graphicFrame>
        <p:nvGraphicFramePr>
          <p:cNvPr id="6" name="Table 5">
            <a:extLst>
              <a:ext uri="{FF2B5EF4-FFF2-40B4-BE49-F238E27FC236}">
                <a16:creationId xmlns:a16="http://schemas.microsoft.com/office/drawing/2014/main" id="{12B64D1A-EB84-078F-4DBB-85FEE3BA10D7}"/>
              </a:ext>
            </a:extLst>
          </p:cNvPr>
          <p:cNvGraphicFramePr>
            <a:graphicFrameLocks noGrp="1"/>
          </p:cNvGraphicFramePr>
          <p:nvPr>
            <p:extLst>
              <p:ext uri="{D42A27DB-BD31-4B8C-83A1-F6EECF244321}">
                <p14:modId xmlns:p14="http://schemas.microsoft.com/office/powerpoint/2010/main" val="2368820219"/>
              </p:ext>
            </p:extLst>
          </p:nvPr>
        </p:nvGraphicFramePr>
        <p:xfrm>
          <a:off x="4433888" y="506665"/>
          <a:ext cx="3324224" cy="587121"/>
        </p:xfrm>
        <a:graphic>
          <a:graphicData uri="http://schemas.openxmlformats.org/drawingml/2006/table">
            <a:tbl>
              <a:tblPr firstRow="1" firstCol="1" bandRow="1">
                <a:tableStyleId>{5C22544A-7EE6-4342-B048-85BDC9FD1C3A}</a:tableStyleId>
              </a:tblPr>
              <a:tblGrid>
                <a:gridCol w="3324224">
                  <a:extLst>
                    <a:ext uri="{9D8B030D-6E8A-4147-A177-3AD203B41FA5}">
                      <a16:colId xmlns:a16="http://schemas.microsoft.com/office/drawing/2014/main" val="263273481"/>
                    </a:ext>
                  </a:extLst>
                </a:gridCol>
              </a:tblGrid>
              <a:tr h="0">
                <a:tc>
                  <a:txBody>
                    <a:bodyPr/>
                    <a:lstStyle/>
                    <a:p>
                      <a:pPr marL="0" marR="0" algn="ctr" rtl="0">
                        <a:lnSpc>
                          <a:spcPct val="107000"/>
                        </a:lnSpc>
                        <a:spcBef>
                          <a:spcPts val="0"/>
                        </a:spcBef>
                        <a:spcAft>
                          <a:spcPts val="0"/>
                        </a:spcAft>
                      </a:pP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دانشگاه علامه طباطبايي</a:t>
                      </a: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دانشكده آمار، رياضي  و  رايانه</a:t>
                      </a:r>
                      <a:endParaRPr lang="en-US" sz="1200" b="1" dirty="0">
                        <a:ln>
                          <a:solidFill>
                            <a:schemeClr val="tx1"/>
                          </a:solidFill>
                        </a:ln>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oFill/>
                  </a:tcPr>
                </a:tc>
                <a:extLst>
                  <a:ext uri="{0D108BD9-81ED-4DB2-BD59-A6C34878D82A}">
                    <a16:rowId xmlns:a16="http://schemas.microsoft.com/office/drawing/2014/main" val="893344898"/>
                  </a:ext>
                </a:extLst>
              </a:tr>
            </a:tbl>
          </a:graphicData>
        </a:graphic>
      </p:graphicFrame>
      <p:pic>
        <p:nvPicPr>
          <p:cNvPr id="1025" name="Picture 11" descr="10">
            <a:extLst>
              <a:ext uri="{FF2B5EF4-FFF2-40B4-BE49-F238E27FC236}">
                <a16:creationId xmlns:a16="http://schemas.microsoft.com/office/drawing/2014/main" id="{72ABB785-B426-E2BD-56C3-F84CED48BA50}"/>
              </a:ext>
            </a:extLst>
          </p:cNvPr>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9102" r="24152" b="32777"/>
          <a:stretch>
            <a:fillRect/>
          </a:stretch>
        </p:blipFill>
        <p:spPr bwMode="auto">
          <a:xfrm>
            <a:off x="5806281" y="90687"/>
            <a:ext cx="579438" cy="55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5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107A-383F-E080-0E9E-A42634D3F366}"/>
              </a:ext>
            </a:extLst>
          </p:cNvPr>
          <p:cNvSpPr>
            <a:spLocks noGrp="1"/>
          </p:cNvSpPr>
          <p:nvPr>
            <p:ph type="title"/>
          </p:nvPr>
        </p:nvSpPr>
        <p:spPr/>
        <p:txBody>
          <a:bodyPr/>
          <a:lstStyle/>
          <a:p>
            <a:pPr algn="ctr"/>
            <a:r>
              <a:rPr lang="fa-IR" dirty="0">
                <a:cs typeface="B Nazanin" panose="00000400000000000000" pitchFamily="2" charset="-78"/>
              </a:rPr>
              <a:t>۷. مشکلات و تنگناهای احتمالی پژوهش</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3A19E5A1-BE16-2048-5B87-68AD12DAB1F5}"/>
              </a:ext>
            </a:extLst>
          </p:cNvPr>
          <p:cNvSpPr>
            <a:spLocks noGrp="1"/>
          </p:cNvSpPr>
          <p:nvPr>
            <p:ph idx="1"/>
          </p:nvPr>
        </p:nvSpPr>
        <p:spPr/>
        <p:txBody>
          <a:bodyPr/>
          <a:lstStyle/>
          <a:p>
            <a:pPr algn="r" rtl="1"/>
            <a:r>
              <a:rPr lang="fa-IR" sz="3200" dirty="0">
                <a:latin typeface="Calibri" panose="020F0502020204030204" pitchFamily="34" charset="0"/>
                <a:ea typeface="Calibri" panose="020F0502020204030204" pitchFamily="34" charset="0"/>
                <a:cs typeface="B Nazanin" panose="00000400000000000000" pitchFamily="2" charset="-78"/>
              </a:rPr>
              <a:t>امکان همگرا نشدن جواب به دلیل استفاده  از روش های ابتکاری</a:t>
            </a:r>
            <a:endParaRPr lang="fa-IR" sz="3200"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ar-SA" sz="3200" dirty="0">
                <a:effectLst/>
                <a:latin typeface="Calibri" panose="020F0502020204030204" pitchFamily="34" charset="0"/>
                <a:ea typeface="Calibri" panose="020F0502020204030204" pitchFamily="34" charset="0"/>
                <a:cs typeface="B Nazanin" panose="00000400000000000000" pitchFamily="2" charset="-78"/>
              </a:rPr>
              <a:t>عدم امکان مقایسه با روش های موجود پیشین به دلیل جدید بودن شرایط و فرضیات مسئله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9223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5CF3-E2E3-52CB-0017-2E502A890A52}"/>
              </a:ext>
            </a:extLst>
          </p:cNvPr>
          <p:cNvSpPr>
            <a:spLocks noGrp="1"/>
          </p:cNvSpPr>
          <p:nvPr>
            <p:ph type="title"/>
          </p:nvPr>
        </p:nvSpPr>
        <p:spPr/>
        <p:txBody>
          <a:bodyPr/>
          <a:lstStyle/>
          <a:p>
            <a:pPr algn="ctr" rtl="1"/>
            <a:r>
              <a:rPr lang="fa-IR" dirty="0"/>
              <a:t>۸. مدل پیشنهادی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4FB8FA-3A36-0C25-BA19-80BC36C7D1FB}"/>
                  </a:ext>
                </a:extLst>
              </p:cNvPr>
              <p:cNvSpPr>
                <a:spLocks noGrp="1"/>
              </p:cNvSpPr>
              <p:nvPr>
                <p:ph idx="1"/>
              </p:nvPr>
            </p:nvSpPr>
            <p:spPr>
              <a:xfrm>
                <a:off x="838200" y="1825625"/>
                <a:ext cx="10515600" cy="2541102"/>
              </a:xfrm>
            </p:spPr>
            <p:txBody>
              <a:bodyPr>
                <a:normAutofit/>
              </a:bodyPr>
              <a:lstStyle/>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مدلسازی مساله به صورت یک مساله ی عدد صحیح مختلط</a:t>
                </a:r>
                <a:r>
                  <a:rPr lang="fa-IR" sz="1800" baseline="30000" dirty="0">
                    <a:latin typeface="Calibri" panose="020F0502020204030204" pitchFamily="34" charset="0"/>
                    <a:ea typeface="Calibri" panose="020F0502020204030204" pitchFamily="34" charset="0"/>
                    <a:cs typeface="B Nazanin" panose="00000400000000000000" pitchFamily="2" charset="-78"/>
                  </a:rPr>
                  <a:t>۱</a:t>
                </a:r>
                <a:r>
                  <a:rPr lang="fa-IR"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Calibri" panose="020F0502020204030204" pitchFamily="34" charset="0"/>
                    <a:ea typeface="Calibri" panose="020F0502020204030204" pitchFamily="34" charset="0"/>
                    <a:cs typeface="B Nazanin" panose="00000400000000000000" pitchFamily="2" charset="-78"/>
                  </a:rPr>
                  <a:t>Mixed Integer Programming</a:t>
                </a:r>
                <a:r>
                  <a:rPr lang="fa-IR" sz="1800" dirty="0">
                    <a:latin typeface="Calibri" panose="020F0502020204030204" pitchFamily="34" charset="0"/>
                    <a:ea typeface="Calibri" panose="020F0502020204030204" pitchFamily="34" charset="0"/>
                    <a:cs typeface="B Nazanin" panose="00000400000000000000" pitchFamily="2" charset="-78"/>
                  </a:rPr>
                  <a:t>) می باشد که یک مساله ی </a:t>
                </a:r>
                <a:r>
                  <a:rPr lang="en-US" sz="1800" dirty="0">
                    <a:latin typeface="Calibri" panose="020F0502020204030204" pitchFamily="34" charset="0"/>
                    <a:ea typeface="Calibri" panose="020F0502020204030204" pitchFamily="34" charset="0"/>
                    <a:cs typeface="B Nazanin" panose="00000400000000000000" pitchFamily="2" charset="-78"/>
                  </a:rPr>
                  <a:t>np</a:t>
                </a:r>
                <a:r>
                  <a:rPr lang="fa-IR" sz="1800" dirty="0">
                    <a:latin typeface="Calibri" panose="020F0502020204030204" pitchFamily="34" charset="0"/>
                    <a:ea typeface="Calibri" panose="020F0502020204030204" pitchFamily="34" charset="0"/>
                    <a:cs typeface="B Nazanin" panose="00000400000000000000" pitchFamily="2" charset="-78"/>
                  </a:rPr>
                  <a:t>-سخت می باشد.</a:t>
                </a:r>
              </a:p>
              <a:p>
                <a:pPr marL="0" marR="0" indent="0" algn="just">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B Nazanin" panose="00000400000000000000" pitchFamily="2" charset="-78"/>
                        </a:rPr>
                        <m:t>𝑚𝑖𝑛</m:t>
                      </m:r>
                      <m:r>
                        <m:rPr>
                          <m:lit/>
                        </m:rP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𝑐</m:t>
                      </m:r>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𝑔</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𝑏</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1</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𝑚</m:t>
                      </m:r>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𝑅</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𝑝</m:t>
                          </m:r>
                        </m:sup>
                      </m:sSubSup>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𝑍</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𝑛</m:t>
                          </m:r>
                        </m:sup>
                      </m:sSubSup>
                      <m:r>
                        <m:rPr>
                          <m:lit/>
                        </m:rPr>
                        <a:rPr lang="en-US" sz="1800" i="1">
                          <a:effectLst/>
                          <a:latin typeface="Cambria Math" panose="02040503050406030204" pitchFamily="18" charset="0"/>
                          <a:ea typeface="Times New Roman" panose="02020603050405020304" pitchFamily="18" charset="0"/>
                          <a:cs typeface="B Nazanin" panose="00000400000000000000" pitchFamily="2" charset="-78"/>
                        </a:rPr>
                        <m:t>}</m:t>
                      </m:r>
                    </m:oMath>
                  </m:oMathPara>
                </a14:m>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ورودی</a:t>
                </a:r>
                <a:r>
                  <a:rPr lang="fa-IR" sz="1800" dirty="0">
                    <a:latin typeface="Calibri" panose="020F0502020204030204" pitchFamily="34" charset="0"/>
                    <a:ea typeface="Calibri" panose="020F0502020204030204" pitchFamily="34" charset="0"/>
                    <a:cs typeface="B Nazanin" panose="00000400000000000000" pitchFamily="2" charset="-78"/>
                  </a:rPr>
                  <a:t>، تعدادی کانتینر می باشد که باید به هر یک از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ها اختصاص داده شود. در تابع هدف مدل که</a:t>
                </a:r>
                <a:r>
                  <a:rPr lang="en-US" sz="1800" dirty="0">
                    <a:latin typeface="Calibri" panose="020F0502020204030204" pitchFamily="34" charset="0"/>
                    <a:ea typeface="Calibri" panose="020F0502020204030204" pitchFamily="34" charset="0"/>
                    <a:cs typeface="B Nazanin" panose="00000400000000000000" pitchFamily="2" charset="-78"/>
                  </a:rPr>
                  <a:t>ADRP</a:t>
                </a:r>
                <a:r>
                  <a:rPr lang="en-US" sz="1800" baseline="30000" dirty="0">
                    <a:latin typeface="Calibri" panose="020F0502020204030204" pitchFamily="34" charset="0"/>
                    <a:ea typeface="Calibri" panose="020F0502020204030204" pitchFamily="34" charset="0"/>
                    <a:cs typeface="B Nazanin" panose="00000400000000000000" pitchFamily="2" charset="-78"/>
                  </a:rPr>
                  <a:t>2</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نام دارد، هدف مینیمم کردن زمان انجام تمام عملیات ها می باشد.</a:t>
                </a:r>
              </a:p>
              <a:p>
                <a:pPr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زمان انجام عملیات ها</a:t>
                </a:r>
                <a:r>
                  <a:rPr lang="fa-IR" sz="1800" baseline="30000" dirty="0">
                    <a:latin typeface="Calibri" panose="020F0502020204030204" pitchFamily="34" charset="0"/>
                    <a:ea typeface="Calibri" panose="020F0502020204030204" pitchFamily="34" charset="0"/>
                    <a:cs typeface="B Nazanin" panose="00000400000000000000" pitchFamily="2" charset="-78"/>
                  </a:rPr>
                  <a:t>۳</a:t>
                </a:r>
                <a:r>
                  <a:rPr lang="fa-IR" sz="1800" dirty="0">
                    <a:latin typeface="Calibri" panose="020F0502020204030204" pitchFamily="34" charset="0"/>
                    <a:ea typeface="Calibri" panose="020F0502020204030204" pitchFamily="34" charset="0"/>
                    <a:cs typeface="B Nazanin" panose="00000400000000000000" pitchFamily="2" charset="-78"/>
                  </a:rPr>
                  <a:t> شامل ، مینیمم نمودن زمان عملیات آخرین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 می باشد.</a:t>
                </a:r>
              </a:p>
              <a:p>
                <a:pPr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154FB8FA-3A36-0C25-BA19-80BC36C7D1FB}"/>
                  </a:ext>
                </a:extLst>
              </p:cNvPr>
              <p:cNvSpPr>
                <a:spLocks noGrp="1" noRot="1" noChangeAspect="1" noMove="1" noResize="1" noEditPoints="1" noAdjustHandles="1" noChangeArrowheads="1" noChangeShapeType="1" noTextEdit="1"/>
              </p:cNvSpPr>
              <p:nvPr>
                <p:ph idx="1"/>
              </p:nvPr>
            </p:nvSpPr>
            <p:spPr>
              <a:xfrm>
                <a:off x="838200" y="1825625"/>
                <a:ext cx="10515600" cy="2541102"/>
              </a:xfrm>
              <a:blipFill>
                <a:blip r:embed="rId2"/>
                <a:stretch>
                  <a:fillRect l="-1043" t="-1439" r="-46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3D7659E-41D4-1989-7F15-26297A87B86E}"/>
              </a:ext>
            </a:extLst>
          </p:cNvPr>
          <p:cNvSpPr>
            <a:spLocks noGrp="1"/>
          </p:cNvSpPr>
          <p:nvPr>
            <p:ph type="ftr" sz="quarter" idx="11"/>
          </p:nvPr>
        </p:nvSpPr>
        <p:spPr>
          <a:xfrm>
            <a:off x="838200" y="6132352"/>
            <a:ext cx="4114800" cy="543085"/>
          </a:xfrm>
        </p:spPr>
        <p:txBody>
          <a:bodyPr/>
          <a:lstStyle/>
          <a:p>
            <a:pPr marL="228600" indent="-228600" algn="l">
              <a:buAutoNum type="arabicPeriod"/>
            </a:pPr>
            <a:r>
              <a:rPr lang="en-US" dirty="0">
                <a:solidFill>
                  <a:schemeClr val="tx1"/>
                </a:solidFill>
              </a:rPr>
              <a:t>Mixed Integer Programming</a:t>
            </a:r>
          </a:p>
          <a:p>
            <a:pPr marL="228600" indent="-228600" algn="l">
              <a:buAutoNum type="arabicPeriod"/>
            </a:pPr>
            <a:r>
              <a:rPr lang="en-US" dirty="0">
                <a:solidFill>
                  <a:schemeClr val="tx1"/>
                </a:solidFill>
              </a:rPr>
              <a:t>AGV Dispatching and Routing Problem</a:t>
            </a:r>
          </a:p>
          <a:p>
            <a:pPr marL="228600" indent="-228600" algn="l">
              <a:buAutoNum type="arabicPeriod"/>
            </a:pPr>
            <a:r>
              <a:rPr lang="en-US" dirty="0" err="1">
                <a:solidFill>
                  <a:schemeClr val="tx1"/>
                </a:solidFill>
              </a:rPr>
              <a:t>Makespan</a:t>
            </a:r>
            <a:endParaRPr lang="en-US" dirty="0">
              <a:solidFill>
                <a:schemeClr val="tx1"/>
              </a:solidFill>
            </a:endParaRPr>
          </a:p>
        </p:txBody>
      </p:sp>
    </p:spTree>
    <p:extLst>
      <p:ext uri="{BB962C8B-B14F-4D97-AF65-F5344CB8AC3E}">
        <p14:creationId xmlns:p14="http://schemas.microsoft.com/office/powerpoint/2010/main" val="157522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C0B9-9BA1-5C5F-1B7A-843A85DD035E}"/>
              </a:ext>
            </a:extLst>
          </p:cNvPr>
          <p:cNvSpPr>
            <a:spLocks noGrp="1"/>
          </p:cNvSpPr>
          <p:nvPr>
            <p:ph type="title"/>
          </p:nvPr>
        </p:nvSpPr>
        <p:spPr/>
        <p:txBody>
          <a:bodyPr/>
          <a:lstStyle/>
          <a:p>
            <a:pPr algn="ctr" rtl="1"/>
            <a:r>
              <a:rPr lang="fa-IR" dirty="0"/>
              <a:t>۸. مدل پیشنهادی: مدلی بر اساس شاخه و کران</a:t>
            </a:r>
            <a:endParaRPr lang="en-US" dirty="0"/>
          </a:p>
        </p:txBody>
      </p:sp>
      <p:sp>
        <p:nvSpPr>
          <p:cNvPr id="3" name="Content Placeholder 2">
            <a:extLst>
              <a:ext uri="{FF2B5EF4-FFF2-40B4-BE49-F238E27FC236}">
                <a16:creationId xmlns:a16="http://schemas.microsoft.com/office/drawing/2014/main" id="{53475616-0EDA-97C8-1746-043959797DAD}"/>
              </a:ext>
            </a:extLst>
          </p:cNvPr>
          <p:cNvSpPr>
            <a:spLocks noGrp="1"/>
          </p:cNvSpPr>
          <p:nvPr>
            <p:ph idx="1"/>
          </p:nvPr>
        </p:nvSpPr>
        <p:spPr/>
        <p:txBody>
          <a:bodyPr>
            <a:norm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روش جستجوی جواب بهینه در مسائل </a:t>
            </a:r>
            <a:r>
              <a:rPr lang="en-US" sz="1800" dirty="0">
                <a:effectLst/>
                <a:latin typeface="Times New Roman" panose="02020603050405020304" pitchFamily="18" charset="0"/>
                <a:ea typeface="Calibri" panose="020F0502020204030204" pitchFamily="34" charset="0"/>
                <a:cs typeface="Arial" panose="020B0604020202020204" pitchFamily="34" charset="0"/>
              </a:rPr>
              <a:t>MIP</a:t>
            </a:r>
            <a:r>
              <a:rPr lang="fa-IR" sz="1800" dirty="0">
                <a:effectLst/>
                <a:latin typeface="Calibri" panose="020F0502020204030204" pitchFamily="34" charset="0"/>
                <a:ea typeface="Calibri" panose="020F0502020204030204" pitchFamily="34" charset="0"/>
                <a:cs typeface="B Nazanin" panose="00000400000000000000" pitchFamily="2" charset="-78"/>
              </a:rPr>
              <a:t>، روش شاخه و کرانه (</a:t>
            </a:r>
            <a:r>
              <a:rPr lang="en-US" sz="1800" dirty="0">
                <a:effectLst/>
                <a:latin typeface="Times New Roman" panose="02020603050405020304" pitchFamily="18" charset="0"/>
                <a:ea typeface="Calibri" panose="020F0502020204030204" pitchFamily="34" charset="0"/>
                <a:cs typeface="Arial" panose="020B0604020202020204" pitchFamily="34" charset="0"/>
              </a:rPr>
              <a:t>B&amp;B</a:t>
            </a:r>
            <a:r>
              <a:rPr lang="fa-IR" sz="1800" dirty="0">
                <a:effectLst/>
                <a:latin typeface="Calibri" panose="020F0502020204030204" pitchFamily="34" charset="0"/>
                <a:ea typeface="Calibri" panose="020F0502020204030204" pitchFamily="34" charset="0"/>
                <a:cs typeface="B Nazanin" panose="00000400000000000000" pitchFamily="2" charset="-78"/>
              </a:rPr>
              <a:t>) است. عناصر اصلی روش شاخه و کرانه عبارتند از: کران پایین هر گره (که برابر تابع هدف مسئله ی رها شده است)، کران بالای عمومی درخت، روش انتخاب گره بعدی (جهت شاخه بندی)، استراتژی شاخه بندی، قواعد هرس کردن و اصل توقف از شاخه بندی. (تومازلا و همکاران ۲۰۲۰)[</a:t>
            </a:r>
            <a:r>
              <a:rPr lang="ar-SA"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ction="ppaction://hlinkfile"/>
              </a:rPr>
              <a:t>۷</a:t>
            </a:r>
            <a:r>
              <a:rPr lang="fa-IR" sz="1800" dirty="0">
                <a:effectLst/>
                <a:latin typeface="Calibri" panose="020F0502020204030204" pitchFamily="34" charset="0"/>
                <a:ea typeface="Calibri" panose="020F0502020204030204" pitchFamily="34" charset="0"/>
                <a:cs typeface="B Nazanin" panose="00000400000000000000" pitchFamily="2" charset="-78"/>
              </a:rPr>
              <a:t>] در این روش که بر پایه ی ساخت پویای یک درخت می باشد، ابتدا یک کران عمومی با استفاده از یک روش ابتکاری ساخته می شود و سپس گره های زیر مساله ی بعدی با رهایی از یک محدودیت، تولید و حل میگردند. سپس مقدار بهینه ی گره در صورت شدنی بودن، با کران همگانی مقایسه و  مقدار کران، به روز رسانی می شود. در صورت نشدنی بودن مقدار بهینه، این مقدار با کران همگانی مقایسه و زیر درخت گره، هرس می گردد. این عمل تا زمان رسیدن به جواب بهینه، ادامه پیدا خواهد کرد.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مقاله ی پایه [</a:t>
            </a:r>
            <a:r>
              <a:rPr lang="fa-IR" sz="1800" u="sng" dirty="0">
                <a:solidFill>
                  <a:srgbClr val="0563C1"/>
                </a:solidFill>
                <a:effectLst/>
                <a:latin typeface="Calibri" panose="020F0502020204030204" pitchFamily="34" charset="0"/>
                <a:ea typeface="Calibri" panose="020F0502020204030204" pitchFamily="34" charset="0"/>
                <a:cs typeface="B Nazanin" panose="00000400000000000000" pitchFamily="2" charset="-78"/>
                <a:hlinkClick r:id="rId3" action="ppaction://hlinkfile"/>
              </a:rPr>
              <a:t>۱</a:t>
            </a:r>
            <a:r>
              <a:rPr lang="fa-IR" sz="1800" dirty="0">
                <a:effectLst/>
                <a:latin typeface="Calibri" panose="020F0502020204030204" pitchFamily="34" charset="0"/>
                <a:ea typeface="Calibri" panose="020F0502020204030204" pitchFamily="34" charset="0"/>
                <a:cs typeface="B Nazanin" panose="00000400000000000000" pitchFamily="2" charset="-78"/>
              </a:rPr>
              <a:t>] یک الگوریتم شاخه و کرانه جهت حل مساله ی زمان بندی بدون تداخل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ارائه گردید. در این مطالعه، پیکربندی عمومی نقطه به نقطه با مسیر های دوطرفه استفاده شد. در این پژوهش، ابتدا یک کران بالای عمومی بر پایه ی یک الگوریتم ابتکاری بدون تداخل پیشنهاد شد و سپس در هر گره، مساله ی تخصیص تعدادی کانتینر و ترتیب زمانی عملیات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با رهاسازی از تداخل و با هدف کمینه نمودن زمان کل عملیات، حل گردید و یک کران پایین برای گره بدست آمد. در صورت بزرگتر بودن این کران از کران بالای عمومی، شاخه های زیرین هرس می شوند؛ در غیر اینصورت، گره به لیست گره های فعال اضافه شده تا در لایه ی بعدی، جهت انجام فرآیند شاخه بندی مدنظر قرار گیرد. پس از تخصیص تمام کانتینرها به تمامی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با بهره گیری از یک روش ابتکاری، جواب بهینه ی بدون تداخل با کوتاهترین مسیر برای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بدست آمد.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dirty="0"/>
          </a:p>
        </p:txBody>
      </p:sp>
    </p:spTree>
    <p:extLst>
      <p:ext uri="{BB962C8B-B14F-4D97-AF65-F5344CB8AC3E}">
        <p14:creationId xmlns:p14="http://schemas.microsoft.com/office/powerpoint/2010/main" val="16875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FF12-93D1-451F-1EC0-0CD309831452}"/>
              </a:ext>
            </a:extLst>
          </p:cNvPr>
          <p:cNvSpPr>
            <a:spLocks noGrp="1"/>
          </p:cNvSpPr>
          <p:nvPr>
            <p:ph type="title"/>
          </p:nvPr>
        </p:nvSpPr>
        <p:spPr/>
        <p:txBody>
          <a:bodyPr/>
          <a:lstStyle/>
          <a:p>
            <a:pPr algn="ctr" rtl="1"/>
            <a:r>
              <a:rPr lang="fa-IR" dirty="0">
                <a:cs typeface="B Nazanin" panose="00000400000000000000" pitchFamily="2" charset="-78"/>
              </a:rPr>
              <a:t>۸. مدل پیشنهادی: پیاده سازی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2658002D-3859-F15F-343E-E35A7CBCEBEF}"/>
              </a:ext>
            </a:extLst>
          </p:cNvPr>
          <p:cNvSpPr>
            <a:spLocks noGrp="1"/>
          </p:cNvSpPr>
          <p:nvPr>
            <p:ph idx="1"/>
          </p:nvPr>
        </p:nvSpPr>
        <p:spPr/>
        <p:txBody>
          <a:bodyPr/>
          <a:lstStyle/>
          <a:p>
            <a:pPr algn="r" rtl="1"/>
            <a:r>
              <a:rPr lang="fa-IR" dirty="0">
                <a:cs typeface="B Nazanin" panose="00000400000000000000" pitchFamily="2" charset="-78"/>
              </a:rPr>
              <a:t>پیاده سازی الگوریتم با استفاده از حل کننده</a:t>
            </a:r>
            <a:r>
              <a:rPr lang="fa-IR" baseline="30000" dirty="0">
                <a:cs typeface="B Nazanin" panose="00000400000000000000" pitchFamily="2" charset="-78"/>
              </a:rPr>
              <a:t>۱ </a:t>
            </a:r>
            <a:r>
              <a:rPr lang="en-US" dirty="0">
                <a:cs typeface="B Nazanin" panose="00000400000000000000" pitchFamily="2" charset="-78"/>
              </a:rPr>
              <a:t>Xpress</a:t>
            </a:r>
            <a:r>
              <a:rPr lang="fa-IR" dirty="0">
                <a:cs typeface="B Nazanin" panose="00000400000000000000" pitchFamily="2" charset="-78"/>
              </a:rPr>
              <a:t> در برنامه ی </a:t>
            </a:r>
            <a:r>
              <a:rPr lang="en-US" dirty="0">
                <a:cs typeface="B Nazanin" panose="00000400000000000000" pitchFamily="2" charset="-78"/>
              </a:rPr>
              <a:t>GAMS</a:t>
            </a:r>
            <a:r>
              <a:rPr lang="fa-IR" dirty="0">
                <a:cs typeface="B Nazanin" panose="00000400000000000000" pitchFamily="2" charset="-78"/>
              </a:rPr>
              <a:t> می باشد و جهت تحلیل داده ها و رابط کاربری از فریم ورک </a:t>
            </a:r>
            <a:r>
              <a:rPr lang="en-US" dirty="0">
                <a:cs typeface="B Nazanin" panose="00000400000000000000" pitchFamily="2" charset="-78"/>
              </a:rPr>
              <a:t>QT</a:t>
            </a:r>
            <a:r>
              <a:rPr lang="fa-IR" dirty="0">
                <a:cs typeface="B Nazanin" panose="00000400000000000000" pitchFamily="2" charset="-78"/>
              </a:rPr>
              <a:t> بهره برده خواهد شد.</a:t>
            </a:r>
            <a:endParaRPr lang="en-US" dirty="0">
              <a:cs typeface="B Nazanin" panose="00000400000000000000" pitchFamily="2" charset="-78"/>
            </a:endParaRPr>
          </a:p>
        </p:txBody>
      </p:sp>
    </p:spTree>
    <p:extLst>
      <p:ext uri="{BB962C8B-B14F-4D97-AF65-F5344CB8AC3E}">
        <p14:creationId xmlns:p14="http://schemas.microsoft.com/office/powerpoint/2010/main" val="424895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a:extLst>
              <a:ext uri="{FF2B5EF4-FFF2-40B4-BE49-F238E27FC236}">
                <a16:creationId xmlns:a16="http://schemas.microsoft.com/office/drawing/2014/main" id="{3A72B95E-2E71-3BDC-0211-A54498DFB623}"/>
              </a:ext>
            </a:extLst>
          </p:cNvPr>
          <p:cNvSpPr txBox="1">
            <a:spLocks noGrp="1"/>
          </p:cNvSpPr>
          <p:nvPr/>
        </p:nvSpPr>
        <p:spPr>
          <a:xfrm>
            <a:off x="4328608" y="344684"/>
            <a:ext cx="3534784" cy="95890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1pPr>
            <a:lvl2pPr marR="0" lvl="1"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2pPr>
            <a:lvl3pPr marR="0" lvl="2"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3pPr>
            <a:lvl4pPr marR="0" lvl="3"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4pPr>
            <a:lvl5pPr marR="0" lvl="4"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5pPr>
            <a:lvl6pPr marR="0" lvl="5"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6pPr>
            <a:lvl7pPr marR="0" lvl="6"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7pPr>
            <a:lvl8pPr marR="0" lvl="7"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8pPr>
            <a:lvl9pPr marR="0" lvl="8"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9pPr>
          </a:lstStyle>
          <a:p>
            <a:pPr marL="0" lvl="0" indent="0" algn="ctr" rtl="0">
              <a:spcBef>
                <a:spcPts val="0"/>
              </a:spcBef>
              <a:spcAft>
                <a:spcPts val="0"/>
              </a:spcAft>
              <a:buNone/>
            </a:pPr>
            <a:r>
              <a:rPr lang="fa-IR" sz="3600" dirty="0">
                <a:cs typeface="B Nazanin" panose="00000400000000000000" pitchFamily="2" charset="-78"/>
              </a:rPr>
              <a:t>فهرست مطالب</a:t>
            </a:r>
            <a:endParaRPr sz="3600" dirty="0">
              <a:cs typeface="B Nazanin" panose="00000400000000000000" pitchFamily="2" charset="-78"/>
            </a:endParaRPr>
          </a:p>
        </p:txBody>
      </p:sp>
      <p:grpSp>
        <p:nvGrpSpPr>
          <p:cNvPr id="5" name="Group 4">
            <a:extLst>
              <a:ext uri="{FF2B5EF4-FFF2-40B4-BE49-F238E27FC236}">
                <a16:creationId xmlns:a16="http://schemas.microsoft.com/office/drawing/2014/main" id="{BBA7803D-3860-718D-2FC9-905E2C5B0B69}"/>
              </a:ext>
            </a:extLst>
          </p:cNvPr>
          <p:cNvGrpSpPr/>
          <p:nvPr/>
        </p:nvGrpSpPr>
        <p:grpSpPr>
          <a:xfrm>
            <a:off x="2085975" y="1214438"/>
            <a:ext cx="7579745" cy="3949995"/>
            <a:chOff x="2661006" y="1156955"/>
            <a:chExt cx="5194931" cy="1868181"/>
          </a:xfrm>
        </p:grpSpPr>
        <p:sp>
          <p:nvSpPr>
            <p:cNvPr id="6" name="TextBox 3">
              <a:extLst>
                <a:ext uri="{FF2B5EF4-FFF2-40B4-BE49-F238E27FC236}">
                  <a16:creationId xmlns:a16="http://schemas.microsoft.com/office/drawing/2014/main" id="{8E42A9F2-4075-40D1-864D-ED31C5984A26}"/>
                </a:ext>
              </a:extLst>
            </p:cNvPr>
            <p:cNvSpPr txBox="1"/>
            <p:nvPr/>
          </p:nvSpPr>
          <p:spPr>
            <a:xfrm>
              <a:off x="2661006" y="1156955"/>
              <a:ext cx="519493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b="1" dirty="0">
                <a:solidFill>
                  <a:schemeClr val="tx1"/>
                </a:solidFill>
                <a:cs typeface="B Nazanin" panose="00000400000000000000" pitchFamily="2" charset="-78"/>
              </a:endParaRPr>
            </a:p>
          </p:txBody>
        </p:sp>
        <p:sp>
          <p:nvSpPr>
            <p:cNvPr id="7" name="TextBox 4">
              <a:extLst>
                <a:ext uri="{FF2B5EF4-FFF2-40B4-BE49-F238E27FC236}">
                  <a16:creationId xmlns:a16="http://schemas.microsoft.com/office/drawing/2014/main" id="{DBB27ED6-D7D0-CB86-57AF-B02E3F14A69B}"/>
                </a:ext>
              </a:extLst>
            </p:cNvPr>
            <p:cNvSpPr txBox="1"/>
            <p:nvPr/>
          </p:nvSpPr>
          <p:spPr>
            <a:xfrm>
              <a:off x="7380084"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۱</a:t>
              </a:r>
              <a:endParaRPr lang="en-US" sz="2000" b="1" dirty="0">
                <a:solidFill>
                  <a:schemeClr val="tx1"/>
                </a:solidFill>
                <a:cs typeface="B Nazanin" panose="00000400000000000000" pitchFamily="2" charset="-78"/>
              </a:endParaRPr>
            </a:p>
          </p:txBody>
        </p:sp>
        <p:sp>
          <p:nvSpPr>
            <p:cNvPr id="8" name="TextBox 5">
              <a:extLst>
                <a:ext uri="{FF2B5EF4-FFF2-40B4-BE49-F238E27FC236}">
                  <a16:creationId xmlns:a16="http://schemas.microsoft.com/office/drawing/2014/main" id="{11769737-93F8-8AB6-9BF4-D7F977E3956E}"/>
                </a:ext>
              </a:extLst>
            </p:cNvPr>
            <p:cNvSpPr txBox="1"/>
            <p:nvPr/>
          </p:nvSpPr>
          <p:spPr>
            <a:xfrm>
              <a:off x="6151224" y="1428108"/>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بیان مسئله</a:t>
              </a:r>
              <a:endParaRPr lang="en-US" sz="2000" b="1" dirty="0">
                <a:solidFill>
                  <a:schemeClr val="tx1"/>
                </a:solidFill>
                <a:cs typeface="B Nazanin" panose="00000400000000000000" pitchFamily="2" charset="-78"/>
              </a:endParaRPr>
            </a:p>
          </p:txBody>
        </p:sp>
        <p:sp>
          <p:nvSpPr>
            <p:cNvPr id="9" name="TextBox 9">
              <a:extLst>
                <a:ext uri="{FF2B5EF4-FFF2-40B4-BE49-F238E27FC236}">
                  <a16:creationId xmlns:a16="http://schemas.microsoft.com/office/drawing/2014/main" id="{9D712DB8-48C7-3C58-00E1-3F5A30D97DFE}"/>
                </a:ext>
              </a:extLst>
            </p:cNvPr>
            <p:cNvSpPr txBox="1"/>
            <p:nvPr/>
          </p:nvSpPr>
          <p:spPr>
            <a:xfrm>
              <a:off x="7380084" y="187994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۲</a:t>
              </a:r>
              <a:endParaRPr lang="en-US" sz="2000" b="1" dirty="0">
                <a:solidFill>
                  <a:schemeClr val="tx1"/>
                </a:solidFill>
                <a:cs typeface="B Nazanin" panose="00000400000000000000" pitchFamily="2" charset="-78"/>
              </a:endParaRPr>
            </a:p>
          </p:txBody>
        </p:sp>
        <p:sp>
          <p:nvSpPr>
            <p:cNvPr id="10" name="TextBox 10">
              <a:extLst>
                <a:ext uri="{FF2B5EF4-FFF2-40B4-BE49-F238E27FC236}">
                  <a16:creationId xmlns:a16="http://schemas.microsoft.com/office/drawing/2014/main" id="{45F03C5C-5A31-1D41-04E0-1E7746114A6B}"/>
                </a:ext>
              </a:extLst>
            </p:cNvPr>
            <p:cNvSpPr txBox="1"/>
            <p:nvPr/>
          </p:nvSpPr>
          <p:spPr>
            <a:xfrm>
              <a:off x="7377073" y="27898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۴</a:t>
              </a:r>
              <a:endParaRPr lang="en-US" sz="2000" b="1" dirty="0">
                <a:solidFill>
                  <a:schemeClr val="tx1"/>
                </a:solidFill>
                <a:cs typeface="B Nazanin" panose="00000400000000000000" pitchFamily="2" charset="-78"/>
              </a:endParaRPr>
            </a:p>
          </p:txBody>
        </p:sp>
        <p:sp>
          <p:nvSpPr>
            <p:cNvPr id="11" name="TextBox 12">
              <a:extLst>
                <a:ext uri="{FF2B5EF4-FFF2-40B4-BE49-F238E27FC236}">
                  <a16:creationId xmlns:a16="http://schemas.microsoft.com/office/drawing/2014/main" id="{D9860757-3CCA-A0CE-DCB9-C79289A4BDF6}"/>
                </a:ext>
              </a:extLst>
            </p:cNvPr>
            <p:cNvSpPr txBox="1"/>
            <p:nvPr/>
          </p:nvSpPr>
          <p:spPr>
            <a:xfrm>
              <a:off x="4510225"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۵</a:t>
              </a:r>
              <a:endParaRPr lang="en-US" sz="2000" b="1" dirty="0">
                <a:solidFill>
                  <a:schemeClr val="tx1"/>
                </a:solidFill>
                <a:cs typeface="B Nazanin" panose="00000400000000000000" pitchFamily="2" charset="-78"/>
              </a:endParaRPr>
            </a:p>
          </p:txBody>
        </p:sp>
        <p:sp>
          <p:nvSpPr>
            <p:cNvPr id="12" name="TextBox 14">
              <a:extLst>
                <a:ext uri="{FF2B5EF4-FFF2-40B4-BE49-F238E27FC236}">
                  <a16:creationId xmlns:a16="http://schemas.microsoft.com/office/drawing/2014/main" id="{DFA9F9CF-01BE-F442-78C7-4B1B3BDE9916}"/>
                </a:ext>
              </a:extLst>
            </p:cNvPr>
            <p:cNvSpPr txBox="1"/>
            <p:nvPr/>
          </p:nvSpPr>
          <p:spPr>
            <a:xfrm>
              <a:off x="4510225" y="1959521"/>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۶</a:t>
              </a:r>
              <a:endParaRPr lang="en-US" sz="2000" b="1" dirty="0">
                <a:solidFill>
                  <a:schemeClr val="tx1"/>
                </a:solidFill>
                <a:cs typeface="B Nazanin" panose="00000400000000000000" pitchFamily="2" charset="-78"/>
              </a:endParaRPr>
            </a:p>
          </p:txBody>
        </p:sp>
        <p:sp>
          <p:nvSpPr>
            <p:cNvPr id="13" name="TextBox 15">
              <a:extLst>
                <a:ext uri="{FF2B5EF4-FFF2-40B4-BE49-F238E27FC236}">
                  <a16:creationId xmlns:a16="http://schemas.microsoft.com/office/drawing/2014/main" id="{C3799F74-0DE9-A3D5-B329-A4693B398A6C}"/>
                </a:ext>
              </a:extLst>
            </p:cNvPr>
            <p:cNvSpPr txBox="1"/>
            <p:nvPr/>
          </p:nvSpPr>
          <p:spPr>
            <a:xfrm>
              <a:off x="4514619" y="27435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۸</a:t>
              </a:r>
              <a:endParaRPr lang="en-US" sz="2000" b="1" dirty="0">
                <a:solidFill>
                  <a:schemeClr val="tx1"/>
                </a:solidFill>
                <a:cs typeface="B Nazanin" panose="00000400000000000000" pitchFamily="2" charset="-78"/>
              </a:endParaRPr>
            </a:p>
          </p:txBody>
        </p:sp>
        <p:sp>
          <p:nvSpPr>
            <p:cNvPr id="15" name="TextBox 17">
              <a:extLst>
                <a:ext uri="{FF2B5EF4-FFF2-40B4-BE49-F238E27FC236}">
                  <a16:creationId xmlns:a16="http://schemas.microsoft.com/office/drawing/2014/main" id="{43DFDEF1-934C-106E-0DBC-924FE6848F06}"/>
                </a:ext>
              </a:extLst>
            </p:cNvPr>
            <p:cNvSpPr txBox="1"/>
            <p:nvPr/>
          </p:nvSpPr>
          <p:spPr>
            <a:xfrm>
              <a:off x="6171954" y="1919484"/>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اهداف تحقیق</a:t>
              </a:r>
              <a:endParaRPr lang="en-US" sz="2000" b="1" dirty="0">
                <a:solidFill>
                  <a:schemeClr val="tx1"/>
                </a:solidFill>
                <a:cs typeface="B Nazanin" panose="00000400000000000000" pitchFamily="2" charset="-78"/>
              </a:endParaRPr>
            </a:p>
          </p:txBody>
        </p:sp>
        <p:sp>
          <p:nvSpPr>
            <p:cNvPr id="16" name="TextBox 18">
              <a:extLst>
                <a:ext uri="{FF2B5EF4-FFF2-40B4-BE49-F238E27FC236}">
                  <a16:creationId xmlns:a16="http://schemas.microsoft.com/office/drawing/2014/main" id="{B0DEA4C7-397D-35AB-A7E0-DE9BFD5B101A}"/>
                </a:ext>
              </a:extLst>
            </p:cNvPr>
            <p:cNvSpPr txBox="1"/>
            <p:nvPr/>
          </p:nvSpPr>
          <p:spPr>
            <a:xfrm>
              <a:off x="6171953" y="2388070"/>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سوالات تحقیق</a:t>
              </a:r>
              <a:endParaRPr lang="en-US" sz="2000" b="1" dirty="0">
                <a:solidFill>
                  <a:schemeClr val="tx1"/>
                </a:solidFill>
                <a:cs typeface="B Nazanin" panose="00000400000000000000" pitchFamily="2" charset="-78"/>
              </a:endParaRPr>
            </a:p>
          </p:txBody>
        </p:sp>
        <p:sp>
          <p:nvSpPr>
            <p:cNvPr id="17" name="TextBox 19">
              <a:extLst>
                <a:ext uri="{FF2B5EF4-FFF2-40B4-BE49-F238E27FC236}">
                  <a16:creationId xmlns:a16="http://schemas.microsoft.com/office/drawing/2014/main" id="{22DCE88F-EA83-63B1-2A71-C56811E65BA4}"/>
                </a:ext>
              </a:extLst>
            </p:cNvPr>
            <p:cNvSpPr txBox="1"/>
            <p:nvPr/>
          </p:nvSpPr>
          <p:spPr>
            <a:xfrm>
              <a:off x="6032291" y="2835901"/>
              <a:ext cx="1234977"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فرضیات تحقیق</a:t>
              </a:r>
              <a:endParaRPr lang="en-US" sz="2000" b="1" dirty="0">
                <a:solidFill>
                  <a:schemeClr val="tx1"/>
                </a:solidFill>
                <a:cs typeface="B Nazanin" panose="00000400000000000000" pitchFamily="2" charset="-78"/>
              </a:endParaRPr>
            </a:p>
          </p:txBody>
        </p:sp>
        <p:sp>
          <p:nvSpPr>
            <p:cNvPr id="18" name="TextBox 20">
              <a:extLst>
                <a:ext uri="{FF2B5EF4-FFF2-40B4-BE49-F238E27FC236}">
                  <a16:creationId xmlns:a16="http://schemas.microsoft.com/office/drawing/2014/main" id="{B2D77FEE-837F-9A5C-0646-9D85742D4E0B}"/>
                </a:ext>
              </a:extLst>
            </p:cNvPr>
            <p:cNvSpPr txBox="1"/>
            <p:nvPr/>
          </p:nvSpPr>
          <p:spPr>
            <a:xfrm>
              <a:off x="3018977" y="1428108"/>
              <a:ext cx="1346709"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مفاهیم و تعاریف</a:t>
              </a:r>
              <a:endParaRPr lang="en-US" sz="2000" b="1" dirty="0">
                <a:solidFill>
                  <a:schemeClr val="tx1"/>
                </a:solidFill>
                <a:cs typeface="B Nazanin" panose="00000400000000000000" pitchFamily="2" charset="-78"/>
              </a:endParaRPr>
            </a:p>
          </p:txBody>
        </p:sp>
        <p:sp>
          <p:nvSpPr>
            <p:cNvPr id="19" name="TextBox 22">
              <a:extLst>
                <a:ext uri="{FF2B5EF4-FFF2-40B4-BE49-F238E27FC236}">
                  <a16:creationId xmlns:a16="http://schemas.microsoft.com/office/drawing/2014/main" id="{AC8669DB-A0A5-6CA0-BD99-3EBEC489827B}"/>
                </a:ext>
              </a:extLst>
            </p:cNvPr>
            <p:cNvSpPr txBox="1"/>
            <p:nvPr/>
          </p:nvSpPr>
          <p:spPr>
            <a:xfrm>
              <a:off x="2808680" y="1959520"/>
              <a:ext cx="155387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پیشینه تحقیق</a:t>
              </a:r>
              <a:endParaRPr lang="en-US" sz="2000" b="1" dirty="0">
                <a:solidFill>
                  <a:schemeClr val="tx1"/>
                </a:solidFill>
                <a:cs typeface="B Nazanin" panose="00000400000000000000" pitchFamily="2" charset="-78"/>
              </a:endParaRPr>
            </a:p>
          </p:txBody>
        </p:sp>
        <p:sp>
          <p:nvSpPr>
            <p:cNvPr id="20" name="TextBox 23">
              <a:extLst>
                <a:ext uri="{FF2B5EF4-FFF2-40B4-BE49-F238E27FC236}">
                  <a16:creationId xmlns:a16="http://schemas.microsoft.com/office/drawing/2014/main" id="{DE8D700B-0D7F-40B6-B9DC-B55843EEE035}"/>
                </a:ext>
              </a:extLst>
            </p:cNvPr>
            <p:cNvSpPr txBox="1"/>
            <p:nvPr/>
          </p:nvSpPr>
          <p:spPr>
            <a:xfrm>
              <a:off x="3027071" y="2741283"/>
              <a:ext cx="1321456"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مدل پیشنهادی</a:t>
              </a:r>
              <a:endParaRPr lang="en-US" sz="2000" b="1" dirty="0">
                <a:solidFill>
                  <a:schemeClr val="tx1"/>
                </a:solidFill>
                <a:cs typeface="B Nazanin" panose="00000400000000000000" pitchFamily="2" charset="-78"/>
              </a:endParaRPr>
            </a:p>
          </p:txBody>
        </p:sp>
        <p:sp>
          <p:nvSpPr>
            <p:cNvPr id="22" name="TextBox 26">
              <a:extLst>
                <a:ext uri="{FF2B5EF4-FFF2-40B4-BE49-F238E27FC236}">
                  <a16:creationId xmlns:a16="http://schemas.microsoft.com/office/drawing/2014/main" id="{E2B4CF09-D841-C188-B467-FF6F3F494949}"/>
                </a:ext>
              </a:extLst>
            </p:cNvPr>
            <p:cNvSpPr txBox="1"/>
            <p:nvPr/>
          </p:nvSpPr>
          <p:spPr>
            <a:xfrm>
              <a:off x="7377072" y="2331786"/>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۳</a:t>
              </a:r>
              <a:endParaRPr lang="en-US" sz="2000" b="1" dirty="0">
                <a:solidFill>
                  <a:schemeClr val="tx1"/>
                </a:solidFill>
                <a:cs typeface="B Nazanin" panose="00000400000000000000" pitchFamily="2" charset="-78"/>
              </a:endParaRPr>
            </a:p>
          </p:txBody>
        </p:sp>
      </p:grpSp>
      <p:sp>
        <p:nvSpPr>
          <p:cNvPr id="2" name="TextBox 15">
            <a:extLst>
              <a:ext uri="{FF2B5EF4-FFF2-40B4-BE49-F238E27FC236}">
                <a16:creationId xmlns:a16="http://schemas.microsoft.com/office/drawing/2014/main" id="{3EA73C05-315A-F547-D3EF-9D943D790220}"/>
              </a:ext>
            </a:extLst>
          </p:cNvPr>
          <p:cNvSpPr txBox="1"/>
          <p:nvPr/>
        </p:nvSpPr>
        <p:spPr>
          <a:xfrm>
            <a:off x="4790518" y="3795750"/>
            <a:ext cx="329794" cy="400110"/>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۷</a:t>
            </a:r>
            <a:endParaRPr lang="en-US" sz="2000" b="1" dirty="0">
              <a:solidFill>
                <a:schemeClr val="tx1"/>
              </a:solidFill>
              <a:cs typeface="B Nazanin" panose="00000400000000000000" pitchFamily="2" charset="-78"/>
            </a:endParaRPr>
          </a:p>
        </p:txBody>
      </p:sp>
      <p:sp>
        <p:nvSpPr>
          <p:cNvPr id="3" name="TextBox 23">
            <a:extLst>
              <a:ext uri="{FF2B5EF4-FFF2-40B4-BE49-F238E27FC236}">
                <a16:creationId xmlns:a16="http://schemas.microsoft.com/office/drawing/2014/main" id="{4898E515-C72E-7677-8F32-02F003E08BFB}"/>
              </a:ext>
            </a:extLst>
          </p:cNvPr>
          <p:cNvSpPr txBox="1"/>
          <p:nvPr/>
        </p:nvSpPr>
        <p:spPr>
          <a:xfrm>
            <a:off x="2640550" y="3834882"/>
            <a:ext cx="192809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تنگنا های احتمالی</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98220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F7E-133C-00AC-FCBD-8D2C600CBC94}"/>
              </a:ext>
            </a:extLst>
          </p:cNvPr>
          <p:cNvSpPr>
            <a:spLocks noGrp="1"/>
          </p:cNvSpPr>
          <p:nvPr>
            <p:ph type="title"/>
          </p:nvPr>
        </p:nvSpPr>
        <p:spPr/>
        <p:txBody>
          <a:bodyPr/>
          <a:lstStyle/>
          <a:p>
            <a:pPr algn="ctr" rtl="1"/>
            <a:r>
              <a:rPr lang="fa-IR" dirty="0">
                <a:cs typeface="B Nazanin" panose="00000400000000000000" pitchFamily="2" charset="-78"/>
              </a:rPr>
              <a:t>1. بیان مسئله	</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07AD7D74-796D-6DA7-B622-C5183C1A375A}"/>
              </a:ext>
            </a:extLst>
          </p:cNvPr>
          <p:cNvSpPr>
            <a:spLocks noGrp="1"/>
          </p:cNvSpPr>
          <p:nvPr>
            <p:ph idx="1"/>
          </p:nvPr>
        </p:nvSpPr>
        <p:spPr>
          <a:xfrm>
            <a:off x="838200" y="1387475"/>
            <a:ext cx="10515600" cy="4351338"/>
          </a:xfrm>
        </p:spPr>
        <p:txBody>
          <a:bodyPr>
            <a:normAutofit/>
          </a:bodyPr>
          <a:lstStyle/>
          <a:p>
            <a:pPr algn="r" rtl="1"/>
            <a:r>
              <a:rPr lang="fa-IR" sz="1800" dirty="0"/>
              <a:t>۱. </a:t>
            </a:r>
            <a:r>
              <a:rPr lang="fa-IR" sz="1800" b="1" dirty="0"/>
              <a:t>مسئله توزیع و مسیر‌یابی</a:t>
            </a:r>
            <a:r>
              <a:rPr lang="fa-IR" sz="1800" dirty="0"/>
              <a:t>: تخصیص کارهای حمل و نقلی و هدایت خودروها در شرکت های ارسال کالا و حمل و نقل در زمان مشخص انجام می شود.</a:t>
            </a:r>
          </a:p>
          <a:p>
            <a:pPr algn="r" rtl="1"/>
            <a:r>
              <a:rPr lang="fa-IR" sz="1800" b="1" dirty="0"/>
              <a:t>۲. کاربرد </a:t>
            </a:r>
            <a:r>
              <a:rPr lang="en-US" sz="1800" b="1" dirty="0"/>
              <a:t>AGV </a:t>
            </a:r>
            <a:r>
              <a:rPr lang="fa-IR" sz="1800" b="1" dirty="0"/>
              <a:t>در پایانه‌های خودکار</a:t>
            </a:r>
            <a:r>
              <a:rPr lang="fa-IR" sz="1800" dirty="0"/>
              <a:t>: مسیر‌یابی و توزیع کارهای کانتینری به خودروهای خودکار (</a:t>
            </a:r>
            <a:r>
              <a:rPr lang="en-US" sz="1800" dirty="0"/>
              <a:t>AGV) </a:t>
            </a:r>
            <a:r>
              <a:rPr lang="fa-IR" sz="1800" dirty="0"/>
              <a:t>در بنادر دریایی باید به‌گونه‌ای باشد که کانتینرها بین محوطه‌های دریایی و ذخیره‌سازی جابه‌جا شوند.</a:t>
            </a:r>
          </a:p>
          <a:p>
            <a:pPr algn="r" rtl="1"/>
            <a:r>
              <a:rPr lang="fa-IR" sz="1800" dirty="0"/>
              <a:t>۳. </a:t>
            </a:r>
            <a:r>
              <a:rPr lang="fa-IR" sz="1800" b="1" dirty="0"/>
              <a:t>افزایش کارایی بنادر با </a:t>
            </a:r>
            <a:r>
              <a:rPr lang="en-US" sz="1800" b="1" dirty="0"/>
              <a:t>AGV</a:t>
            </a:r>
            <a:r>
              <a:rPr lang="fa-IR" sz="1800" b="1" dirty="0"/>
              <a:t>ها</a:t>
            </a:r>
            <a:r>
              <a:rPr lang="fa-IR" sz="1800" dirty="0"/>
              <a:t>: با توجه به هزینه بالای جرثقیل‌ها، افزایش تعداد </a:t>
            </a:r>
            <a:r>
              <a:rPr lang="en-US" sz="1800" dirty="0"/>
              <a:t>AGV</a:t>
            </a:r>
            <a:r>
              <a:rPr lang="fa-IR" sz="1800" dirty="0"/>
              <a:t>ها باید به عنوان راهکاری اقتصادی‌تر برای افزایش کارایی بنادر در نظر گرفته شود. همچنین ترافیک و تداخل بنادر نیز باید لحاظ گردد.</a:t>
            </a:r>
          </a:p>
          <a:p>
            <a:pPr algn="r" rtl="1"/>
            <a:r>
              <a:rPr lang="fa-IR" sz="1800" b="1" dirty="0"/>
              <a:t>۴. راهکار بدون تداخل</a:t>
            </a:r>
            <a:r>
              <a:rPr lang="fa-IR" sz="1800" dirty="0"/>
              <a:t>: راهکاری بدون تداخل باید برای توزیع عملیات کانتینری بین </a:t>
            </a:r>
            <a:r>
              <a:rPr lang="en-US" sz="1800" dirty="0"/>
              <a:t>AGV</a:t>
            </a:r>
            <a:r>
              <a:rPr lang="fa-IR" sz="1800" dirty="0"/>
              <a:t>ها ارائه شود تا با محدودیت‌های فضا و منابع بنادر، کارایی بندر افزایش یابد.</a:t>
            </a:r>
            <a:endParaRPr lang="en-US" sz="1800" dirty="0"/>
          </a:p>
        </p:txBody>
      </p:sp>
      <p:pic>
        <p:nvPicPr>
          <p:cNvPr id="4" name="Content Placeholder 13">
            <a:extLst>
              <a:ext uri="{FF2B5EF4-FFF2-40B4-BE49-F238E27FC236}">
                <a16:creationId xmlns:a16="http://schemas.microsoft.com/office/drawing/2014/main" id="{43F7351B-FCF1-0707-5A20-A94A2C62C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959345"/>
            <a:ext cx="8273143" cy="2533530"/>
          </a:xfrm>
          <a:prstGeom prst="rect">
            <a:avLst/>
          </a:prstGeom>
        </p:spPr>
      </p:pic>
    </p:spTree>
    <p:extLst>
      <p:ext uri="{BB962C8B-B14F-4D97-AF65-F5344CB8AC3E}">
        <p14:creationId xmlns:p14="http://schemas.microsoft.com/office/powerpoint/2010/main" val="341862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4E7-991A-4D66-66C7-058F5FD53B88}"/>
              </a:ext>
            </a:extLst>
          </p:cNvPr>
          <p:cNvSpPr>
            <a:spLocks noGrp="1"/>
          </p:cNvSpPr>
          <p:nvPr>
            <p:ph type="title"/>
          </p:nvPr>
        </p:nvSpPr>
        <p:spPr/>
        <p:txBody>
          <a:bodyPr/>
          <a:lstStyle/>
          <a:p>
            <a:pPr algn="ctr"/>
            <a:r>
              <a:rPr lang="fa-IR" dirty="0">
                <a:cs typeface="2  Titr" panose="00000700000000000000" pitchFamily="2" charset="-78"/>
              </a:rPr>
              <a:t>۲. اهداف تحقیق</a:t>
            </a:r>
            <a:endParaRPr lang="en-US" dirty="0"/>
          </a:p>
        </p:txBody>
      </p:sp>
      <p:sp>
        <p:nvSpPr>
          <p:cNvPr id="4" name="Content Placeholder 3">
            <a:extLst>
              <a:ext uri="{FF2B5EF4-FFF2-40B4-BE49-F238E27FC236}">
                <a16:creationId xmlns:a16="http://schemas.microsoft.com/office/drawing/2014/main" id="{879719B8-39A5-7450-402E-383F39CC7B31}"/>
              </a:ext>
            </a:extLst>
          </p:cNvPr>
          <p:cNvSpPr>
            <a:spLocks noGrp="1"/>
          </p:cNvSpPr>
          <p:nvPr>
            <p:ph idx="1"/>
          </p:nvPr>
        </p:nvSpPr>
        <p:spPr/>
        <p:txBody>
          <a:bodyPr/>
          <a:lstStyle/>
          <a:p>
            <a:pPr algn="r" rtl="1"/>
            <a:r>
              <a:rPr lang="fa-IR" dirty="0"/>
              <a:t>ارائه ی یک رویکرد بدون تداخل بر پایه ی الگوریتم شاخه و کران جهت زمان بندی و مسیر یابی خودرو های خودران در بنادر خودکار</a:t>
            </a:r>
          </a:p>
        </p:txBody>
      </p:sp>
    </p:spTree>
    <p:extLst>
      <p:ext uri="{BB962C8B-B14F-4D97-AF65-F5344CB8AC3E}">
        <p14:creationId xmlns:p14="http://schemas.microsoft.com/office/powerpoint/2010/main" val="350641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D34-2CE2-531C-29C4-F0FFB6371195}"/>
              </a:ext>
            </a:extLst>
          </p:cNvPr>
          <p:cNvSpPr>
            <a:spLocks noGrp="1"/>
          </p:cNvSpPr>
          <p:nvPr>
            <p:ph type="title"/>
          </p:nvPr>
        </p:nvSpPr>
        <p:spPr/>
        <p:txBody>
          <a:bodyPr/>
          <a:lstStyle/>
          <a:p>
            <a:pPr algn="ctr" rtl="1"/>
            <a:r>
              <a:rPr lang="fa-IR" dirty="0">
                <a:cs typeface="B Nazanin" panose="00000400000000000000" pitchFamily="2" charset="-78"/>
              </a:rPr>
              <a:t>۳. سوالات تحقیق</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BEB8D96-57EE-9284-5DCE-F32F119FFFB6}"/>
              </a:ext>
            </a:extLst>
          </p:cNvPr>
          <p:cNvSpPr>
            <a:spLocks noGrp="1"/>
          </p:cNvSpPr>
          <p:nvPr>
            <p:ph idx="1"/>
          </p:nvPr>
        </p:nvSpPr>
        <p:spPr/>
        <p:txBody>
          <a:bodyPr/>
          <a:lstStyle/>
          <a:p>
            <a:pPr marL="514350" indent="-514350" algn="r" rtl="1">
              <a:buFont typeface="+mj-lt"/>
              <a:buAutoNum type="arabicPeriod"/>
            </a:pPr>
            <a:r>
              <a:rPr lang="fa-IR" dirty="0">
                <a:cs typeface="B Nazanin" panose="00000400000000000000" pitchFamily="2" charset="-78"/>
              </a:rPr>
              <a:t>نحوه ی مدلسازی مسئله با در نظر گرفتن تداخل چگونه خواهد بود؟</a:t>
            </a:r>
          </a:p>
          <a:p>
            <a:pPr marL="514350" indent="-514350" algn="r" rtl="1">
              <a:buFont typeface="+mj-lt"/>
              <a:buAutoNum type="arabicPeriod"/>
            </a:pPr>
            <a:r>
              <a:rPr lang="fa-IR" dirty="0">
                <a:cs typeface="B Nazanin" panose="00000400000000000000" pitchFamily="2" charset="-78"/>
              </a:rPr>
              <a:t>آیا با در نظر گرفتن تداخل، تعداد پارامتر های مدل زیاد نخواهد شد و منجر به پیچیدگی مسئله نخواهد شد؟</a:t>
            </a: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70481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07D6-53CF-5C3E-B714-1155B127D19F}"/>
              </a:ext>
            </a:extLst>
          </p:cNvPr>
          <p:cNvSpPr>
            <a:spLocks noGrp="1"/>
          </p:cNvSpPr>
          <p:nvPr>
            <p:ph type="title"/>
          </p:nvPr>
        </p:nvSpPr>
        <p:spPr/>
        <p:txBody>
          <a:bodyPr/>
          <a:lstStyle/>
          <a:p>
            <a:pPr algn="ctr" rtl="1"/>
            <a:r>
              <a:rPr lang="fa-IR" dirty="0">
                <a:cs typeface="B Nazanin" panose="00000400000000000000" pitchFamily="2" charset="-78"/>
              </a:rPr>
              <a:t>۴. فرضیات تحقیق</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770118C-1B56-4979-0A32-5394D28E8F99}"/>
              </a:ext>
            </a:extLst>
          </p:cNvPr>
          <p:cNvSpPr>
            <a:spLocks noGrp="1"/>
          </p:cNvSpPr>
          <p:nvPr>
            <p:ph idx="1"/>
          </p:nvPr>
        </p:nvSpPr>
        <p:spPr>
          <a:xfrm>
            <a:off x="838200" y="1440382"/>
            <a:ext cx="10515600" cy="4736581"/>
          </a:xfrm>
        </p:spPr>
        <p:txBody>
          <a:bodyPr>
            <a:normAutofit/>
          </a:bodyPr>
          <a:lstStyle/>
          <a:p>
            <a:pPr algn="r" rtl="1"/>
            <a:r>
              <a:rPr lang="fa-IR" sz="1600" b="1" i="0" u="none" strike="noStrike" baseline="0" dirty="0">
                <a:latin typeface="BNazaninBold"/>
                <a:cs typeface="B Nazanin" panose="00000400000000000000" pitchFamily="2" charset="-78"/>
              </a:rPr>
              <a:t>فرض ۱ - طرح بندر: </a:t>
            </a:r>
            <a:r>
              <a:rPr lang="fa-IR" sz="1600" b="0" i="0" u="none" strike="noStrike" baseline="0" dirty="0">
                <a:latin typeface="BNazanin"/>
                <a:cs typeface="B Nazanin" panose="00000400000000000000" pitchFamily="2" charset="-78"/>
              </a:rPr>
              <a:t>بندر شامل دو محدوده اصلی محوطه )محدوده دریایی( و بارانداز )محدوده خشکی( است. مسیر حرکت </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ها در این محدوده ها، به صورت افقی میباشد</a:t>
            </a:r>
            <a:r>
              <a:rPr lang="fa-IR" sz="1600" b="1" i="0" u="none" strike="noStrike" baseline="0" dirty="0">
                <a:latin typeface="BNazaninBold"/>
                <a:cs typeface="B Nazanin" panose="00000400000000000000" pitchFamily="2" charset="-78"/>
              </a:rPr>
              <a:t>. </a:t>
            </a:r>
            <a:r>
              <a:rPr lang="fa-IR" sz="1600" b="0" i="0" u="none" strike="noStrike" baseline="0" dirty="0">
                <a:latin typeface="BNazanin"/>
                <a:cs typeface="B Nazanin" panose="00000400000000000000" pitchFamily="2" charset="-78"/>
              </a:rPr>
              <a:t>محدوده ی عملیات</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فقط به صورت چندین راه عمودی دو طرفه می باشد. بندر دارای </a:t>
            </a:r>
            <a:r>
              <a:rPr lang="en-US" sz="1600" b="0" i="0" u="none" strike="noStrike" baseline="0" dirty="0">
                <a:latin typeface="Times New Roman" panose="02020603050405020304" pitchFamily="18" charset="0"/>
                <a:cs typeface="B Nazanin" panose="00000400000000000000" pitchFamily="2" charset="-78"/>
              </a:rPr>
              <a:t>m </a:t>
            </a:r>
            <a:r>
              <a:rPr lang="fa-IR" sz="1600" b="0" i="0" u="none" strike="noStrike" baseline="0" dirty="0">
                <a:latin typeface="BNazanin"/>
                <a:cs typeface="B Nazanin" panose="00000400000000000000" pitchFamily="2" charset="-78"/>
              </a:rPr>
              <a:t>جرثقیل </a:t>
            </a:r>
            <a:r>
              <a:rPr lang="en-US" sz="1600" b="0" i="0" u="none" strike="noStrike" baseline="0" dirty="0">
                <a:latin typeface="Times New Roman" panose="02020603050405020304" pitchFamily="18" charset="0"/>
                <a:cs typeface="B Nazanin" panose="00000400000000000000" pitchFamily="2" charset="-78"/>
              </a:rPr>
              <a:t>QC </a:t>
            </a:r>
            <a:r>
              <a:rPr lang="fa-IR" sz="1600" b="0" i="0" u="none" strike="noStrike" baseline="0" dirty="0">
                <a:latin typeface="BNazanin"/>
                <a:cs typeface="B Nazanin" panose="00000400000000000000" pitchFamily="2" charset="-78"/>
              </a:rPr>
              <a:t>با موقعیت مشخص است. پیکربندی بندر به صورت نقطه به نقطه ی عمومی می باشد.</a:t>
            </a:r>
          </a:p>
          <a:p>
            <a:pPr algn="r" rtl="1"/>
            <a:r>
              <a:rPr lang="fa-IR" sz="1600" b="1" dirty="0">
                <a:cs typeface="B Nazanin" panose="00000400000000000000" pitchFamily="2" charset="-78"/>
              </a:rPr>
              <a:t>فرض ۲ - </a:t>
            </a:r>
            <a:r>
              <a:rPr lang="fa-IR" sz="1600" dirty="0">
                <a:cs typeface="B Nazanin" panose="00000400000000000000" pitchFamily="2" charset="-78"/>
              </a:rPr>
              <a:t>موقعیت جرثقیل ها و </a:t>
            </a:r>
            <a:r>
              <a:rPr lang="en-US" sz="1600" dirty="0">
                <a:cs typeface="B Nazanin" panose="00000400000000000000" pitchFamily="2" charset="-78"/>
              </a:rPr>
              <a:t>AGV </a:t>
            </a:r>
            <a:r>
              <a:rPr lang="fa-IR" sz="1600" dirty="0">
                <a:cs typeface="B Nazanin" panose="00000400000000000000" pitchFamily="2" charset="-78"/>
              </a:rPr>
              <a:t>ها: موقعیت جرثقیل های </a:t>
            </a:r>
            <a:r>
              <a:rPr lang="en-US" sz="1600" dirty="0">
                <a:cs typeface="B Nazanin" panose="00000400000000000000" pitchFamily="2" charset="-78"/>
              </a:rPr>
              <a:t>QC </a:t>
            </a:r>
            <a:r>
              <a:rPr lang="fa-IR" sz="1600" dirty="0">
                <a:cs typeface="B Nazanin" panose="00000400000000000000" pitchFamily="2" charset="-78"/>
              </a:rPr>
              <a:t>و مکان ذخیره سازی هر کانتینر از پیش تعیین شد ه است. موقعیت اولیه ی </a:t>
            </a:r>
            <a:r>
              <a:rPr lang="en-US" sz="1600" dirty="0">
                <a:cs typeface="B Nazanin" panose="00000400000000000000" pitchFamily="2" charset="-78"/>
              </a:rPr>
              <a:t>AGV </a:t>
            </a:r>
            <a:r>
              <a:rPr lang="fa-IR" sz="1600" dirty="0">
                <a:cs typeface="B Nazanin" panose="00000400000000000000" pitchFamily="2" charset="-78"/>
              </a:rPr>
              <a:t>ها در یک راس مجازی صفر، در نظر گرفته شده است. </a:t>
            </a:r>
          </a:p>
          <a:p>
            <a:pPr algn="r" rtl="1"/>
            <a:r>
              <a:rPr lang="fa-IR" sz="1600" b="1" dirty="0">
                <a:cs typeface="B Nazanin" panose="00000400000000000000" pitchFamily="2" charset="-78"/>
              </a:rPr>
              <a:t>فرض ۳ - </a:t>
            </a:r>
            <a:r>
              <a:rPr lang="fa-IR" sz="1600" dirty="0">
                <a:cs typeface="B Nazanin" panose="00000400000000000000" pitchFamily="2" charset="-78"/>
              </a:rPr>
              <a:t>تجهیزات محل ذخیره ساازی کانتینری: ابزار اصلی حمل کانتینر از فضلا های ذخیره سلازی، جرثقیل های </a:t>
            </a:r>
            <a:r>
              <a:rPr lang="en-US" sz="1600" dirty="0">
                <a:cs typeface="B Nazanin" panose="00000400000000000000" pitchFamily="2" charset="-78"/>
              </a:rPr>
              <a:t>ASC </a:t>
            </a:r>
            <a:r>
              <a:rPr lang="fa-IR" sz="1600" dirty="0">
                <a:cs typeface="B Nazanin" panose="00000400000000000000" pitchFamily="2" charset="-78"/>
              </a:rPr>
              <a:t>است و جهت تسریع انجام کار، ماشین های </a:t>
            </a:r>
            <a:r>
              <a:rPr lang="en-US" sz="1600" dirty="0">
                <a:cs typeface="B Nazanin" panose="00000400000000000000" pitchFamily="2" charset="-78"/>
              </a:rPr>
              <a:t>AGV-Support </a:t>
            </a:r>
            <a:r>
              <a:rPr lang="fa-IR" sz="1600" dirty="0">
                <a:cs typeface="B Nazanin" panose="00000400000000000000" pitchFamily="2" charset="-78"/>
              </a:rPr>
              <a:t>در ابتدای محل ذخیره سازی قرار گرفته اند تا کانتینر </a:t>
            </a:r>
            <a:r>
              <a:rPr lang="en-US" sz="1600" dirty="0">
                <a:cs typeface="B Nazanin" panose="00000400000000000000" pitchFamily="2" charset="-78"/>
              </a:rPr>
              <a:t>AGV </a:t>
            </a:r>
            <a:r>
              <a:rPr lang="fa-IR" sz="1600" dirty="0">
                <a:cs typeface="B Nazanin" panose="00000400000000000000" pitchFamily="2" charset="-78"/>
              </a:rPr>
              <a:t>ها را دریافت و به </a:t>
            </a:r>
            <a:r>
              <a:rPr lang="en-US" sz="1600" dirty="0">
                <a:cs typeface="B Nazanin" panose="00000400000000000000" pitchFamily="2" charset="-78"/>
              </a:rPr>
              <a:t>ASC </a:t>
            </a:r>
            <a:r>
              <a:rPr lang="fa-IR" sz="1600" dirty="0">
                <a:cs typeface="B Nazanin" panose="00000400000000000000" pitchFamily="2" charset="-78"/>
              </a:rPr>
              <a:t>ها منتقل کنند.</a:t>
            </a:r>
          </a:p>
          <a:p>
            <a:pPr algn="r" rtl="1"/>
            <a:r>
              <a:rPr lang="fa-IR" sz="1600" b="1" dirty="0">
                <a:cs typeface="B Nazanin" panose="00000400000000000000" pitchFamily="2" charset="-78"/>
              </a:rPr>
              <a:t>فرض ۴ - کار کانتینری: </a:t>
            </a:r>
            <a:r>
              <a:rPr lang="fa-IR" sz="1600" dirty="0">
                <a:cs typeface="B Nazanin" panose="00000400000000000000" pitchFamily="2" charset="-78"/>
              </a:rPr>
              <a:t>در این مسئله </a:t>
            </a:r>
            <a:r>
              <a:rPr lang="en-US" sz="1600" dirty="0">
                <a:cs typeface="B Nazanin" panose="00000400000000000000" pitchFamily="2" charset="-78"/>
              </a:rPr>
              <a:t>N </a:t>
            </a:r>
            <a:r>
              <a:rPr lang="fa-IR" sz="1600" dirty="0">
                <a:cs typeface="B Nazanin" panose="00000400000000000000" pitchFamily="2" charset="-78"/>
              </a:rPr>
              <a:t>کار کانتینری وجود دارد که متشکل از دو نوع بار زدن )از محدوده ذخیره سازی به سمت </a:t>
            </a:r>
            <a:r>
              <a:rPr lang="en-US" sz="1600" dirty="0">
                <a:cs typeface="B Nazanin" panose="00000400000000000000" pitchFamily="2" charset="-78"/>
              </a:rPr>
              <a:t>QC </a:t>
            </a:r>
            <a:r>
              <a:rPr lang="fa-IR" sz="1600" dirty="0">
                <a:cs typeface="B Nazanin" panose="00000400000000000000" pitchFamily="2" charset="-78"/>
              </a:rPr>
              <a:t>ها( و تخلیه بار )از </a:t>
            </a:r>
            <a:r>
              <a:rPr lang="en-US" sz="1600" dirty="0">
                <a:cs typeface="B Nazanin" panose="00000400000000000000" pitchFamily="2" charset="-78"/>
              </a:rPr>
              <a:t>QC </a:t>
            </a:r>
            <a:r>
              <a:rPr lang="fa-IR" sz="1600" dirty="0">
                <a:cs typeface="B Nazanin" panose="00000400000000000000" pitchFamily="2" charset="-78"/>
              </a:rPr>
              <a:t>ها به محدودهذخیره سازی( می باشد.</a:t>
            </a:r>
          </a:p>
          <a:p>
            <a:pPr algn="r" rtl="1"/>
            <a:r>
              <a:rPr lang="fa-IR" sz="1600" b="1" dirty="0">
                <a:cs typeface="B Nazanin" panose="00000400000000000000" pitchFamily="2" charset="-78"/>
              </a:rPr>
              <a:t>فرض ۵ - توالی کار جرثقیل ها: </a:t>
            </a:r>
            <a:r>
              <a:rPr lang="fa-IR" sz="1600" dirty="0">
                <a:cs typeface="B Nazanin" panose="00000400000000000000" pitchFamily="2" charset="-78"/>
              </a:rPr>
              <a:t>در مسئله، چرخه دوگانه ترکیبی </a:t>
            </a:r>
            <a:r>
              <a:rPr lang="en-US" sz="1600" dirty="0">
                <a:cs typeface="B Nazanin" panose="00000400000000000000" pitchFamily="2" charset="-78"/>
              </a:rPr>
              <a:t>QC </a:t>
            </a:r>
            <a:r>
              <a:rPr lang="fa-IR" sz="1600" dirty="0">
                <a:cs typeface="B Nazanin" panose="00000400000000000000" pitchFamily="2" charset="-78"/>
              </a:rPr>
              <a:t>ها در نظر گرفته شده است. به این صورت که </a:t>
            </a:r>
            <a:r>
              <a:rPr lang="en-US" sz="1600" dirty="0">
                <a:cs typeface="B Nazanin" panose="00000400000000000000" pitchFamily="2" charset="-78"/>
              </a:rPr>
              <a:t>QC </a:t>
            </a:r>
            <a:r>
              <a:rPr lang="fa-IR" sz="1600" dirty="0">
                <a:cs typeface="B Nazanin" panose="00000400000000000000" pitchFamily="2" charset="-78"/>
              </a:rPr>
              <a:t>ها هیچ گاه به موقعیت اولیه خود پس از قراردادن )یا برداشتن( کانتینر باز نمیگردند و بلافاصله شروع به قراردادن )یا برداشتن( کانتینر از روی </a:t>
            </a:r>
            <a:r>
              <a:rPr lang="en-US" sz="1600" dirty="0">
                <a:cs typeface="B Nazanin" panose="00000400000000000000" pitchFamily="2" charset="-78"/>
              </a:rPr>
              <a:t>AGV </a:t>
            </a:r>
            <a:r>
              <a:rPr lang="fa-IR" sz="1600" dirty="0">
                <a:cs typeface="B Nazanin" panose="00000400000000000000" pitchFamily="2" charset="-78"/>
              </a:rPr>
              <a:t>دیگر، می نمایند.</a:t>
            </a:r>
          </a:p>
          <a:p>
            <a:pPr algn="r" rtl="1"/>
            <a:r>
              <a:rPr lang="fa-IR" sz="1600" b="1" dirty="0">
                <a:cs typeface="B Nazanin" panose="00000400000000000000" pitchFamily="2" charset="-78"/>
              </a:rPr>
              <a:t>فرض ۶ - ظرفیت ها:</a:t>
            </a:r>
            <a:r>
              <a:rPr lang="fa-IR" sz="1600" dirty="0">
                <a:cs typeface="B Nazanin" panose="00000400000000000000" pitchFamily="2" charset="-78"/>
              </a:rPr>
              <a:t> ظرفیت هر </a:t>
            </a:r>
            <a:r>
              <a:rPr lang="en-US" sz="1600" dirty="0">
                <a:cs typeface="B Nazanin" panose="00000400000000000000" pitchFamily="2" charset="-78"/>
              </a:rPr>
              <a:t>QC </a:t>
            </a:r>
            <a:r>
              <a:rPr lang="fa-IR" sz="1600" dirty="0">
                <a:cs typeface="B Nazanin" panose="00000400000000000000" pitchFamily="2" charset="-78"/>
              </a:rPr>
              <a:t>و هر </a:t>
            </a:r>
            <a:r>
              <a:rPr lang="en-US" sz="1600" dirty="0">
                <a:cs typeface="B Nazanin" panose="00000400000000000000" pitchFamily="2" charset="-78"/>
              </a:rPr>
              <a:t>AGV </a:t>
            </a:r>
            <a:r>
              <a:rPr lang="fa-IR" sz="1600" dirty="0">
                <a:cs typeface="B Nazanin" panose="00000400000000000000" pitchFamily="2" charset="-78"/>
              </a:rPr>
              <a:t>یک کانتینر است.</a:t>
            </a:r>
          </a:p>
          <a:p>
            <a:pPr algn="r" rtl="1"/>
            <a:r>
              <a:rPr lang="fa-IR" sz="1600" b="1" dirty="0">
                <a:cs typeface="B Nazanin" panose="00000400000000000000" pitchFamily="2" charset="-78"/>
              </a:rPr>
              <a:t>فرض ۷ - قواعد حرکت </a:t>
            </a:r>
            <a:r>
              <a:rPr lang="en-US" sz="1600" b="1" dirty="0">
                <a:cs typeface="B Nazanin" panose="00000400000000000000" pitchFamily="2" charset="-78"/>
              </a:rPr>
              <a:t>AGV </a:t>
            </a:r>
            <a:r>
              <a:rPr lang="fa-IR" sz="1600" b="1" dirty="0">
                <a:cs typeface="B Nazanin" panose="00000400000000000000" pitchFamily="2" charset="-78"/>
              </a:rPr>
              <a:t>ها:</a:t>
            </a:r>
            <a:r>
              <a:rPr lang="en-US" sz="1600" dirty="0">
                <a:cs typeface="B Nazanin" panose="00000400000000000000" pitchFamily="2" charset="-78"/>
              </a:rPr>
              <a:t>AGV </a:t>
            </a:r>
            <a:r>
              <a:rPr lang="fa-IR" sz="1600" dirty="0">
                <a:cs typeface="B Nazanin" panose="00000400000000000000" pitchFamily="2" charset="-78"/>
              </a:rPr>
              <a:t> نمی تواند چندین بار محدوده ی دریا و خشکی گردش به راست یا چپ کند. ۴ عمل اصلی یک برای </a:t>
            </a:r>
            <a:r>
              <a:rPr lang="en-US" sz="1600" dirty="0">
                <a:cs typeface="B Nazanin" panose="00000400000000000000" pitchFamily="2" charset="-78"/>
              </a:rPr>
              <a:t>AGV </a:t>
            </a:r>
            <a:r>
              <a:rPr lang="fa-IR" sz="1600" dirty="0">
                <a:cs typeface="B Nazanin" panose="00000400000000000000" pitchFamily="2" charset="-78"/>
              </a:rPr>
              <a:t>فرض گردیده است.</a:t>
            </a:r>
            <a:endParaRPr lang="en-US" sz="1600" dirty="0">
              <a:cs typeface="B Nazanin" panose="00000400000000000000" pitchFamily="2" charset="-78"/>
            </a:endParaRPr>
          </a:p>
        </p:txBody>
      </p:sp>
    </p:spTree>
    <p:extLst>
      <p:ext uri="{BB962C8B-B14F-4D97-AF65-F5344CB8AC3E}">
        <p14:creationId xmlns:p14="http://schemas.microsoft.com/office/powerpoint/2010/main" val="200645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5D3C-2E5B-4572-D10C-E8F0F034B5BC}"/>
              </a:ext>
            </a:extLst>
          </p:cNvPr>
          <p:cNvSpPr>
            <a:spLocks noGrp="1"/>
          </p:cNvSpPr>
          <p:nvPr>
            <p:ph type="title"/>
          </p:nvPr>
        </p:nvSpPr>
        <p:spPr/>
        <p:txBody>
          <a:bodyPr/>
          <a:lstStyle/>
          <a:p>
            <a:pPr algn="ctr"/>
            <a:r>
              <a:rPr lang="fa-IR" dirty="0">
                <a:cs typeface="B Nazanin" panose="00000400000000000000" pitchFamily="2" charset="-78"/>
              </a:rPr>
              <a:t>۴. فرضیات تحقیق (ادامه)</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8ABD0C3-D401-9557-4812-E70512978FE4}"/>
              </a:ext>
            </a:extLst>
          </p:cNvPr>
          <p:cNvSpPr>
            <a:spLocks noGrp="1"/>
          </p:cNvSpPr>
          <p:nvPr>
            <p:ph idx="1"/>
          </p:nvPr>
        </p:nvSpPr>
        <p:spPr>
          <a:xfrm>
            <a:off x="838200" y="1636466"/>
            <a:ext cx="10515600" cy="1055140"/>
          </a:xfrm>
        </p:spPr>
        <p:txBody>
          <a:bodyPr>
            <a:noAutofit/>
          </a:bodyPr>
          <a:lstStyle/>
          <a:p>
            <a:pPr algn="r" rtl="1"/>
            <a:r>
              <a:rPr lang="fa-IR" sz="1600" dirty="0">
                <a:cs typeface="B Nazanin" panose="00000400000000000000" pitchFamily="2" charset="-78"/>
              </a:rPr>
              <a:t>فرض ۸ - رویداد ها: تداخل بین </a:t>
            </a:r>
            <a:r>
              <a:rPr lang="en-US" sz="1600" dirty="0">
                <a:cs typeface="B Nazanin" panose="00000400000000000000" pitchFamily="2" charset="-78"/>
              </a:rPr>
              <a:t>AGV </a:t>
            </a:r>
            <a:r>
              <a:rPr lang="fa-IR" sz="1600" dirty="0">
                <a:cs typeface="B Nazanin" panose="00000400000000000000" pitchFamily="2" charset="-78"/>
              </a:rPr>
              <a:t>ها در سه حالت کلی رخ می دهد:</a:t>
            </a:r>
          </a:p>
          <a:p>
            <a:pPr marL="457200" lvl="1" indent="0" algn="r" rtl="1">
              <a:buNone/>
            </a:pPr>
            <a:r>
              <a:rPr lang="fa-IR" sz="1600" dirty="0">
                <a:cs typeface="B Nazanin" panose="00000400000000000000" pitchFamily="2" charset="-78"/>
              </a:rPr>
              <a:t>1</a:t>
            </a:r>
            <a:r>
              <a:rPr lang="fa-IR" sz="1600" b="1" dirty="0">
                <a:cs typeface="B Nazanin" panose="00000400000000000000" pitchFamily="2" charset="-78"/>
              </a:rPr>
              <a:t>. اگر دو </a:t>
            </a:r>
            <a:r>
              <a:rPr lang="en-US" sz="1600" b="1" dirty="0">
                <a:cs typeface="B Nazanin" panose="00000400000000000000" pitchFamily="2" charset="-78"/>
              </a:rPr>
              <a:t>AGV</a:t>
            </a:r>
            <a:r>
              <a:rPr lang="fa-IR" sz="1600" b="1" dirty="0">
                <a:cs typeface="B Nazanin" panose="00000400000000000000" pitchFamily="2" charset="-78"/>
              </a:rPr>
              <a:t>در مسیر افقی در خلاف جهت، به سوی یک نقطه مشترک حرکت کنند.</a:t>
            </a:r>
          </a:p>
          <a:p>
            <a:pPr marL="457200" lvl="1" indent="0" algn="r" rtl="1">
              <a:buNone/>
            </a:pPr>
            <a:r>
              <a:rPr lang="fa-IR" sz="1600" b="1" dirty="0">
                <a:cs typeface="B Nazanin" panose="00000400000000000000" pitchFamily="2" charset="-78"/>
              </a:rPr>
              <a:t>2.  اگر یک </a:t>
            </a:r>
            <a:r>
              <a:rPr lang="en-US" sz="1600" b="1" dirty="0">
                <a:cs typeface="B Nazanin" panose="00000400000000000000" pitchFamily="2" charset="-78"/>
              </a:rPr>
              <a:t>QC </a:t>
            </a:r>
            <a:r>
              <a:rPr lang="fa-IR" sz="1600" b="1" dirty="0">
                <a:cs typeface="B Nazanin" panose="00000400000000000000" pitchFamily="2" charset="-78"/>
              </a:rPr>
              <a:t>در حال انجام عملیات در مکان </a:t>
            </a:r>
            <a:r>
              <a:rPr lang="en-US" sz="1600" b="1" dirty="0">
                <a:cs typeface="B Nazanin" panose="00000400000000000000" pitchFamily="2" charset="-78"/>
              </a:rPr>
              <a:t>x </a:t>
            </a:r>
            <a:r>
              <a:rPr lang="fa-IR" sz="1600" b="1" dirty="0">
                <a:cs typeface="B Nazanin" panose="00000400000000000000" pitchFamily="2" charset="-78"/>
              </a:rPr>
              <a:t>باشد و یک </a:t>
            </a:r>
            <a:r>
              <a:rPr lang="en-US" sz="1600" b="1" dirty="0">
                <a:cs typeface="B Nazanin" panose="00000400000000000000" pitchFamily="2" charset="-78"/>
              </a:rPr>
              <a:t>AGV </a:t>
            </a:r>
            <a:r>
              <a:rPr lang="fa-IR" sz="1600" b="1" dirty="0">
                <a:cs typeface="B Nazanin" panose="00000400000000000000" pitchFamily="2" charset="-78"/>
              </a:rPr>
              <a:t>دیگر با عمل ۱، جهت بار زدن )یا تخلیه( وارد مکان </a:t>
            </a:r>
            <a:r>
              <a:rPr lang="en-US" sz="1600" b="1" dirty="0">
                <a:cs typeface="B Nazanin" panose="00000400000000000000" pitchFamily="2" charset="-78"/>
              </a:rPr>
              <a:t>x </a:t>
            </a:r>
            <a:r>
              <a:rPr lang="fa-IR" sz="1600" b="1" dirty="0">
                <a:cs typeface="B Nazanin" panose="00000400000000000000" pitchFamily="2" charset="-78"/>
              </a:rPr>
              <a:t>شود.</a:t>
            </a:r>
          </a:p>
          <a:p>
            <a:pPr marL="457200" lvl="1" indent="0" algn="r" rtl="1">
              <a:buNone/>
            </a:pPr>
            <a:r>
              <a:rPr lang="fa-IR" sz="1600" b="1" dirty="0">
                <a:cs typeface="B Nazanin" panose="00000400000000000000" pitchFamily="2" charset="-78"/>
              </a:rPr>
              <a:t>3. اگر دو </a:t>
            </a:r>
            <a:r>
              <a:rPr lang="en-US" sz="1600" b="1" dirty="0">
                <a:cs typeface="B Nazanin" panose="00000400000000000000" pitchFamily="2" charset="-78"/>
              </a:rPr>
              <a:t>AGV </a:t>
            </a:r>
            <a:r>
              <a:rPr lang="fa-IR" sz="1600" b="1" dirty="0">
                <a:cs typeface="B Nazanin" panose="00000400000000000000" pitchFamily="2" charset="-78"/>
              </a:rPr>
              <a:t>در مسیر عمودی، در خلاف جهت هم به سوی یک نقطه مشترک حرکت کنند</a:t>
            </a:r>
            <a:r>
              <a:rPr lang="fa-IR" sz="1600" dirty="0">
                <a:cs typeface="B Nazanin" panose="00000400000000000000" pitchFamily="2" charset="-78"/>
              </a:rPr>
              <a:t>.</a:t>
            </a:r>
          </a:p>
          <a:p>
            <a:pPr marL="457200" lvl="1" indent="0" algn="r" rtl="1">
              <a:buNone/>
            </a:pPr>
            <a:endParaRPr lang="fa-IR" sz="1600" dirty="0">
              <a:cs typeface="B Nazanin" panose="00000400000000000000" pitchFamily="2" charset="-78"/>
            </a:endParaRPr>
          </a:p>
          <a:p>
            <a:pPr lvl="1" algn="r" rtl="1"/>
            <a:endParaRPr lang="fa-IR" sz="1600" dirty="0">
              <a:cs typeface="B Nazanin" panose="00000400000000000000" pitchFamily="2" charset="-78"/>
            </a:endParaRPr>
          </a:p>
        </p:txBody>
      </p:sp>
      <p:sp>
        <p:nvSpPr>
          <p:cNvPr id="4" name="TextBox 3">
            <a:extLst>
              <a:ext uri="{FF2B5EF4-FFF2-40B4-BE49-F238E27FC236}">
                <a16:creationId xmlns:a16="http://schemas.microsoft.com/office/drawing/2014/main" id="{F4AC3710-1205-6D9F-D149-AA374A2D9152}"/>
              </a:ext>
            </a:extLst>
          </p:cNvPr>
          <p:cNvSpPr txBox="1"/>
          <p:nvPr/>
        </p:nvSpPr>
        <p:spPr>
          <a:xfrm>
            <a:off x="838200" y="2880765"/>
            <a:ext cx="10515600" cy="3530518"/>
          </a:xfrm>
          <a:prstGeom prst="rect">
            <a:avLst/>
          </a:prstGeom>
          <a:noFill/>
        </p:spPr>
        <p:txBody>
          <a:bodyPr wrap="square" rtlCol="0">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فرضا ۹- سرعت </a:t>
            </a:r>
            <a:r>
              <a:rPr lang="en-US" sz="1600" b="1" dirty="0">
                <a:effectLst/>
                <a:latin typeface="Times New Roman" panose="02020603050405020304" pitchFamily="18" charset="0"/>
                <a:ea typeface="Calibri" panose="020F0502020204030204" pitchFamily="34" charset="0"/>
                <a:cs typeface="Arial" panose="020B0604020202020204" pitchFamily="34" charset="0"/>
              </a:rPr>
              <a:t>AGV</a:t>
            </a:r>
            <a:r>
              <a:rPr lang="fa-IR" sz="1600" b="1" dirty="0">
                <a:effectLst/>
                <a:latin typeface="Calibri" panose="020F0502020204030204" pitchFamily="34" charset="0"/>
                <a:ea typeface="Calibri" panose="020F0502020204030204" pitchFamily="34" charset="0"/>
                <a:cs typeface="B Nazanin" panose="00000400000000000000" pitchFamily="2" charset="-78"/>
              </a:rPr>
              <a:t>ها: </a:t>
            </a:r>
            <a:r>
              <a:rPr lang="fa-IR" sz="1600" dirty="0">
                <a:effectLst/>
                <a:latin typeface="Calibri" panose="020F0502020204030204" pitchFamily="34" charset="0"/>
                <a:ea typeface="Calibri" panose="020F0502020204030204" pitchFamily="34" charset="0"/>
                <a:cs typeface="B Nazanin" panose="00000400000000000000" pitchFamily="2" charset="-78"/>
              </a:rPr>
              <a:t>سرعت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ثابت در نظر گرفته شده اند.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 ۱۰- زمان کل عملیات</a:t>
            </a:r>
            <a:r>
              <a:rPr lang="fa-IR" sz="1600" dirty="0">
                <a:effectLst/>
                <a:latin typeface="Calibri" panose="020F0502020204030204" pitchFamily="34" charset="0"/>
                <a:ea typeface="Calibri" panose="020F0502020204030204" pitchFamily="34" charset="0"/>
                <a:cs typeface="B Nazanin" panose="00000400000000000000" pitchFamily="2" charset="-78"/>
              </a:rPr>
              <a:t>: منظور از زمان کل، زمان انجام و اتمام آخرین کار کانتینری می باشد.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 ۱۱- هدف مسئله</a:t>
            </a:r>
            <a:r>
              <a:rPr lang="fa-IR" sz="1600" dirty="0">
                <a:effectLst/>
                <a:latin typeface="Calibri" panose="020F0502020204030204" pitchFamily="34" charset="0"/>
                <a:ea typeface="Calibri" panose="020F0502020204030204" pitchFamily="34" charset="0"/>
                <a:cs typeface="B Nazanin" panose="00000400000000000000" pitchFamily="2" charset="-78"/>
              </a:rPr>
              <a:t>: در این مسئله مسیریابی، تخصیص کار های کانتینری و تولید ترتیب این کارها برای هر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 با هدف کمینه نمودن زمان کل عملیات است. جهت کمینه نمودن زمان عملیات کل کانتینر ها، پنج وظیفه باید اتخاذ شوند: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تخصیص کار کانتینری به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ترتیب عملیات های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مسیر حرکت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ترتیب کانتینر ها برای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زمان عملیات در محدوده ی محوطه و بارانداز</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0893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81C8-8A46-7E73-EC73-DA538870465F}"/>
              </a:ext>
            </a:extLst>
          </p:cNvPr>
          <p:cNvSpPr>
            <a:spLocks noGrp="1"/>
          </p:cNvSpPr>
          <p:nvPr>
            <p:ph type="title"/>
          </p:nvPr>
        </p:nvSpPr>
        <p:spPr>
          <a:xfrm>
            <a:off x="838200" y="96677"/>
            <a:ext cx="10515600" cy="1325563"/>
          </a:xfrm>
        </p:spPr>
        <p:txBody>
          <a:bodyPr/>
          <a:lstStyle/>
          <a:p>
            <a:pPr algn="ctr" rtl="1"/>
            <a:r>
              <a:rPr lang="fa-IR" dirty="0">
                <a:cs typeface="B Nazanin" panose="00000400000000000000" pitchFamily="2" charset="-78"/>
              </a:rPr>
              <a:t>۵. مفاهیم و تعاریف</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73FB7F0-68AE-F0B7-31F5-7134D7E49E49}"/>
              </a:ext>
            </a:extLst>
          </p:cNvPr>
          <p:cNvSpPr>
            <a:spLocks noGrp="1"/>
          </p:cNvSpPr>
          <p:nvPr>
            <p:ph idx="1"/>
          </p:nvPr>
        </p:nvSpPr>
        <p:spPr>
          <a:xfrm>
            <a:off x="838200" y="1278294"/>
            <a:ext cx="10515600" cy="4898669"/>
          </a:xfrm>
        </p:spPr>
        <p:txBody>
          <a:bodyPr>
            <a:normAutofit fontScale="92500" lnSpcReduction="10000"/>
          </a:bodyPr>
          <a:lstStyle/>
          <a:p>
            <a:pPr algn="r" rtl="1"/>
            <a:r>
              <a:rPr lang="fa-IR" dirty="0">
                <a:cs typeface="B Nazanin" panose="00000400000000000000" pitchFamily="2" charset="-78"/>
              </a:rPr>
              <a:t>کانتینر: </a:t>
            </a:r>
            <a:r>
              <a:rPr lang="fa-IR" dirty="0">
                <a:effectLst/>
                <a:latin typeface="Calibri" panose="020F0502020204030204" pitchFamily="34" charset="0"/>
                <a:ea typeface="Calibri" panose="020F0502020204030204" pitchFamily="34" charset="0"/>
                <a:cs typeface="B Nazanin" panose="00000400000000000000" pitchFamily="2" charset="-78"/>
              </a:rPr>
              <a:t>جعبه های بزرگ فلزی که حاوی کالا بوده و به عنوان محموله در کشتی های باری مورد استفاده قرار می گیرند و توسط </a:t>
            </a:r>
            <a:r>
              <a:rPr lang="en-US" dirty="0">
                <a:effectLst/>
                <a:latin typeface="Times New Roman" panose="02020603050405020304" pitchFamily="18" charset="0"/>
                <a:ea typeface="Calibri" panose="020F0502020204030204" pitchFamily="34" charset="0"/>
                <a:cs typeface="B Nazanin" panose="00000400000000000000" pitchFamily="2" charset="-78"/>
              </a:rPr>
              <a:t>AGV</a:t>
            </a:r>
            <a:r>
              <a:rPr lang="fa-IR" dirty="0">
                <a:effectLst/>
                <a:latin typeface="Calibri" panose="020F0502020204030204" pitchFamily="34" charset="0"/>
                <a:ea typeface="Calibri" panose="020F0502020204030204" pitchFamily="34" charset="0"/>
                <a:cs typeface="B Nazanin" panose="00000400000000000000" pitchFamily="2" charset="-78"/>
              </a:rPr>
              <a:t>ها از کشتی های باری به منطقه ذخیره سازی منتقل می گردند.</a:t>
            </a:r>
            <a:endParaRPr lang="fa-IR" dirty="0">
              <a:cs typeface="B Nazanin" panose="00000400000000000000" pitchFamily="2" charset="-78"/>
            </a:endParaRPr>
          </a:p>
          <a:p>
            <a:pPr algn="r" rtl="1"/>
            <a:r>
              <a:rPr lang="fa-IR" dirty="0">
                <a:cs typeface="B Nazanin" panose="00000400000000000000" pitchFamily="2" charset="-78"/>
              </a:rPr>
              <a:t>جرثقیل </a:t>
            </a:r>
            <a:r>
              <a:rPr lang="en-US" dirty="0">
                <a:cs typeface="B Nazanin" panose="00000400000000000000" pitchFamily="2" charset="-78"/>
              </a:rPr>
              <a:t>QC</a:t>
            </a:r>
            <a:r>
              <a:rPr lang="fa-IR" dirty="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در محوطه ی اسکله جهت خالی نمودن بار کانتینری از کشتی ها و انتقال کانتینر ها به </a:t>
            </a:r>
            <a:r>
              <a:rPr lang="en-US" dirty="0">
                <a:effectLst/>
                <a:latin typeface="Times New Roman" panose="02020603050405020304" pitchFamily="18" charset="0"/>
                <a:ea typeface="Calibri" panose="020F0502020204030204" pitchFamily="34" charset="0"/>
                <a:cs typeface="B Nazanin" panose="00000400000000000000" pitchFamily="2" charset="-78"/>
              </a:rPr>
              <a:t>AGV</a:t>
            </a:r>
            <a:r>
              <a:rPr lang="fa-IR" dirty="0">
                <a:effectLst/>
                <a:latin typeface="Calibri" panose="020F0502020204030204" pitchFamily="34" charset="0"/>
                <a:ea typeface="Calibri" panose="020F0502020204030204" pitchFamily="34" charset="0"/>
                <a:cs typeface="B Nazanin" panose="00000400000000000000" pitchFamily="2" charset="-78"/>
              </a:rPr>
              <a:t>ها و بالعکس مورد استفاده قرار می گیرند.</a:t>
            </a:r>
            <a:endParaRPr lang="fa-IR" dirty="0">
              <a:cs typeface="B Nazanin" panose="00000400000000000000" pitchFamily="2" charset="-78"/>
            </a:endParaRPr>
          </a:p>
          <a:p>
            <a:pPr algn="r" rtl="1"/>
            <a:r>
              <a:rPr lang="fa-IR" dirty="0">
                <a:cs typeface="B Nazanin" panose="00000400000000000000" pitchFamily="2" charset="-78"/>
              </a:rPr>
              <a:t>مناطق ذخیره سازی کانتینری:</a:t>
            </a:r>
            <a:r>
              <a:rPr lang="fa-IR" dirty="0">
                <a:effectLst/>
                <a:latin typeface="Calibri" panose="020F0502020204030204" pitchFamily="34" charset="0"/>
                <a:ea typeface="Calibri" panose="020F0502020204030204" pitchFamily="34" charset="0"/>
                <a:cs typeface="B Nazanin" panose="00000400000000000000" pitchFamily="2" charset="-78"/>
              </a:rPr>
              <a:t>در این محوطه ها، کانتینر های منتقل شده از محوطه ی اسکله به صورت عمودی بر روی هم قرار می گیرند.</a:t>
            </a:r>
            <a:endParaRPr lang="fa-IR" dirty="0">
              <a:cs typeface="B Nazanin" panose="00000400000000000000" pitchFamily="2" charset="-78"/>
            </a:endParaRPr>
          </a:p>
          <a:p>
            <a:pPr algn="r" rtl="1"/>
            <a:r>
              <a:rPr lang="fa-IR" dirty="0">
                <a:cs typeface="B Nazanin" panose="00000400000000000000" pitchFamily="2" charset="-78"/>
              </a:rPr>
              <a:t>ماشین </a:t>
            </a:r>
            <a:r>
              <a:rPr lang="en-US" dirty="0">
                <a:cs typeface="B Nazanin" panose="00000400000000000000" pitchFamily="2" charset="-78"/>
              </a:rPr>
              <a:t>AGV-support</a:t>
            </a:r>
            <a:r>
              <a:rPr lang="fa-IR" dirty="0">
                <a:cs typeface="B Nazanin" panose="00000400000000000000" pitchFamily="2" charset="-78"/>
              </a:rPr>
              <a:t>: </a:t>
            </a:r>
            <a:r>
              <a:rPr lang="fa-IR" sz="2600" dirty="0">
                <a:effectLst/>
                <a:latin typeface="Calibri" panose="020F0502020204030204" pitchFamily="34" charset="0"/>
                <a:ea typeface="Calibri" panose="020F0502020204030204" pitchFamily="34" charset="0"/>
                <a:cs typeface="B Nazanin" panose="00000400000000000000" pitchFamily="2" charset="-78"/>
              </a:rPr>
              <a:t>این خودرو ها که در ابتدای مناطق ذخیره سازی مستقر هستند، جهت تسریع کار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و کاهش زمان انتظار، کانتینر ها را به صورت عمودی از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دریافت می نمایند تا کانتینر های دریافتی توسط جرثقیل های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 در محل ذخیره سازی قرار داده شوند. این خودرو ها، همچنین وظیفه ی انتقال بار از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ها بر روی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 مورد نظر را دارند. </a:t>
            </a:r>
            <a:endParaRPr lang="en-US" dirty="0">
              <a:cs typeface="B Nazanin" panose="00000400000000000000" pitchFamily="2" charset="-78"/>
            </a:endParaRPr>
          </a:p>
          <a:p>
            <a:pPr algn="r" rtl="1"/>
            <a:r>
              <a:rPr lang="fa-IR" dirty="0">
                <a:cs typeface="B Nazanin" panose="00000400000000000000" pitchFamily="2" charset="-78"/>
              </a:rPr>
              <a:t>جرثقیل </a:t>
            </a:r>
            <a:r>
              <a:rPr lang="en-US" dirty="0">
                <a:cs typeface="B Nazanin" panose="00000400000000000000" pitchFamily="2" charset="-78"/>
              </a:rPr>
              <a:t>ASC</a:t>
            </a:r>
            <a:r>
              <a:rPr lang="fa-IR" dirty="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که در مناطق ذخیره سازی قرار دارند، کانتینرها را به صورت عمودی در مناطق ذخیره سازی، قرار می دهند.</a:t>
            </a:r>
            <a:endParaRPr lang="en-US" dirty="0">
              <a:cs typeface="B Nazanin" panose="00000400000000000000" pitchFamily="2" charset="-78"/>
            </a:endParaRPr>
          </a:p>
        </p:txBody>
      </p:sp>
    </p:spTree>
    <p:extLst>
      <p:ext uri="{BB962C8B-B14F-4D97-AF65-F5344CB8AC3E}">
        <p14:creationId xmlns:p14="http://schemas.microsoft.com/office/powerpoint/2010/main" val="334482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872-245E-7899-DD01-3E1A329294A1}"/>
              </a:ext>
            </a:extLst>
          </p:cNvPr>
          <p:cNvSpPr>
            <a:spLocks noGrp="1"/>
          </p:cNvSpPr>
          <p:nvPr>
            <p:ph type="title"/>
          </p:nvPr>
        </p:nvSpPr>
        <p:spPr/>
        <p:txBody>
          <a:bodyPr/>
          <a:lstStyle/>
          <a:p>
            <a:pPr algn="ctr" rtl="1"/>
            <a:r>
              <a:rPr lang="fa-IR" dirty="0">
                <a:cs typeface="B Nazanin" panose="00000400000000000000" pitchFamily="2" charset="-78"/>
              </a:rPr>
              <a:t>۶. پیشینه پژوهش</a:t>
            </a:r>
            <a:endParaRPr lang="en-US" dirty="0">
              <a:cs typeface="B Nazanin" panose="00000400000000000000" pitchFamily="2" charset="-78"/>
            </a:endParaRPr>
          </a:p>
        </p:txBody>
      </p:sp>
      <p:graphicFrame>
        <p:nvGraphicFramePr>
          <p:cNvPr id="4" name="Content Placeholder 3">
            <a:extLst>
              <a:ext uri="{FF2B5EF4-FFF2-40B4-BE49-F238E27FC236}">
                <a16:creationId xmlns:a16="http://schemas.microsoft.com/office/drawing/2014/main" id="{6D162138-B2AC-6BCF-4054-F334D56B3FD2}"/>
              </a:ext>
            </a:extLst>
          </p:cNvPr>
          <p:cNvGraphicFramePr>
            <a:graphicFrameLocks noGrp="1"/>
          </p:cNvGraphicFramePr>
          <p:nvPr>
            <p:ph idx="1"/>
            <p:extLst>
              <p:ext uri="{D42A27DB-BD31-4B8C-83A1-F6EECF244321}">
                <p14:modId xmlns:p14="http://schemas.microsoft.com/office/powerpoint/2010/main" val="2976647544"/>
              </p:ext>
            </p:extLst>
          </p:nvPr>
        </p:nvGraphicFramePr>
        <p:xfrm>
          <a:off x="882651" y="1498600"/>
          <a:ext cx="10426698" cy="4994275"/>
        </p:xfrm>
        <a:graphic>
          <a:graphicData uri="http://schemas.openxmlformats.org/drawingml/2006/table">
            <a:tbl>
              <a:tblPr rtl="1" firstRow="1" firstCol="1" bandRow="1">
                <a:tableStyleId>{5C22544A-7EE6-4342-B048-85BDC9FD1C3A}</a:tableStyleId>
              </a:tblPr>
              <a:tblGrid>
                <a:gridCol w="1737783">
                  <a:extLst>
                    <a:ext uri="{9D8B030D-6E8A-4147-A177-3AD203B41FA5}">
                      <a16:colId xmlns:a16="http://schemas.microsoft.com/office/drawing/2014/main" val="2268780008"/>
                    </a:ext>
                  </a:extLst>
                </a:gridCol>
                <a:gridCol w="1737783">
                  <a:extLst>
                    <a:ext uri="{9D8B030D-6E8A-4147-A177-3AD203B41FA5}">
                      <a16:colId xmlns:a16="http://schemas.microsoft.com/office/drawing/2014/main" val="2621085001"/>
                    </a:ext>
                  </a:extLst>
                </a:gridCol>
                <a:gridCol w="1737783">
                  <a:extLst>
                    <a:ext uri="{9D8B030D-6E8A-4147-A177-3AD203B41FA5}">
                      <a16:colId xmlns:a16="http://schemas.microsoft.com/office/drawing/2014/main" val="1893424367"/>
                    </a:ext>
                  </a:extLst>
                </a:gridCol>
                <a:gridCol w="1737783">
                  <a:extLst>
                    <a:ext uri="{9D8B030D-6E8A-4147-A177-3AD203B41FA5}">
                      <a16:colId xmlns:a16="http://schemas.microsoft.com/office/drawing/2014/main" val="3150295494"/>
                    </a:ext>
                  </a:extLst>
                </a:gridCol>
                <a:gridCol w="1737783">
                  <a:extLst>
                    <a:ext uri="{9D8B030D-6E8A-4147-A177-3AD203B41FA5}">
                      <a16:colId xmlns:a16="http://schemas.microsoft.com/office/drawing/2014/main" val="1090923983"/>
                    </a:ext>
                  </a:extLst>
                </a:gridCol>
                <a:gridCol w="1737783">
                  <a:extLst>
                    <a:ext uri="{9D8B030D-6E8A-4147-A177-3AD203B41FA5}">
                      <a16:colId xmlns:a16="http://schemas.microsoft.com/office/drawing/2014/main" val="2188908693"/>
                    </a:ext>
                  </a:extLst>
                </a:gridCol>
              </a:tblGrid>
              <a:tr h="309950">
                <a:tc>
                  <a:txBody>
                    <a:bodyPr/>
                    <a:lstStyle/>
                    <a:p>
                      <a:pPr marL="0" marR="0" algn="ctr" rtl="1">
                        <a:lnSpc>
                          <a:spcPct val="107000"/>
                        </a:lnSpc>
                        <a:spcBef>
                          <a:spcPts val="0"/>
                        </a:spcBef>
                        <a:spcAft>
                          <a:spcPts val="0"/>
                        </a:spcAft>
                      </a:pPr>
                      <a:r>
                        <a:rPr lang="fa-IR" sz="1200">
                          <a:effectLst/>
                          <a:cs typeface="B Nazanin" panose="00000400000000000000" pitchFamily="2" charset="-78"/>
                        </a:rPr>
                        <a:t>نویسندگان (سال)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مسئله ی حل شده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پیشنهادی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فواید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اشکالات</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20043321"/>
                  </a:ext>
                </a:extLst>
              </a:tr>
              <a:tr h="665955">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و همکاران (۲۰۱۱)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زمان بندی ایستا و پویا </a:t>
                      </a:r>
                      <a:r>
                        <a:rPr lang="en-US" sz="1200">
                          <a:effectLst/>
                          <a:cs typeface="B Nazanin" panose="00000400000000000000" pitchFamily="2" charset="-78"/>
                        </a:rPr>
                        <a:t>AGV</a:t>
                      </a:r>
                      <a:r>
                        <a:rPr lang="fa-IR" sz="1200">
                          <a:effectLst/>
                          <a:cs typeface="B Nazanin" panose="00000400000000000000" pitchFamily="2" charset="-78"/>
                        </a:rPr>
                        <a:t>ها در بنادر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پیشرفته (</a:t>
                      </a:r>
                      <a:r>
                        <a:rPr lang="en-US" sz="1200">
                          <a:effectLst/>
                          <a:cs typeface="B Nazanin" panose="00000400000000000000" pitchFamily="2" charset="-78"/>
                        </a:rPr>
                        <a:t>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به جواب بهینه در صورت وجود، می رسد.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ساخت مجدد گراف در مسائل پویا، عدم بررسی تداخل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556730647"/>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(۲۰۱۴)</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ارائه ی الگوریتمی کارا برای مسائل پویای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پویا (</a:t>
                      </a:r>
                      <a:r>
                        <a:rPr lang="en-US" sz="1200">
                          <a:effectLst/>
                          <a:cs typeface="B Nazanin" panose="00000400000000000000" pitchFamily="2" charset="-78"/>
                        </a:rPr>
                        <a:t>DNSA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تک مسیر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بیشتر از </a:t>
                      </a:r>
                      <a:r>
                        <a:rPr lang="en-US" sz="1200">
                          <a:effectLst/>
                          <a:cs typeface="B Nazanin" panose="00000400000000000000" pitchFamily="2" charset="-78"/>
                        </a:rPr>
                        <a:t>NSA</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زیاد شدن تعداد عملیات های بروز رسانی و مدیریت حافظه، عدم بررسی تداخل</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869787739"/>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یانگ و همکاران (۲۰۱۸)</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زمان بندی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ARMG</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مدل دو سطحی و حل با استفاده از الگوریتم ژنتیک</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جفت مسیره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بالا در ارائه ی جواب، عدم تداخل </a:t>
                      </a:r>
                      <a:r>
                        <a:rPr lang="en-US" sz="1200">
                          <a:effectLst/>
                          <a:cs typeface="B Nazanin" panose="00000400000000000000" pitchFamily="2" charset="-78"/>
                        </a:rPr>
                        <a:t>AGV</a:t>
                      </a:r>
                      <a:r>
                        <a:rPr lang="fa-IR" sz="1200">
                          <a:effectLst/>
                          <a:cs typeface="B Nazanin" panose="00000400000000000000" pitchFamily="2" charset="-78"/>
                        </a:rPr>
                        <a:t>ها از طریق محدود کردن تعداد </a:t>
                      </a:r>
                      <a:r>
                        <a:rPr lang="en-US" sz="1200">
                          <a:effectLst/>
                          <a:cs typeface="B Nazanin" panose="00000400000000000000" pitchFamily="2" charset="-78"/>
                        </a:rPr>
                        <a:t>AGV</a:t>
                      </a:r>
                      <a:r>
                        <a:rPr lang="fa-IR" sz="1200">
                          <a:effectLst/>
                          <a:cs typeface="B Nazanin" panose="00000400000000000000" pitchFamily="2" charset="-78"/>
                        </a:rPr>
                        <a:t>های مجاز در هر مسیر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امکان عدم همگرایی و پیدا نمودن جواب بهینه موضعی، مسیرهای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656071583"/>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شوون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fa-IR" sz="1200" dirty="0">
                          <a:effectLst/>
                          <a:cs typeface="B Nazanin" panose="00000400000000000000" pitchFamily="2" charset="-78"/>
                        </a:rPr>
                        <a:t>زمان بندی یکپارجه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ASC</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بهبود مدل دو سطحی یانگ (۲۰۱۸) از طریق ارائه ی دو الگوریتم ژنتیک با انتخاب نسل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همگرایی بیشتر الگوریتم ژنتیک بدلیل استفاده از رویکرد نسل های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عدم بررسی مسیر های دو جهته جهت افزایش مسیر های انتخابی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246103209"/>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ژانگ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برنامه ریزی بدون تداخل </a:t>
                      </a:r>
                      <a:r>
                        <a:rPr lang="en-US" sz="1200">
                          <a:effectLst/>
                          <a:cs typeface="B Nazanin" panose="00000400000000000000" pitchFamily="2" charset="-78"/>
                        </a:rPr>
                        <a:t>AGV</a:t>
                      </a:r>
                      <a:r>
                        <a:rPr lang="fa-IR" sz="1200">
                          <a:effectLst/>
                          <a:cs typeface="B Nazanin" panose="00000400000000000000" pitchFamily="2" charset="-78"/>
                        </a:rPr>
                        <a:t>ها و جرثقیل ها جهت کمینه نمودن تاخیر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ترکیبی ژنتیک و ازدحام ذرات با استفاده از منطق فازی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همگرایی بالا به دلیل ادغام </a:t>
                      </a:r>
                      <a:r>
                        <a:rPr lang="en-US" sz="1200">
                          <a:effectLst/>
                          <a:cs typeface="B Nazanin" panose="00000400000000000000" pitchFamily="2" charset="-78"/>
                        </a:rPr>
                        <a:t>GA </a:t>
                      </a:r>
                      <a:r>
                        <a:rPr lang="fa-IR" sz="1200">
                          <a:effectLst/>
                          <a:cs typeface="B Nazanin" panose="00000400000000000000" pitchFamily="2" charset="-78"/>
                        </a:rPr>
                        <a:t>و </a:t>
                      </a:r>
                      <a:r>
                        <a:rPr lang="en-US" sz="1200">
                          <a:effectLst/>
                          <a:cs typeface="B Nazanin" panose="00000400000000000000" pitchFamily="2" charset="-78"/>
                        </a:rPr>
                        <a:t>PSO</a:t>
                      </a:r>
                      <a:r>
                        <a:rPr lang="fa-IR" sz="1200">
                          <a:effectLst/>
                          <a:cs typeface="B Nazanin" panose="00000400000000000000" pitchFamily="2" charset="-78"/>
                        </a:rPr>
                        <a:t>، وجود دو نوع کانتینر باری و تخلیه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 </a:t>
                      </a:r>
                      <a:r>
                        <a:rPr lang="en-US" sz="1200" dirty="0">
                          <a:effectLst/>
                          <a:cs typeface="B Nazanin" panose="00000400000000000000" pitchFamily="2" charset="-78"/>
                        </a:rPr>
                        <a:t>AGV</a:t>
                      </a:r>
                      <a:r>
                        <a:rPr lang="fa-IR" sz="1200" dirty="0">
                          <a:effectLst/>
                          <a:cs typeface="B Nazanin" panose="00000400000000000000" pitchFamily="2" charset="-78"/>
                        </a:rPr>
                        <a:t>ها ساده و یک جهته می باشد.</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094857643"/>
                  </a:ext>
                </a:extLst>
              </a:tr>
            </a:tbl>
          </a:graphicData>
        </a:graphic>
      </p:graphicFrame>
      <p:sp>
        <p:nvSpPr>
          <p:cNvPr id="5" name="Footer Placeholder 4">
            <a:extLst>
              <a:ext uri="{FF2B5EF4-FFF2-40B4-BE49-F238E27FC236}">
                <a16:creationId xmlns:a16="http://schemas.microsoft.com/office/drawing/2014/main" id="{4D7A354F-35C4-9D7F-6492-9CEBA42D394B}"/>
              </a:ext>
            </a:extLst>
          </p:cNvPr>
          <p:cNvSpPr>
            <a:spLocks noGrp="1"/>
          </p:cNvSpPr>
          <p:nvPr>
            <p:ph type="ftr" sz="quarter" idx="11"/>
          </p:nvPr>
        </p:nvSpPr>
        <p:spPr/>
        <p:txBody>
          <a:bodyPr/>
          <a:lstStyle/>
          <a:p>
            <a:r>
              <a:rPr lang="en-US" dirty="0"/>
              <a:t>1. AGV Dispatching and Routing Problem</a:t>
            </a:r>
          </a:p>
        </p:txBody>
      </p:sp>
    </p:spTree>
    <p:extLst>
      <p:ext uri="{BB962C8B-B14F-4D97-AF65-F5344CB8AC3E}">
        <p14:creationId xmlns:p14="http://schemas.microsoft.com/office/powerpoint/2010/main" val="37854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1915</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2  Titr</vt:lpstr>
      <vt:lpstr>Arial</vt:lpstr>
      <vt:lpstr>B Nazanin</vt:lpstr>
      <vt:lpstr>BNazanin</vt:lpstr>
      <vt:lpstr>BNazaninBold</vt:lpstr>
      <vt:lpstr>Calibri</vt:lpstr>
      <vt:lpstr>Calibri Light</vt:lpstr>
      <vt:lpstr>Cambria Math</vt:lpstr>
      <vt:lpstr>Symbol</vt:lpstr>
      <vt:lpstr>Times New Roman</vt:lpstr>
      <vt:lpstr>Office Theme</vt:lpstr>
      <vt:lpstr>یک الگوریتم شاخه و کرانه برای مسیریابی بدون تداخل خودرو های خودکار در پایانه های کانتینری</vt:lpstr>
      <vt:lpstr>PowerPoint Presentation</vt:lpstr>
      <vt:lpstr>1. بیان مسئله </vt:lpstr>
      <vt:lpstr>۲. اهداف تحقیق</vt:lpstr>
      <vt:lpstr>۳. سوالات تحقیق</vt:lpstr>
      <vt:lpstr>۴. فرضیات تحقیق</vt:lpstr>
      <vt:lpstr>۴. فرضیات تحقیق (ادامه)</vt:lpstr>
      <vt:lpstr>۵. مفاهیم و تعاریف</vt:lpstr>
      <vt:lpstr>۶. پیشینه پژوهش</vt:lpstr>
      <vt:lpstr>۷. مشکلات و تنگناهای احتمالی پژوهش</vt:lpstr>
      <vt:lpstr>۸. مدل پیشنهادی</vt:lpstr>
      <vt:lpstr>۸. مدل پیشنهادی: مدلی بر اساس شاخه و کران</vt:lpstr>
      <vt:lpstr>۸. مدل پیشنهادی: پیاده سازی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Amirreza Taghizadeh</dc:creator>
  <cp:lastModifiedBy>Amirreza Taghizadeh</cp:lastModifiedBy>
  <cp:revision>7</cp:revision>
  <dcterms:created xsi:type="dcterms:W3CDTF">2024-09-22T06:03:10Z</dcterms:created>
  <dcterms:modified xsi:type="dcterms:W3CDTF">2024-09-29T19:26:23Z</dcterms:modified>
</cp:coreProperties>
</file>