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Pattanakarn Heavy" charset="1" panose="00000000000000000000"/>
      <p:regular r:id="rId21"/>
    </p:embeddedFont>
    <p:embeddedFont>
      <p:font typeface="Pattanakarn Bold" charset="1" panose="00000000000000000000"/>
      <p:regular r:id="rId22"/>
    </p:embeddedFont>
    <p:embeddedFont>
      <p:font typeface="Canva Sans Bold" charset="1" panose="020B0803030501040103"/>
      <p:regular r:id="rId23"/>
    </p:embeddedFont>
    <p:embeddedFont>
      <p:font typeface="Open Sans" charset="1" panose="00000000000000000000"/>
      <p:regular r:id="rId24"/>
    </p:embeddedFont>
    <p:embeddedFont>
      <p:font typeface="Open Sans Medium" charset="1" panose="00000000000000000000"/>
      <p:regular r:id="rId25"/>
    </p:embeddedFont>
    <p:embeddedFont>
      <p:font typeface="Canva Sans" charset="1" panose="020B05030305010401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5446863" y="1446363"/>
            <a:ext cx="7394274" cy="7394274"/>
          </a:xfrm>
          <a:custGeom>
            <a:avLst/>
            <a:gdLst/>
            <a:ahLst/>
            <a:cxnLst/>
            <a:rect r="r" b="b" t="t" l="l"/>
            <a:pathLst>
              <a:path h="7394274" w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8770994"/>
            <a:ext cx="471358" cy="487306"/>
          </a:xfrm>
          <a:custGeom>
            <a:avLst/>
            <a:gdLst/>
            <a:ahLst/>
            <a:cxnLst/>
            <a:rect r="r" b="b" t="t" l="l"/>
            <a:pathLst>
              <a:path h="487306" w="471358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787942" y="8723182"/>
            <a:ext cx="471358" cy="487306"/>
          </a:xfrm>
          <a:custGeom>
            <a:avLst/>
            <a:gdLst/>
            <a:ahLst/>
            <a:cxnLst/>
            <a:rect r="r" b="b" t="t" l="l"/>
            <a:pathLst>
              <a:path h="487306" w="471358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191844" y="198368"/>
            <a:ext cx="3514740" cy="1978798"/>
          </a:xfrm>
          <a:custGeom>
            <a:avLst/>
            <a:gdLst/>
            <a:ahLst/>
            <a:cxnLst/>
            <a:rect r="r" b="b" t="t" l="l"/>
            <a:pathLst>
              <a:path h="1978798" w="3514740">
                <a:moveTo>
                  <a:pt x="0" y="0"/>
                </a:moveTo>
                <a:lnTo>
                  <a:pt x="3514740" y="0"/>
                </a:lnTo>
                <a:lnTo>
                  <a:pt x="3514740" y="1978799"/>
                </a:lnTo>
                <a:lnTo>
                  <a:pt x="0" y="19787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4356" y="394646"/>
            <a:ext cx="1940046" cy="1782521"/>
          </a:xfrm>
          <a:custGeom>
            <a:avLst/>
            <a:gdLst/>
            <a:ahLst/>
            <a:cxnLst/>
            <a:rect r="r" b="b" t="t" l="l"/>
            <a:pathLst>
              <a:path h="1782521" w="1940046">
                <a:moveTo>
                  <a:pt x="0" y="0"/>
                </a:moveTo>
                <a:lnTo>
                  <a:pt x="1940046" y="0"/>
                </a:lnTo>
                <a:lnTo>
                  <a:pt x="1940046" y="1782521"/>
                </a:lnTo>
                <a:lnTo>
                  <a:pt x="0" y="178252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14789" y="4770366"/>
            <a:ext cx="12058423" cy="2193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87"/>
              </a:lnSpc>
              <a:spcBef>
                <a:spcPct val="0"/>
              </a:spcBef>
            </a:pPr>
            <a:r>
              <a:rPr lang="en-US" b="true" sz="6276">
                <a:solidFill>
                  <a:srgbClr val="FFFFFF"/>
                </a:solidFill>
                <a:latin typeface="Pattanakarn Heavy"/>
                <a:ea typeface="Pattanakarn Heavy"/>
                <a:cs typeface="Pattanakarn Heavy"/>
                <a:sym typeface="Pattanakarn Heavy"/>
              </a:rPr>
              <a:t>SPEECH RECOGNITION &amp; TRANSLATION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46863" y="3774790"/>
            <a:ext cx="7001172" cy="944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8"/>
              </a:lnSpc>
              <a:spcBef>
                <a:spcPct val="0"/>
              </a:spcBef>
            </a:pPr>
            <a:r>
              <a:rPr lang="en-US" b="true" sz="5577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REAL-TIME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2561086" y="-4036332"/>
            <a:ext cx="7394274" cy="7394274"/>
          </a:xfrm>
          <a:custGeom>
            <a:avLst/>
            <a:gdLst/>
            <a:ahLst/>
            <a:cxnLst/>
            <a:rect r="r" b="b" t="t" l="l"/>
            <a:pathLst>
              <a:path h="7394274" w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10800000">
            <a:off x="-4156279" y="7523558"/>
            <a:ext cx="7394274" cy="7394274"/>
          </a:xfrm>
          <a:custGeom>
            <a:avLst/>
            <a:gdLst/>
            <a:ahLst/>
            <a:cxnLst/>
            <a:rect r="r" b="b" t="t" l="l"/>
            <a:pathLst>
              <a:path h="7394274" w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631946" y="3699225"/>
            <a:ext cx="8042348" cy="3659268"/>
          </a:xfrm>
          <a:custGeom>
            <a:avLst/>
            <a:gdLst/>
            <a:ahLst/>
            <a:cxnLst/>
            <a:rect r="r" b="b" t="t" l="l"/>
            <a:pathLst>
              <a:path h="3659268" w="8042348">
                <a:moveTo>
                  <a:pt x="0" y="0"/>
                </a:moveTo>
                <a:lnTo>
                  <a:pt x="8042348" y="0"/>
                </a:lnTo>
                <a:lnTo>
                  <a:pt x="8042348" y="3659268"/>
                </a:lnTo>
                <a:lnTo>
                  <a:pt x="0" y="36592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640655" y="351577"/>
            <a:ext cx="12506118" cy="1211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81"/>
              </a:lnSpc>
              <a:spcBef>
                <a:spcPct val="0"/>
              </a:spcBef>
            </a:pPr>
            <a:r>
              <a:rPr lang="en-US" b="true" sz="7058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CHALLENGES SOLUTION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282185"/>
            <a:ext cx="8304057" cy="2445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2548" indent="-216274" lvl="1">
              <a:lnSpc>
                <a:spcPts val="2804"/>
              </a:lnSpc>
              <a:buFont typeface="Arial"/>
              <a:buChar char="•"/>
            </a:pPr>
            <a:r>
              <a:rPr lang="en-US" sz="200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Adopted the Whisper-small pre-trained model from Hugging Face.</a:t>
            </a:r>
          </a:p>
          <a:p>
            <a:pPr algn="l" marL="432548" indent="-216274" lvl="1">
              <a:lnSpc>
                <a:spcPts val="2804"/>
              </a:lnSpc>
              <a:buFont typeface="Arial"/>
              <a:buChar char="•"/>
            </a:pPr>
            <a:r>
              <a:rPr lang="en-US" sz="200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Fine-tuned Whisper on custom dataset using limited resources.</a:t>
            </a:r>
          </a:p>
          <a:p>
            <a:pPr algn="l" marL="432548" indent="-216274" lvl="1">
              <a:lnSpc>
                <a:spcPts val="2804"/>
              </a:lnSpc>
              <a:buFont typeface="Arial"/>
              <a:buChar char="•"/>
            </a:pPr>
            <a:r>
              <a:rPr lang="en-US" sz="200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Focused on:</a:t>
            </a:r>
          </a:p>
          <a:p>
            <a:pPr algn="l" marL="865097" indent="-288366" lvl="2">
              <a:lnSpc>
                <a:spcPts val="2804"/>
              </a:lnSpc>
              <a:buFont typeface="Arial"/>
              <a:buChar char="⚬"/>
            </a:pPr>
            <a:r>
              <a:rPr lang="en-US" sz="200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Efficient training with low batch size and gradient accumulation.</a:t>
            </a:r>
          </a:p>
          <a:p>
            <a:pPr algn="l" marL="865097" indent="-288366" lvl="2">
              <a:lnSpc>
                <a:spcPts val="2804"/>
              </a:lnSpc>
              <a:spcBef>
                <a:spcPct val="0"/>
              </a:spcBef>
              <a:buFont typeface="Arial"/>
              <a:buChar char="⚬"/>
            </a:pPr>
            <a:r>
              <a:rPr lang="en-US" sz="200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Faster convergence with small data.</a:t>
            </a:r>
          </a:p>
          <a:p>
            <a:pPr algn="l">
              <a:lnSpc>
                <a:spcPts val="2804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640655" y="2125949"/>
            <a:ext cx="1250611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Switch</a:t>
            </a: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to Pre-trained Model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2561086" y="-4036332"/>
            <a:ext cx="7394274" cy="7394274"/>
          </a:xfrm>
          <a:custGeom>
            <a:avLst/>
            <a:gdLst/>
            <a:ahLst/>
            <a:cxnLst/>
            <a:rect r="r" b="b" t="t" l="l"/>
            <a:pathLst>
              <a:path h="7394274" w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10800000">
            <a:off x="-4156279" y="7523558"/>
            <a:ext cx="7394274" cy="7394274"/>
          </a:xfrm>
          <a:custGeom>
            <a:avLst/>
            <a:gdLst/>
            <a:ahLst/>
            <a:cxnLst/>
            <a:rect r="r" b="b" t="t" l="l"/>
            <a:pathLst>
              <a:path h="7394274" w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858804" y="1755020"/>
            <a:ext cx="6033963" cy="4145243"/>
          </a:xfrm>
          <a:custGeom>
            <a:avLst/>
            <a:gdLst/>
            <a:ahLst/>
            <a:cxnLst/>
            <a:rect r="r" b="b" t="t" l="l"/>
            <a:pathLst>
              <a:path h="4145243" w="6033963">
                <a:moveTo>
                  <a:pt x="0" y="0"/>
                </a:moveTo>
                <a:lnTo>
                  <a:pt x="6033963" y="0"/>
                </a:lnTo>
                <a:lnTo>
                  <a:pt x="6033963" y="4145243"/>
                </a:lnTo>
                <a:lnTo>
                  <a:pt x="0" y="41452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934205" y="6012792"/>
            <a:ext cx="5883161" cy="4086776"/>
          </a:xfrm>
          <a:custGeom>
            <a:avLst/>
            <a:gdLst/>
            <a:ahLst/>
            <a:cxnLst/>
            <a:rect r="r" b="b" t="t" l="l"/>
            <a:pathLst>
              <a:path h="4086776" w="5883161">
                <a:moveTo>
                  <a:pt x="0" y="0"/>
                </a:moveTo>
                <a:lnTo>
                  <a:pt x="5883161" y="0"/>
                </a:lnTo>
                <a:lnTo>
                  <a:pt x="5883161" y="4086776"/>
                </a:lnTo>
                <a:lnTo>
                  <a:pt x="0" y="40867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30095" y="459920"/>
            <a:ext cx="14205325" cy="961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1"/>
              </a:lnSpc>
              <a:spcBef>
                <a:spcPct val="0"/>
              </a:spcBef>
            </a:pPr>
            <a:r>
              <a:rPr lang="en-US" b="true" sz="5658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FINE TUNING PRE-TRAINED MODEL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3292" y="2429896"/>
            <a:ext cx="8304057" cy="3845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Fine-tuning Strategy</a:t>
            </a:r>
          </a:p>
          <a:p>
            <a:pPr algn="l" marL="432548" indent="-216274" lvl="1">
              <a:lnSpc>
                <a:spcPts val="2804"/>
              </a:lnSpc>
              <a:buFont typeface="Arial"/>
              <a:buChar char="•"/>
            </a:pPr>
            <a:r>
              <a:rPr lang="en-US" sz="200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Preparation:</a:t>
            </a:r>
          </a:p>
          <a:p>
            <a:pPr algn="l" marL="865097" indent="-288366" lvl="2">
              <a:lnSpc>
                <a:spcPts val="2804"/>
              </a:lnSpc>
              <a:buFont typeface="Arial"/>
              <a:buChar char="⚬"/>
            </a:pPr>
            <a:r>
              <a:rPr lang="en-US" sz="200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Custom DatasetDict with audio and text.</a:t>
            </a:r>
          </a:p>
          <a:p>
            <a:pPr algn="l" marL="432548" indent="-216274" lvl="1">
              <a:lnSpc>
                <a:spcPts val="2804"/>
              </a:lnSpc>
              <a:buFont typeface="Arial"/>
              <a:buChar char="•"/>
            </a:pPr>
            <a:r>
              <a:rPr lang="en-US" sz="200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Preproc</a:t>
            </a:r>
            <a:r>
              <a:rPr lang="en-US" sz="200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essing:</a:t>
            </a:r>
          </a:p>
          <a:p>
            <a:pPr algn="l" marL="865097" indent="-288366" lvl="2">
              <a:lnSpc>
                <a:spcPts val="2804"/>
              </a:lnSpc>
              <a:buFont typeface="Arial"/>
              <a:buChar char="⚬"/>
            </a:pPr>
            <a:r>
              <a:rPr lang="en-US" sz="200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Used WhisperFeatureExtractor, WhisperTokenizer, WhisperProcessor.</a:t>
            </a:r>
          </a:p>
          <a:p>
            <a:pPr algn="l" marL="432548" indent="-216274" lvl="1">
              <a:lnSpc>
                <a:spcPts val="2804"/>
              </a:lnSpc>
              <a:buFont typeface="Arial"/>
              <a:buChar char="•"/>
            </a:pPr>
            <a:r>
              <a:rPr lang="en-US" sz="200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</a:t>
            </a:r>
            <a:r>
              <a:rPr lang="en-US" sz="200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ining Strategy:</a:t>
            </a:r>
          </a:p>
          <a:p>
            <a:pPr algn="l" marL="865097" indent="-288366" lvl="2">
              <a:lnSpc>
                <a:spcPts val="2804"/>
              </a:lnSpc>
              <a:buFont typeface="Arial"/>
              <a:buChar char="⚬"/>
            </a:pPr>
            <a:r>
              <a:rPr lang="en-US" sz="200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Mixed precision (fp16).</a:t>
            </a:r>
          </a:p>
          <a:p>
            <a:pPr algn="l" marL="865097" indent="-288366" lvl="2">
              <a:lnSpc>
                <a:spcPts val="2804"/>
              </a:lnSpc>
              <a:buFont typeface="Arial"/>
              <a:buChar char="⚬"/>
            </a:pPr>
            <a:r>
              <a:rPr lang="en-US" sz="200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WER (Word Error Rate) used for evaluation.</a:t>
            </a:r>
          </a:p>
          <a:p>
            <a:pPr algn="l" marL="865097" indent="-288366" lvl="2">
              <a:lnSpc>
                <a:spcPts val="2804"/>
              </a:lnSpc>
              <a:spcBef>
                <a:spcPct val="0"/>
              </a:spcBef>
              <a:buFont typeface="Arial"/>
              <a:buChar char="⚬"/>
            </a:pPr>
            <a:r>
              <a:rPr lang="en-US" sz="200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Optimized hyperp</a:t>
            </a:r>
            <a:r>
              <a:rPr lang="en-US" sz="200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arameters for fast convergence.</a:t>
            </a:r>
          </a:p>
          <a:p>
            <a:pPr algn="l">
              <a:lnSpc>
                <a:spcPts val="2804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55141" y="7684144"/>
            <a:ext cx="8304057" cy="696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4"/>
              </a:lnSpc>
              <a:spcBef>
                <a:spcPct val="0"/>
              </a:spcBef>
            </a:pPr>
            <a:r>
              <a:rPr lang="en-US" sz="200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Starting the training process until we reached 2000 steps with training loss 0.001500 (Until Free Colab GPU Expired)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2561086" y="-4036332"/>
            <a:ext cx="7394274" cy="7394274"/>
          </a:xfrm>
          <a:custGeom>
            <a:avLst/>
            <a:gdLst/>
            <a:ahLst/>
            <a:cxnLst/>
            <a:rect r="r" b="b" t="t" l="l"/>
            <a:pathLst>
              <a:path h="7394274" w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10800000">
            <a:off x="-4156279" y="7523558"/>
            <a:ext cx="7394274" cy="7394274"/>
          </a:xfrm>
          <a:custGeom>
            <a:avLst/>
            <a:gdLst/>
            <a:ahLst/>
            <a:cxnLst/>
            <a:rect r="r" b="b" t="t" l="l"/>
            <a:pathLst>
              <a:path h="7394274" w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425750" y="2919025"/>
            <a:ext cx="8833550" cy="2948197"/>
          </a:xfrm>
          <a:custGeom>
            <a:avLst/>
            <a:gdLst/>
            <a:ahLst/>
            <a:cxnLst/>
            <a:rect r="r" b="b" t="t" l="l"/>
            <a:pathLst>
              <a:path h="2948197" w="8833550">
                <a:moveTo>
                  <a:pt x="0" y="0"/>
                </a:moveTo>
                <a:lnTo>
                  <a:pt x="8833550" y="0"/>
                </a:lnTo>
                <a:lnTo>
                  <a:pt x="8833550" y="2948197"/>
                </a:lnTo>
                <a:lnTo>
                  <a:pt x="0" y="29481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192978" y="6773461"/>
            <a:ext cx="9803874" cy="1899501"/>
          </a:xfrm>
          <a:custGeom>
            <a:avLst/>
            <a:gdLst/>
            <a:ahLst/>
            <a:cxnLst/>
            <a:rect r="r" b="b" t="t" l="l"/>
            <a:pathLst>
              <a:path h="1899501" w="9803874">
                <a:moveTo>
                  <a:pt x="0" y="0"/>
                </a:moveTo>
                <a:lnTo>
                  <a:pt x="9803875" y="0"/>
                </a:lnTo>
                <a:lnTo>
                  <a:pt x="9803875" y="1899500"/>
                </a:lnTo>
                <a:lnTo>
                  <a:pt x="0" y="18995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30095" y="459920"/>
            <a:ext cx="14205325" cy="961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1"/>
              </a:lnSpc>
              <a:spcBef>
                <a:spcPct val="0"/>
              </a:spcBef>
            </a:pPr>
            <a:r>
              <a:rPr lang="en-US" b="true" sz="5658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MODEL DEPLOYMENT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9216" y="4620547"/>
            <a:ext cx="8304057" cy="2445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2548" indent="-216274" lvl="1">
              <a:lnSpc>
                <a:spcPts val="2804"/>
              </a:lnSpc>
              <a:buFont typeface="Arial"/>
              <a:buChar char="•"/>
            </a:pPr>
            <a:r>
              <a:rPr lang="en-US" sz="200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Developed a FastAPI service to:</a:t>
            </a:r>
          </a:p>
          <a:p>
            <a:pPr algn="l" marL="865097" indent="-288366" lvl="2">
              <a:lnSpc>
                <a:spcPts val="2804"/>
              </a:lnSpc>
              <a:buFont typeface="Arial"/>
              <a:buChar char="⚬"/>
            </a:pPr>
            <a:r>
              <a:rPr lang="en-US" sz="200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Upload audio.</a:t>
            </a:r>
          </a:p>
          <a:p>
            <a:pPr algn="l" marL="865097" indent="-288366" lvl="2">
              <a:lnSpc>
                <a:spcPts val="2804"/>
              </a:lnSpc>
              <a:buFont typeface="Arial"/>
              <a:buChar char="⚬"/>
            </a:pPr>
            <a:r>
              <a:rPr lang="en-US" sz="200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 sz="200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ranscr</a:t>
            </a:r>
            <a:r>
              <a:rPr lang="en-US" sz="200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ibe speech using Whisper.</a:t>
            </a:r>
          </a:p>
          <a:p>
            <a:pPr algn="l" marL="865097" indent="-288366" lvl="2">
              <a:lnSpc>
                <a:spcPts val="2804"/>
              </a:lnSpc>
              <a:buFont typeface="Arial"/>
              <a:buChar char="⚬"/>
            </a:pPr>
            <a:r>
              <a:rPr lang="en-US" sz="200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</a:t>
            </a:r>
            <a:r>
              <a:rPr lang="en-US" sz="200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nslate text using Helsinki-NLP translation model.</a:t>
            </a:r>
          </a:p>
          <a:p>
            <a:pPr algn="l" marL="432548" indent="-216274" lvl="1">
              <a:lnSpc>
                <a:spcPts val="2804"/>
              </a:lnSpc>
              <a:buFont typeface="Arial"/>
              <a:buChar char="•"/>
            </a:pPr>
            <a:r>
              <a:rPr lang="en-US" sz="200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Real-t</a:t>
            </a:r>
            <a:r>
              <a:rPr lang="en-US" sz="200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ime predictions and responses in JSON format.</a:t>
            </a:r>
          </a:p>
          <a:p>
            <a:pPr algn="l" marL="432548" indent="-216274" lvl="1">
              <a:lnSpc>
                <a:spcPts val="2804"/>
              </a:lnSpc>
              <a:spcBef>
                <a:spcPct val="0"/>
              </a:spcBef>
              <a:buFont typeface="Arial"/>
              <a:buChar char="•"/>
            </a:pPr>
            <a:r>
              <a:rPr lang="en-US" sz="200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Secured file uplo</a:t>
            </a:r>
            <a:r>
              <a:rPr lang="en-US" sz="200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 and validated audio inputs.</a:t>
            </a:r>
          </a:p>
          <a:p>
            <a:pPr algn="l">
              <a:lnSpc>
                <a:spcPts val="2804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5376220" y="1692457"/>
            <a:ext cx="8150975" cy="629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b="true" sz="3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API Development with FastAPI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2561086" y="-4036332"/>
            <a:ext cx="7394274" cy="7394274"/>
          </a:xfrm>
          <a:custGeom>
            <a:avLst/>
            <a:gdLst/>
            <a:ahLst/>
            <a:cxnLst/>
            <a:rect r="r" b="b" t="t" l="l"/>
            <a:pathLst>
              <a:path h="7394274" w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10800000">
            <a:off x="-4156279" y="7523558"/>
            <a:ext cx="7394274" cy="7394274"/>
          </a:xfrm>
          <a:custGeom>
            <a:avLst/>
            <a:gdLst/>
            <a:ahLst/>
            <a:cxnLst/>
            <a:rect r="r" b="b" t="t" l="l"/>
            <a:pathLst>
              <a:path h="7394274" w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810178" y="5307185"/>
            <a:ext cx="7202988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810178" y="3774762"/>
            <a:ext cx="1228279" cy="1228279"/>
            <a:chOff x="0" y="0"/>
            <a:chExt cx="323497" cy="3234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3497" cy="323497"/>
            </a:xfrm>
            <a:custGeom>
              <a:avLst/>
              <a:gdLst/>
              <a:ahLst/>
              <a:cxnLst/>
              <a:rect r="r" b="b" t="t" l="l"/>
              <a:pathLst>
                <a:path h="323497" w="323497">
                  <a:moveTo>
                    <a:pt x="161749" y="0"/>
                  </a:moveTo>
                  <a:lnTo>
                    <a:pt x="161749" y="0"/>
                  </a:lnTo>
                  <a:cubicBezTo>
                    <a:pt x="251080" y="0"/>
                    <a:pt x="323497" y="72417"/>
                    <a:pt x="323497" y="161749"/>
                  </a:cubicBezTo>
                  <a:lnTo>
                    <a:pt x="323497" y="161749"/>
                  </a:lnTo>
                  <a:cubicBezTo>
                    <a:pt x="323497" y="251080"/>
                    <a:pt x="251080" y="323497"/>
                    <a:pt x="161749" y="323497"/>
                  </a:cubicBezTo>
                  <a:lnTo>
                    <a:pt x="161749" y="323497"/>
                  </a:lnTo>
                  <a:cubicBezTo>
                    <a:pt x="72417" y="323497"/>
                    <a:pt x="0" y="251080"/>
                    <a:pt x="0" y="161749"/>
                  </a:cubicBezTo>
                  <a:lnTo>
                    <a:pt x="0" y="161749"/>
                  </a:lnTo>
                  <a:cubicBezTo>
                    <a:pt x="0" y="72417"/>
                    <a:pt x="72417" y="0"/>
                    <a:pt x="161749" y="0"/>
                  </a:cubicBezTo>
                  <a:close/>
                </a:path>
              </a:pathLst>
            </a:custGeom>
            <a:solidFill>
              <a:srgbClr val="FF276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323497" cy="3806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10178" y="5611330"/>
            <a:ext cx="1228279" cy="1228279"/>
            <a:chOff x="0" y="0"/>
            <a:chExt cx="323497" cy="32349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3497" cy="323497"/>
            </a:xfrm>
            <a:custGeom>
              <a:avLst/>
              <a:gdLst/>
              <a:ahLst/>
              <a:cxnLst/>
              <a:rect r="r" b="b" t="t" l="l"/>
              <a:pathLst>
                <a:path h="323497" w="323497">
                  <a:moveTo>
                    <a:pt x="161749" y="0"/>
                  </a:moveTo>
                  <a:lnTo>
                    <a:pt x="161749" y="0"/>
                  </a:lnTo>
                  <a:cubicBezTo>
                    <a:pt x="251080" y="0"/>
                    <a:pt x="323497" y="72417"/>
                    <a:pt x="323497" y="161749"/>
                  </a:cubicBezTo>
                  <a:lnTo>
                    <a:pt x="323497" y="161749"/>
                  </a:lnTo>
                  <a:cubicBezTo>
                    <a:pt x="323497" y="251080"/>
                    <a:pt x="251080" y="323497"/>
                    <a:pt x="161749" y="323497"/>
                  </a:cubicBezTo>
                  <a:lnTo>
                    <a:pt x="161749" y="323497"/>
                  </a:lnTo>
                  <a:cubicBezTo>
                    <a:pt x="72417" y="323497"/>
                    <a:pt x="0" y="251080"/>
                    <a:pt x="0" y="161749"/>
                  </a:cubicBezTo>
                  <a:lnTo>
                    <a:pt x="0" y="161749"/>
                  </a:lnTo>
                  <a:cubicBezTo>
                    <a:pt x="0" y="72417"/>
                    <a:pt x="72417" y="0"/>
                    <a:pt x="161749" y="0"/>
                  </a:cubicBezTo>
                  <a:close/>
                </a:path>
              </a:pathLst>
            </a:custGeom>
            <a:solidFill>
              <a:srgbClr val="FF276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323497" cy="3806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1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200757" y="490220"/>
            <a:ext cx="5886486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FINAL RESULT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06894" y="4068861"/>
            <a:ext cx="5215416" cy="611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Working system for real-time speech recognition and translation.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06894" y="6115598"/>
            <a:ext cx="5506271" cy="611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Reliable transcription and translation performance.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18075" y="4144443"/>
            <a:ext cx="812484" cy="431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1"/>
              </a:lnSpc>
              <a:spcBef>
                <a:spcPct val="0"/>
              </a:spcBef>
            </a:pPr>
            <a:r>
              <a:rPr lang="en-US" b="true" sz="250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01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18075" y="5981012"/>
            <a:ext cx="812484" cy="431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1"/>
              </a:lnSpc>
              <a:spcBef>
                <a:spcPct val="0"/>
              </a:spcBef>
            </a:pPr>
            <a:r>
              <a:rPr lang="en-US" b="true" sz="250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02</a:t>
            </a:r>
          </a:p>
        </p:txBody>
      </p:sp>
      <p:sp>
        <p:nvSpPr>
          <p:cNvPr name="AutoShape 16" id="16"/>
          <p:cNvSpPr/>
          <p:nvPr/>
        </p:nvSpPr>
        <p:spPr>
          <a:xfrm>
            <a:off x="10056312" y="5307185"/>
            <a:ext cx="7202988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7" id="17"/>
          <p:cNvGrpSpPr/>
          <p:nvPr/>
        </p:nvGrpSpPr>
        <p:grpSpPr>
          <a:xfrm rot="0">
            <a:off x="10056312" y="3774762"/>
            <a:ext cx="1228279" cy="1228279"/>
            <a:chOff x="0" y="0"/>
            <a:chExt cx="323497" cy="32349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23497" cy="323497"/>
            </a:xfrm>
            <a:custGeom>
              <a:avLst/>
              <a:gdLst/>
              <a:ahLst/>
              <a:cxnLst/>
              <a:rect r="r" b="b" t="t" l="l"/>
              <a:pathLst>
                <a:path h="323497" w="323497">
                  <a:moveTo>
                    <a:pt x="161749" y="0"/>
                  </a:moveTo>
                  <a:lnTo>
                    <a:pt x="161749" y="0"/>
                  </a:lnTo>
                  <a:cubicBezTo>
                    <a:pt x="251080" y="0"/>
                    <a:pt x="323497" y="72417"/>
                    <a:pt x="323497" y="161749"/>
                  </a:cubicBezTo>
                  <a:lnTo>
                    <a:pt x="323497" y="161749"/>
                  </a:lnTo>
                  <a:cubicBezTo>
                    <a:pt x="323497" y="251080"/>
                    <a:pt x="251080" y="323497"/>
                    <a:pt x="161749" y="323497"/>
                  </a:cubicBezTo>
                  <a:lnTo>
                    <a:pt x="161749" y="323497"/>
                  </a:lnTo>
                  <a:cubicBezTo>
                    <a:pt x="72417" y="323497"/>
                    <a:pt x="0" y="251080"/>
                    <a:pt x="0" y="161749"/>
                  </a:cubicBezTo>
                  <a:lnTo>
                    <a:pt x="0" y="161749"/>
                  </a:lnTo>
                  <a:cubicBezTo>
                    <a:pt x="0" y="72417"/>
                    <a:pt x="72417" y="0"/>
                    <a:pt x="161749" y="0"/>
                  </a:cubicBezTo>
                  <a:close/>
                </a:path>
              </a:pathLst>
            </a:custGeom>
            <a:solidFill>
              <a:srgbClr val="FF2768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323497" cy="3806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1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056312" y="5611330"/>
            <a:ext cx="1228279" cy="1228279"/>
            <a:chOff x="0" y="0"/>
            <a:chExt cx="323497" cy="32349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23497" cy="323497"/>
            </a:xfrm>
            <a:custGeom>
              <a:avLst/>
              <a:gdLst/>
              <a:ahLst/>
              <a:cxnLst/>
              <a:rect r="r" b="b" t="t" l="l"/>
              <a:pathLst>
                <a:path h="323497" w="323497">
                  <a:moveTo>
                    <a:pt x="161749" y="0"/>
                  </a:moveTo>
                  <a:lnTo>
                    <a:pt x="161749" y="0"/>
                  </a:lnTo>
                  <a:cubicBezTo>
                    <a:pt x="251080" y="0"/>
                    <a:pt x="323497" y="72417"/>
                    <a:pt x="323497" y="161749"/>
                  </a:cubicBezTo>
                  <a:lnTo>
                    <a:pt x="323497" y="161749"/>
                  </a:lnTo>
                  <a:cubicBezTo>
                    <a:pt x="323497" y="251080"/>
                    <a:pt x="251080" y="323497"/>
                    <a:pt x="161749" y="323497"/>
                  </a:cubicBezTo>
                  <a:lnTo>
                    <a:pt x="161749" y="323497"/>
                  </a:lnTo>
                  <a:cubicBezTo>
                    <a:pt x="72417" y="323497"/>
                    <a:pt x="0" y="251080"/>
                    <a:pt x="0" y="161749"/>
                  </a:cubicBezTo>
                  <a:lnTo>
                    <a:pt x="0" y="161749"/>
                  </a:lnTo>
                  <a:cubicBezTo>
                    <a:pt x="0" y="72417"/>
                    <a:pt x="72417" y="0"/>
                    <a:pt x="161749" y="0"/>
                  </a:cubicBezTo>
                  <a:close/>
                </a:path>
              </a:pathLst>
            </a:custGeom>
            <a:solidFill>
              <a:srgbClr val="FF2768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323497" cy="3806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1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1753029" y="4226024"/>
            <a:ext cx="5705278" cy="611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Successful integration into an easy-to-use REST API.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11751316" y="6115598"/>
            <a:ext cx="6225755" cy="611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Demonstrated full cycle from raw audio to translated text.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10264209" y="4144443"/>
            <a:ext cx="812484" cy="431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1"/>
              </a:lnSpc>
              <a:spcBef>
                <a:spcPct val="0"/>
              </a:spcBef>
            </a:pPr>
            <a:r>
              <a:rPr lang="en-US" b="true" sz="250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03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264209" y="5981012"/>
            <a:ext cx="812484" cy="431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1"/>
              </a:lnSpc>
              <a:spcBef>
                <a:spcPct val="0"/>
              </a:spcBef>
            </a:pPr>
            <a:r>
              <a:rPr lang="en-US" b="true" sz="250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04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2561086" y="-4036332"/>
            <a:ext cx="7394274" cy="7394274"/>
          </a:xfrm>
          <a:custGeom>
            <a:avLst/>
            <a:gdLst/>
            <a:ahLst/>
            <a:cxnLst/>
            <a:rect r="r" b="b" t="t" l="l"/>
            <a:pathLst>
              <a:path h="7394274" w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10800000">
            <a:off x="-4156279" y="7523558"/>
            <a:ext cx="7394274" cy="7394274"/>
          </a:xfrm>
          <a:custGeom>
            <a:avLst/>
            <a:gdLst/>
            <a:ahLst/>
            <a:cxnLst/>
            <a:rect r="r" b="b" t="t" l="l"/>
            <a:pathLst>
              <a:path h="7394274" w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810178" y="5307185"/>
            <a:ext cx="7202988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810178" y="3774762"/>
            <a:ext cx="1228279" cy="1228279"/>
            <a:chOff x="0" y="0"/>
            <a:chExt cx="323497" cy="3234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3497" cy="323497"/>
            </a:xfrm>
            <a:custGeom>
              <a:avLst/>
              <a:gdLst/>
              <a:ahLst/>
              <a:cxnLst/>
              <a:rect r="r" b="b" t="t" l="l"/>
              <a:pathLst>
                <a:path h="323497" w="323497">
                  <a:moveTo>
                    <a:pt x="161749" y="0"/>
                  </a:moveTo>
                  <a:lnTo>
                    <a:pt x="161749" y="0"/>
                  </a:lnTo>
                  <a:cubicBezTo>
                    <a:pt x="251080" y="0"/>
                    <a:pt x="323497" y="72417"/>
                    <a:pt x="323497" y="161749"/>
                  </a:cubicBezTo>
                  <a:lnTo>
                    <a:pt x="323497" y="161749"/>
                  </a:lnTo>
                  <a:cubicBezTo>
                    <a:pt x="323497" y="251080"/>
                    <a:pt x="251080" y="323497"/>
                    <a:pt x="161749" y="323497"/>
                  </a:cubicBezTo>
                  <a:lnTo>
                    <a:pt x="161749" y="323497"/>
                  </a:lnTo>
                  <a:cubicBezTo>
                    <a:pt x="72417" y="323497"/>
                    <a:pt x="0" y="251080"/>
                    <a:pt x="0" y="161749"/>
                  </a:cubicBezTo>
                  <a:lnTo>
                    <a:pt x="0" y="161749"/>
                  </a:lnTo>
                  <a:cubicBezTo>
                    <a:pt x="0" y="72417"/>
                    <a:pt x="72417" y="0"/>
                    <a:pt x="161749" y="0"/>
                  </a:cubicBezTo>
                  <a:close/>
                </a:path>
              </a:pathLst>
            </a:custGeom>
            <a:solidFill>
              <a:srgbClr val="FF276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323497" cy="3806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10178" y="5611330"/>
            <a:ext cx="1228279" cy="1228279"/>
            <a:chOff x="0" y="0"/>
            <a:chExt cx="323497" cy="32349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3497" cy="323497"/>
            </a:xfrm>
            <a:custGeom>
              <a:avLst/>
              <a:gdLst/>
              <a:ahLst/>
              <a:cxnLst/>
              <a:rect r="r" b="b" t="t" l="l"/>
              <a:pathLst>
                <a:path h="323497" w="323497">
                  <a:moveTo>
                    <a:pt x="161749" y="0"/>
                  </a:moveTo>
                  <a:lnTo>
                    <a:pt x="161749" y="0"/>
                  </a:lnTo>
                  <a:cubicBezTo>
                    <a:pt x="251080" y="0"/>
                    <a:pt x="323497" y="72417"/>
                    <a:pt x="323497" y="161749"/>
                  </a:cubicBezTo>
                  <a:lnTo>
                    <a:pt x="323497" y="161749"/>
                  </a:lnTo>
                  <a:cubicBezTo>
                    <a:pt x="323497" y="251080"/>
                    <a:pt x="251080" y="323497"/>
                    <a:pt x="161749" y="323497"/>
                  </a:cubicBezTo>
                  <a:lnTo>
                    <a:pt x="161749" y="323497"/>
                  </a:lnTo>
                  <a:cubicBezTo>
                    <a:pt x="72417" y="323497"/>
                    <a:pt x="0" y="251080"/>
                    <a:pt x="0" y="161749"/>
                  </a:cubicBezTo>
                  <a:lnTo>
                    <a:pt x="0" y="161749"/>
                  </a:lnTo>
                  <a:cubicBezTo>
                    <a:pt x="0" y="72417"/>
                    <a:pt x="72417" y="0"/>
                    <a:pt x="161749" y="0"/>
                  </a:cubicBezTo>
                  <a:close/>
                </a:path>
              </a:pathLst>
            </a:custGeom>
            <a:solidFill>
              <a:srgbClr val="FF276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323497" cy="3806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1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200757" y="490220"/>
            <a:ext cx="6039567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FUTURE WORK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06894" y="4226024"/>
            <a:ext cx="5215416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Support for more languages and dialects.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06894" y="6115598"/>
            <a:ext cx="6042057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Incorporate speaker identification and noise robustness.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18075" y="4144443"/>
            <a:ext cx="812484" cy="431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1"/>
              </a:lnSpc>
              <a:spcBef>
                <a:spcPct val="0"/>
              </a:spcBef>
            </a:pPr>
            <a:r>
              <a:rPr lang="en-US" b="true" sz="250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01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18075" y="5981012"/>
            <a:ext cx="812484" cy="431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1"/>
              </a:lnSpc>
              <a:spcBef>
                <a:spcPct val="0"/>
              </a:spcBef>
            </a:pPr>
            <a:r>
              <a:rPr lang="en-US" b="true" sz="250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02</a:t>
            </a:r>
          </a:p>
        </p:txBody>
      </p:sp>
      <p:sp>
        <p:nvSpPr>
          <p:cNvPr name="AutoShape 16" id="16"/>
          <p:cNvSpPr/>
          <p:nvPr/>
        </p:nvSpPr>
        <p:spPr>
          <a:xfrm>
            <a:off x="10056312" y="5307185"/>
            <a:ext cx="7202988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7" id="17"/>
          <p:cNvGrpSpPr/>
          <p:nvPr/>
        </p:nvGrpSpPr>
        <p:grpSpPr>
          <a:xfrm rot="0">
            <a:off x="10056312" y="3774762"/>
            <a:ext cx="1228279" cy="1228279"/>
            <a:chOff x="0" y="0"/>
            <a:chExt cx="323497" cy="32349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23497" cy="323497"/>
            </a:xfrm>
            <a:custGeom>
              <a:avLst/>
              <a:gdLst/>
              <a:ahLst/>
              <a:cxnLst/>
              <a:rect r="r" b="b" t="t" l="l"/>
              <a:pathLst>
                <a:path h="323497" w="323497">
                  <a:moveTo>
                    <a:pt x="161749" y="0"/>
                  </a:moveTo>
                  <a:lnTo>
                    <a:pt x="161749" y="0"/>
                  </a:lnTo>
                  <a:cubicBezTo>
                    <a:pt x="251080" y="0"/>
                    <a:pt x="323497" y="72417"/>
                    <a:pt x="323497" y="161749"/>
                  </a:cubicBezTo>
                  <a:lnTo>
                    <a:pt x="323497" y="161749"/>
                  </a:lnTo>
                  <a:cubicBezTo>
                    <a:pt x="323497" y="251080"/>
                    <a:pt x="251080" y="323497"/>
                    <a:pt x="161749" y="323497"/>
                  </a:cubicBezTo>
                  <a:lnTo>
                    <a:pt x="161749" y="323497"/>
                  </a:lnTo>
                  <a:cubicBezTo>
                    <a:pt x="72417" y="323497"/>
                    <a:pt x="0" y="251080"/>
                    <a:pt x="0" y="161749"/>
                  </a:cubicBezTo>
                  <a:lnTo>
                    <a:pt x="0" y="161749"/>
                  </a:lnTo>
                  <a:cubicBezTo>
                    <a:pt x="0" y="72417"/>
                    <a:pt x="72417" y="0"/>
                    <a:pt x="161749" y="0"/>
                  </a:cubicBezTo>
                  <a:close/>
                </a:path>
              </a:pathLst>
            </a:custGeom>
            <a:solidFill>
              <a:srgbClr val="FF2768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323497" cy="3806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1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056312" y="5611330"/>
            <a:ext cx="1228279" cy="1228279"/>
            <a:chOff x="0" y="0"/>
            <a:chExt cx="323497" cy="32349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23497" cy="323497"/>
            </a:xfrm>
            <a:custGeom>
              <a:avLst/>
              <a:gdLst/>
              <a:ahLst/>
              <a:cxnLst/>
              <a:rect r="r" b="b" t="t" l="l"/>
              <a:pathLst>
                <a:path h="323497" w="323497">
                  <a:moveTo>
                    <a:pt x="161749" y="0"/>
                  </a:moveTo>
                  <a:lnTo>
                    <a:pt x="161749" y="0"/>
                  </a:lnTo>
                  <a:cubicBezTo>
                    <a:pt x="251080" y="0"/>
                    <a:pt x="323497" y="72417"/>
                    <a:pt x="323497" y="161749"/>
                  </a:cubicBezTo>
                  <a:lnTo>
                    <a:pt x="323497" y="161749"/>
                  </a:lnTo>
                  <a:cubicBezTo>
                    <a:pt x="323497" y="251080"/>
                    <a:pt x="251080" y="323497"/>
                    <a:pt x="161749" y="323497"/>
                  </a:cubicBezTo>
                  <a:lnTo>
                    <a:pt x="161749" y="323497"/>
                  </a:lnTo>
                  <a:cubicBezTo>
                    <a:pt x="72417" y="323497"/>
                    <a:pt x="0" y="251080"/>
                    <a:pt x="0" y="161749"/>
                  </a:cubicBezTo>
                  <a:lnTo>
                    <a:pt x="0" y="161749"/>
                  </a:lnTo>
                  <a:cubicBezTo>
                    <a:pt x="0" y="72417"/>
                    <a:pt x="72417" y="0"/>
                    <a:pt x="161749" y="0"/>
                  </a:cubicBezTo>
                  <a:close/>
                </a:path>
              </a:pathLst>
            </a:custGeom>
            <a:solidFill>
              <a:srgbClr val="FF2768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323497" cy="3806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1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1753029" y="4226024"/>
            <a:ext cx="5705278" cy="611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Full Azure cloud deployment with load balancing.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11751316" y="6115598"/>
            <a:ext cx="6225755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Extend translation capabilities to broader contexts.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264209" y="4144443"/>
            <a:ext cx="812484" cy="431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1"/>
              </a:lnSpc>
              <a:spcBef>
                <a:spcPct val="0"/>
              </a:spcBef>
            </a:pPr>
            <a:r>
              <a:rPr lang="en-US" b="true" sz="250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03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264209" y="5981012"/>
            <a:ext cx="812484" cy="431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1"/>
              </a:lnSpc>
              <a:spcBef>
                <a:spcPct val="0"/>
              </a:spcBef>
            </a:pPr>
            <a:r>
              <a:rPr lang="en-US" b="true" sz="250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04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02534" y="904875"/>
            <a:ext cx="11082933" cy="1144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80"/>
              </a:lnSpc>
            </a:pPr>
            <a:r>
              <a:rPr lang="en-US" sz="67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Questions and Discussions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507912" y="4398235"/>
            <a:ext cx="5272176" cy="1338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01"/>
              </a:lnSpc>
            </a:pPr>
            <a:r>
              <a:rPr lang="en-US" sz="7786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2631481" y="-4036332"/>
            <a:ext cx="7394274" cy="7394274"/>
          </a:xfrm>
          <a:custGeom>
            <a:avLst/>
            <a:gdLst/>
            <a:ahLst/>
            <a:cxnLst/>
            <a:rect r="r" b="b" t="t" l="l"/>
            <a:pathLst>
              <a:path h="7394274" w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10800000">
            <a:off x="-4156279" y="7523558"/>
            <a:ext cx="7394274" cy="7394274"/>
          </a:xfrm>
          <a:custGeom>
            <a:avLst/>
            <a:gdLst/>
            <a:ahLst/>
            <a:cxnLst/>
            <a:rect r="r" b="b" t="t" l="l"/>
            <a:pathLst>
              <a:path h="7394274" w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795184" y="914400"/>
            <a:ext cx="6697632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TEAM MEMBERS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65049" y="3069171"/>
            <a:ext cx="338807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Amir Ezzat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892975" y="7428308"/>
            <a:ext cx="450205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Ahmed Anwar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888419" y="5742489"/>
            <a:ext cx="563418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Abanob Eskandar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1502" y="5742489"/>
            <a:ext cx="583852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Mosatafa Hamada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645467" y="3262692"/>
            <a:ext cx="568315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Reham Bassiouny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2561086" y="-4036332"/>
            <a:ext cx="7394274" cy="7394274"/>
          </a:xfrm>
          <a:custGeom>
            <a:avLst/>
            <a:gdLst/>
            <a:ahLst/>
            <a:cxnLst/>
            <a:rect r="r" b="b" t="t" l="l"/>
            <a:pathLst>
              <a:path h="7394274" w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10800000">
            <a:off x="-4643875" y="7473682"/>
            <a:ext cx="7394274" cy="7394274"/>
          </a:xfrm>
          <a:custGeom>
            <a:avLst/>
            <a:gdLst/>
            <a:ahLst/>
            <a:cxnLst/>
            <a:rect r="r" b="b" t="t" l="l"/>
            <a:pathLst>
              <a:path h="7394274" w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2750399" y="7010685"/>
            <a:ext cx="5982250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2750399" y="5174116"/>
            <a:ext cx="5982250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2750399" y="3337548"/>
            <a:ext cx="5982250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053683" y="1805124"/>
            <a:ext cx="1228279" cy="1228279"/>
            <a:chOff x="0" y="0"/>
            <a:chExt cx="323497" cy="32349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3497" cy="323497"/>
            </a:xfrm>
            <a:custGeom>
              <a:avLst/>
              <a:gdLst/>
              <a:ahLst/>
              <a:cxnLst/>
              <a:rect r="r" b="b" t="t" l="l"/>
              <a:pathLst>
                <a:path h="323497" w="323497">
                  <a:moveTo>
                    <a:pt x="161749" y="0"/>
                  </a:moveTo>
                  <a:lnTo>
                    <a:pt x="161749" y="0"/>
                  </a:lnTo>
                  <a:cubicBezTo>
                    <a:pt x="251080" y="0"/>
                    <a:pt x="323497" y="72417"/>
                    <a:pt x="323497" y="161749"/>
                  </a:cubicBezTo>
                  <a:lnTo>
                    <a:pt x="323497" y="161749"/>
                  </a:lnTo>
                  <a:cubicBezTo>
                    <a:pt x="323497" y="251080"/>
                    <a:pt x="251080" y="323497"/>
                    <a:pt x="161749" y="323497"/>
                  </a:cubicBezTo>
                  <a:lnTo>
                    <a:pt x="161749" y="323497"/>
                  </a:lnTo>
                  <a:cubicBezTo>
                    <a:pt x="72417" y="323497"/>
                    <a:pt x="0" y="251080"/>
                    <a:pt x="0" y="161749"/>
                  </a:cubicBezTo>
                  <a:lnTo>
                    <a:pt x="0" y="161749"/>
                  </a:lnTo>
                  <a:cubicBezTo>
                    <a:pt x="0" y="72417"/>
                    <a:pt x="72417" y="0"/>
                    <a:pt x="161749" y="0"/>
                  </a:cubicBezTo>
                  <a:close/>
                </a:path>
              </a:pathLst>
            </a:custGeom>
            <a:solidFill>
              <a:srgbClr val="FF276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323497" cy="3806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1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7123340" y="66040"/>
            <a:ext cx="3561435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AGENDA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57557" y="1935669"/>
            <a:ext cx="510725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53683" y="3641693"/>
            <a:ext cx="1228279" cy="1228279"/>
            <a:chOff x="0" y="0"/>
            <a:chExt cx="323497" cy="3234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23497" cy="323497"/>
            </a:xfrm>
            <a:custGeom>
              <a:avLst/>
              <a:gdLst/>
              <a:ahLst/>
              <a:cxnLst/>
              <a:rect r="r" b="b" t="t" l="l"/>
              <a:pathLst>
                <a:path h="323497" w="323497">
                  <a:moveTo>
                    <a:pt x="161749" y="0"/>
                  </a:moveTo>
                  <a:lnTo>
                    <a:pt x="161749" y="0"/>
                  </a:lnTo>
                  <a:cubicBezTo>
                    <a:pt x="251080" y="0"/>
                    <a:pt x="323497" y="72417"/>
                    <a:pt x="323497" y="161749"/>
                  </a:cubicBezTo>
                  <a:lnTo>
                    <a:pt x="323497" y="161749"/>
                  </a:lnTo>
                  <a:cubicBezTo>
                    <a:pt x="323497" y="251080"/>
                    <a:pt x="251080" y="323497"/>
                    <a:pt x="161749" y="323497"/>
                  </a:cubicBezTo>
                  <a:lnTo>
                    <a:pt x="161749" y="323497"/>
                  </a:lnTo>
                  <a:cubicBezTo>
                    <a:pt x="72417" y="323497"/>
                    <a:pt x="0" y="251080"/>
                    <a:pt x="0" y="161749"/>
                  </a:cubicBezTo>
                  <a:lnTo>
                    <a:pt x="0" y="161749"/>
                  </a:lnTo>
                  <a:cubicBezTo>
                    <a:pt x="0" y="72417"/>
                    <a:pt x="72417" y="0"/>
                    <a:pt x="161749" y="0"/>
                  </a:cubicBezTo>
                  <a:close/>
                </a:path>
              </a:pathLst>
            </a:custGeom>
            <a:solidFill>
              <a:srgbClr val="FF276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323497" cy="3806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1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53683" y="5478261"/>
            <a:ext cx="1228279" cy="1228279"/>
            <a:chOff x="0" y="0"/>
            <a:chExt cx="323497" cy="3234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23497" cy="323497"/>
            </a:xfrm>
            <a:custGeom>
              <a:avLst/>
              <a:gdLst/>
              <a:ahLst/>
              <a:cxnLst/>
              <a:rect r="r" b="b" t="t" l="l"/>
              <a:pathLst>
                <a:path h="323497" w="323497">
                  <a:moveTo>
                    <a:pt x="161749" y="0"/>
                  </a:moveTo>
                  <a:lnTo>
                    <a:pt x="161749" y="0"/>
                  </a:lnTo>
                  <a:cubicBezTo>
                    <a:pt x="251080" y="0"/>
                    <a:pt x="323497" y="72417"/>
                    <a:pt x="323497" y="161749"/>
                  </a:cubicBezTo>
                  <a:lnTo>
                    <a:pt x="323497" y="161749"/>
                  </a:lnTo>
                  <a:cubicBezTo>
                    <a:pt x="323497" y="251080"/>
                    <a:pt x="251080" y="323497"/>
                    <a:pt x="161749" y="323497"/>
                  </a:cubicBezTo>
                  <a:lnTo>
                    <a:pt x="161749" y="323497"/>
                  </a:lnTo>
                  <a:cubicBezTo>
                    <a:pt x="72417" y="323497"/>
                    <a:pt x="0" y="251080"/>
                    <a:pt x="0" y="161749"/>
                  </a:cubicBezTo>
                  <a:lnTo>
                    <a:pt x="0" y="161749"/>
                  </a:lnTo>
                  <a:cubicBezTo>
                    <a:pt x="0" y="72417"/>
                    <a:pt x="72417" y="0"/>
                    <a:pt x="161749" y="0"/>
                  </a:cubicBezTo>
                  <a:close/>
                </a:path>
              </a:pathLst>
            </a:custGeom>
            <a:solidFill>
              <a:srgbClr val="FF2768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323497" cy="3806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1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53683" y="7314830"/>
            <a:ext cx="1228279" cy="1228279"/>
            <a:chOff x="0" y="0"/>
            <a:chExt cx="323497" cy="32349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23497" cy="323497"/>
            </a:xfrm>
            <a:custGeom>
              <a:avLst/>
              <a:gdLst/>
              <a:ahLst/>
              <a:cxnLst/>
              <a:rect r="r" b="b" t="t" l="l"/>
              <a:pathLst>
                <a:path h="323497" w="323497">
                  <a:moveTo>
                    <a:pt x="161749" y="0"/>
                  </a:moveTo>
                  <a:lnTo>
                    <a:pt x="161749" y="0"/>
                  </a:lnTo>
                  <a:cubicBezTo>
                    <a:pt x="251080" y="0"/>
                    <a:pt x="323497" y="72417"/>
                    <a:pt x="323497" y="161749"/>
                  </a:cubicBezTo>
                  <a:lnTo>
                    <a:pt x="323497" y="161749"/>
                  </a:lnTo>
                  <a:cubicBezTo>
                    <a:pt x="323497" y="251080"/>
                    <a:pt x="251080" y="323497"/>
                    <a:pt x="161749" y="323497"/>
                  </a:cubicBezTo>
                  <a:lnTo>
                    <a:pt x="161749" y="323497"/>
                  </a:lnTo>
                  <a:cubicBezTo>
                    <a:pt x="72417" y="323497"/>
                    <a:pt x="0" y="251080"/>
                    <a:pt x="0" y="161749"/>
                  </a:cubicBezTo>
                  <a:lnTo>
                    <a:pt x="0" y="161749"/>
                  </a:lnTo>
                  <a:cubicBezTo>
                    <a:pt x="0" y="72417"/>
                    <a:pt x="72417" y="0"/>
                    <a:pt x="161749" y="0"/>
                  </a:cubicBezTo>
                  <a:close/>
                </a:path>
              </a:pathLst>
            </a:custGeom>
            <a:solidFill>
              <a:srgbClr val="FF2768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323497" cy="3806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1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261580" y="2174805"/>
            <a:ext cx="812484" cy="431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1"/>
              </a:lnSpc>
              <a:spcBef>
                <a:spcPct val="0"/>
              </a:spcBef>
            </a:pPr>
            <a:r>
              <a:rPr lang="en-US" b="true" sz="250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01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61580" y="4011374"/>
            <a:ext cx="812484" cy="431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1"/>
              </a:lnSpc>
              <a:spcBef>
                <a:spcPct val="0"/>
              </a:spcBef>
            </a:pPr>
            <a:r>
              <a:rPr lang="en-US" b="true" sz="250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03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61580" y="5847943"/>
            <a:ext cx="812484" cy="431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1"/>
              </a:lnSpc>
              <a:spcBef>
                <a:spcPct val="0"/>
              </a:spcBef>
            </a:pPr>
            <a:r>
              <a:rPr lang="en-US" b="true" sz="250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05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61580" y="7684511"/>
            <a:ext cx="812484" cy="431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1"/>
              </a:lnSpc>
              <a:spcBef>
                <a:spcPct val="0"/>
              </a:spcBef>
            </a:pPr>
            <a:r>
              <a:rPr lang="en-US" b="true" sz="250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07</a:t>
            </a:r>
          </a:p>
        </p:txBody>
      </p:sp>
      <p:sp>
        <p:nvSpPr>
          <p:cNvPr name="AutoShape 25" id="25"/>
          <p:cNvSpPr/>
          <p:nvPr/>
        </p:nvSpPr>
        <p:spPr>
          <a:xfrm>
            <a:off x="11505990" y="6980069"/>
            <a:ext cx="5982250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1505990" y="5143500"/>
            <a:ext cx="5982250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11505990" y="3306931"/>
            <a:ext cx="5982250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0">
            <a:off x="9809274" y="1774508"/>
            <a:ext cx="1228279" cy="1228279"/>
            <a:chOff x="0" y="0"/>
            <a:chExt cx="323497" cy="32349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23497" cy="323497"/>
            </a:xfrm>
            <a:custGeom>
              <a:avLst/>
              <a:gdLst/>
              <a:ahLst/>
              <a:cxnLst/>
              <a:rect r="r" b="b" t="t" l="l"/>
              <a:pathLst>
                <a:path h="323497" w="323497">
                  <a:moveTo>
                    <a:pt x="161749" y="0"/>
                  </a:moveTo>
                  <a:lnTo>
                    <a:pt x="161749" y="0"/>
                  </a:lnTo>
                  <a:cubicBezTo>
                    <a:pt x="251080" y="0"/>
                    <a:pt x="323497" y="72417"/>
                    <a:pt x="323497" y="161749"/>
                  </a:cubicBezTo>
                  <a:lnTo>
                    <a:pt x="323497" y="161749"/>
                  </a:lnTo>
                  <a:cubicBezTo>
                    <a:pt x="323497" y="251080"/>
                    <a:pt x="251080" y="323497"/>
                    <a:pt x="161749" y="323497"/>
                  </a:cubicBezTo>
                  <a:lnTo>
                    <a:pt x="161749" y="323497"/>
                  </a:lnTo>
                  <a:cubicBezTo>
                    <a:pt x="72417" y="323497"/>
                    <a:pt x="0" y="251080"/>
                    <a:pt x="0" y="161749"/>
                  </a:cubicBezTo>
                  <a:lnTo>
                    <a:pt x="0" y="161749"/>
                  </a:lnTo>
                  <a:cubicBezTo>
                    <a:pt x="0" y="72417"/>
                    <a:pt x="72417" y="0"/>
                    <a:pt x="161749" y="0"/>
                  </a:cubicBezTo>
                  <a:close/>
                </a:path>
              </a:pathLst>
            </a:custGeom>
            <a:solidFill>
              <a:srgbClr val="FF2768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57150"/>
              <a:ext cx="323497" cy="3806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1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9809274" y="3611076"/>
            <a:ext cx="1228279" cy="1228279"/>
            <a:chOff x="0" y="0"/>
            <a:chExt cx="323497" cy="32349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323497" cy="323497"/>
            </a:xfrm>
            <a:custGeom>
              <a:avLst/>
              <a:gdLst/>
              <a:ahLst/>
              <a:cxnLst/>
              <a:rect r="r" b="b" t="t" l="l"/>
              <a:pathLst>
                <a:path h="323497" w="323497">
                  <a:moveTo>
                    <a:pt x="161749" y="0"/>
                  </a:moveTo>
                  <a:lnTo>
                    <a:pt x="161749" y="0"/>
                  </a:lnTo>
                  <a:cubicBezTo>
                    <a:pt x="251080" y="0"/>
                    <a:pt x="323497" y="72417"/>
                    <a:pt x="323497" y="161749"/>
                  </a:cubicBezTo>
                  <a:lnTo>
                    <a:pt x="323497" y="161749"/>
                  </a:lnTo>
                  <a:cubicBezTo>
                    <a:pt x="323497" y="251080"/>
                    <a:pt x="251080" y="323497"/>
                    <a:pt x="161749" y="323497"/>
                  </a:cubicBezTo>
                  <a:lnTo>
                    <a:pt x="161749" y="323497"/>
                  </a:lnTo>
                  <a:cubicBezTo>
                    <a:pt x="72417" y="323497"/>
                    <a:pt x="0" y="251080"/>
                    <a:pt x="0" y="161749"/>
                  </a:cubicBezTo>
                  <a:lnTo>
                    <a:pt x="0" y="161749"/>
                  </a:lnTo>
                  <a:cubicBezTo>
                    <a:pt x="0" y="72417"/>
                    <a:pt x="72417" y="0"/>
                    <a:pt x="161749" y="0"/>
                  </a:cubicBezTo>
                  <a:close/>
                </a:path>
              </a:pathLst>
            </a:custGeom>
            <a:solidFill>
              <a:srgbClr val="FF2768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57150"/>
              <a:ext cx="323497" cy="3806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1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9809274" y="5447645"/>
            <a:ext cx="1228279" cy="1228279"/>
            <a:chOff x="0" y="0"/>
            <a:chExt cx="323497" cy="32349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323497" cy="323497"/>
            </a:xfrm>
            <a:custGeom>
              <a:avLst/>
              <a:gdLst/>
              <a:ahLst/>
              <a:cxnLst/>
              <a:rect r="r" b="b" t="t" l="l"/>
              <a:pathLst>
                <a:path h="323497" w="323497">
                  <a:moveTo>
                    <a:pt x="161749" y="0"/>
                  </a:moveTo>
                  <a:lnTo>
                    <a:pt x="161749" y="0"/>
                  </a:lnTo>
                  <a:cubicBezTo>
                    <a:pt x="251080" y="0"/>
                    <a:pt x="323497" y="72417"/>
                    <a:pt x="323497" y="161749"/>
                  </a:cubicBezTo>
                  <a:lnTo>
                    <a:pt x="323497" y="161749"/>
                  </a:lnTo>
                  <a:cubicBezTo>
                    <a:pt x="323497" y="251080"/>
                    <a:pt x="251080" y="323497"/>
                    <a:pt x="161749" y="323497"/>
                  </a:cubicBezTo>
                  <a:lnTo>
                    <a:pt x="161749" y="323497"/>
                  </a:lnTo>
                  <a:cubicBezTo>
                    <a:pt x="72417" y="323497"/>
                    <a:pt x="0" y="251080"/>
                    <a:pt x="0" y="161749"/>
                  </a:cubicBezTo>
                  <a:lnTo>
                    <a:pt x="0" y="161749"/>
                  </a:lnTo>
                  <a:cubicBezTo>
                    <a:pt x="0" y="72417"/>
                    <a:pt x="72417" y="0"/>
                    <a:pt x="161749" y="0"/>
                  </a:cubicBezTo>
                  <a:close/>
                </a:path>
              </a:pathLst>
            </a:custGeom>
            <a:solidFill>
              <a:srgbClr val="FF2768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57150"/>
              <a:ext cx="323497" cy="3806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1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9809274" y="7284214"/>
            <a:ext cx="1228279" cy="1228279"/>
            <a:chOff x="0" y="0"/>
            <a:chExt cx="323497" cy="323497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323497" cy="323497"/>
            </a:xfrm>
            <a:custGeom>
              <a:avLst/>
              <a:gdLst/>
              <a:ahLst/>
              <a:cxnLst/>
              <a:rect r="r" b="b" t="t" l="l"/>
              <a:pathLst>
                <a:path h="323497" w="323497">
                  <a:moveTo>
                    <a:pt x="161749" y="0"/>
                  </a:moveTo>
                  <a:lnTo>
                    <a:pt x="161749" y="0"/>
                  </a:lnTo>
                  <a:cubicBezTo>
                    <a:pt x="251080" y="0"/>
                    <a:pt x="323497" y="72417"/>
                    <a:pt x="323497" y="161749"/>
                  </a:cubicBezTo>
                  <a:lnTo>
                    <a:pt x="323497" y="161749"/>
                  </a:lnTo>
                  <a:cubicBezTo>
                    <a:pt x="323497" y="251080"/>
                    <a:pt x="251080" y="323497"/>
                    <a:pt x="161749" y="323497"/>
                  </a:cubicBezTo>
                  <a:lnTo>
                    <a:pt x="161749" y="323497"/>
                  </a:lnTo>
                  <a:cubicBezTo>
                    <a:pt x="72417" y="323497"/>
                    <a:pt x="0" y="251080"/>
                    <a:pt x="0" y="161749"/>
                  </a:cubicBezTo>
                  <a:lnTo>
                    <a:pt x="0" y="161749"/>
                  </a:lnTo>
                  <a:cubicBezTo>
                    <a:pt x="0" y="72417"/>
                    <a:pt x="72417" y="0"/>
                    <a:pt x="161749" y="0"/>
                  </a:cubicBezTo>
                  <a:close/>
                </a:path>
              </a:pathLst>
            </a:custGeom>
            <a:solidFill>
              <a:srgbClr val="FF2768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57150"/>
              <a:ext cx="323497" cy="3806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1"/>
                </a:lnSpc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10017171" y="2144189"/>
            <a:ext cx="812484" cy="431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1"/>
              </a:lnSpc>
              <a:spcBef>
                <a:spcPct val="0"/>
              </a:spcBef>
            </a:pPr>
            <a:r>
              <a:rPr lang="en-US" b="true" sz="250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02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017171" y="3980758"/>
            <a:ext cx="812484" cy="431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1"/>
              </a:lnSpc>
              <a:spcBef>
                <a:spcPct val="0"/>
              </a:spcBef>
            </a:pPr>
            <a:r>
              <a:rPr lang="en-US" b="true" sz="250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04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0017171" y="5817326"/>
            <a:ext cx="812484" cy="431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1"/>
              </a:lnSpc>
              <a:spcBef>
                <a:spcPct val="0"/>
              </a:spcBef>
            </a:pPr>
            <a:r>
              <a:rPr lang="en-US" b="true" sz="250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06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0017171" y="7653895"/>
            <a:ext cx="812484" cy="431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1"/>
              </a:lnSpc>
              <a:spcBef>
                <a:spcPct val="0"/>
              </a:spcBef>
            </a:pPr>
            <a:r>
              <a:rPr lang="en-US" b="true" sz="250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08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1609053" y="1904460"/>
            <a:ext cx="510725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Project Timeline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2857557" y="3565493"/>
            <a:ext cx="4403081" cy="1455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Collection &amp; Preprocessing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1609053" y="3741028"/>
            <a:ext cx="510725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Dataset Insights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2750399" y="5295975"/>
            <a:ext cx="4510238" cy="1455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Modeling Phase &amp; Challenges Faces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1609053" y="5229617"/>
            <a:ext cx="4418389" cy="1607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Challenges Solution &amp; Fine Tuning Pre-Trained Model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2750399" y="7444782"/>
            <a:ext cx="565835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Model Deployment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1505990" y="7208014"/>
            <a:ext cx="3408050" cy="1455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Final Result &amp; Future Work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3707590" y="-4250646"/>
            <a:ext cx="7394274" cy="7394274"/>
          </a:xfrm>
          <a:custGeom>
            <a:avLst/>
            <a:gdLst/>
            <a:ahLst/>
            <a:cxnLst/>
            <a:rect r="r" b="b" t="t" l="l"/>
            <a:pathLst>
              <a:path h="7394274" w="7394274">
                <a:moveTo>
                  <a:pt x="0" y="0"/>
                </a:moveTo>
                <a:lnTo>
                  <a:pt x="7394275" y="0"/>
                </a:lnTo>
                <a:lnTo>
                  <a:pt x="7394275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10800000">
            <a:off x="-4156279" y="7523558"/>
            <a:ext cx="7394274" cy="7394274"/>
          </a:xfrm>
          <a:custGeom>
            <a:avLst/>
            <a:gdLst/>
            <a:ahLst/>
            <a:cxnLst/>
            <a:rect r="r" b="b" t="t" l="l"/>
            <a:pathLst>
              <a:path h="7394274" w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flipV="true">
            <a:off x="6267183" y="4654062"/>
            <a:ext cx="0" cy="1542604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12311672" y="4654062"/>
            <a:ext cx="0" cy="1542604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4783856" y="490220"/>
            <a:ext cx="8720288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PROJECT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73686" y="5273505"/>
            <a:ext cx="4141621" cy="1240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collection and preprocessing.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Model training and fine-tuning.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Deployment and API development.</a:t>
            </a:r>
          </a:p>
          <a:p>
            <a:pPr algn="just">
              <a:lnSpc>
                <a:spcPts val="252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7218617" y="4596912"/>
            <a:ext cx="4141621" cy="436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1"/>
              </a:lnSpc>
              <a:spcBef>
                <a:spcPct val="0"/>
              </a:spcBef>
            </a:pPr>
            <a:r>
              <a:rPr lang="en-US" b="true" sz="2501">
                <a:solidFill>
                  <a:srgbClr val="FF2768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Focus areas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273505"/>
            <a:ext cx="4432477" cy="925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Build a real-time system that recognizes speech and translates it into different languages.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74128" y="4596912"/>
            <a:ext cx="4141621" cy="436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1"/>
              </a:lnSpc>
              <a:spcBef>
                <a:spcPct val="0"/>
              </a:spcBef>
            </a:pPr>
            <a:r>
              <a:rPr lang="en-US" b="true" sz="2501">
                <a:solidFill>
                  <a:srgbClr val="FF2768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Goal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116535" y="5270836"/>
            <a:ext cx="4141621" cy="925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Python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Hugging Face Transformers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FastAPI.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263106" y="4596912"/>
            <a:ext cx="4141621" cy="436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1"/>
              </a:lnSpc>
              <a:spcBef>
                <a:spcPct val="0"/>
              </a:spcBef>
            </a:pPr>
            <a:r>
              <a:rPr lang="en-US" b="true" sz="2501">
                <a:solidFill>
                  <a:srgbClr val="FF2768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Technologies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2561086" y="-4036332"/>
            <a:ext cx="7394274" cy="7394274"/>
          </a:xfrm>
          <a:custGeom>
            <a:avLst/>
            <a:gdLst/>
            <a:ahLst/>
            <a:cxnLst/>
            <a:rect r="r" b="b" t="t" l="l"/>
            <a:pathLst>
              <a:path h="7394274" w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10800000">
            <a:off x="-4156279" y="7523558"/>
            <a:ext cx="7394274" cy="7394274"/>
          </a:xfrm>
          <a:custGeom>
            <a:avLst/>
            <a:gdLst/>
            <a:ahLst/>
            <a:cxnLst/>
            <a:rect r="r" b="b" t="t" l="l"/>
            <a:pathLst>
              <a:path h="7394274" w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39959" y="490220"/>
            <a:ext cx="8208081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PROJECT TIMELINE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01489" y="6645022"/>
            <a:ext cx="6263227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Speech Recognition and Translation Model Development.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6912733" y="3939298"/>
            <a:ext cx="4000382" cy="2000191"/>
            <a:chOff x="0" y="0"/>
            <a:chExt cx="5333843" cy="2666922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5333843" cy="2666922"/>
              <a:chOff x="0" y="0"/>
              <a:chExt cx="646995" cy="323497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646995" cy="323497"/>
              </a:xfrm>
              <a:custGeom>
                <a:avLst/>
                <a:gdLst/>
                <a:ahLst/>
                <a:cxnLst/>
                <a:rect r="r" b="b" t="t" l="l"/>
                <a:pathLst>
                  <a:path h="323497" w="646995">
                    <a:moveTo>
                      <a:pt x="47244" y="0"/>
                    </a:moveTo>
                    <a:lnTo>
                      <a:pt x="599750" y="0"/>
                    </a:lnTo>
                    <a:cubicBezTo>
                      <a:pt x="625843" y="0"/>
                      <a:pt x="646995" y="21152"/>
                      <a:pt x="646995" y="47244"/>
                    </a:cubicBezTo>
                    <a:lnTo>
                      <a:pt x="646995" y="276253"/>
                    </a:lnTo>
                    <a:cubicBezTo>
                      <a:pt x="646995" y="288783"/>
                      <a:pt x="642017" y="300800"/>
                      <a:pt x="633157" y="309660"/>
                    </a:cubicBezTo>
                    <a:cubicBezTo>
                      <a:pt x="624297" y="318520"/>
                      <a:pt x="612280" y="323497"/>
                      <a:pt x="599750" y="323497"/>
                    </a:cubicBezTo>
                    <a:lnTo>
                      <a:pt x="47244" y="323497"/>
                    </a:lnTo>
                    <a:cubicBezTo>
                      <a:pt x="34714" y="323497"/>
                      <a:pt x="22698" y="318520"/>
                      <a:pt x="13838" y="309660"/>
                    </a:cubicBezTo>
                    <a:cubicBezTo>
                      <a:pt x="4977" y="300800"/>
                      <a:pt x="0" y="288783"/>
                      <a:pt x="0" y="276253"/>
                    </a:cubicBezTo>
                    <a:lnTo>
                      <a:pt x="0" y="47244"/>
                    </a:lnTo>
                    <a:cubicBezTo>
                      <a:pt x="0" y="21152"/>
                      <a:pt x="21152" y="0"/>
                      <a:pt x="47244" y="0"/>
                    </a:cubicBezTo>
                    <a:close/>
                  </a:path>
                </a:pathLst>
              </a:custGeom>
              <a:solidFill>
                <a:srgbClr val="FF2768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57150"/>
                <a:ext cx="646995" cy="380647"/>
              </a:xfrm>
              <a:prstGeom prst="rect">
                <a:avLst/>
              </a:prstGeom>
            </p:spPr>
            <p:txBody>
              <a:bodyPr anchor="ctr" rtlCol="false" tIns="101662" lIns="101662" bIns="101662" rIns="101662"/>
              <a:lstStyle/>
              <a:p>
                <a:pPr algn="ctr">
                  <a:lnSpc>
                    <a:spcPts val="3501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0" y="1082612"/>
              <a:ext cx="5333843" cy="4540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49"/>
                </a:lnSpc>
                <a:spcBef>
                  <a:spcPct val="0"/>
                </a:spcBef>
              </a:pPr>
              <a:r>
                <a:rPr lang="en-US" b="true" sz="2035">
                  <a:solidFill>
                    <a:srgbClr val="FFFFFF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Week 2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2781265" y="6645022"/>
            <a:ext cx="3560025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Advanced Techniques (FastAPI)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2561086" y="3939298"/>
            <a:ext cx="4000382" cy="2000191"/>
            <a:chOff x="0" y="0"/>
            <a:chExt cx="5333843" cy="2666922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5333843" cy="2666922"/>
              <a:chOff x="0" y="0"/>
              <a:chExt cx="646995" cy="323497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646995" cy="323497"/>
              </a:xfrm>
              <a:custGeom>
                <a:avLst/>
                <a:gdLst/>
                <a:ahLst/>
                <a:cxnLst/>
                <a:rect r="r" b="b" t="t" l="l"/>
                <a:pathLst>
                  <a:path h="323497" w="646995">
                    <a:moveTo>
                      <a:pt x="47244" y="0"/>
                    </a:moveTo>
                    <a:lnTo>
                      <a:pt x="599750" y="0"/>
                    </a:lnTo>
                    <a:cubicBezTo>
                      <a:pt x="625843" y="0"/>
                      <a:pt x="646995" y="21152"/>
                      <a:pt x="646995" y="47244"/>
                    </a:cubicBezTo>
                    <a:lnTo>
                      <a:pt x="646995" y="276253"/>
                    </a:lnTo>
                    <a:cubicBezTo>
                      <a:pt x="646995" y="288783"/>
                      <a:pt x="642017" y="300800"/>
                      <a:pt x="633157" y="309660"/>
                    </a:cubicBezTo>
                    <a:cubicBezTo>
                      <a:pt x="624297" y="318520"/>
                      <a:pt x="612280" y="323497"/>
                      <a:pt x="599750" y="323497"/>
                    </a:cubicBezTo>
                    <a:lnTo>
                      <a:pt x="47244" y="323497"/>
                    </a:lnTo>
                    <a:cubicBezTo>
                      <a:pt x="34714" y="323497"/>
                      <a:pt x="22698" y="318520"/>
                      <a:pt x="13838" y="309660"/>
                    </a:cubicBezTo>
                    <a:cubicBezTo>
                      <a:pt x="4977" y="300800"/>
                      <a:pt x="0" y="288783"/>
                      <a:pt x="0" y="276253"/>
                    </a:cubicBezTo>
                    <a:lnTo>
                      <a:pt x="0" y="47244"/>
                    </a:lnTo>
                    <a:cubicBezTo>
                      <a:pt x="0" y="21152"/>
                      <a:pt x="21152" y="0"/>
                      <a:pt x="47244" y="0"/>
                    </a:cubicBezTo>
                    <a:close/>
                  </a:path>
                </a:pathLst>
              </a:custGeom>
              <a:solidFill>
                <a:srgbClr val="FF2768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57150"/>
                <a:ext cx="646995" cy="380647"/>
              </a:xfrm>
              <a:prstGeom prst="rect">
                <a:avLst/>
              </a:prstGeom>
            </p:spPr>
            <p:txBody>
              <a:bodyPr anchor="ctr" rtlCol="false" tIns="101662" lIns="101662" bIns="101662" rIns="101662"/>
              <a:lstStyle/>
              <a:p>
                <a:pPr algn="ctr">
                  <a:lnSpc>
                    <a:spcPts val="3501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0" y="1082612"/>
              <a:ext cx="5333843" cy="4540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49"/>
                </a:lnSpc>
                <a:spcBef>
                  <a:spcPct val="0"/>
                </a:spcBef>
              </a:pPr>
              <a:r>
                <a:rPr lang="en-US" b="true" sz="2035">
                  <a:solidFill>
                    <a:srgbClr val="FFFFFF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Week 3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45351" y="6645022"/>
            <a:ext cx="39194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Collection and Preprocessing.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264379" y="4069479"/>
            <a:ext cx="4000382" cy="2000191"/>
            <a:chOff x="0" y="0"/>
            <a:chExt cx="5333843" cy="2666922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5333843" cy="2666922"/>
              <a:chOff x="0" y="0"/>
              <a:chExt cx="646995" cy="323497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646995" cy="323497"/>
              </a:xfrm>
              <a:custGeom>
                <a:avLst/>
                <a:gdLst/>
                <a:ahLst/>
                <a:cxnLst/>
                <a:rect r="r" b="b" t="t" l="l"/>
                <a:pathLst>
                  <a:path h="323497" w="646995">
                    <a:moveTo>
                      <a:pt x="47244" y="0"/>
                    </a:moveTo>
                    <a:lnTo>
                      <a:pt x="599750" y="0"/>
                    </a:lnTo>
                    <a:cubicBezTo>
                      <a:pt x="625843" y="0"/>
                      <a:pt x="646995" y="21152"/>
                      <a:pt x="646995" y="47244"/>
                    </a:cubicBezTo>
                    <a:lnTo>
                      <a:pt x="646995" y="276253"/>
                    </a:lnTo>
                    <a:cubicBezTo>
                      <a:pt x="646995" y="288783"/>
                      <a:pt x="642017" y="300800"/>
                      <a:pt x="633157" y="309660"/>
                    </a:cubicBezTo>
                    <a:cubicBezTo>
                      <a:pt x="624297" y="318520"/>
                      <a:pt x="612280" y="323497"/>
                      <a:pt x="599750" y="323497"/>
                    </a:cubicBezTo>
                    <a:lnTo>
                      <a:pt x="47244" y="323497"/>
                    </a:lnTo>
                    <a:cubicBezTo>
                      <a:pt x="34714" y="323497"/>
                      <a:pt x="22698" y="318520"/>
                      <a:pt x="13838" y="309660"/>
                    </a:cubicBezTo>
                    <a:cubicBezTo>
                      <a:pt x="4977" y="300800"/>
                      <a:pt x="0" y="288783"/>
                      <a:pt x="0" y="276253"/>
                    </a:cubicBezTo>
                    <a:lnTo>
                      <a:pt x="0" y="47244"/>
                    </a:lnTo>
                    <a:cubicBezTo>
                      <a:pt x="0" y="21152"/>
                      <a:pt x="21152" y="0"/>
                      <a:pt x="47244" y="0"/>
                    </a:cubicBezTo>
                    <a:close/>
                  </a:path>
                </a:pathLst>
              </a:custGeom>
              <a:solidFill>
                <a:srgbClr val="FF2768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57150"/>
                <a:ext cx="646995" cy="380647"/>
              </a:xfrm>
              <a:prstGeom prst="rect">
                <a:avLst/>
              </a:prstGeom>
            </p:spPr>
            <p:txBody>
              <a:bodyPr anchor="ctr" rtlCol="false" tIns="101662" lIns="101662" bIns="101662" rIns="101662"/>
              <a:lstStyle/>
              <a:p>
                <a:pPr algn="ctr">
                  <a:lnSpc>
                    <a:spcPts val="3501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0" y="1082612"/>
              <a:ext cx="5333843" cy="4540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49"/>
                </a:lnSpc>
                <a:spcBef>
                  <a:spcPct val="0"/>
                </a:spcBef>
              </a:pPr>
              <a:r>
                <a:rPr lang="en-US" b="true" sz="2035">
                  <a:solidFill>
                    <a:srgbClr val="FFFFFF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Week 1</a:t>
              </a: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028700" y="8770994"/>
            <a:ext cx="471358" cy="487306"/>
          </a:xfrm>
          <a:custGeom>
            <a:avLst/>
            <a:gdLst/>
            <a:ahLst/>
            <a:cxnLst/>
            <a:rect r="r" b="b" t="t" l="l"/>
            <a:pathLst>
              <a:path h="487306" w="471358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6787942" y="8770994"/>
            <a:ext cx="471358" cy="487306"/>
          </a:xfrm>
          <a:custGeom>
            <a:avLst/>
            <a:gdLst/>
            <a:ahLst/>
            <a:cxnLst/>
            <a:rect r="r" b="b" t="t" l="l"/>
            <a:pathLst>
              <a:path h="487306" w="471358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2561086" y="-4036332"/>
            <a:ext cx="7394274" cy="7394274"/>
          </a:xfrm>
          <a:custGeom>
            <a:avLst/>
            <a:gdLst/>
            <a:ahLst/>
            <a:cxnLst/>
            <a:rect r="r" b="b" t="t" l="l"/>
            <a:pathLst>
              <a:path h="7394274" w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10800000">
            <a:off x="-4156279" y="7523558"/>
            <a:ext cx="7394274" cy="7394274"/>
          </a:xfrm>
          <a:custGeom>
            <a:avLst/>
            <a:gdLst/>
            <a:ahLst/>
            <a:cxnLst/>
            <a:rect r="r" b="b" t="t" l="l"/>
            <a:pathLst>
              <a:path h="7394274" w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65762" y="385337"/>
            <a:ext cx="15793538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DATA COLLECTION &amp; PREPROCESSING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539427"/>
            <a:ext cx="10593253" cy="1589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67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Collected approximately 3000+ MP3 audio files.</a:t>
            </a:r>
          </a:p>
          <a:p>
            <a:pPr algn="just" marL="496567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Converted all files into WAV format using Librosa and SoundFile libraries.</a:t>
            </a:r>
          </a:p>
          <a:p>
            <a:pPr algn="just" marL="496567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Target sample rate: 16kHz to match model requirements.</a:t>
            </a:r>
          </a:p>
          <a:p>
            <a:pPr algn="just" marL="496567" indent="-248284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Maintained clean and structured folder organization for training.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3575" y="4640761"/>
            <a:ext cx="10593884" cy="662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b="true" sz="39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Audio Preprocessing and Feature Extraction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5207" y="5500255"/>
            <a:ext cx="8198793" cy="3589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Cleane</a:t>
            </a: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 the audio by:</a:t>
            </a:r>
          </a:p>
          <a:p>
            <a:pPr algn="just" marL="993141" indent="-331047" lvl="2">
              <a:lnSpc>
                <a:spcPts val="3220"/>
              </a:lnSpc>
              <a:buFont typeface="Arial"/>
              <a:buChar char="⚬"/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Trimming silence.</a:t>
            </a:r>
          </a:p>
          <a:p>
            <a:pPr algn="just" marL="993141" indent="-331047" lvl="2">
              <a:lnSpc>
                <a:spcPts val="3220"/>
              </a:lnSpc>
              <a:buFont typeface="Arial"/>
              <a:buChar char="⚬"/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Normalizing the audio signals.</a:t>
            </a:r>
          </a:p>
          <a:p>
            <a:pPr algn="just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Extracted Mel Spectrograms:</a:t>
            </a:r>
          </a:p>
          <a:p>
            <a:pPr algn="just" marL="993141" indent="-331047" lvl="2">
              <a:lnSpc>
                <a:spcPts val="3220"/>
              </a:lnSpc>
              <a:buFont typeface="Arial"/>
              <a:buChar char="⚬"/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128 Mel bands.</a:t>
            </a:r>
          </a:p>
          <a:p>
            <a:pPr algn="just" marL="993141" indent="-331047" lvl="2">
              <a:lnSpc>
                <a:spcPts val="3220"/>
              </a:lnSpc>
              <a:buFont typeface="Arial"/>
              <a:buChar char="⚬"/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Padded/Truncated to 128 frames.</a:t>
            </a:r>
          </a:p>
          <a:p>
            <a:pPr algn="just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Created a metadata CSV linking features to transcripts.</a:t>
            </a:r>
          </a:p>
          <a:p>
            <a:pPr algn="just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Tools used: Librosa, NumPy, Pandas.</a:t>
            </a:r>
          </a:p>
          <a:p>
            <a:pPr algn="just">
              <a:lnSpc>
                <a:spcPts val="322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2561086" y="-4036332"/>
            <a:ext cx="7394274" cy="7394274"/>
          </a:xfrm>
          <a:custGeom>
            <a:avLst/>
            <a:gdLst/>
            <a:ahLst/>
            <a:cxnLst/>
            <a:rect r="r" b="b" t="t" l="l"/>
            <a:pathLst>
              <a:path h="7394274" w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10800000">
            <a:off x="-4156279" y="7523558"/>
            <a:ext cx="7394274" cy="7394274"/>
          </a:xfrm>
          <a:custGeom>
            <a:avLst/>
            <a:gdLst/>
            <a:ahLst/>
            <a:cxnLst/>
            <a:rect r="r" b="b" t="t" l="l"/>
            <a:pathLst>
              <a:path h="7394274" w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201640" y="2542330"/>
            <a:ext cx="6068625" cy="3034312"/>
          </a:xfrm>
          <a:custGeom>
            <a:avLst/>
            <a:gdLst/>
            <a:ahLst/>
            <a:cxnLst/>
            <a:rect r="r" b="b" t="t" l="l"/>
            <a:pathLst>
              <a:path h="3034312" w="6068625">
                <a:moveTo>
                  <a:pt x="0" y="0"/>
                </a:moveTo>
                <a:lnTo>
                  <a:pt x="6068625" y="0"/>
                </a:lnTo>
                <a:lnTo>
                  <a:pt x="6068625" y="3034313"/>
                </a:lnTo>
                <a:lnTo>
                  <a:pt x="0" y="30343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115018" y="6535737"/>
            <a:ext cx="6068625" cy="3034312"/>
          </a:xfrm>
          <a:custGeom>
            <a:avLst/>
            <a:gdLst/>
            <a:ahLst/>
            <a:cxnLst/>
            <a:rect r="r" b="b" t="t" l="l"/>
            <a:pathLst>
              <a:path h="3034312" w="6068625">
                <a:moveTo>
                  <a:pt x="0" y="0"/>
                </a:moveTo>
                <a:lnTo>
                  <a:pt x="6068625" y="0"/>
                </a:lnTo>
                <a:lnTo>
                  <a:pt x="6068625" y="3034313"/>
                </a:lnTo>
                <a:lnTo>
                  <a:pt x="0" y="30343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40666"/>
            <a:ext cx="16030358" cy="788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40"/>
              </a:lnSpc>
              <a:spcBef>
                <a:spcPct val="0"/>
              </a:spcBef>
            </a:pPr>
            <a:r>
              <a:rPr lang="en-US" b="true" sz="4600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DATASET INSIGHTS &amp; PREPROCESSING REPORT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26503" y="3997306"/>
            <a:ext cx="7025231" cy="2244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50202" indent="-275101" lvl="1">
              <a:lnSpc>
                <a:spcPts val="3567"/>
              </a:lnSpc>
              <a:buFont typeface="Arial"/>
              <a:buChar char="•"/>
            </a:pPr>
            <a:r>
              <a:rPr lang="en-US" sz="254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Total Samples: 3005.</a:t>
            </a:r>
          </a:p>
          <a:p>
            <a:pPr algn="just" marL="550202" indent="-275101" lvl="1">
              <a:lnSpc>
                <a:spcPts val="3567"/>
              </a:lnSpc>
              <a:buFont typeface="Arial"/>
              <a:buChar char="•"/>
            </a:pPr>
            <a:r>
              <a:rPr lang="en-US" sz="254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Average Duration: 1.25 seconds.</a:t>
            </a:r>
          </a:p>
          <a:p>
            <a:pPr algn="just" marL="550202" indent="-275101" lvl="1">
              <a:lnSpc>
                <a:spcPts val="3567"/>
              </a:lnSpc>
              <a:buFont typeface="Arial"/>
              <a:buChar char="•"/>
            </a:pPr>
            <a:r>
              <a:rPr lang="en-US" sz="254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Min-Max Duration: 0.13 sec to 42.33 sec.</a:t>
            </a:r>
          </a:p>
          <a:p>
            <a:pPr algn="just" marL="550202" indent="-275101" lvl="1">
              <a:lnSpc>
                <a:spcPts val="3567"/>
              </a:lnSpc>
              <a:buFont typeface="Arial"/>
              <a:buChar char="•"/>
            </a:pPr>
            <a:r>
              <a:rPr lang="en-US" sz="254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Average Transcript Length: 8.19 words.</a:t>
            </a:r>
          </a:p>
          <a:p>
            <a:pPr algn="just">
              <a:lnSpc>
                <a:spcPts val="3567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1532526" y="1685914"/>
            <a:ext cx="5056493" cy="707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0"/>
              </a:lnSpc>
            </a:pPr>
            <a:r>
              <a:rPr lang="en-US" sz="4086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Duration Histogram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348691" y="5687237"/>
            <a:ext cx="7424162" cy="707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0"/>
              </a:lnSpc>
            </a:pPr>
            <a:r>
              <a:rPr lang="en-US" sz="4086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Transcript Length Histogram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2561086" y="-4036332"/>
            <a:ext cx="7394274" cy="7394274"/>
          </a:xfrm>
          <a:custGeom>
            <a:avLst/>
            <a:gdLst/>
            <a:ahLst/>
            <a:cxnLst/>
            <a:rect r="r" b="b" t="t" l="l"/>
            <a:pathLst>
              <a:path h="7394274" w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10800000">
            <a:off x="-4156279" y="7523558"/>
            <a:ext cx="7394274" cy="7394274"/>
          </a:xfrm>
          <a:custGeom>
            <a:avLst/>
            <a:gdLst/>
            <a:ahLst/>
            <a:cxnLst/>
            <a:rect r="r" b="b" t="t" l="l"/>
            <a:pathLst>
              <a:path h="7394274" w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830090" y="1779210"/>
            <a:ext cx="8958582" cy="3706613"/>
          </a:xfrm>
          <a:custGeom>
            <a:avLst/>
            <a:gdLst/>
            <a:ahLst/>
            <a:cxnLst/>
            <a:rect r="r" b="b" t="t" l="l"/>
            <a:pathLst>
              <a:path h="3706613" w="8958582">
                <a:moveTo>
                  <a:pt x="0" y="0"/>
                </a:moveTo>
                <a:lnTo>
                  <a:pt x="8958582" y="0"/>
                </a:lnTo>
                <a:lnTo>
                  <a:pt x="8958582" y="3706613"/>
                </a:lnTo>
                <a:lnTo>
                  <a:pt x="0" y="37066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830090" y="5913110"/>
            <a:ext cx="8958582" cy="4042560"/>
          </a:xfrm>
          <a:custGeom>
            <a:avLst/>
            <a:gdLst/>
            <a:ahLst/>
            <a:cxnLst/>
            <a:rect r="r" b="b" t="t" l="l"/>
            <a:pathLst>
              <a:path h="4042560" w="8958582">
                <a:moveTo>
                  <a:pt x="0" y="0"/>
                </a:moveTo>
                <a:lnTo>
                  <a:pt x="8958582" y="0"/>
                </a:lnTo>
                <a:lnTo>
                  <a:pt x="8958582" y="4042560"/>
                </a:lnTo>
                <a:lnTo>
                  <a:pt x="0" y="40425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82480" y="334040"/>
            <a:ext cx="15323039" cy="88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40"/>
              </a:lnSpc>
              <a:spcBef>
                <a:spcPct val="0"/>
              </a:spcBef>
            </a:pPr>
            <a:r>
              <a:rPr lang="en-US" b="true" sz="5100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MODELING PHASE &amp; CHALLENGES FACED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7845" y="2642458"/>
            <a:ext cx="7265604" cy="2501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43"/>
              </a:lnSpc>
            </a:pPr>
            <a:r>
              <a:rPr lang="en-US" sz="203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Building a Custom Model</a:t>
            </a:r>
          </a:p>
          <a:p>
            <a:pPr algn="just" marL="438454" indent="-219227" lvl="1">
              <a:lnSpc>
                <a:spcPts val="2843"/>
              </a:lnSpc>
              <a:buFont typeface="Arial"/>
              <a:buChar char="•"/>
            </a:pPr>
            <a:r>
              <a:rPr lang="en-US" sz="203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Designed a Seq2Seq with Attention model architecture:</a:t>
            </a:r>
          </a:p>
          <a:p>
            <a:pPr algn="just" marL="876909" indent="-292303" lvl="2">
              <a:lnSpc>
                <a:spcPts val="2843"/>
              </a:lnSpc>
              <a:buFont typeface="Arial"/>
              <a:buChar char="⚬"/>
            </a:pPr>
            <a:r>
              <a:rPr lang="en-US" sz="203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Bidirectional LSTM Encoder.</a:t>
            </a:r>
          </a:p>
          <a:p>
            <a:pPr algn="just" marL="876909" indent="-292303" lvl="2">
              <a:lnSpc>
                <a:spcPts val="2843"/>
              </a:lnSpc>
              <a:buFont typeface="Arial"/>
              <a:buChar char="⚬"/>
            </a:pPr>
            <a:r>
              <a:rPr lang="en-US" sz="203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Attention-enhanced LSTM Decoder.</a:t>
            </a:r>
          </a:p>
          <a:p>
            <a:pPr algn="just" marL="438454" indent="-219227" lvl="1">
              <a:lnSpc>
                <a:spcPts val="2843"/>
              </a:lnSpc>
              <a:buFont typeface="Arial"/>
              <a:buChar char="•"/>
            </a:pPr>
            <a:r>
              <a:rPr lang="en-US" sz="203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Implemented full training and evaluation pipelines.</a:t>
            </a:r>
          </a:p>
          <a:p>
            <a:pPr algn="just" marL="438454" indent="-219227" lvl="1">
              <a:lnSpc>
                <a:spcPts val="2843"/>
              </a:lnSpc>
              <a:spcBef>
                <a:spcPct val="0"/>
              </a:spcBef>
              <a:buFont typeface="Arial"/>
              <a:buChar char="•"/>
            </a:pPr>
            <a:r>
              <a:rPr lang="en-US" sz="203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Early stopping and learning rate schedulers added.</a:t>
            </a:r>
          </a:p>
          <a:p>
            <a:pPr algn="just">
              <a:lnSpc>
                <a:spcPts val="2843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737845" y="7475933"/>
            <a:ext cx="7617692" cy="711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43"/>
              </a:lnSpc>
              <a:spcBef>
                <a:spcPct val="0"/>
              </a:spcBef>
            </a:pPr>
            <a:r>
              <a:rPr lang="en-US" sz="203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Changing the hyperparameters of a Seq2Seq model to improve the accuracy &amp; the prediction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2561086" y="-4036332"/>
            <a:ext cx="7394274" cy="7394274"/>
          </a:xfrm>
          <a:custGeom>
            <a:avLst/>
            <a:gdLst/>
            <a:ahLst/>
            <a:cxnLst/>
            <a:rect r="r" b="b" t="t" l="l"/>
            <a:pathLst>
              <a:path h="7394274" w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10800000">
            <a:off x="-4156279" y="7523558"/>
            <a:ext cx="7394274" cy="7394274"/>
          </a:xfrm>
          <a:custGeom>
            <a:avLst/>
            <a:gdLst/>
            <a:ahLst/>
            <a:cxnLst/>
            <a:rect r="r" b="b" t="t" l="l"/>
            <a:pathLst>
              <a:path h="7394274" w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810178" y="5307185"/>
            <a:ext cx="7202988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810178" y="3774762"/>
            <a:ext cx="1228279" cy="1228279"/>
            <a:chOff x="0" y="0"/>
            <a:chExt cx="323497" cy="3234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3497" cy="323497"/>
            </a:xfrm>
            <a:custGeom>
              <a:avLst/>
              <a:gdLst/>
              <a:ahLst/>
              <a:cxnLst/>
              <a:rect r="r" b="b" t="t" l="l"/>
              <a:pathLst>
                <a:path h="323497" w="323497">
                  <a:moveTo>
                    <a:pt x="161749" y="0"/>
                  </a:moveTo>
                  <a:lnTo>
                    <a:pt x="161749" y="0"/>
                  </a:lnTo>
                  <a:cubicBezTo>
                    <a:pt x="251080" y="0"/>
                    <a:pt x="323497" y="72417"/>
                    <a:pt x="323497" y="161749"/>
                  </a:cubicBezTo>
                  <a:lnTo>
                    <a:pt x="323497" y="161749"/>
                  </a:lnTo>
                  <a:cubicBezTo>
                    <a:pt x="323497" y="251080"/>
                    <a:pt x="251080" y="323497"/>
                    <a:pt x="161749" y="323497"/>
                  </a:cubicBezTo>
                  <a:lnTo>
                    <a:pt x="161749" y="323497"/>
                  </a:lnTo>
                  <a:cubicBezTo>
                    <a:pt x="72417" y="323497"/>
                    <a:pt x="0" y="251080"/>
                    <a:pt x="0" y="161749"/>
                  </a:cubicBezTo>
                  <a:lnTo>
                    <a:pt x="0" y="161749"/>
                  </a:lnTo>
                  <a:cubicBezTo>
                    <a:pt x="0" y="72417"/>
                    <a:pt x="72417" y="0"/>
                    <a:pt x="161749" y="0"/>
                  </a:cubicBezTo>
                  <a:close/>
                </a:path>
              </a:pathLst>
            </a:custGeom>
            <a:solidFill>
              <a:srgbClr val="FF276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323497" cy="3806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10178" y="5611330"/>
            <a:ext cx="1228279" cy="1228279"/>
            <a:chOff x="0" y="0"/>
            <a:chExt cx="323497" cy="32349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3497" cy="323497"/>
            </a:xfrm>
            <a:custGeom>
              <a:avLst/>
              <a:gdLst/>
              <a:ahLst/>
              <a:cxnLst/>
              <a:rect r="r" b="b" t="t" l="l"/>
              <a:pathLst>
                <a:path h="323497" w="323497">
                  <a:moveTo>
                    <a:pt x="161749" y="0"/>
                  </a:moveTo>
                  <a:lnTo>
                    <a:pt x="161749" y="0"/>
                  </a:lnTo>
                  <a:cubicBezTo>
                    <a:pt x="251080" y="0"/>
                    <a:pt x="323497" y="72417"/>
                    <a:pt x="323497" y="161749"/>
                  </a:cubicBezTo>
                  <a:lnTo>
                    <a:pt x="323497" y="161749"/>
                  </a:lnTo>
                  <a:cubicBezTo>
                    <a:pt x="323497" y="251080"/>
                    <a:pt x="251080" y="323497"/>
                    <a:pt x="161749" y="323497"/>
                  </a:cubicBezTo>
                  <a:lnTo>
                    <a:pt x="161749" y="323497"/>
                  </a:lnTo>
                  <a:cubicBezTo>
                    <a:pt x="72417" y="323497"/>
                    <a:pt x="0" y="251080"/>
                    <a:pt x="0" y="161749"/>
                  </a:cubicBezTo>
                  <a:lnTo>
                    <a:pt x="0" y="161749"/>
                  </a:lnTo>
                  <a:cubicBezTo>
                    <a:pt x="0" y="72417"/>
                    <a:pt x="72417" y="0"/>
                    <a:pt x="161749" y="0"/>
                  </a:cubicBezTo>
                  <a:close/>
                </a:path>
              </a:pathLst>
            </a:custGeom>
            <a:solidFill>
              <a:srgbClr val="FF276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323497" cy="3806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1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914400"/>
            <a:ext cx="7202988" cy="1953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CHALLENES FACED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06894" y="4068861"/>
            <a:ext cx="4909253" cy="611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Limited computational resources (Colab GPU constraints).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06894" y="6115598"/>
            <a:ext cx="5506271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Insufficient dataset size for deep learning training.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18075" y="4144443"/>
            <a:ext cx="812484" cy="431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1"/>
              </a:lnSpc>
              <a:spcBef>
                <a:spcPct val="0"/>
              </a:spcBef>
            </a:pPr>
            <a:r>
              <a:rPr lang="en-US" b="true" sz="250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01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18075" y="5981012"/>
            <a:ext cx="812484" cy="431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1"/>
              </a:lnSpc>
              <a:spcBef>
                <a:spcPct val="0"/>
              </a:spcBef>
            </a:pPr>
            <a:r>
              <a:rPr lang="en-US" b="true" sz="250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02</a:t>
            </a:r>
          </a:p>
        </p:txBody>
      </p:sp>
      <p:sp>
        <p:nvSpPr>
          <p:cNvPr name="AutoShape 16" id="16"/>
          <p:cNvSpPr/>
          <p:nvPr/>
        </p:nvSpPr>
        <p:spPr>
          <a:xfrm>
            <a:off x="10056312" y="5307185"/>
            <a:ext cx="7202988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7" id="17"/>
          <p:cNvGrpSpPr/>
          <p:nvPr/>
        </p:nvGrpSpPr>
        <p:grpSpPr>
          <a:xfrm rot="0">
            <a:off x="10056312" y="3774762"/>
            <a:ext cx="1228279" cy="1228279"/>
            <a:chOff x="0" y="0"/>
            <a:chExt cx="323497" cy="32349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23497" cy="323497"/>
            </a:xfrm>
            <a:custGeom>
              <a:avLst/>
              <a:gdLst/>
              <a:ahLst/>
              <a:cxnLst/>
              <a:rect r="r" b="b" t="t" l="l"/>
              <a:pathLst>
                <a:path h="323497" w="323497">
                  <a:moveTo>
                    <a:pt x="161749" y="0"/>
                  </a:moveTo>
                  <a:lnTo>
                    <a:pt x="161749" y="0"/>
                  </a:lnTo>
                  <a:cubicBezTo>
                    <a:pt x="251080" y="0"/>
                    <a:pt x="323497" y="72417"/>
                    <a:pt x="323497" y="161749"/>
                  </a:cubicBezTo>
                  <a:lnTo>
                    <a:pt x="323497" y="161749"/>
                  </a:lnTo>
                  <a:cubicBezTo>
                    <a:pt x="323497" y="251080"/>
                    <a:pt x="251080" y="323497"/>
                    <a:pt x="161749" y="323497"/>
                  </a:cubicBezTo>
                  <a:lnTo>
                    <a:pt x="161749" y="323497"/>
                  </a:lnTo>
                  <a:cubicBezTo>
                    <a:pt x="72417" y="323497"/>
                    <a:pt x="0" y="251080"/>
                    <a:pt x="0" y="161749"/>
                  </a:cubicBezTo>
                  <a:lnTo>
                    <a:pt x="0" y="161749"/>
                  </a:lnTo>
                  <a:cubicBezTo>
                    <a:pt x="0" y="72417"/>
                    <a:pt x="72417" y="0"/>
                    <a:pt x="161749" y="0"/>
                  </a:cubicBezTo>
                  <a:close/>
                </a:path>
              </a:pathLst>
            </a:custGeom>
            <a:solidFill>
              <a:srgbClr val="FF2768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323497" cy="3806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1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056312" y="5611330"/>
            <a:ext cx="1228279" cy="1228279"/>
            <a:chOff x="0" y="0"/>
            <a:chExt cx="323497" cy="32349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23497" cy="323497"/>
            </a:xfrm>
            <a:custGeom>
              <a:avLst/>
              <a:gdLst/>
              <a:ahLst/>
              <a:cxnLst/>
              <a:rect r="r" b="b" t="t" l="l"/>
              <a:pathLst>
                <a:path h="323497" w="323497">
                  <a:moveTo>
                    <a:pt x="161749" y="0"/>
                  </a:moveTo>
                  <a:lnTo>
                    <a:pt x="161749" y="0"/>
                  </a:lnTo>
                  <a:cubicBezTo>
                    <a:pt x="251080" y="0"/>
                    <a:pt x="323497" y="72417"/>
                    <a:pt x="323497" y="161749"/>
                  </a:cubicBezTo>
                  <a:lnTo>
                    <a:pt x="323497" y="161749"/>
                  </a:lnTo>
                  <a:cubicBezTo>
                    <a:pt x="323497" y="251080"/>
                    <a:pt x="251080" y="323497"/>
                    <a:pt x="161749" y="323497"/>
                  </a:cubicBezTo>
                  <a:lnTo>
                    <a:pt x="161749" y="323497"/>
                  </a:lnTo>
                  <a:cubicBezTo>
                    <a:pt x="72417" y="323497"/>
                    <a:pt x="0" y="251080"/>
                    <a:pt x="0" y="161749"/>
                  </a:cubicBezTo>
                  <a:lnTo>
                    <a:pt x="0" y="161749"/>
                  </a:lnTo>
                  <a:cubicBezTo>
                    <a:pt x="0" y="72417"/>
                    <a:pt x="72417" y="0"/>
                    <a:pt x="161749" y="0"/>
                  </a:cubicBezTo>
                  <a:close/>
                </a:path>
              </a:pathLst>
            </a:custGeom>
            <a:solidFill>
              <a:srgbClr val="FF2768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323497" cy="3806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1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1753029" y="4226024"/>
            <a:ext cx="5705278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Long training times without significant convergence.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751316" y="6115598"/>
            <a:ext cx="5506271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Memory bottlenecks during model evaluation.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264209" y="4144443"/>
            <a:ext cx="812484" cy="431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1"/>
              </a:lnSpc>
              <a:spcBef>
                <a:spcPct val="0"/>
              </a:spcBef>
            </a:pPr>
            <a:r>
              <a:rPr lang="en-US" b="true" sz="250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03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264209" y="5981012"/>
            <a:ext cx="812484" cy="431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1"/>
              </a:lnSpc>
              <a:spcBef>
                <a:spcPct val="0"/>
              </a:spcBef>
            </a:pPr>
            <a:r>
              <a:rPr lang="en-US" b="true" sz="250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04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DAGl3ywNPak</dc:identifier>
  <dcterms:modified xsi:type="dcterms:W3CDTF">2011-08-01T06:04:30Z</dcterms:modified>
  <cp:revision>1</cp:revision>
  <dc:title>DEPI Final Presentation</dc:title>
</cp:coreProperties>
</file>