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55ee1d2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55ee1d2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55ee1d2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55ee1d2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55ee1d2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55ee1d2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55ee1d378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55ee1d378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55ee1d2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55ee1d2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55ee1d37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55ee1d37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55ee1d2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55ee1d2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55ee1d2d9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055ee1d2d9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55ee1d2d9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55ee1d2d9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5b9d6c9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5b9d6c9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-48875" y="134400"/>
            <a:ext cx="5150400" cy="26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100"/>
              <a:t>BITCOIN </a:t>
            </a:r>
            <a:endParaRPr sz="2100"/>
          </a:p>
          <a:p>
            <a:pPr indent="0" lvl="0" marL="457200" rtl="0" algn="ct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100"/>
              <a:t>Historical Data Analysis Over The Last 14 Years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39625" y="3958400"/>
            <a:ext cx="47619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“</a:t>
            </a:r>
            <a:r>
              <a:rPr lang="en-GB"/>
              <a:t>Lisbon Consulting Agency”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Amir &amp; Aru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424125" y="1183700"/>
            <a:ext cx="77982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529"/>
              </a:solidFill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222529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Bitcoin’s current status: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Despite the significant market crash in 2022 and the fluctuations in Bitcoin’s price, including both sharp drops and subsequent recoveries,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current price of Bitcoin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stands at approximately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$60,000 USD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Price volatility is independent of trading volume</a:t>
            </a:r>
            <a:r>
              <a:rPr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22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Bitcoin may exhibit high levels of volatility due to factors </a:t>
            </a:r>
            <a:r>
              <a:rPr b="1"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other than trading volume</a:t>
            </a:r>
            <a:r>
              <a:rPr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. These could include external market news, regulatory updates, global macroeconomic events, or even speculative trading behavior.</a:t>
            </a:r>
            <a:endParaRPr>
              <a:solidFill>
                <a:srgbClr val="22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High volatility and risk</a:t>
            </a:r>
            <a:r>
              <a:rPr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22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high standard deviation </a:t>
            </a:r>
            <a:r>
              <a:rPr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of 1400 for daily volatility suggests that Bitcoin remains a</a:t>
            </a:r>
            <a:r>
              <a:rPr b="1"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 highly volatile asset</a:t>
            </a:r>
            <a:r>
              <a:rPr lang="en-GB">
                <a:solidFill>
                  <a:srgbClr val="222529"/>
                </a:solidFill>
                <a:latin typeface="Arial"/>
                <a:ea typeface="Arial"/>
                <a:cs typeface="Arial"/>
                <a:sym typeface="Arial"/>
              </a:rPr>
              <a:t>. This inherent volatility represents a risk for traders and investors, as prices can swing unpredictably, making Bitcoin both a risky and potentially lucrative asset.</a:t>
            </a:r>
            <a:endParaRPr>
              <a:solidFill>
                <a:srgbClr val="22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111750" y="671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207700" y="3341450"/>
            <a:ext cx="32130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Analysis done b</a:t>
            </a:r>
            <a:r>
              <a:rPr b="1" lang="en-GB" sz="2000">
                <a:solidFill>
                  <a:srgbClr val="000000"/>
                </a:solidFill>
              </a:rPr>
              <a:t>y “Lisbon Consulting Agency”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Amir &amp; Aru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09450" y="0"/>
            <a:ext cx="7030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 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925825" y="558775"/>
            <a:ext cx="81153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   </a:t>
            </a:r>
            <a:r>
              <a:rPr b="1" lang="en-GB" sz="1500"/>
              <a:t>Why Bitcoin?</a:t>
            </a:r>
            <a:endParaRPr b="1" sz="1500"/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Bitcoin, as a digital currency, has emerged as one of the most popular and volatile investment assets. Its market attracts both investors and speculators, making it a critical subject for financial analysis.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purpose of this project is to investigate the </a:t>
            </a:r>
            <a:r>
              <a:rPr b="1" lang="en-GB" sz="1500"/>
              <a:t>volatility and risk</a:t>
            </a:r>
            <a:r>
              <a:rPr lang="en-GB" sz="1500"/>
              <a:t> associated with Bitcoin by analyzing market data over a span of several years.</a:t>
            </a: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51" y="2750825"/>
            <a:ext cx="4434901" cy="22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158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 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916300" y="1158050"/>
            <a:ext cx="75747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final dataset is a 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merged collection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two sources: Historical Bitcoin prices (from the CryptoCompare API) and additional enriched data sourced from Kaggle.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were 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combined by aligning the dates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ensuring consistent formatting across all observations.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arose with inconsistent dates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missing trading volume data and incomplete date formats.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was 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by adding new columns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year, season (derived from the date), and weekend/weekday indicators to analyze volatility trends.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biggest challenge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working with and integrating data from the API.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69375" y="94350"/>
            <a:ext cx="70305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Market Overview</a:t>
            </a:r>
            <a:r>
              <a:rPr lang="en-GB" sz="2700"/>
              <a:t> </a:t>
            </a:r>
            <a:r>
              <a:rPr b="0" lang="en-GB" sz="2400"/>
              <a:t>over the last 14 years</a:t>
            </a:r>
            <a:endParaRPr b="0" sz="24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5114100" y="1273050"/>
            <a:ext cx="3822600" cy="34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5356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6"/>
              <a:buFont typeface="Arial"/>
              <a:buChar char="●"/>
            </a:pP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Bitcoin's </a:t>
            </a:r>
            <a:r>
              <a:rPr b="1"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closing price per year</a:t>
            </a: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experienced a significant rise, especially after 2017. The sharp spikes in 2021 and 2024 are particularly notable. </a:t>
            </a:r>
            <a:endParaRPr sz="13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356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66"/>
              <a:buFont typeface="Arial"/>
              <a:buChar char="●"/>
            </a:pP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graph highlights that while Bitcoin has experienced explosive growth, it has also been marked by </a:t>
            </a:r>
            <a:r>
              <a:rPr b="1"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substantial price volatility</a:t>
            </a: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inherent volatility presents both </a:t>
            </a:r>
            <a:r>
              <a:rPr b="1"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high returns and </a:t>
            </a:r>
            <a:r>
              <a:rPr b="1"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risks</a:t>
            </a:r>
            <a:r>
              <a:rPr lang="en-GB" sz="13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investors.</a:t>
            </a:r>
            <a:endParaRPr sz="13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4100"/>
            <a:ext cx="5326750" cy="42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73475" y="100850"/>
            <a:ext cx="8711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736"/>
              <a:buNone/>
            </a:pPr>
            <a:r>
              <a:rPr lang="en-GB" sz="2850"/>
              <a:t>Market Overview</a:t>
            </a:r>
            <a:r>
              <a:rPr lang="en-GB" sz="2320"/>
              <a:t> </a:t>
            </a:r>
            <a:r>
              <a:rPr b="0" lang="en-GB" sz="2650"/>
              <a:t>over the last 14 years</a:t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sz="252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71025" y="633950"/>
            <a:ext cx="4717200" cy="19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Volume in 2022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high average volume for 2022 suggests that there may have been extremely large 'volume' values in that year compared to other years.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Terra/Luna Crash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 May 2022, the collapse of the Terra blockchain's stablecoin UST and its native token LUNA caused a massive sell-off in the crypto markets.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FTX Collapse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Later in November 2022, the collapse of one of the largest crypto exchanges, FTX, after it was revealed that the company was insolvent, led to further panic.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000" y="533100"/>
            <a:ext cx="3713875" cy="21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75" y="2672000"/>
            <a:ext cx="3567575" cy="24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8775" y="2735125"/>
            <a:ext cx="3931250" cy="24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673775" y="85425"/>
            <a:ext cx="77637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 Trends in Bitcoin Prices: Spring Surge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7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5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700" y="2138125"/>
            <a:ext cx="4496001" cy="294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745375"/>
            <a:ext cx="4093426" cy="30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390950" y="3836200"/>
            <a:ext cx="34992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Possible Explanations: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Market Sentiment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Historical Cycles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External Factors</a:t>
            </a:r>
            <a:endParaRPr sz="1300"/>
          </a:p>
        </p:txBody>
      </p:sp>
      <p:sp>
        <p:nvSpPr>
          <p:cNvPr id="316" name="Google Shape;316;p18"/>
          <p:cNvSpPr txBox="1"/>
          <p:nvPr/>
        </p:nvSpPr>
        <p:spPr>
          <a:xfrm>
            <a:off x="4572000" y="879750"/>
            <a:ext cx="4019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 this pattern is present, it's important to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explore additional factors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like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market volume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global events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or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regulatory changes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fully understand why spring shows higher prices.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0" y="0"/>
            <a:ext cx="2434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71050" y="120825"/>
            <a:ext cx="89730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Bitcoin More Volatile During Weekdays?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9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125" y="782775"/>
            <a:ext cx="3616326" cy="25159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5295600" y="3372925"/>
            <a:ext cx="38484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Possible Explanations: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Reduced Trading Activity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Lower Market Participation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Absence of Major Market News</a:t>
            </a:r>
            <a:endParaRPr sz="1500"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50" y="782775"/>
            <a:ext cx="4704324" cy="3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244350" y="4606875"/>
            <a:ext cx="6475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*Price Volatility -  difference </a:t>
            </a: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between the highest price and the lowest price of the day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 Market Volume -  amount of Bitcoin traded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0" y="0"/>
            <a:ext cx="89796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Price Volatility Affect Trading Volume?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32" name="Google Shape;332;p20"/>
          <p:cNvSpPr txBox="1"/>
          <p:nvPr/>
        </p:nvSpPr>
        <p:spPr>
          <a:xfrm>
            <a:off x="4447125" y="2235775"/>
            <a:ext cx="42450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280975" y="3860575"/>
            <a:ext cx="79224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Key Finding</a:t>
            </a:r>
            <a:r>
              <a:rPr lang="en-GB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Price Volatility and Volume</a:t>
            </a:r>
            <a:r>
              <a:rPr lang="en-GB" sz="1100"/>
              <a:t>: You might expect higher volatility to increase trading activity, as traders capitalize on price swings, but the data shows that </a:t>
            </a:r>
            <a:r>
              <a:rPr b="1" lang="en-GB" sz="1100"/>
              <a:t>Bitcoin trading volume does not significantly rise</a:t>
            </a:r>
            <a:r>
              <a:rPr lang="en-GB" sz="1100"/>
              <a:t> in response to volatility.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*Price Volatility - difference between highest price and lowest price of the day.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113" y="653812"/>
            <a:ext cx="4524926" cy="32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75" y="698400"/>
            <a:ext cx="4245000" cy="319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827325" y="85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Price Movement Affect Trading Volume?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272475" y="3885100"/>
            <a:ext cx="81402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Movement and Volume: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trading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Volume does not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significantly rise in response to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Movement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*Price Movement - difference between opening price and closing price of the day.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00" y="724025"/>
            <a:ext cx="4102381" cy="316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977" y="724025"/>
            <a:ext cx="4238230" cy="31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