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BCD7-76F7-4629-AF0D-E21B69E1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9B55A-E45B-4217-91BB-26D53D70C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34A1-2E07-4C08-B424-9C91D770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A8B38-C9B2-4115-8E80-296CC74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CA009-E9C0-4843-ADC6-E69B351B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9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5B2E-EDC4-4A99-8C60-41A1B089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3F1B7-A8A9-47C3-A014-8459B1526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1C3F-6BF6-4738-AAC9-53391E5F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4FC7-33EA-4A09-9A59-832A59B4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5DC2-3274-4E44-AF2B-0155B3AF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4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ADDE0-02DE-406E-8EC2-D42ACDF02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F5886-8401-436D-9E1E-0D1BD092A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7C79E-9CD8-49BA-89FE-F18BC0AC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CB161-D7FC-4C39-8BC3-B8C0BE9D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1AD5-8C3F-4970-98D5-95B82060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3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7694-5662-4841-B98B-98574549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A5D-4DD5-4222-A4DF-47B6AEA1C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A910D-DD8A-4E12-B4BB-985ED2C3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78F1-23EF-4E0F-91E0-7C62A13B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E789E-9E13-4235-9BD7-76DC6D2C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9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6D75-D0CF-4C8A-A9C9-BCC8FA40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6E3D8-8A90-43FF-AFA1-AED5348B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50E3-2410-46DA-9547-227A0DC7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AEC98-BFCB-4719-929B-79FD0CC9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CA13B-CEFE-4AE3-B972-A281DA13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59A4-8880-4176-ABA2-13070234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5804-3000-4C12-99F1-8F0AF7735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9BC75-CE93-487C-B882-4DF8CC216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EFBF8-5DD4-49AE-951C-BA8C1342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3B01F-C398-4181-BD65-AA4C4A2D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AF037-0FB5-48D7-88BF-BB97CDD3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EED1-4405-4432-A496-69F11E84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A95AF-B724-41D6-8F69-5BD1C64C1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FFF6F-F86D-4C50-85A9-4B2196E25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6B792-9EFD-4CFC-8116-D6B44B728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24A2E-711F-4652-A202-66B67EFED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96F4E-8B92-46A7-8AEB-D2CBA090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60102-AB00-4E6F-87FB-A3B16632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488F3-47DC-4B1A-BC30-2765FD64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C836-E0FA-4C6D-B769-6AE61F6D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BEF84-BD26-484B-822F-32C2195E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0D961-9044-4207-8C20-380EE541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911D4-762D-4DCB-836D-744886B6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EAFC0-D63A-4255-A385-5502CC3E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45F06-51FF-4E01-8B17-899B430A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76DDE-AAE3-4F36-AAC1-3E79881A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5DFB-81FA-4161-8D2C-6E1D62F7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804B-15C4-4E2B-9E9F-1E9F2650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93689-5498-4F46-8880-F3EBA5368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5305B-2D39-430F-8AE1-5E7DAABB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CF7ED-3520-4F44-8E19-1B4F6B23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4F058-67D9-41EC-9BE8-CC050890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E5C4-AE14-4CF0-95E3-F39AB803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C33FE-886D-478C-A46E-004DBC9CE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34924-FBAA-42AC-A640-B17F3B7A7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146E3-ABB3-4914-8672-BF7EA977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CF173-15E4-4A8A-A610-BCB81FCC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635E3-45BF-4F81-98FA-924DE9D0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8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99D2E-426F-4D51-8D74-D9473389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29D6F-2148-486F-993D-6AE0399B3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CCE87-FD6B-4AA7-B7AB-4C153EDF0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886FD-49B8-4879-B633-08E5CD69763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5898E-0DBC-4409-88C5-A87B67316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5D7C4-DA37-4F41-9507-B34806B5A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090B36-9FF2-4253-83D5-22F556B01638}"/>
              </a:ext>
            </a:extLst>
          </p:cNvPr>
          <p:cNvSpPr txBox="1">
            <a:spLocks/>
          </p:cNvSpPr>
          <p:nvPr/>
        </p:nvSpPr>
        <p:spPr>
          <a:xfrm>
            <a:off x="239781" y="1956"/>
            <a:ext cx="2667879" cy="1536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NPZD-VIRUS MODEL</a:t>
            </a:r>
            <a:endParaRPr lang="en-US" sz="4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227A9D-87F1-48A4-8652-975283446342}"/>
              </a:ext>
            </a:extLst>
          </p:cNvPr>
          <p:cNvSpPr/>
          <p:nvPr/>
        </p:nvSpPr>
        <p:spPr>
          <a:xfrm>
            <a:off x="5388511" y="534344"/>
            <a:ext cx="1414977" cy="102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BC2C75-BEA3-443D-8C1A-47762EE3222B}"/>
              </a:ext>
            </a:extLst>
          </p:cNvPr>
          <p:cNvSpPr/>
          <p:nvPr/>
        </p:nvSpPr>
        <p:spPr>
          <a:xfrm>
            <a:off x="7541686" y="2314869"/>
            <a:ext cx="1414977" cy="10297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7DEA75-7311-492A-A5EF-6376C3FFFD6D}"/>
              </a:ext>
            </a:extLst>
          </p:cNvPr>
          <p:cNvSpPr/>
          <p:nvPr/>
        </p:nvSpPr>
        <p:spPr>
          <a:xfrm>
            <a:off x="3240931" y="4668965"/>
            <a:ext cx="1414977" cy="10297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ABC301-609E-4C84-ABE9-FC43D7D829AC}"/>
              </a:ext>
            </a:extLst>
          </p:cNvPr>
          <p:cNvSpPr/>
          <p:nvPr/>
        </p:nvSpPr>
        <p:spPr>
          <a:xfrm>
            <a:off x="3240931" y="2314870"/>
            <a:ext cx="1414977" cy="10297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A66B01-392C-4915-8409-FF4233BBC862}"/>
              </a:ext>
            </a:extLst>
          </p:cNvPr>
          <p:cNvSpPr/>
          <p:nvPr/>
        </p:nvSpPr>
        <p:spPr>
          <a:xfrm>
            <a:off x="7540304" y="4696974"/>
            <a:ext cx="1417740" cy="100171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289FEE-9DD3-44E8-AC55-856744DD7B5C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3948420" y="3344595"/>
            <a:ext cx="0" cy="1324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41EDE4-AEF0-4F73-B7E3-7DF6842944AB}"/>
              </a:ext>
            </a:extLst>
          </p:cNvPr>
          <p:cNvCxnSpPr/>
          <p:nvPr/>
        </p:nvCxnSpPr>
        <p:spPr>
          <a:xfrm flipV="1">
            <a:off x="8247777" y="3344595"/>
            <a:ext cx="0" cy="1324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894922-68F9-4CA1-A510-79AFEDD8F5C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325299" y="4198690"/>
            <a:ext cx="1215005" cy="599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A2ABC4-2135-4BDA-B1D7-0659BB9C600B}"/>
              </a:ext>
            </a:extLst>
          </p:cNvPr>
          <p:cNvCxnSpPr>
            <a:cxnSpLocks/>
          </p:cNvCxnSpPr>
          <p:nvPr/>
        </p:nvCxnSpPr>
        <p:spPr>
          <a:xfrm>
            <a:off x="6803488" y="1538611"/>
            <a:ext cx="732606" cy="855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7305EF-9E1A-4220-8F16-DC2B1F5BF389}"/>
              </a:ext>
            </a:extLst>
          </p:cNvPr>
          <p:cNvCxnSpPr/>
          <p:nvPr/>
        </p:nvCxnSpPr>
        <p:spPr>
          <a:xfrm flipH="1">
            <a:off x="4650315" y="3293830"/>
            <a:ext cx="2885779" cy="1403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3830EF4C-F465-449C-AC76-A143ACA852EE}"/>
              </a:ext>
            </a:extLst>
          </p:cNvPr>
          <p:cNvSpPr/>
          <p:nvPr/>
        </p:nvSpPr>
        <p:spPr>
          <a:xfrm>
            <a:off x="5259897" y="3867325"/>
            <a:ext cx="1065402" cy="66273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036EEC-F665-42BF-B906-57BDD935EF7C}"/>
              </a:ext>
            </a:extLst>
          </p:cNvPr>
          <p:cNvCxnSpPr>
            <a:endCxn id="32" idx="0"/>
          </p:cNvCxnSpPr>
          <p:nvPr/>
        </p:nvCxnSpPr>
        <p:spPr>
          <a:xfrm>
            <a:off x="4650315" y="3293830"/>
            <a:ext cx="1142283" cy="5734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F7B113-FADF-42A8-A901-3C3BB279A4D6}"/>
              </a:ext>
            </a:extLst>
          </p:cNvPr>
          <p:cNvSpPr txBox="1"/>
          <p:nvPr/>
        </p:nvSpPr>
        <p:spPr>
          <a:xfrm>
            <a:off x="3717022" y="4860661"/>
            <a:ext cx="46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88DC3E-29D7-45A6-A489-0DB63F697029}"/>
              </a:ext>
            </a:extLst>
          </p:cNvPr>
          <p:cNvSpPr txBox="1"/>
          <p:nvPr/>
        </p:nvSpPr>
        <p:spPr>
          <a:xfrm>
            <a:off x="8032459" y="4844083"/>
            <a:ext cx="46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B2BA60-8502-4D63-BFB2-9705EA37FD6D}"/>
              </a:ext>
            </a:extLst>
          </p:cNvPr>
          <p:cNvSpPr txBox="1"/>
          <p:nvPr/>
        </p:nvSpPr>
        <p:spPr>
          <a:xfrm>
            <a:off x="3744289" y="2506564"/>
            <a:ext cx="46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5DEE45-650E-4048-A371-4D1D304F457E}"/>
              </a:ext>
            </a:extLst>
          </p:cNvPr>
          <p:cNvSpPr txBox="1"/>
          <p:nvPr/>
        </p:nvSpPr>
        <p:spPr>
          <a:xfrm>
            <a:off x="5862506" y="689847"/>
            <a:ext cx="46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B62CCE-9785-4DDC-941B-9445429D9E85}"/>
              </a:ext>
            </a:extLst>
          </p:cNvPr>
          <p:cNvSpPr txBox="1"/>
          <p:nvPr/>
        </p:nvSpPr>
        <p:spPr>
          <a:xfrm>
            <a:off x="8017778" y="2506565"/>
            <a:ext cx="46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2C7C79-D65A-40A2-9C7B-09C1DC8C0824}"/>
              </a:ext>
            </a:extLst>
          </p:cNvPr>
          <p:cNvSpPr txBox="1"/>
          <p:nvPr/>
        </p:nvSpPr>
        <p:spPr>
          <a:xfrm>
            <a:off x="5083097" y="3218562"/>
            <a:ext cx="141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Grazing =</a:t>
            </a:r>
            <a:r>
              <a:rPr lang="en-US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gz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81FC77-5AAC-4F91-A317-0B9AF46B4441}"/>
              </a:ext>
            </a:extLst>
          </p:cNvPr>
          <p:cNvSpPr txBox="1"/>
          <p:nvPr/>
        </p:nvSpPr>
        <p:spPr>
          <a:xfrm>
            <a:off x="3148858" y="3734330"/>
            <a:ext cx="98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Growth = mu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947FD3-5E8F-4BE9-9409-D566D746132B}"/>
              </a:ext>
            </a:extLst>
          </p:cNvPr>
          <p:cNvSpPr txBox="1"/>
          <p:nvPr/>
        </p:nvSpPr>
        <p:spPr>
          <a:xfrm>
            <a:off x="3776114" y="1371137"/>
            <a:ext cx="109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Infecting =I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AE3D1E-BCF4-46F9-9264-96C09DB4F6E3}"/>
              </a:ext>
            </a:extLst>
          </p:cNvPr>
          <p:cNvSpPr txBox="1"/>
          <p:nvPr/>
        </p:nvSpPr>
        <p:spPr>
          <a:xfrm>
            <a:off x="7071620" y="1595005"/>
            <a:ext cx="109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mortality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4C6945-CFBB-412B-B0FD-0A0D52F4452D}"/>
              </a:ext>
            </a:extLst>
          </p:cNvPr>
          <p:cNvSpPr txBox="1"/>
          <p:nvPr/>
        </p:nvSpPr>
        <p:spPr>
          <a:xfrm>
            <a:off x="8282213" y="3867325"/>
            <a:ext cx="109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mortality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21FBE9-6C41-43D5-9A07-C4675F1A3AE2}"/>
              </a:ext>
            </a:extLst>
          </p:cNvPr>
          <p:cNvCxnSpPr/>
          <p:nvPr/>
        </p:nvCxnSpPr>
        <p:spPr>
          <a:xfrm flipV="1">
            <a:off x="4179815" y="1166070"/>
            <a:ext cx="1203104" cy="1148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D54DD4-CCC2-413E-8FCE-08CA13929252}"/>
              </a:ext>
            </a:extLst>
          </p:cNvPr>
          <p:cNvCxnSpPr/>
          <p:nvPr/>
        </p:nvCxnSpPr>
        <p:spPr>
          <a:xfrm flipV="1">
            <a:off x="4650315" y="2703698"/>
            <a:ext cx="28857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47D7979-337F-4704-8ABD-6772D54D6EAD}"/>
              </a:ext>
            </a:extLst>
          </p:cNvPr>
          <p:cNvSpPr txBox="1"/>
          <p:nvPr/>
        </p:nvSpPr>
        <p:spPr>
          <a:xfrm>
            <a:off x="4641210" y="4020202"/>
            <a:ext cx="17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remineralisation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D663415-52A8-4BD5-ADEF-71A2AEB9FF2D}"/>
              </a:ext>
            </a:extLst>
          </p:cNvPr>
          <p:cNvSpPr txBox="1"/>
          <p:nvPr/>
        </p:nvSpPr>
        <p:spPr>
          <a:xfrm>
            <a:off x="5629872" y="2376215"/>
            <a:ext cx="109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Mortality =</a:t>
            </a:r>
            <a:r>
              <a:rPr lang="en-US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mp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718538" y="1805354"/>
            <a:ext cx="2817555" cy="7012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5011615" y="1740469"/>
            <a:ext cx="18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Lysis (1-infection)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33400" y="1494692"/>
            <a:ext cx="213936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Comment:</a:t>
            </a:r>
          </a:p>
          <a:p>
            <a:r>
              <a:rPr lang="de-DE" sz="1200" dirty="0"/>
              <a:t>The </a:t>
            </a:r>
            <a:r>
              <a:rPr lang="de-DE" sz="1200" dirty="0" err="1"/>
              <a:t>arrows</a:t>
            </a:r>
            <a:r>
              <a:rPr lang="de-DE" sz="1200" dirty="0"/>
              <a:t> </a:t>
            </a:r>
            <a:r>
              <a:rPr lang="de-DE" sz="1200" dirty="0" err="1"/>
              <a:t>indicate</a:t>
            </a:r>
            <a:r>
              <a:rPr lang="de-DE" sz="1200" dirty="0"/>
              <a:t> </a:t>
            </a:r>
            <a:r>
              <a:rPr lang="de-DE" sz="1200" dirty="0" err="1"/>
              <a:t>biomass</a:t>
            </a:r>
            <a:r>
              <a:rPr lang="de-DE" sz="1200" dirty="0"/>
              <a:t> </a:t>
            </a:r>
            <a:r>
              <a:rPr lang="de-DE" sz="1200" dirty="0" err="1"/>
              <a:t>flow</a:t>
            </a:r>
            <a:r>
              <a:rPr lang="de-DE" sz="1200" dirty="0"/>
              <a:t> </a:t>
            </a:r>
            <a:r>
              <a:rPr lang="de-DE" sz="1200" dirty="0" err="1"/>
              <a:t>through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compartements</a:t>
            </a:r>
            <a:endParaRPr lang="de-DE" sz="1200" dirty="0"/>
          </a:p>
          <a:p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flow</a:t>
            </a:r>
            <a:r>
              <a:rPr lang="de-DE" sz="1200" dirty="0"/>
              <a:t> </a:t>
            </a:r>
            <a:r>
              <a:rPr lang="de-DE" sz="1200" dirty="0" err="1"/>
              <a:t>needs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characterized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parameters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indicates</a:t>
            </a:r>
            <a:r>
              <a:rPr lang="de-DE" sz="1200" dirty="0"/>
              <a:t> </a:t>
            </a:r>
            <a:r>
              <a:rPr lang="de-DE" sz="1200" dirty="0" err="1"/>
              <a:t>dependence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one</a:t>
            </a:r>
            <a:r>
              <a:rPr lang="de-DE" sz="1200" dirty="0"/>
              <a:t> </a:t>
            </a:r>
            <a:r>
              <a:rPr lang="de-DE" sz="1200" dirty="0" err="1"/>
              <a:t>compartement</a:t>
            </a:r>
            <a:r>
              <a:rPr lang="de-DE" sz="1200" dirty="0"/>
              <a:t> on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other</a:t>
            </a:r>
            <a:r>
              <a:rPr lang="de-DE" sz="1200" dirty="0"/>
              <a:t>. </a:t>
            </a:r>
          </a:p>
          <a:p>
            <a:endParaRPr lang="de-DE" sz="1200" dirty="0"/>
          </a:p>
          <a:p>
            <a:r>
              <a:rPr lang="de-DE" sz="1200" dirty="0"/>
              <a:t>N</a:t>
            </a:r>
            <a:r>
              <a:rPr lang="de-DE" sz="1200" dirty="0">
                <a:sym typeface="Wingdings" panose="05000000000000000000" pitchFamily="2" charset="2"/>
              </a:rPr>
              <a:t>P </a:t>
            </a:r>
            <a:r>
              <a:rPr lang="de-DE" sz="1200" dirty="0" err="1">
                <a:sym typeface="Wingdings" panose="05000000000000000000" pitchFamily="2" charset="2"/>
              </a:rPr>
              <a:t>means</a:t>
            </a:r>
            <a:r>
              <a:rPr lang="de-DE" sz="1200" dirty="0">
                <a:sym typeface="Wingdings" panose="05000000000000000000" pitchFamily="2" charset="2"/>
              </a:rPr>
              <a:t>: P </a:t>
            </a:r>
            <a:r>
              <a:rPr lang="de-DE" sz="1200" dirty="0" err="1">
                <a:sym typeface="Wingdings" panose="05000000000000000000" pitchFamily="2" charset="2"/>
              </a:rPr>
              <a:t>is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dependant</a:t>
            </a:r>
            <a:r>
              <a:rPr lang="de-DE" sz="1200" dirty="0">
                <a:sym typeface="Wingdings" panose="05000000000000000000" pitchFamily="2" charset="2"/>
              </a:rPr>
              <a:t> on N </a:t>
            </a:r>
            <a:r>
              <a:rPr lang="de-DE" sz="1200" dirty="0" err="1">
                <a:sym typeface="Wingdings" panose="05000000000000000000" pitchFamily="2" charset="2"/>
              </a:rPr>
              <a:t>which</a:t>
            </a:r>
            <a:r>
              <a:rPr lang="de-DE" sz="1200" dirty="0">
                <a:sym typeface="Wingdings" panose="05000000000000000000" pitchFamily="2" charset="2"/>
              </a:rPr>
              <a:t> will </a:t>
            </a:r>
            <a:r>
              <a:rPr lang="de-DE" sz="1200" dirty="0" err="1">
                <a:sym typeface="Wingdings" panose="05000000000000000000" pitchFamily="2" charset="2"/>
              </a:rPr>
              <a:t>be</a:t>
            </a:r>
            <a:r>
              <a:rPr lang="de-DE" sz="1200" dirty="0">
                <a:sym typeface="Wingdings" panose="05000000000000000000" pitchFamily="2" charset="2"/>
              </a:rPr>
              <a:t> in </a:t>
            </a:r>
            <a:r>
              <a:rPr lang="de-DE" sz="1200" dirty="0" err="1">
                <a:sym typeface="Wingdings" panose="05000000000000000000" pitchFamily="2" charset="2"/>
              </a:rPr>
              <a:t>dicated</a:t>
            </a:r>
            <a:r>
              <a:rPr lang="de-DE" sz="1200" dirty="0">
                <a:sym typeface="Wingdings" panose="05000000000000000000" pitchFamily="2" charset="2"/>
              </a:rPr>
              <a:t> in </a:t>
            </a:r>
            <a:r>
              <a:rPr lang="de-DE" sz="1200" dirty="0" err="1">
                <a:sym typeface="Wingdings" panose="05000000000000000000" pitchFamily="2" charset="2"/>
              </a:rPr>
              <a:t>the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equation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as</a:t>
            </a:r>
            <a:r>
              <a:rPr lang="de-DE" sz="1200" dirty="0">
                <a:sym typeface="Wingdings" panose="05000000000000000000" pitchFamily="2" charset="2"/>
              </a:rPr>
              <a:t> P*“N“ but </a:t>
            </a:r>
            <a:r>
              <a:rPr lang="de-DE" sz="1200" dirty="0" err="1">
                <a:sym typeface="Wingdings" panose="05000000000000000000" pitchFamily="2" charset="2"/>
              </a:rPr>
              <a:t>then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needs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sevaral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parameters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that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describe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the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dependance</a:t>
            </a:r>
            <a:endParaRPr lang="de-DE" sz="1200" dirty="0">
              <a:sym typeface="Wingdings" panose="05000000000000000000" pitchFamily="2" charset="2"/>
            </a:endParaRPr>
          </a:p>
          <a:p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>
                <a:sym typeface="Wingdings" panose="05000000000000000000" pitchFamily="2" charset="2"/>
              </a:rPr>
              <a:t>Growth </a:t>
            </a:r>
            <a:r>
              <a:rPr lang="de-DE" sz="1200" dirty="0" err="1">
                <a:sym typeface="Wingdings" panose="05000000000000000000" pitchFamily="2" charset="2"/>
              </a:rPr>
              <a:t>is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mu</a:t>
            </a:r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>
                <a:sym typeface="Wingdings" panose="05000000000000000000" pitchFamily="2" charset="2"/>
              </a:rPr>
              <a:t>N= </a:t>
            </a:r>
            <a:r>
              <a:rPr lang="de-DE" sz="1200" dirty="0" err="1">
                <a:sym typeface="Wingdings" panose="05000000000000000000" pitchFamily="2" charset="2"/>
              </a:rPr>
              <a:t>nutrients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and</a:t>
            </a:r>
            <a:r>
              <a:rPr lang="de-DE" sz="1200" dirty="0">
                <a:sym typeface="Wingdings" panose="05000000000000000000" pitchFamily="2" charset="2"/>
              </a:rPr>
              <a:t> will </a:t>
            </a:r>
            <a:r>
              <a:rPr lang="de-DE" sz="1200" dirty="0" err="1">
                <a:sym typeface="Wingdings" panose="05000000000000000000" pitchFamily="2" charset="2"/>
              </a:rPr>
              <a:t>be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limiting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and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taken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up</a:t>
            </a:r>
            <a:r>
              <a:rPr lang="de-DE" sz="1200" dirty="0">
                <a:sym typeface="Wingdings" panose="05000000000000000000" pitchFamily="2" charset="2"/>
              </a:rPr>
              <a:t> at a half </a:t>
            </a:r>
            <a:r>
              <a:rPr lang="de-DE" sz="1200" dirty="0" err="1">
                <a:sym typeface="Wingdings" panose="05000000000000000000" pitchFamily="2" charset="2"/>
              </a:rPr>
              <a:t>satuaration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velocity</a:t>
            </a:r>
            <a:endParaRPr lang="de-DE" sz="1200" dirty="0">
              <a:sym typeface="Wingdings" panose="05000000000000000000" pitchFamily="2" charset="2"/>
            </a:endParaRPr>
          </a:p>
          <a:p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>
                <a:sym typeface="Wingdings" panose="05000000000000000000" pitchFamily="2" charset="2"/>
              </a:rPr>
              <a:t>See </a:t>
            </a:r>
            <a:r>
              <a:rPr lang="de-DE" sz="1200" dirty="0" err="1">
                <a:sym typeface="Wingdings" panose="05000000000000000000" pitchFamily="2" charset="2"/>
              </a:rPr>
              <a:t>next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page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for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example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of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equations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for</a:t>
            </a:r>
            <a:r>
              <a:rPr lang="de-DE" sz="1200" dirty="0">
                <a:sym typeface="Wingdings" panose="05000000000000000000" pitchFamily="2" charset="2"/>
              </a:rPr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284825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DBA6-CA9D-46DC-8AA1-F36B1369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305731"/>
            <a:ext cx="2324450" cy="750611"/>
          </a:xfrm>
        </p:spPr>
        <p:txBody>
          <a:bodyPr>
            <a:normAutofit/>
          </a:bodyPr>
          <a:lstStyle/>
          <a:p>
            <a:r>
              <a:rPr lang="en-IE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I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quations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CC061-DD14-4D48-BE33-334A1BDA4C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9418" y="1061556"/>
                <a:ext cx="11082555" cy="52889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 err="1"/>
                  <a:t>d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N</a:t>
                </a:r>
                <a:r>
                  <a:rPr lang="en-US" sz="2000" dirty="0"/>
                  <a:t> &lt;- 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-</a:t>
                </a:r>
                <a:r>
                  <a:rPr lang="en-US" sz="2000" dirty="0"/>
                  <a:t> mu*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r>
                  <a:rPr lang="en-US" sz="2000" dirty="0"/>
                  <a:t>*(</a:t>
                </a:r>
                <a:r>
                  <a:rPr lang="en-US" sz="2000" dirty="0">
                    <a:solidFill>
                      <a:srgbClr val="7030A0"/>
                    </a:solidFill>
                  </a:rPr>
                  <a:t>N</a:t>
                </a:r>
                <a:r>
                  <a:rPr lang="en-US" sz="2000" dirty="0"/>
                  <a:t>/(</a:t>
                </a:r>
                <a:r>
                  <a:rPr lang="en-US" sz="2000" dirty="0" err="1"/>
                  <a:t>N+kN</a:t>
                </a:r>
                <a:r>
                  <a:rPr lang="en-US" sz="2000" dirty="0"/>
                  <a:t>)) </a:t>
                </a:r>
                <a:r>
                  <a:rPr lang="en-US" sz="2000" dirty="0">
                    <a:solidFill>
                      <a:srgbClr val="FF0000"/>
                    </a:solidFill>
                  </a:rPr>
                  <a:t>+</a:t>
                </a:r>
                <a:r>
                  <a:rPr lang="en-US" sz="2000" dirty="0"/>
                  <a:t> </a:t>
                </a:r>
                <a:r>
                  <a:rPr lang="el-GR" sz="2000" dirty="0">
                    <a:solidFill>
                      <a:srgbClr val="FF0000"/>
                    </a:solidFill>
                  </a:rPr>
                  <a:t>ε </a:t>
                </a:r>
                <a:r>
                  <a:rPr lang="en-US" sz="2000" dirty="0">
                    <a:solidFill>
                      <a:srgbClr val="FF0000"/>
                    </a:solidFill>
                  </a:rPr>
                  <a:t>*N*D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 err="1"/>
                  <a:t>d</a:t>
                </a:r>
                <a:r>
                  <a:rPr lang="en-US" sz="2000" dirty="0" err="1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r>
                  <a:rPr lang="en-US" sz="2000" dirty="0"/>
                  <a:t> &lt;- mu*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r>
                  <a:rPr lang="en-US" sz="2000" dirty="0"/>
                  <a:t>*(</a:t>
                </a:r>
                <a:r>
                  <a:rPr lang="en-US" sz="2000" dirty="0">
                    <a:solidFill>
                      <a:srgbClr val="7030A0"/>
                    </a:solidFill>
                  </a:rPr>
                  <a:t>N</a:t>
                </a:r>
                <a:r>
                  <a:rPr lang="en-US" sz="2000" dirty="0"/>
                  <a:t>/(</a:t>
                </a:r>
                <a:r>
                  <a:rPr lang="en-US" sz="2000" dirty="0" err="1"/>
                  <a:t>N+kN</a:t>
                </a:r>
                <a:r>
                  <a:rPr lang="en-US" sz="2000" dirty="0"/>
                  <a:t>)) - I*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r>
                  <a:rPr lang="en-US" sz="2000" dirty="0"/>
                  <a:t>*</a:t>
                </a:r>
                <a:r>
                  <a:rPr lang="en-US" sz="2000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 - </a:t>
                </a:r>
                <a:r>
                  <a:rPr lang="en-US" sz="2000" dirty="0" err="1"/>
                  <a:t>gz</a:t>
                </a:r>
                <a:r>
                  <a:rPr lang="en-US" sz="2000" dirty="0"/>
                  <a:t>*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r>
                  <a:rPr lang="en-US" sz="2000" dirty="0"/>
                  <a:t>*Z - </a:t>
                </a:r>
                <a:r>
                  <a:rPr lang="en-US" sz="2000" dirty="0" err="1"/>
                  <a:t>mp</a:t>
                </a:r>
                <a:r>
                  <a:rPr lang="en-US" sz="2000" dirty="0"/>
                  <a:t>*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 err="1"/>
                  <a:t>dV</a:t>
                </a:r>
                <a:r>
                  <a:rPr lang="en-US" sz="2000" dirty="0"/>
                  <a:t> &lt;- </a:t>
                </a:r>
                <a:r>
                  <a:rPr lang="en-US" sz="2000" dirty="0" err="1"/>
                  <a:t>deltaV</a:t>
                </a:r>
                <a:r>
                  <a:rPr lang="en-US" sz="2000" dirty="0"/>
                  <a:t>*I*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r>
                  <a:rPr lang="en-US" sz="2000" dirty="0"/>
                  <a:t>*</a:t>
                </a:r>
                <a:r>
                  <a:rPr lang="en-US" sz="2000" dirty="0">
                    <a:solidFill>
                      <a:srgbClr val="0070C0"/>
                    </a:solidFill>
                  </a:rPr>
                  <a:t>V </a:t>
                </a:r>
                <a:r>
                  <a:rPr lang="en-US" sz="2000" dirty="0">
                    <a:solidFill>
                      <a:srgbClr val="FF0000"/>
                    </a:solidFill>
                  </a:rPr>
                  <a:t>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*V*D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 err="1"/>
                  <a:t>dZ</a:t>
                </a:r>
                <a:r>
                  <a:rPr lang="en-US" sz="2000" dirty="0"/>
                  <a:t> &lt;- </a:t>
                </a:r>
                <a:r>
                  <a:rPr lang="en-US" sz="2000" dirty="0" err="1"/>
                  <a:t>gz</a:t>
                </a:r>
                <a:r>
                  <a:rPr lang="en-US" sz="2000" dirty="0"/>
                  <a:t>*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r>
                  <a:rPr lang="en-US" sz="2000" dirty="0"/>
                  <a:t>*Z </a:t>
                </a:r>
                <a:r>
                  <a:rPr lang="en-US" sz="2000" dirty="0">
                    <a:solidFill>
                      <a:srgbClr val="FF0000"/>
                    </a:solidFill>
                  </a:rPr>
                  <a:t>– Z*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*D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 err="1"/>
                  <a:t>dD</a:t>
                </a:r>
                <a:r>
                  <a:rPr lang="en-US" sz="2000" dirty="0"/>
                  <a:t> &lt;-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*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r>
                  <a:rPr lang="en-US" sz="2000" dirty="0">
                    <a:solidFill>
                      <a:srgbClr val="FF0000"/>
                    </a:solidFill>
                  </a:rPr>
                  <a:t>+ P*I*D + P*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*D + V*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*D - </a:t>
                </a:r>
                <a:r>
                  <a:rPr lang="el-GR" sz="2000" dirty="0">
                    <a:solidFill>
                      <a:srgbClr val="FF0000"/>
                    </a:solidFill>
                  </a:rPr>
                  <a:t>ε</a:t>
                </a:r>
                <a:r>
                  <a:rPr lang="en-US" sz="2000" dirty="0">
                    <a:solidFill>
                      <a:srgbClr val="FF0000"/>
                    </a:solidFill>
                  </a:rPr>
                  <a:t>*N*D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mu=growth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kN</a:t>
                </a:r>
                <a:r>
                  <a:rPr lang="en-US" sz="2000" dirty="0"/>
                  <a:t>=half saturation constant</a:t>
                </a:r>
              </a:p>
              <a:p>
                <a:pPr marL="0" indent="0">
                  <a:buNone/>
                </a:pPr>
                <a:r>
                  <a:rPr lang="en-US" sz="2000" dirty="0"/>
                  <a:t>I=infection rate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gz</a:t>
                </a:r>
                <a:r>
                  <a:rPr lang="en-US" sz="2000" dirty="0"/>
                  <a:t>=grazing rate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mp</a:t>
                </a:r>
                <a:r>
                  <a:rPr lang="en-US" sz="2000" dirty="0"/>
                  <a:t>=phytoplankton mortality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deltaV</a:t>
                </a:r>
                <a:r>
                  <a:rPr lang="en-US" sz="2000" dirty="0"/>
                  <a:t>= virus production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CC061-DD14-4D48-BE33-334A1BDA4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418" y="1061556"/>
                <a:ext cx="11082555" cy="5288910"/>
              </a:xfrm>
              <a:blipFill>
                <a:blip r:embed="rId2"/>
                <a:stretch>
                  <a:fillRect l="-550" t="-1152" b="-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/>
          <p:cNvSpPr txBox="1"/>
          <p:nvPr/>
        </p:nvSpPr>
        <p:spPr>
          <a:xfrm>
            <a:off x="9237785" y="1056341"/>
            <a:ext cx="2667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Comment…all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2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flows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biomass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compartement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82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4EEC-A285-4FC8-83DF-80B8E6DC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06" y="365126"/>
            <a:ext cx="2542563" cy="440218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BCE8A-4C0C-4FCA-BA56-AF27C3B20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453" y="1057013"/>
                <a:ext cx="10632347" cy="51005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UP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US" dirty="0"/>
                  <a:t> f(N)*f (I)*f (T)*P</a:t>
                </a:r>
              </a:p>
              <a:p>
                <a:pPr marL="0" indent="0">
                  <a:buNone/>
                </a:pPr>
                <a:r>
                  <a:rPr lang="pt-BR" dirty="0"/>
                  <a:t>f (N)=N /N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en-US" dirty="0"/>
                  <a:t>f (I)=( 1−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 µ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sty m:val="p"/>
                          </m:rPr>
                          <a:rPr lang="el-GR" i="1" dirty="0" smtClean="0"/>
                          <m:t>β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/µ</m:t>
                        </m:r>
                        <m:r>
                          <m:rPr>
                            <m:nor/>
                          </m:rPr>
                          <a:rPr lang="en-US" sz="1800" dirty="0"/>
                          <m:t>max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dirty="0"/>
                  <a:t>f (T)=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dirty="0"/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|</m:t>
                        </m:r>
                        <m:r>
                          <m:rPr>
                            <m:nor/>
                          </m:rPr>
                          <a:rPr lang="en-US" sz="2400" dirty="0"/>
                          <m:t>T</m:t>
                        </m:r>
                        <m:r>
                          <m:rPr>
                            <m:nor/>
                          </m:rPr>
                          <a:rPr lang="en-US" sz="2400" dirty="0"/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Topt</m:t>
                        </m:r>
                        <m:r>
                          <m:rPr>
                            <m:nor/>
                          </m:rPr>
                          <a:rPr lang="en-US" sz="2400" dirty="0"/>
                          <m:t>| 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gmax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*</m:t>
                        </m:r>
                        <m:r>
                          <m:rPr>
                            <m:nor/>
                          </m:rPr>
                          <a:rPr lang="en-US" dirty="0"/>
                          <m:t>f</m:t>
                        </m:r>
                        <m:r>
                          <m:rPr>
                            <m:nor/>
                          </m:rPr>
                          <a:rPr lang="en-US" dirty="0"/>
                          <m:t> (</m:t>
                        </m:r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)*</m:t>
                        </m:r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*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BCE8A-4C0C-4FCA-BA56-AF27C3B20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453" y="1057013"/>
                <a:ext cx="10632347" cy="5100506"/>
              </a:xfrm>
              <a:blipFill>
                <a:blip r:embed="rId2"/>
                <a:stretch>
                  <a:fillRect l="-1146"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76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2406F58-445B-405B-A0E5-D628A570DD8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3993431"/>
                  </p:ext>
                </p:extLst>
              </p:nvPr>
            </p:nvGraphicFramePr>
            <p:xfrm>
              <a:off x="276136" y="136779"/>
              <a:ext cx="11283891" cy="5537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1639">
                      <a:extLst>
                        <a:ext uri="{9D8B030D-6E8A-4147-A177-3AD203B41FA5}">
                          <a16:colId xmlns:a16="http://schemas.microsoft.com/office/drawing/2014/main" val="3835489539"/>
                        </a:ext>
                      </a:extLst>
                    </a:gridCol>
                    <a:gridCol w="3798638">
                      <a:extLst>
                        <a:ext uri="{9D8B030D-6E8A-4147-A177-3AD203B41FA5}">
                          <a16:colId xmlns:a16="http://schemas.microsoft.com/office/drawing/2014/main" val="3629930050"/>
                        </a:ext>
                      </a:extLst>
                    </a:gridCol>
                    <a:gridCol w="2549770">
                      <a:extLst>
                        <a:ext uri="{9D8B030D-6E8A-4147-A177-3AD203B41FA5}">
                          <a16:colId xmlns:a16="http://schemas.microsoft.com/office/drawing/2014/main" val="1620115607"/>
                        </a:ext>
                      </a:extLst>
                    </a:gridCol>
                    <a:gridCol w="2653844">
                      <a:extLst>
                        <a:ext uri="{9D8B030D-6E8A-4147-A177-3AD203B41FA5}">
                          <a16:colId xmlns:a16="http://schemas.microsoft.com/office/drawing/2014/main" val="49236807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Deﬁnition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1418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Nutrition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mmol 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42468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Phytoplankton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mmol 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41549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Detritus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mmol 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8403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Zooplankton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mmol 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3478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3620121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Phytoplankton maximum growth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+mn-lt"/>
                            </a:rPr>
                            <a:t>3.25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1028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Half-saturation constant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mmol 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0953627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Maximum grazing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0.81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37124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Light-photosynthesis slope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1.62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0214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dirty="0" smtClean="0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Light inhabitation coefficient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3.24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7489512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𝑜𝑝𝑡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Optimal temperature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2798216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Phytoplankton mortality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9.26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mmol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3867517"/>
                      </a:ext>
                    </a:extLst>
                  </a:tr>
                  <a:tr h="3256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Virus mortality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7787276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Zooplankton mortality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6.94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mmol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63637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2406F58-445B-405B-A0E5-D628A570DD8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3993431"/>
                  </p:ext>
                </p:extLst>
              </p:nvPr>
            </p:nvGraphicFramePr>
            <p:xfrm>
              <a:off x="276136" y="136779"/>
              <a:ext cx="11283891" cy="5537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1639">
                      <a:extLst>
                        <a:ext uri="{9D8B030D-6E8A-4147-A177-3AD203B41FA5}">
                          <a16:colId xmlns:a16="http://schemas.microsoft.com/office/drawing/2014/main" val="3835489539"/>
                        </a:ext>
                      </a:extLst>
                    </a:gridCol>
                    <a:gridCol w="3798638">
                      <a:extLst>
                        <a:ext uri="{9D8B030D-6E8A-4147-A177-3AD203B41FA5}">
                          <a16:colId xmlns:a16="http://schemas.microsoft.com/office/drawing/2014/main" val="3629930050"/>
                        </a:ext>
                      </a:extLst>
                    </a:gridCol>
                    <a:gridCol w="2549770">
                      <a:extLst>
                        <a:ext uri="{9D8B030D-6E8A-4147-A177-3AD203B41FA5}">
                          <a16:colId xmlns:a16="http://schemas.microsoft.com/office/drawing/2014/main" val="1620115607"/>
                        </a:ext>
                      </a:extLst>
                    </a:gridCol>
                    <a:gridCol w="2653844">
                      <a:extLst>
                        <a:ext uri="{9D8B030D-6E8A-4147-A177-3AD203B41FA5}">
                          <a16:colId xmlns:a16="http://schemas.microsoft.com/office/drawing/2014/main" val="49236807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Deﬁnition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1418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Nutrition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108333" r="-917" b="-13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42468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Phytoplankton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208333" r="-917" b="-1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41549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Detritus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308333" r="-917" b="-11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28403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Zooplankton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408333" r="-917" b="-10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478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3620121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598361" r="-396257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Phytoplankton maximum growth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995" t="-598361" r="-105263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598361" r="-917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91028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710000" r="-396257" b="-7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Half-saturation constant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710000" r="-917" b="-7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0953627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810000" r="-396257" b="-6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Maximum grazing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995" t="-810000" r="-105263" b="-6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810000" r="-917" b="-6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37124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910000" r="-396257" b="-5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Light-photosynthesis slope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995" t="-910000" r="-105263" b="-5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910000" r="-917" b="-5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0214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010000" r="-396257" b="-4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Light inhabitation coefficient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995" t="-1010000" r="-105263" b="-4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1010000" r="-917" b="-4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489512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040625" r="-396257" b="-3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Optimal temperature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995" t="-1040625" r="-105263" b="-3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2798216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158730" r="-396257" b="-215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Phytoplankton mortality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995" t="-1158730" r="-105263" b="-215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1158730" r="-917" b="-215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38675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321667" r="-39625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Virus mortality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7787276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398361" r="-39625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Zooplankton mortality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995" t="-1398361" r="-1052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1398361" r="-91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3637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A811EF47-C49C-42AD-8B39-393F871F05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619539"/>
                  </p:ext>
                </p:extLst>
              </p:nvPr>
            </p:nvGraphicFramePr>
            <p:xfrm>
              <a:off x="267046" y="5674741"/>
              <a:ext cx="11283891" cy="3708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82505">
                      <a:extLst>
                        <a:ext uri="{9D8B030D-6E8A-4147-A177-3AD203B41FA5}">
                          <a16:colId xmlns:a16="http://schemas.microsoft.com/office/drawing/2014/main" val="3350549919"/>
                        </a:ext>
                      </a:extLst>
                    </a:gridCol>
                    <a:gridCol w="3791824">
                      <a:extLst>
                        <a:ext uri="{9D8B030D-6E8A-4147-A177-3AD203B41FA5}">
                          <a16:colId xmlns:a16="http://schemas.microsoft.com/office/drawing/2014/main" val="2585577466"/>
                        </a:ext>
                      </a:extLst>
                    </a:gridCol>
                    <a:gridCol w="2558642">
                      <a:extLst>
                        <a:ext uri="{9D8B030D-6E8A-4147-A177-3AD203B41FA5}">
                          <a16:colId xmlns:a16="http://schemas.microsoft.com/office/drawing/2014/main" val="3882584416"/>
                        </a:ext>
                      </a:extLst>
                    </a:gridCol>
                    <a:gridCol w="2650920">
                      <a:extLst>
                        <a:ext uri="{9D8B030D-6E8A-4147-A177-3AD203B41FA5}">
                          <a16:colId xmlns:a16="http://schemas.microsoft.com/office/drawing/2014/main" val="35770266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Remineralization rate at 0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1.736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87579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A811EF47-C49C-42AD-8B39-393F871F05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619539"/>
                  </p:ext>
                </p:extLst>
              </p:nvPr>
            </p:nvGraphicFramePr>
            <p:xfrm>
              <a:off x="267046" y="5674741"/>
              <a:ext cx="11283891" cy="3708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82505">
                      <a:extLst>
                        <a:ext uri="{9D8B030D-6E8A-4147-A177-3AD203B41FA5}">
                          <a16:colId xmlns:a16="http://schemas.microsoft.com/office/drawing/2014/main" val="3350549919"/>
                        </a:ext>
                      </a:extLst>
                    </a:gridCol>
                    <a:gridCol w="3791824">
                      <a:extLst>
                        <a:ext uri="{9D8B030D-6E8A-4147-A177-3AD203B41FA5}">
                          <a16:colId xmlns:a16="http://schemas.microsoft.com/office/drawing/2014/main" val="2585577466"/>
                        </a:ext>
                      </a:extLst>
                    </a:gridCol>
                    <a:gridCol w="2558642">
                      <a:extLst>
                        <a:ext uri="{9D8B030D-6E8A-4147-A177-3AD203B41FA5}">
                          <a16:colId xmlns:a16="http://schemas.microsoft.com/office/drawing/2014/main" val="3882584416"/>
                        </a:ext>
                      </a:extLst>
                    </a:gridCol>
                    <a:gridCol w="2650920">
                      <a:extLst>
                        <a:ext uri="{9D8B030D-6E8A-4147-A177-3AD203B41FA5}">
                          <a16:colId xmlns:a16="http://schemas.microsoft.com/office/drawing/2014/main" val="35770266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450" t="-8065" r="-13778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7619" t="-8065" r="-104048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5977" t="-8065" r="-46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875793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88B4B4C0-986A-4990-868B-517E362EC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79319"/>
              </p:ext>
            </p:extLst>
          </p:nvPr>
        </p:nvGraphicFramePr>
        <p:xfrm>
          <a:off x="267046" y="6045581"/>
          <a:ext cx="11283891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2505">
                  <a:extLst>
                    <a:ext uri="{9D8B030D-6E8A-4147-A177-3AD203B41FA5}">
                      <a16:colId xmlns:a16="http://schemas.microsoft.com/office/drawing/2014/main" val="3350549919"/>
                    </a:ext>
                  </a:extLst>
                </a:gridCol>
                <a:gridCol w="3791824">
                  <a:extLst>
                    <a:ext uri="{9D8B030D-6E8A-4147-A177-3AD203B41FA5}">
                      <a16:colId xmlns:a16="http://schemas.microsoft.com/office/drawing/2014/main" val="2585577466"/>
                    </a:ext>
                  </a:extLst>
                </a:gridCol>
                <a:gridCol w="2558642">
                  <a:extLst>
                    <a:ext uri="{9D8B030D-6E8A-4147-A177-3AD203B41FA5}">
                      <a16:colId xmlns:a16="http://schemas.microsoft.com/office/drawing/2014/main" val="3882584416"/>
                    </a:ext>
                  </a:extLst>
                </a:gridCol>
                <a:gridCol w="2650920">
                  <a:extLst>
                    <a:ext uri="{9D8B030D-6E8A-4147-A177-3AD203B41FA5}">
                      <a16:colId xmlns:a16="http://schemas.microsoft.com/office/drawing/2014/main" val="35770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infection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7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38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6CA9-B688-45EE-B472-2766EB3C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E9815-9A2F-4357-BB6B-2B0E9FE38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4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412</Words>
  <Application>Microsoft Office PowerPoint</Application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Andalus</vt:lpstr>
      <vt:lpstr>Arial</vt:lpstr>
      <vt:lpstr>Calibri</vt:lpstr>
      <vt:lpstr>Calibri Light</vt:lpstr>
      <vt:lpstr>Cambria Math</vt:lpstr>
      <vt:lpstr>Office Theme</vt:lpstr>
      <vt:lpstr>PowerPoint Presentation</vt:lpstr>
      <vt:lpstr>Equations</vt:lpstr>
      <vt:lpstr>Parameters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Amir.h Feiz</dc:creator>
  <cp:lastModifiedBy>Amir.h Feiz</cp:lastModifiedBy>
  <cp:revision>5</cp:revision>
  <dcterms:created xsi:type="dcterms:W3CDTF">2021-04-16T07:12:50Z</dcterms:created>
  <dcterms:modified xsi:type="dcterms:W3CDTF">2021-04-23T10:45:29Z</dcterms:modified>
</cp:coreProperties>
</file>