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>
      <p:cViewPr varScale="1">
        <p:scale>
          <a:sx n="89" d="100"/>
          <a:sy n="89" d="100"/>
        </p:scale>
        <p:origin x="12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72085">
              <a:lnSpc>
                <a:spcPts val="238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72085">
              <a:lnSpc>
                <a:spcPts val="238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72085">
              <a:lnSpc>
                <a:spcPts val="238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72085">
              <a:lnSpc>
                <a:spcPts val="238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72085">
              <a:lnSpc>
                <a:spcPts val="238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73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1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1" y="6857996"/>
                </a:lnTo>
                <a:lnTo>
                  <a:pt x="3006851" y="0"/>
                </a:lnTo>
                <a:close/>
              </a:path>
            </a:pathLst>
          </a:custGeom>
          <a:solidFill>
            <a:srgbClr val="3493B9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3493B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7B6C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1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98F97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9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7EC1DB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3493B9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3493B9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4012692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3493B9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70100" y="363677"/>
            <a:ext cx="9051798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0151" y="1447164"/>
            <a:ext cx="8286750" cy="4171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418061" y="6234183"/>
            <a:ext cx="357504" cy="321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72085">
              <a:lnSpc>
                <a:spcPts val="238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3600"/>
            <a:ext cx="10668000" cy="2743200"/>
          </a:xfrm>
        </p:spPr>
        <p:txBody>
          <a:bodyPr/>
          <a:lstStyle/>
          <a:p>
            <a:pPr algn="ctr" rtl="1">
              <a:lnSpc>
                <a:spcPct val="200000"/>
              </a:lnSpc>
            </a:pPr>
            <a:r>
              <a:rPr lang="fa-IR" sz="7200" dirty="0" smtClean="0">
                <a:cs typeface="B Nazanin" panose="00000400000000000000" pitchFamily="2" charset="-78"/>
              </a:rPr>
              <a:t>به‌نام خدا</a:t>
            </a:r>
            <a:endParaRPr lang="en-US" sz="72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75282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571999" y="1524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3771898" y="1571625"/>
            <a:ext cx="2286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عضویت</a:t>
            </a:r>
            <a:endParaRPr lang="en-US" dirty="0"/>
          </a:p>
        </p:txBody>
      </p:sp>
      <p:sp>
        <p:nvSpPr>
          <p:cNvPr id="4" name="Flowchart: Decision 3"/>
          <p:cNvSpPr/>
          <p:nvPr/>
        </p:nvSpPr>
        <p:spPr>
          <a:xfrm>
            <a:off x="4687436" y="1047750"/>
            <a:ext cx="454925" cy="304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591298" y="2486025"/>
            <a:ext cx="2514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وارد کردن نام کاربری و رمز</a:t>
            </a:r>
          </a:p>
          <a:p>
            <a:pPr algn="ctr"/>
            <a:r>
              <a:rPr lang="fa-IR" dirty="0" smtClean="0"/>
              <a:t>عبور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38199" y="2324100"/>
            <a:ext cx="22860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ثبت اطلاعات</a:t>
            </a:r>
            <a:endParaRPr lang="en-US" dirty="0"/>
          </a:p>
        </p:txBody>
      </p:sp>
      <p:cxnSp>
        <p:nvCxnSpPr>
          <p:cNvPr id="9" name="Straight Arrow Connector 8"/>
          <p:cNvCxnSpPr>
            <a:stCxn id="2" idx="4"/>
            <a:endCxn id="4" idx="0"/>
          </p:cNvCxnSpPr>
          <p:nvPr/>
        </p:nvCxnSpPr>
        <p:spPr>
          <a:xfrm>
            <a:off x="4914899" y="838200"/>
            <a:ext cx="0" cy="20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3" idx="0"/>
          </p:cNvCxnSpPr>
          <p:nvPr/>
        </p:nvCxnSpPr>
        <p:spPr>
          <a:xfrm flipH="1">
            <a:off x="4914898" y="1352550"/>
            <a:ext cx="1" cy="21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1"/>
            <a:endCxn id="7" idx="0"/>
          </p:cNvCxnSpPr>
          <p:nvPr/>
        </p:nvCxnSpPr>
        <p:spPr>
          <a:xfrm rot="10800000" flipV="1">
            <a:off x="1981200" y="2028824"/>
            <a:ext cx="1790699" cy="2952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3" idx="3"/>
            <a:endCxn id="6" idx="0"/>
          </p:cNvCxnSpPr>
          <p:nvPr/>
        </p:nvCxnSpPr>
        <p:spPr>
          <a:xfrm>
            <a:off x="6057898" y="2028825"/>
            <a:ext cx="1790700" cy="457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amond 19"/>
          <p:cNvSpPr/>
          <p:nvPr/>
        </p:nvSpPr>
        <p:spPr>
          <a:xfrm>
            <a:off x="4800599" y="3314700"/>
            <a:ext cx="341763" cy="381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>
            <a:stCxn id="7" idx="2"/>
            <a:endCxn id="20" idx="1"/>
          </p:cNvCxnSpPr>
          <p:nvPr/>
        </p:nvCxnSpPr>
        <p:spPr>
          <a:xfrm rot="16200000" flipH="1">
            <a:off x="3295649" y="2000250"/>
            <a:ext cx="190500" cy="2819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2"/>
            <a:endCxn id="20" idx="3"/>
          </p:cNvCxnSpPr>
          <p:nvPr/>
        </p:nvCxnSpPr>
        <p:spPr>
          <a:xfrm rot="5400000">
            <a:off x="6404993" y="2061594"/>
            <a:ext cx="180975" cy="27062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4051477" y="3986381"/>
            <a:ext cx="1828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پنل کاربری</a:t>
            </a:r>
            <a:endParaRPr lang="en-US" dirty="0"/>
          </a:p>
        </p:txBody>
      </p:sp>
      <p:cxnSp>
        <p:nvCxnSpPr>
          <p:cNvPr id="29" name="Elbow Connector 28"/>
          <p:cNvCxnSpPr>
            <a:stCxn id="20" idx="2"/>
            <a:endCxn id="25" idx="0"/>
          </p:cNvCxnSpPr>
          <p:nvPr/>
        </p:nvCxnSpPr>
        <p:spPr>
          <a:xfrm rot="5400000">
            <a:off x="4823339" y="3838238"/>
            <a:ext cx="290681" cy="5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1152523" y="4857414"/>
            <a:ext cx="165735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پیگری مبادلات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6800848" y="4947396"/>
            <a:ext cx="2095499" cy="634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ثبت کالا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4032428" y="4933614"/>
            <a:ext cx="1866899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درخواست مبادله</a:t>
            </a:r>
            <a:endParaRPr lang="en-US" dirty="0"/>
          </a:p>
        </p:txBody>
      </p:sp>
      <p:cxnSp>
        <p:nvCxnSpPr>
          <p:cNvPr id="34" name="Elbow Connector 33"/>
          <p:cNvCxnSpPr>
            <a:stCxn id="25" idx="1"/>
            <a:endCxn id="30" idx="0"/>
          </p:cNvCxnSpPr>
          <p:nvPr/>
        </p:nvCxnSpPr>
        <p:spPr>
          <a:xfrm rot="10800000" flipV="1">
            <a:off x="1981199" y="4329280"/>
            <a:ext cx="2070279" cy="528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5" idx="2"/>
            <a:endCxn id="32" idx="0"/>
          </p:cNvCxnSpPr>
          <p:nvPr/>
        </p:nvCxnSpPr>
        <p:spPr>
          <a:xfrm rot="16200000" flipH="1">
            <a:off x="4835161" y="4802896"/>
            <a:ext cx="26143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5" idx="3"/>
            <a:endCxn id="31" idx="0"/>
          </p:cNvCxnSpPr>
          <p:nvPr/>
        </p:nvCxnSpPr>
        <p:spPr>
          <a:xfrm>
            <a:off x="5880277" y="4329281"/>
            <a:ext cx="1968321" cy="6181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iamond 59"/>
          <p:cNvSpPr/>
          <p:nvPr/>
        </p:nvSpPr>
        <p:spPr>
          <a:xfrm>
            <a:off x="4738414" y="5804647"/>
            <a:ext cx="454925" cy="381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Elbow Connector 61"/>
          <p:cNvCxnSpPr>
            <a:stCxn id="30" idx="2"/>
            <a:endCxn id="60" idx="1"/>
          </p:cNvCxnSpPr>
          <p:nvPr/>
        </p:nvCxnSpPr>
        <p:spPr>
          <a:xfrm rot="16200000" flipH="1">
            <a:off x="3133840" y="4390572"/>
            <a:ext cx="451933" cy="27572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31" idx="2"/>
            <a:endCxn id="60" idx="3"/>
          </p:cNvCxnSpPr>
          <p:nvPr/>
        </p:nvCxnSpPr>
        <p:spPr>
          <a:xfrm rot="5400000">
            <a:off x="6314220" y="4460769"/>
            <a:ext cx="413498" cy="26552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32" idx="2"/>
            <a:endCxn id="60" idx="0"/>
          </p:cNvCxnSpPr>
          <p:nvPr/>
        </p:nvCxnSpPr>
        <p:spPr>
          <a:xfrm rot="5400000">
            <a:off x="4835162" y="5673930"/>
            <a:ext cx="26143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738414" y="637211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Elbow Connector 71"/>
          <p:cNvCxnSpPr>
            <a:stCxn id="60" idx="2"/>
            <a:endCxn id="67" idx="0"/>
          </p:cNvCxnSpPr>
          <p:nvPr/>
        </p:nvCxnSpPr>
        <p:spPr>
          <a:xfrm rot="16200000" flipH="1">
            <a:off x="4873212" y="6278311"/>
            <a:ext cx="186466" cy="11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6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9051798" cy="697230"/>
          </a:xfrm>
        </p:spPr>
        <p:txBody>
          <a:bodyPr/>
          <a:lstStyle/>
          <a:p>
            <a:pPr rtl="1"/>
            <a:r>
              <a:rPr lang="fa-IR" dirty="0" smtClean="0">
                <a:cs typeface="B Nazanin" panose="00000400000000000000" pitchFamily="2" charset="-78"/>
              </a:rPr>
              <a:t>پروژه طراحی سای مبادلات کالا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286750" cy="3353436"/>
          </a:xfrm>
        </p:spPr>
        <p:txBody>
          <a:bodyPr/>
          <a:lstStyle/>
          <a:p>
            <a:pPr lvl="1" rtl="1">
              <a:lnSpc>
                <a:spcPct val="250000"/>
              </a:lnSpc>
            </a:pPr>
            <a:r>
              <a:rPr lang="fa-IR" dirty="0" smtClean="0">
                <a:cs typeface="B Nazanin" panose="00000400000000000000" pitchFamily="2" charset="-78"/>
              </a:rPr>
              <a:t>درس :‌ تحلیل و طراحی سیستم ها</a:t>
            </a:r>
          </a:p>
          <a:p>
            <a:pPr lvl="1" rtl="1">
              <a:lnSpc>
                <a:spcPct val="250000"/>
              </a:lnSpc>
            </a:pPr>
            <a:r>
              <a:rPr lang="fa-IR" dirty="0" smtClean="0">
                <a:cs typeface="B Nazanin" panose="00000400000000000000" pitchFamily="2" charset="-78"/>
              </a:rPr>
              <a:t>استاد مربوطه : سرکار خانم دکتر قزوینی</a:t>
            </a:r>
          </a:p>
          <a:p>
            <a:pPr lvl="1" rtl="1">
              <a:lnSpc>
                <a:spcPct val="250000"/>
              </a:lnSpc>
            </a:pPr>
            <a:r>
              <a:rPr lang="fa-IR" dirty="0" smtClean="0">
                <a:cs typeface="B Nazanin" panose="00000400000000000000" pitchFamily="2" charset="-78"/>
              </a:rPr>
              <a:t>اعضای گروه : امیرحسین آباده</a:t>
            </a:r>
          </a:p>
          <a:p>
            <a:pPr lvl="1" rtl="1">
              <a:lnSpc>
                <a:spcPct val="250000"/>
              </a:lnSpc>
            </a:pPr>
            <a:r>
              <a:rPr lang="fa-IR" dirty="0" smtClean="0">
                <a:cs typeface="B Nazanin" panose="00000400000000000000" pitchFamily="2" charset="-78"/>
              </a:rPr>
              <a:t>موضوع پروژه : طراحی سایت مبادلات کالا</a:t>
            </a:r>
          </a:p>
        </p:txBody>
      </p:sp>
    </p:spTree>
    <p:extLst>
      <p:ext uri="{BB962C8B-B14F-4D97-AF65-F5344CB8AC3E}">
        <p14:creationId xmlns:p14="http://schemas.microsoft.com/office/powerpoint/2010/main" val="37868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9051798" cy="697230"/>
          </a:xfrm>
        </p:spPr>
        <p:txBody>
          <a:bodyPr/>
          <a:lstStyle/>
          <a:p>
            <a:pPr rtl="1"/>
            <a:r>
              <a:rPr lang="fa-IR" dirty="0" smtClean="0">
                <a:solidFill>
                  <a:srgbClr val="FF0000"/>
                </a:solidFill>
              </a:rPr>
              <a:t>فهرست مطالب 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52600"/>
            <a:ext cx="8286750" cy="3831818"/>
          </a:xfrm>
        </p:spPr>
        <p:txBody>
          <a:bodyPr/>
          <a:lstStyle/>
          <a:p>
            <a:pPr marL="800100" lvl="1" indent="-342900" rtl="1">
              <a:lnSpc>
                <a:spcPct val="150000"/>
              </a:lnSpc>
              <a:buFont typeface="+mj-lt"/>
              <a:buAutoNum type="arabicParenR"/>
            </a:pPr>
            <a:r>
              <a:rPr lang="fa-IR" sz="2400" dirty="0" smtClean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 خلاطه اجرایی</a:t>
            </a:r>
          </a:p>
          <a:p>
            <a:pPr marL="800100" lvl="1" indent="-342900" rtl="1">
              <a:lnSpc>
                <a:spcPct val="150000"/>
              </a:lnSpc>
              <a:buFont typeface="+mj-lt"/>
              <a:buAutoNum type="arabicParenR"/>
            </a:pPr>
            <a:r>
              <a:rPr lang="fa-IR" sz="2400" dirty="0" smtClean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درخواست سیستم</a:t>
            </a:r>
          </a:p>
          <a:p>
            <a:pPr marL="800100" lvl="1" indent="-342900" rtl="1">
              <a:lnSpc>
                <a:spcPct val="150000"/>
              </a:lnSpc>
              <a:buFont typeface="+mj-lt"/>
              <a:buAutoNum type="arabicParenR"/>
            </a:pPr>
            <a:r>
              <a:rPr lang="fa-IR" sz="2400" dirty="0" smtClean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تحلیل امکان سنجی</a:t>
            </a:r>
          </a:p>
          <a:p>
            <a:pPr marL="800100" lvl="1" indent="-342900" rtl="1">
              <a:lnSpc>
                <a:spcPct val="150000"/>
              </a:lnSpc>
              <a:buFont typeface="+mj-lt"/>
              <a:buAutoNum type="arabicParenR"/>
            </a:pPr>
            <a:r>
              <a:rPr lang="fa-IR" sz="2400" dirty="0" smtClean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تعریف نیازمندی ها</a:t>
            </a:r>
          </a:p>
          <a:p>
            <a:pPr marL="800100" lvl="1" indent="-342900" rtl="1">
              <a:lnSpc>
                <a:spcPct val="150000"/>
              </a:lnSpc>
              <a:buFont typeface="+mj-lt"/>
              <a:buAutoNum type="arabicParenR"/>
            </a:pPr>
            <a:r>
              <a:rPr lang="fa-IR" sz="2400" dirty="0" smtClean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مدل‌های کارکردی</a:t>
            </a:r>
          </a:p>
          <a:p>
            <a:pPr marL="800100" lvl="1" indent="-342900" rtl="1">
              <a:lnSpc>
                <a:spcPct val="150000"/>
              </a:lnSpc>
              <a:buFont typeface="+mj-lt"/>
              <a:buAutoNum type="arabicParenR"/>
            </a:pPr>
            <a:r>
              <a:rPr lang="fa-IR" sz="2400" dirty="0" smtClean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مدل‌های ساختاری</a:t>
            </a:r>
          </a:p>
          <a:p>
            <a:pPr marL="800100" lvl="1" indent="-342900" rtl="1">
              <a:lnSpc>
                <a:spcPct val="150000"/>
              </a:lnSpc>
              <a:buFont typeface="+mj-lt"/>
              <a:buAutoNum type="arabicParenR"/>
            </a:pPr>
            <a:r>
              <a:rPr lang="fa-IR" sz="2400" dirty="0" smtClean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مدل‌های رفتاری</a:t>
            </a:r>
          </a:p>
        </p:txBody>
      </p:sp>
    </p:spTree>
    <p:extLst>
      <p:ext uri="{BB962C8B-B14F-4D97-AF65-F5344CB8AC3E}">
        <p14:creationId xmlns:p14="http://schemas.microsoft.com/office/powerpoint/2010/main" val="1349163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9051798" cy="677108"/>
          </a:xfrm>
        </p:spPr>
        <p:txBody>
          <a:bodyPr/>
          <a:lstStyle/>
          <a:p>
            <a:pPr algn="r"/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خالصه ی اجرایی </a:t>
            </a:r>
            <a:r>
              <a:rPr lang="fa-IR" dirty="0" smtClean="0">
                <a:solidFill>
                  <a:srgbClr val="FF0000"/>
                </a:solidFill>
                <a:cs typeface="B Nazanin" panose="00000400000000000000" pitchFamily="2" charset="-78"/>
              </a:rPr>
              <a:t>:</a:t>
            </a:r>
            <a:endParaRPr lang="en-US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8286750" cy="4916731"/>
          </a:xfrm>
        </p:spPr>
        <p:txBody>
          <a:bodyPr/>
          <a:lstStyle/>
          <a:p>
            <a:pPr lvl="1" algn="r" rtl="1">
              <a:lnSpc>
                <a:spcPct val="200000"/>
              </a:lnSpc>
            </a:pPr>
            <a:r>
              <a:rPr lang="fa-IR" dirty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ا</a:t>
            </a:r>
            <a:r>
              <a:rPr lang="fa-IR" dirty="0" smtClean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ین </a:t>
            </a:r>
            <a:r>
              <a:rPr lang="fa-IR" dirty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سیستم، یک سیستم جامع و منظم به </a:t>
            </a:r>
            <a:r>
              <a:rPr lang="fa-IR" dirty="0" smtClean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منظور تسیهیل بخشیدن به زندگی و رفاه مردم توسعه داده شده است.</a:t>
            </a:r>
            <a:endParaRPr lang="fa-IR" dirty="0">
              <a:solidFill>
                <a:schemeClr val="accent6">
                  <a:lumMod val="75000"/>
                </a:schemeClr>
              </a:solidFill>
              <a:cs typeface="B Nazanin" panose="00000400000000000000" pitchFamily="2" charset="-78"/>
            </a:endParaRPr>
          </a:p>
          <a:p>
            <a:pPr lvl="1" algn="r" rtl="1">
              <a:lnSpc>
                <a:spcPct val="200000"/>
              </a:lnSpc>
            </a:pPr>
            <a:r>
              <a:rPr lang="fa-IR" dirty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از ویژگی های این سیستم میتوان به مواردی همچون: </a:t>
            </a:r>
            <a:r>
              <a:rPr lang="fa-IR" dirty="0" smtClean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توانایی پذیر انواع کالا ( بجز : زیورآلات و اشیاء گرانبها )</a:t>
            </a:r>
          </a:p>
          <a:p>
            <a:pPr lvl="1" algn="r" rtl="1">
              <a:lnSpc>
                <a:spcPct val="200000"/>
              </a:lnSpc>
            </a:pPr>
            <a:r>
              <a:rPr lang="fa-IR" dirty="0" smtClean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از سر تا سر کشور و تایید سلامت کالا توسط کارشناسان مربوطه اشاره کرد</a:t>
            </a:r>
            <a:endParaRPr lang="fa-IR" dirty="0">
              <a:solidFill>
                <a:schemeClr val="accent6">
                  <a:lumMod val="75000"/>
                </a:schemeClr>
              </a:solidFill>
              <a:cs typeface="B Nazanin" panose="00000400000000000000" pitchFamily="2" charset="-78"/>
            </a:endParaRPr>
          </a:p>
          <a:p>
            <a:pPr lvl="1" algn="r" rtl="1">
              <a:lnSpc>
                <a:spcPct val="200000"/>
              </a:lnSpc>
            </a:pPr>
            <a:r>
              <a:rPr lang="fa-IR" dirty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این سیستم شامل </a:t>
            </a:r>
            <a:r>
              <a:rPr lang="fa-IR" dirty="0" smtClean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سه </a:t>
            </a:r>
            <a:r>
              <a:rPr lang="fa-IR" dirty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بخش است. یک بخش برای </a:t>
            </a:r>
            <a:r>
              <a:rPr lang="fa-IR" dirty="0" smtClean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ادمین ( مدیر اجرایی )  </a:t>
            </a:r>
            <a:r>
              <a:rPr lang="fa-IR" dirty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و </a:t>
            </a:r>
            <a:r>
              <a:rPr lang="fa-IR" dirty="0" smtClean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یک بخش </a:t>
            </a:r>
            <a:r>
              <a:rPr lang="fa-IR" dirty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برای </a:t>
            </a:r>
            <a:r>
              <a:rPr lang="fa-IR" dirty="0" smtClean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کارشناسان </a:t>
            </a:r>
            <a:r>
              <a:rPr lang="fa-IR" dirty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و  بخش دیگر برای </a:t>
            </a:r>
            <a:r>
              <a:rPr lang="fa-IR" dirty="0" smtClean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کاربر یا بازدید کنندگان </a:t>
            </a:r>
            <a:r>
              <a:rPr lang="fa-IR" dirty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در نظر گرفته شده است.</a:t>
            </a:r>
          </a:p>
          <a:p>
            <a:pPr lvl="1" algn="r" rtl="1">
              <a:lnSpc>
                <a:spcPct val="200000"/>
              </a:lnSpc>
            </a:pPr>
            <a:r>
              <a:rPr lang="fa-IR" dirty="0" smtClean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کاربران میتوانند با ورود به این سایت کالاهای اگهی شده را مشاهده کنند و با ساخت حساب کاربری میتوانند درخواست مبادله کالای خود را ثبت کرده و یا برای آگهی دیگران پیشنهادی را ثبت کنند ودرصورت پذیرش </a:t>
            </a:r>
          </a:p>
          <a:p>
            <a:pPr lvl="1" algn="r" rtl="1">
              <a:lnSpc>
                <a:spcPct val="200000"/>
              </a:lnSpc>
            </a:pPr>
            <a:r>
              <a:rPr lang="fa-IR" dirty="0" smtClean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پیشنهادشان از سوی آگهی کننده میتوانن مبادله‌ی خود را انجام دهند و برای اطمینان حاصل کردن از سلامت کامل کالای دریافتی میتوانند از خدمات کارشناسان ما استفاده کنند.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9594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9051798" cy="697230"/>
          </a:xfrm>
        </p:spPr>
        <p:txBody>
          <a:bodyPr/>
          <a:lstStyle/>
          <a:p>
            <a:pPr algn="r" rtl="1"/>
            <a:r>
              <a:rPr lang="en-US" dirty="0" smtClean="0">
                <a:cs typeface="B Nazanin" panose="00000400000000000000" pitchFamily="2" charset="-78"/>
              </a:rPr>
              <a:t>	</a:t>
            </a:r>
            <a:r>
              <a:rPr lang="fa-IR" dirty="0" smtClean="0">
                <a:cs typeface="B Nazanin" panose="00000400000000000000" pitchFamily="2" charset="-78"/>
              </a:rPr>
              <a:t>چرایی سایت مبادلات کالا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151" y="1447164"/>
            <a:ext cx="8286750" cy="1477328"/>
          </a:xfrm>
        </p:spPr>
        <p:txBody>
          <a:bodyPr/>
          <a:lstStyle/>
          <a:p>
            <a:pPr marL="742950" lvl="1" indent="-285750" rtl="1">
              <a:buFont typeface="Wingdings" panose="05000000000000000000" pitchFamily="2" charset="2"/>
              <a:buChar char="§"/>
            </a:pPr>
            <a:r>
              <a:rPr lang="fa-IR" sz="2400" dirty="0" smtClean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صرفه جویی در هزینه</a:t>
            </a:r>
          </a:p>
          <a:p>
            <a:pPr marL="742950" lvl="1" indent="-285750" rtl="1">
              <a:buFont typeface="Wingdings" panose="05000000000000000000" pitchFamily="2" charset="2"/>
              <a:buChar char="§"/>
            </a:pPr>
            <a:r>
              <a:rPr lang="fa-IR" sz="2400" dirty="0" smtClean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بازگشت وسایل بدون استفاده اما کارآمد</a:t>
            </a:r>
          </a:p>
          <a:p>
            <a:pPr marL="742950" lvl="1" indent="-285750" rtl="1">
              <a:buFont typeface="Wingdings" panose="05000000000000000000" pitchFamily="2" charset="2"/>
              <a:buChar char="§"/>
            </a:pPr>
            <a:r>
              <a:rPr lang="fa-IR" sz="2400" dirty="0" smtClean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اطمینان کامل از سلامت کالای دریافتی</a:t>
            </a:r>
          </a:p>
          <a:p>
            <a:pPr marL="742950" lvl="1" indent="-285750" rtl="1">
              <a:buFont typeface="Wingdings" panose="05000000000000000000" pitchFamily="2" charset="2"/>
              <a:buChar char="§"/>
            </a:pPr>
            <a:r>
              <a:rPr lang="fa-IR" sz="2400" dirty="0" smtClean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مبادلات بر اساس نیاز انجام میشوند و جلو گیری از مصرف گرایی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74050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885700"/>
              </p:ext>
            </p:extLst>
          </p:nvPr>
        </p:nvGraphicFramePr>
        <p:xfrm>
          <a:off x="914400" y="457200"/>
          <a:ext cx="9448800" cy="5923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0">
                  <a:extLst>
                    <a:ext uri="{9D8B030D-6E8A-4147-A177-3AD203B41FA5}">
                      <a16:colId xmlns:a16="http://schemas.microsoft.com/office/drawing/2014/main" val="559942128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3829187471"/>
                    </a:ext>
                  </a:extLst>
                </a:gridCol>
              </a:tblGrid>
              <a:tr h="999067">
                <a:tc gridSpan="2">
                  <a:txBody>
                    <a:bodyPr/>
                    <a:lstStyle/>
                    <a:p>
                      <a:pPr algn="ctr" rtl="1"/>
                      <a:endParaRPr lang="fa-IR" sz="2000" dirty="0" smtClean="0">
                        <a:cs typeface="B Nazanin" panose="00000400000000000000" pitchFamily="2" charset="-78"/>
                      </a:endParaRPr>
                    </a:p>
                    <a:p>
                      <a:pPr algn="ct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درخواست</a:t>
                      </a:r>
                      <a:r>
                        <a:rPr lang="fa-IR" sz="2000" baseline="0" dirty="0" smtClean="0">
                          <a:cs typeface="B Nazanin" panose="00000400000000000000" pitchFamily="2" charset="-78"/>
                        </a:rPr>
                        <a:t> سیستم : 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821351"/>
                  </a:ext>
                </a:extLst>
              </a:tr>
              <a:tr h="999067">
                <a:tc>
                  <a:txBody>
                    <a:bodyPr/>
                    <a:lstStyle/>
                    <a:p>
                      <a:pPr rtl="1"/>
                      <a:endParaRPr lang="fa-IR" sz="2000" dirty="0" smtClean="0">
                        <a:cs typeface="B Nazanin" panose="00000400000000000000" pitchFamily="2" charset="-78"/>
                      </a:endParaRPr>
                    </a:p>
                    <a:p>
                      <a:pPr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امیرحسین آباده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fa-IR" sz="2000" dirty="0" smtClean="0">
                        <a:cs typeface="B Nazanin" panose="00000400000000000000" pitchFamily="2" charset="-78"/>
                      </a:endParaRPr>
                    </a:p>
                    <a:p>
                      <a:pPr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کارفرمای پروژه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322823"/>
                  </a:ext>
                </a:extLst>
              </a:tr>
              <a:tr h="999067">
                <a:tc>
                  <a:txBody>
                    <a:bodyPr/>
                    <a:lstStyle/>
                    <a:p>
                      <a:pPr rtl="1"/>
                      <a:endParaRPr lang="fa-IR" sz="2000" dirty="0" smtClean="0">
                        <a:cs typeface="B Nazanin" panose="00000400000000000000" pitchFamily="2" charset="-78"/>
                      </a:endParaRPr>
                    </a:p>
                    <a:p>
                      <a:pPr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کمک به افراد</a:t>
                      </a:r>
                      <a:r>
                        <a:rPr lang="fa-IR" sz="2000" baseline="0" dirty="0" smtClean="0">
                          <a:cs typeface="B Nazanin" panose="00000400000000000000" pitchFamily="2" charset="-78"/>
                        </a:rPr>
                        <a:t> برای گرفتن کالای مورد نظر بدون هزینه زیاد</a:t>
                      </a:r>
                    </a:p>
                    <a:p>
                      <a:pPr rtl="1"/>
                      <a:r>
                        <a:rPr lang="fa-IR" sz="2000" baseline="0" dirty="0" smtClean="0">
                          <a:cs typeface="B Nazanin" panose="00000400000000000000" pitchFamily="2" charset="-78"/>
                        </a:rPr>
                        <a:t>تلاش برای کم کردن بار از روی دوش افراد جتمعه </a:t>
                      </a:r>
                    </a:p>
                    <a:p>
                      <a:pPr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fa-IR" sz="2000" dirty="0" smtClean="0">
                        <a:cs typeface="B Nazanin" panose="00000400000000000000" pitchFamily="2" charset="-78"/>
                      </a:endParaRPr>
                    </a:p>
                    <a:p>
                      <a:pPr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نیازمندی‌های</a:t>
                      </a:r>
                      <a:r>
                        <a:rPr lang="fa-IR" sz="2000" baseline="0" dirty="0" smtClean="0">
                          <a:cs typeface="B Nazanin" panose="00000400000000000000" pitchFamily="2" charset="-78"/>
                        </a:rPr>
                        <a:t> کسب‌و‌کار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818676"/>
                  </a:ext>
                </a:extLst>
              </a:tr>
              <a:tr h="999067">
                <a:tc>
                  <a:txBody>
                    <a:bodyPr/>
                    <a:lstStyle/>
                    <a:p>
                      <a:pPr rtl="1"/>
                      <a:endParaRPr lang="fa-IR" sz="2000" dirty="0" smtClean="0">
                        <a:cs typeface="B Nazanin" panose="00000400000000000000" pitchFamily="2" charset="-78"/>
                      </a:endParaRPr>
                    </a:p>
                    <a:p>
                      <a:pPr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ایجاد شغل</a:t>
                      </a:r>
                      <a:r>
                        <a:rPr lang="fa-IR" sz="2000" baseline="0" dirty="0" smtClean="0">
                          <a:cs typeface="B Nazanin" panose="00000400000000000000" pitchFamily="2" charset="-78"/>
                        </a:rPr>
                        <a:t> و کار در جامعه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fa-IR" sz="2000" dirty="0" smtClean="0">
                        <a:cs typeface="B Nazanin" panose="00000400000000000000" pitchFamily="2" charset="-78"/>
                      </a:endParaRPr>
                    </a:p>
                    <a:p>
                      <a:pPr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ارزش تجاری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211270"/>
                  </a:ext>
                </a:extLst>
              </a:tr>
              <a:tr h="999067">
                <a:tc>
                  <a:txBody>
                    <a:bodyPr/>
                    <a:lstStyle/>
                    <a:p>
                      <a:pPr rtl="1"/>
                      <a:endParaRPr lang="fa-IR" sz="2000" dirty="0" smtClean="0">
                        <a:cs typeface="B Nazanin" panose="00000400000000000000" pitchFamily="2" charset="-78"/>
                      </a:endParaRPr>
                    </a:p>
                    <a:p>
                      <a:pPr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کالاهای</a:t>
                      </a:r>
                      <a:r>
                        <a:rPr lang="fa-IR" sz="2000" baseline="0" dirty="0" smtClean="0">
                          <a:cs typeface="B Nazanin" panose="00000400000000000000" pitchFamily="2" charset="-78"/>
                        </a:rPr>
                        <a:t> قیمت و زیورآلات را در سایت نمی‌توان مبادله کرد</a:t>
                      </a:r>
                    </a:p>
                    <a:p>
                      <a:pPr rtl="1"/>
                      <a:r>
                        <a:rPr lang="fa-IR" sz="2000" baseline="0" dirty="0" smtClean="0">
                          <a:cs typeface="B Nazanin" panose="00000400000000000000" pitchFamily="2" charset="-78"/>
                        </a:rPr>
                        <a:t>سلامت کالایی که مبادله کننده برای کارشناسی ارسال نکن را تضمین نمی‌کنیم</a:t>
                      </a:r>
                    </a:p>
                    <a:p>
                      <a:pPr rtl="1"/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fa-IR" sz="2000" dirty="0" smtClean="0">
                        <a:cs typeface="B Nazanin" panose="00000400000000000000" pitchFamily="2" charset="-78"/>
                      </a:endParaRPr>
                    </a:p>
                    <a:p>
                      <a:pPr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موضوعات خاص یا محدودیت‌ها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735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395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7166455" y="3958745"/>
            <a:ext cx="9051798" cy="677108"/>
          </a:xfrm>
        </p:spPr>
        <p:txBody>
          <a:bodyPr/>
          <a:lstStyle/>
          <a:p>
            <a:pPr algn="r" rtl="1"/>
            <a:r>
              <a:rPr lang="fa-IR" dirty="0" smtClean="0"/>
              <a:t>	</a:t>
            </a:r>
            <a:r>
              <a:rPr lang="fa-IR" dirty="0" smtClean="0">
                <a:cs typeface="B Nazanin" panose="00000400000000000000" pitchFamily="2" charset="-78"/>
              </a:rPr>
              <a:t>تحلیل امکان سنجی 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151" y="1447164"/>
            <a:ext cx="8286750" cy="3231654"/>
          </a:xfrm>
        </p:spPr>
        <p:txBody>
          <a:bodyPr/>
          <a:lstStyle/>
          <a:p>
            <a:pPr lvl="1" rtl="1">
              <a:lnSpc>
                <a:spcPct val="150000"/>
              </a:lnSpc>
            </a:pPr>
            <a:r>
              <a:rPr lang="fa-IR" sz="2000" dirty="0">
                <a:solidFill>
                  <a:srgbClr val="00B0F0"/>
                </a:solidFill>
                <a:cs typeface="B Nazanin" panose="00000400000000000000" pitchFamily="2" charset="-78"/>
              </a:rPr>
              <a:t>ا</a:t>
            </a:r>
            <a:r>
              <a:rPr lang="fa-IR" sz="2000" dirty="0" smtClean="0">
                <a:solidFill>
                  <a:srgbClr val="00B0F0"/>
                </a:solidFill>
                <a:cs typeface="B Nazanin" panose="00000400000000000000" pitchFamily="2" charset="-78"/>
              </a:rPr>
              <a:t>مکان </a:t>
            </a:r>
            <a:r>
              <a:rPr lang="fa-IR" sz="2000" dirty="0">
                <a:solidFill>
                  <a:srgbClr val="00B0F0"/>
                </a:solidFill>
                <a:cs typeface="B Nazanin" panose="00000400000000000000" pitchFamily="2" charset="-78"/>
              </a:rPr>
              <a:t>سنجی فنی </a:t>
            </a:r>
            <a:r>
              <a:rPr lang="fa-IR" sz="2000" dirty="0" smtClean="0">
                <a:solidFill>
                  <a:srgbClr val="00B0F0"/>
                </a:solidFill>
                <a:cs typeface="B Nazanin" panose="00000400000000000000" pitchFamily="2" charset="-78"/>
              </a:rPr>
              <a:t>:</a:t>
            </a:r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 </a:t>
            </a: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با توجه به اینکه نمونه های </a:t>
            </a:r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مشابه این </a:t>
            </a: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سیستم در گذشته ساخته و مورد استفاده قرار گرفته است </a:t>
            </a:r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( مانند : دیوار ) ساخت </a:t>
            </a: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این پروژه چالش ها و موانع کمتری نسبت به پروژه های نو ظهور </a:t>
            </a:r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دارد</a:t>
            </a: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 </a:t>
            </a:r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و شرایط </a:t>
            </a: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ساخت این سیستم را محیا میبیند</a:t>
            </a:r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.</a:t>
            </a:r>
          </a:p>
          <a:p>
            <a:pPr lvl="1" rtl="1">
              <a:lnSpc>
                <a:spcPct val="150000"/>
              </a:lnSpc>
            </a:pPr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 </a:t>
            </a: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تحلیل امکان سنجی : این سیستم باید به راحتی روی سیستم ها </a:t>
            </a:r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اجرا </a:t>
            </a: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شود و کار با آن راحت باشد و همچنین باید به نحوی طراحی شود که </a:t>
            </a:r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همة افراد جامعه بتوانند از </a:t>
            </a: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آن استفاده کنند. این سیستم </a:t>
            </a:r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باری تمامی قشر جامعه طراحی می‌شود در </a:t>
            </a: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نتیجه نباید خیلی پیچیده باشد. با توجه به بررسی های انجام شده شرایط زیر بنایی ساخت این پروژه فراهم است.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2286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1">
              <a:buFont typeface="Wingdings" panose="05000000000000000000" pitchFamily="2" charset="2"/>
              <a:buChar char="v"/>
            </a:pPr>
            <a:r>
              <a:rPr lang="fa-IR" sz="36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آیا می‌توانیم این سیستم را بسازیم</a:t>
            </a:r>
            <a:endParaRPr lang="en-US" sz="36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64258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dirty="0" smtClean="0">
                <a:cs typeface="B Nazanin" panose="00000400000000000000" pitchFamily="2" charset="-78"/>
              </a:rPr>
              <a:t>	آیا باید این سیستم را بسازیم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565240"/>
            <a:ext cx="8286750" cy="369332"/>
          </a:xfrm>
        </p:spPr>
        <p:txBody>
          <a:bodyPr/>
          <a:lstStyle/>
          <a:p>
            <a:pPr algn="r" rtl="1"/>
            <a:r>
              <a:rPr lang="fa-IR" sz="2400" dirty="0" smtClean="0">
                <a:solidFill>
                  <a:srgbClr val="00B0F0"/>
                </a:solidFill>
                <a:cs typeface="B Nazanin" panose="00000400000000000000" pitchFamily="2" charset="-78"/>
              </a:rPr>
              <a:t>امکان سنجی‌های اقتصادی:</a:t>
            </a:r>
            <a:endParaRPr lang="en-US" sz="2400" dirty="0">
              <a:solidFill>
                <a:srgbClr val="00B0F0"/>
              </a:solidFill>
              <a:cs typeface="B Nazanin" panose="00000400000000000000" pitchFamily="2" charset="-7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015262"/>
              </p:ext>
            </p:extLst>
          </p:nvPr>
        </p:nvGraphicFramePr>
        <p:xfrm>
          <a:off x="762000" y="1961480"/>
          <a:ext cx="8128000" cy="3410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3081244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22806975"/>
                    </a:ext>
                  </a:extLst>
                </a:gridCol>
              </a:tblGrid>
              <a:tr h="421195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/>
                        <a:t>هزینه‌های</a:t>
                      </a:r>
                      <a:r>
                        <a:rPr lang="fa-IR" sz="2000" baseline="0" dirty="0" smtClean="0"/>
                        <a:t> عملیاتی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dirty="0" smtClean="0"/>
                        <a:t>هزینه‌های</a:t>
                      </a:r>
                      <a:r>
                        <a:rPr lang="fa-IR" sz="2000" baseline="0" dirty="0" smtClean="0"/>
                        <a:t> توسعه</a:t>
                      </a:r>
                      <a:endParaRPr lang="en-US" sz="2000" dirty="0" smtClean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113670"/>
                  </a:ext>
                </a:extLst>
              </a:tr>
              <a:tr h="427045">
                <a:tc>
                  <a:txBody>
                    <a:bodyPr/>
                    <a:lstStyle/>
                    <a:p>
                      <a:pPr rtl="1"/>
                      <a:r>
                        <a:rPr lang="fa-IR" sz="2000" dirty="0" smtClean="0"/>
                        <a:t>به روزرسانی نرم افزار</a:t>
                      </a:r>
                      <a:endParaRPr lang="en-US" sz="2000" b="1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sz="2000" dirty="0" smtClean="0"/>
                        <a:t>حقوق تیم توسعه دهنده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59348"/>
                  </a:ext>
                </a:extLst>
              </a:tr>
              <a:tr h="427045">
                <a:tc>
                  <a:txBody>
                    <a:bodyPr/>
                    <a:lstStyle/>
                    <a:p>
                      <a:pPr rtl="1"/>
                      <a:r>
                        <a:rPr lang="fa-IR" sz="2000" dirty="0" smtClean="0"/>
                        <a:t>هزینه های مجوز نرم افزاری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sz="2000" dirty="0" smtClean="0"/>
                        <a:t>هزینه های مشاوره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341999"/>
                  </a:ext>
                </a:extLst>
              </a:tr>
              <a:tr h="427045">
                <a:tc>
                  <a:txBody>
                    <a:bodyPr/>
                    <a:lstStyle/>
                    <a:p>
                      <a:pPr rtl="1"/>
                      <a:r>
                        <a:rPr lang="fa-IR" sz="2000" dirty="0" smtClean="0"/>
                        <a:t>تعمیرات سخت افزار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sz="2000" dirty="0" smtClean="0"/>
                        <a:t>اموزش برای توسعه ی سیستم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32918"/>
                  </a:ext>
                </a:extLst>
              </a:tr>
              <a:tr h="427045">
                <a:tc>
                  <a:txBody>
                    <a:bodyPr/>
                    <a:lstStyle/>
                    <a:p>
                      <a:pPr rtl="1"/>
                      <a:r>
                        <a:rPr lang="fa-IR" sz="2000" dirty="0" smtClean="0"/>
                        <a:t>رتقا سخت افزار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sz="2000" dirty="0" smtClean="0"/>
                        <a:t>سخت افزار و نرم افزار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472175"/>
                  </a:ext>
                </a:extLst>
              </a:tr>
              <a:tr h="427045">
                <a:tc>
                  <a:txBody>
                    <a:bodyPr/>
                    <a:lstStyle/>
                    <a:p>
                      <a:pPr rtl="1"/>
                      <a:r>
                        <a:rPr lang="fa-IR" sz="2000" dirty="0" smtClean="0"/>
                        <a:t>حقوق تیم عملیات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sz="2000" dirty="0" smtClean="0"/>
                        <a:t>نصب سیستم توسط فروشنده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005515"/>
                  </a:ext>
                </a:extLst>
              </a:tr>
              <a:tr h="427045">
                <a:tc>
                  <a:txBody>
                    <a:bodyPr/>
                    <a:lstStyle/>
                    <a:p>
                      <a:pPr rtl="1"/>
                      <a:r>
                        <a:rPr lang="fa-IR" sz="2000" dirty="0" smtClean="0"/>
                        <a:t>هزینه های ارتباطات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sz="2000" dirty="0" smtClean="0"/>
                        <a:t>فضا و تجهیزات دفتر کا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483166"/>
                  </a:ext>
                </a:extLst>
              </a:tr>
              <a:tr h="427045">
                <a:tc>
                  <a:txBody>
                    <a:bodyPr/>
                    <a:lstStyle/>
                    <a:p>
                      <a:pPr rtl="1"/>
                      <a:r>
                        <a:rPr lang="fa-IR" sz="2000" dirty="0" smtClean="0"/>
                        <a:t>هزینه های ارتباطات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sz="2000" dirty="0" smtClean="0"/>
                        <a:t>هزینه های تبدیل داده ها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01688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495229"/>
              </p:ext>
            </p:extLst>
          </p:nvPr>
        </p:nvGraphicFramePr>
        <p:xfrm>
          <a:off x="2362200" y="1551786"/>
          <a:ext cx="46482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val="1149439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z="2000" dirty="0" smtClean="0"/>
                        <a:t>هزینه ها برای امکان سنجی اقتصادی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333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788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09600"/>
            <a:ext cx="9051798" cy="697230"/>
          </a:xfrm>
        </p:spPr>
        <p:txBody>
          <a:bodyPr/>
          <a:lstStyle/>
          <a:p>
            <a:pPr rtl="1"/>
            <a:r>
              <a:rPr lang="fa-IR" dirty="0" smtClean="0">
                <a:solidFill>
                  <a:srgbClr val="00B0F0"/>
                </a:solidFill>
                <a:cs typeface="B Nazanin" panose="00000400000000000000" pitchFamily="2" charset="-78"/>
              </a:rPr>
              <a:t>	لیست ذینفعان:</a:t>
            </a:r>
            <a:endParaRPr lang="en-US" dirty="0">
              <a:solidFill>
                <a:srgbClr val="00B0F0"/>
              </a:solidFill>
              <a:cs typeface="B Nazanin" panose="00000400000000000000" pitchFamily="2" charset="-7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151" y="1447164"/>
            <a:ext cx="8286750" cy="2769989"/>
          </a:xfrm>
        </p:spPr>
        <p:txBody>
          <a:bodyPr/>
          <a:lstStyle/>
          <a:p>
            <a:pPr marL="800100" lvl="1" indent="-342900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افراد عادی جامعه</a:t>
            </a:r>
          </a:p>
          <a:p>
            <a:pPr marL="800100" lvl="1" indent="-342900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شرکت خریدار سیستم</a:t>
            </a:r>
          </a:p>
          <a:p>
            <a:pPr marL="800100" lvl="1" indent="-342900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شهرکت های پستی</a:t>
            </a:r>
          </a:p>
          <a:p>
            <a:pPr marL="800100" lvl="1" indent="-342900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ایده پرداز و طراح سیستم</a:t>
            </a:r>
          </a:p>
          <a:p>
            <a:pPr marL="800100" lvl="1" indent="-342900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دولت (کاهش خروج ارض از کشور)</a:t>
            </a:r>
          </a:p>
          <a:p>
            <a:pPr marL="800100" lvl="1" indent="-342900" rt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00B0F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00327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543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 Nazanin</vt:lpstr>
      <vt:lpstr>Calibri</vt:lpstr>
      <vt:lpstr>Trebuchet MS</vt:lpstr>
      <vt:lpstr>Wingdings</vt:lpstr>
      <vt:lpstr>Office Theme</vt:lpstr>
      <vt:lpstr>به‌نام خدا</vt:lpstr>
      <vt:lpstr>پروژه طراحی سای مبادلات کالا</vt:lpstr>
      <vt:lpstr>فهرست مطالب :</vt:lpstr>
      <vt:lpstr>خالصه ی اجرایی :</vt:lpstr>
      <vt:lpstr> چرایی سایت مبادلات کالا</vt:lpstr>
      <vt:lpstr>PowerPoint Presentation</vt:lpstr>
      <vt:lpstr> تحلیل امکان سنجی :</vt:lpstr>
      <vt:lpstr> آیا باید این سیستم را بسازیم</vt:lpstr>
      <vt:lpstr> لیست ذینفعان: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بسم الله الرحمن الرحیم</dc:title>
  <dc:creator>Sara Farsinejad</dc:creator>
  <cp:lastModifiedBy>amirh1232</cp:lastModifiedBy>
  <cp:revision>16</cp:revision>
  <dcterms:created xsi:type="dcterms:W3CDTF">2023-06-14T02:47:57Z</dcterms:created>
  <dcterms:modified xsi:type="dcterms:W3CDTF">2023-06-29T12:10:09Z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2023-06-14T00:00:00Z</vt:filetime>
  </property>
  <property fmtid="{D5CDD505-2E9C-101B-9397-08002B2CF9AE}" pid="5" name="Producer">
    <vt:lpwstr>Microsoft® PowerPoint® 2019</vt:lpwstr>
  </property>
</Properties>
</file>