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7" r:id="rId3"/>
    <p:sldId id="262" r:id="rId4"/>
    <p:sldId id="261" r:id="rId5"/>
    <p:sldId id="265" r:id="rId6"/>
    <p:sldId id="266" r:id="rId7"/>
    <p:sldId id="267" r:id="rId8"/>
    <p:sldId id="271" r:id="rId9"/>
    <p:sldId id="268" r:id="rId10"/>
    <p:sldId id="259" r:id="rId11"/>
    <p:sldId id="273" r:id="rId12"/>
    <p:sldId id="272" r:id="rId13"/>
    <p:sldId id="274" r:id="rId14"/>
    <p:sldId id="275" r:id="rId15"/>
  </p:sldIdLst>
  <p:sldSz cx="12192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58" d="100"/>
          <a:sy n="58" d="100"/>
        </p:scale>
        <p:origin x="15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46133"/>
            <a:ext cx="10363200" cy="350181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82989"/>
            <a:ext cx="9144000" cy="242845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EF3B-A18E-4363-A951-097FFD545C8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4AE9-C876-46B5-821F-F195E0B6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1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EF3B-A18E-4363-A951-097FFD545C8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4AE9-C876-46B5-821F-F195E0B6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3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5517"/>
            <a:ext cx="2628900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35517"/>
            <a:ext cx="7734300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EF3B-A18E-4363-A951-097FFD545C8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4AE9-C876-46B5-821F-F195E0B6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8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EF3B-A18E-4363-A951-097FFD545C8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4AE9-C876-46B5-821F-F195E0B6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4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507618"/>
            <a:ext cx="10515600" cy="418401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731215"/>
            <a:ext cx="10515600" cy="22002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EF3B-A18E-4363-A951-097FFD545C8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4AE9-C876-46B5-821F-F195E0B6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7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677584"/>
            <a:ext cx="518160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677584"/>
            <a:ext cx="518160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EF3B-A18E-4363-A951-097FFD545C8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4AE9-C876-46B5-821F-F195E0B6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6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5519"/>
            <a:ext cx="10515600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465706"/>
            <a:ext cx="5157787" cy="120840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674110"/>
            <a:ext cx="5157787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465706"/>
            <a:ext cx="5183188" cy="120840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674110"/>
            <a:ext cx="5183188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EF3B-A18E-4363-A951-097FFD545C8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4AE9-C876-46B5-821F-F195E0B6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1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EF3B-A18E-4363-A951-097FFD545C8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4AE9-C876-46B5-821F-F195E0B6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1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EF3B-A18E-4363-A951-097FFD545C8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4AE9-C876-46B5-821F-F195E0B6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4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560"/>
            <a:ext cx="3932237" cy="2346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48226"/>
            <a:ext cx="6172200" cy="71479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55903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EF3B-A18E-4363-A951-097FFD545C8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4AE9-C876-46B5-821F-F195E0B6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5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560"/>
            <a:ext cx="3932237" cy="2346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448226"/>
            <a:ext cx="6172200" cy="714798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55903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EF3B-A18E-4363-A951-097FFD545C8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24AE9-C876-46B5-821F-F195E0B6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8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5519"/>
            <a:ext cx="105156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77584"/>
            <a:ext cx="105156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322649"/>
            <a:ext cx="2743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5EF3B-A18E-4363-A951-097FFD545C8B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322649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322649"/>
            <a:ext cx="2743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24AE9-C876-46B5-821F-F195E0B60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0.png"/><Relationship Id="rId7" Type="http://schemas.openxmlformats.org/officeDocument/2006/relationships/image" Target="../media/image9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0.png"/><Relationship Id="rId9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3.png"/><Relationship Id="rId16" Type="http://schemas.openxmlformats.org/officeDocument/2006/relationships/image" Target="../media/image31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6.png"/><Relationship Id="rId18" Type="http://schemas.openxmlformats.org/officeDocument/2006/relationships/image" Target="../media/image45.png"/><Relationship Id="rId3" Type="http://schemas.openxmlformats.org/officeDocument/2006/relationships/image" Target="../media/image40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44.png"/><Relationship Id="rId2" Type="http://schemas.openxmlformats.org/officeDocument/2006/relationships/image" Target="../media/image3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47.png"/><Relationship Id="rId3" Type="http://schemas.openxmlformats.org/officeDocument/2006/relationships/image" Target="../media/image18.png"/><Relationship Id="rId21" Type="http://schemas.openxmlformats.org/officeDocument/2006/relationships/image" Target="../media/image5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46.png"/><Relationship Id="rId2" Type="http://schemas.openxmlformats.org/officeDocument/2006/relationships/image" Target="../media/image48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44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1.png"/><Relationship Id="rId3" Type="http://schemas.openxmlformats.org/officeDocument/2006/relationships/image" Target="../media/image52.png"/><Relationship Id="rId21" Type="http://schemas.openxmlformats.org/officeDocument/2006/relationships/image" Target="../media/image21.png"/><Relationship Id="rId7" Type="http://schemas.openxmlformats.org/officeDocument/2006/relationships/image" Target="../media/image42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0.png"/><Relationship Id="rId2" Type="http://schemas.openxmlformats.org/officeDocument/2006/relationships/image" Target="../media/image51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34.png"/><Relationship Id="rId24" Type="http://schemas.openxmlformats.org/officeDocument/2006/relationships/image" Target="../media/image69.png"/><Relationship Id="rId32" Type="http://schemas.openxmlformats.org/officeDocument/2006/relationships/image" Target="../media/image76.png"/><Relationship Id="rId5" Type="http://schemas.openxmlformats.org/officeDocument/2006/relationships/image" Target="../media/image54.png"/><Relationship Id="rId15" Type="http://schemas.openxmlformats.org/officeDocument/2006/relationships/image" Target="../media/image61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10" Type="http://schemas.openxmlformats.org/officeDocument/2006/relationships/image" Target="../media/image24.png"/><Relationship Id="rId19" Type="http://schemas.openxmlformats.org/officeDocument/2006/relationships/image" Target="../media/image65.png"/><Relationship Id="rId31" Type="http://schemas.openxmlformats.org/officeDocument/2006/relationships/image" Target="../media/image75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Relationship Id="rId14" Type="http://schemas.openxmlformats.org/officeDocument/2006/relationships/image" Target="../media/image60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966" y="15409"/>
            <a:ext cx="2609314" cy="2371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574877" y="2684317"/>
                <a:ext cx="1504899" cy="1892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877" y="2684317"/>
                <a:ext cx="1504899" cy="18923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98152" y="2684317"/>
                <a:ext cx="2277868" cy="23827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152" y="2684317"/>
                <a:ext cx="2277868" cy="23827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659396" y="3697052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192370" y="263128"/>
                <a:ext cx="1660455" cy="3372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370" y="263128"/>
                <a:ext cx="1660455" cy="3372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192370" y="1149003"/>
                <a:ext cx="5988306" cy="4548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sz="1400" i="1" dirty="0">
                    <a:latin typeface="Cambria Math" panose="02040503050406030204" pitchFamily="18" charset="0"/>
                  </a:rPr>
                  <a:t/>
                </a:r>
                <a:br>
                  <a:rPr lang="en-US" sz="1400" i="1" dirty="0">
                    <a:latin typeface="Cambria Math" panose="02040503050406030204" pitchFamily="18" charset="0"/>
                  </a:rPr>
                </a:br>
                <a:r>
                  <a:rPr lang="en-US" sz="14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sz="1400" i="1" dirty="0">
                    <a:latin typeface="Cambria Math" panose="02040503050406030204" pitchFamily="18" charset="0"/>
                  </a:rPr>
                  <a:t/>
                </a:r>
                <a:br>
                  <a:rPr lang="en-US" sz="1400" i="1" dirty="0">
                    <a:latin typeface="Cambria Math" panose="02040503050406030204" pitchFamily="18" charset="0"/>
                  </a:rPr>
                </a:br>
                <a:r>
                  <a:rPr lang="en-US" sz="14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sz="1400" i="1" dirty="0">
                    <a:latin typeface="Cambria Math" panose="02040503050406030204" pitchFamily="18" charset="0"/>
                  </a:rPr>
                  <a:t/>
                </a:r>
                <a:br>
                  <a:rPr lang="en-US" sz="1400" i="1" dirty="0">
                    <a:latin typeface="Cambria Math" panose="02040503050406030204" pitchFamily="18" charset="0"/>
                  </a:rPr>
                </a:br>
                <a:r>
                  <a:rPr lang="en-US" sz="14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sz="1400" i="1" dirty="0">
                    <a:latin typeface="Cambria Math" panose="02040503050406030204" pitchFamily="18" charset="0"/>
                  </a:rPr>
                  <a:t/>
                </a:r>
                <a:br>
                  <a:rPr lang="en-US" sz="1400" i="1" dirty="0">
                    <a:latin typeface="Cambria Math" panose="02040503050406030204" pitchFamily="18" charset="0"/>
                  </a:rPr>
                </a:br>
                <a:r>
                  <a:rPr lang="en-US" sz="14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sz="1400" i="1" dirty="0">
                    <a:latin typeface="Cambria Math" panose="02040503050406030204" pitchFamily="18" charset="0"/>
                  </a:rPr>
                  <a:t/>
                </a:r>
                <a:br>
                  <a:rPr lang="en-US" sz="1400" i="1" dirty="0">
                    <a:latin typeface="Cambria Math" panose="02040503050406030204" pitchFamily="18" charset="0"/>
                  </a:rPr>
                </a:br>
                <a:r>
                  <a:rPr lang="en-US" sz="14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r>
                  <a:rPr lang="en-US" sz="1400" i="1" dirty="0">
                    <a:latin typeface="Cambria Math" panose="02040503050406030204" pitchFamily="18" charset="0"/>
                  </a:rPr>
                  <a:t/>
                </a:r>
                <a:br>
                  <a:rPr lang="en-US" sz="1400" i="1" dirty="0">
                    <a:latin typeface="Cambria Math" panose="02040503050406030204" pitchFamily="18" charset="0"/>
                  </a:rPr>
                </a:br>
                <a:r>
                  <a:rPr lang="en-US" sz="14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370" y="1149003"/>
                <a:ext cx="5988306" cy="45488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76490" y="5893296"/>
                <a:ext cx="1181477" cy="642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Proj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sub>
                        <m:sup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sup>
                      </m:sSubSup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90" y="5893296"/>
                <a:ext cx="1181477" cy="6426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76491" y="6526401"/>
                <a:ext cx="11581440" cy="2700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Proj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sub>
                        <m:sup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sup>
                      </m:sSubSup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Proj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sub>
                        <m:sup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sup>
                      </m:sSubSup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Proj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sub>
                        <m:sup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Proj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sub>
                        <m:sup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Proj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</m:sub>
                        <m:sup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Proj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acc>
                        </m:sub>
                        <m:sup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acc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91" y="6526401"/>
                <a:ext cx="11581440" cy="27003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7143" y="263128"/>
            <a:ext cx="2494726" cy="4405369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6192370" y="204664"/>
            <a:ext cx="0" cy="543660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985626" y="2580928"/>
            <a:ext cx="0" cy="248609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99356" y="5807690"/>
            <a:ext cx="1188132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11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584" y="816732"/>
            <a:ext cx="6076950" cy="8134350"/>
          </a:xfrm>
          <a:prstGeom prst="rect">
            <a:avLst/>
          </a:prstGeom>
        </p:spPr>
      </p:pic>
      <p:cxnSp>
        <p:nvCxnSpPr>
          <p:cNvPr id="83" name="Straight Connector 82"/>
          <p:cNvCxnSpPr/>
          <p:nvPr/>
        </p:nvCxnSpPr>
        <p:spPr>
          <a:xfrm flipH="1">
            <a:off x="2300762" y="1536811"/>
            <a:ext cx="4027058" cy="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165414" y="132656"/>
            <a:ext cx="0" cy="9217024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913919" y="1545521"/>
            <a:ext cx="0" cy="30516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6241411" y="1535995"/>
            <a:ext cx="1686580" cy="16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05318" y="4597153"/>
            <a:ext cx="0" cy="1476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908068" y="5635512"/>
            <a:ext cx="5696" cy="19499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164208" y="7585484"/>
            <a:ext cx="17531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6165415" y="1536812"/>
            <a:ext cx="0" cy="10801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165415" y="1536811"/>
            <a:ext cx="110389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033622" y="1405019"/>
            <a:ext cx="263584" cy="2635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757146" y="2148880"/>
                <a:ext cx="46378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CA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146" y="2148880"/>
                <a:ext cx="46378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718162" y="958321"/>
                <a:ext cx="49263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162" y="958321"/>
                <a:ext cx="49263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986323" y="896358"/>
                <a:ext cx="48808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323" y="896358"/>
                <a:ext cx="48808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H="1">
            <a:off x="2480782" y="7585484"/>
            <a:ext cx="3709849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105518" y="5604879"/>
            <a:ext cx="0" cy="1980605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912831" y="5604879"/>
            <a:ext cx="1404987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910916" y="5809626"/>
            <a:ext cx="0" cy="285597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164208" y="8233555"/>
            <a:ext cx="174311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9103161" y="6217225"/>
                <a:ext cx="66524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sz="3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CA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161" y="6217225"/>
                <a:ext cx="665247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855831" y="8192444"/>
                <a:ext cx="54809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3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CA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831" y="8192444"/>
                <a:ext cx="54809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6120031" y="1491428"/>
            <a:ext cx="90766" cy="90766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613927" y="5856703"/>
                <a:ext cx="562013" cy="6222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sz="3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3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CA" sz="3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927" y="5856703"/>
                <a:ext cx="562013" cy="6222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flipV="1">
            <a:off x="6164207" y="5605264"/>
            <a:ext cx="1745241" cy="19802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626048" y="4944483"/>
                <a:ext cx="619657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sz="3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CA" sz="3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sz="3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048" y="4944483"/>
                <a:ext cx="619657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/>
          <p:cNvSpPr/>
          <p:nvPr/>
        </p:nvSpPr>
        <p:spPr>
          <a:xfrm>
            <a:off x="7804880" y="5505239"/>
            <a:ext cx="211560" cy="2115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869625" y="5569260"/>
            <a:ext cx="86784" cy="86784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948834" y="1561304"/>
            <a:ext cx="0" cy="6024179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308809" y="4320153"/>
                <a:ext cx="56303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CA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809" y="4320153"/>
                <a:ext cx="563039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 flipH="1">
            <a:off x="2588794" y="8565685"/>
            <a:ext cx="3575416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948834" y="7585483"/>
            <a:ext cx="0" cy="98729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264758" y="7802131"/>
                <a:ext cx="65114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CA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758" y="7802131"/>
                <a:ext cx="651140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/>
          <p:cNvCxnSpPr/>
          <p:nvPr/>
        </p:nvCxnSpPr>
        <p:spPr>
          <a:xfrm flipV="1">
            <a:off x="8374040" y="4597154"/>
            <a:ext cx="0" cy="1512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7297713" y="4597152"/>
            <a:ext cx="10906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7913765" y="7585484"/>
            <a:ext cx="1422268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6027484" y="8430824"/>
            <a:ext cx="269722" cy="2697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224635" y="8397084"/>
                <a:ext cx="51943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CA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635" y="8397084"/>
                <a:ext cx="519437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645386" y="7638083"/>
                <a:ext cx="51943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CA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386" y="7638083"/>
                <a:ext cx="51943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/>
          <p:nvPr/>
        </p:nvSpPr>
        <p:spPr>
          <a:xfrm>
            <a:off x="6027484" y="7448092"/>
            <a:ext cx="269722" cy="26972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155766" y="928606"/>
                <a:ext cx="53482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CA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766" y="928606"/>
                <a:ext cx="53482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683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/>
          <p:nvPr/>
        </p:nvCxnSpPr>
        <p:spPr>
          <a:xfrm>
            <a:off x="5699956" y="4037135"/>
            <a:ext cx="0" cy="3831336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699956" y="4037136"/>
            <a:ext cx="0" cy="369236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3600000">
            <a:off x="4430343" y="3299289"/>
            <a:ext cx="0" cy="293522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7200000">
            <a:off x="3297323" y="4030592"/>
            <a:ext cx="2402631" cy="138715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-3600000">
            <a:off x="6970943" y="3308901"/>
            <a:ext cx="0" cy="2935224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99955" y="4032383"/>
            <a:ext cx="2402631" cy="1387157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3600000">
            <a:off x="5171969" y="3728344"/>
            <a:ext cx="0" cy="1216152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-3600000">
            <a:off x="6225486" y="3728345"/>
            <a:ext cx="0" cy="1216152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66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8654282" y="5137212"/>
            <a:ext cx="0" cy="20937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21661" y="6016291"/>
            <a:ext cx="7315200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3600000">
            <a:off x="1721662" y="6016291"/>
            <a:ext cx="7315200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-3600000">
            <a:off x="1721661" y="6016291"/>
            <a:ext cx="7315200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Hexagon 5"/>
          <p:cNvSpPr/>
          <p:nvPr/>
        </p:nvSpPr>
        <p:spPr>
          <a:xfrm>
            <a:off x="2104240" y="3191272"/>
            <a:ext cx="6550042" cy="5646588"/>
          </a:xfrm>
          <a:prstGeom prst="hexagon">
            <a:avLst>
              <a:gd name="adj" fmla="val 29370"/>
              <a:gd name="vf" fmla="val 1154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/>
          <p:cNvSpPr/>
          <p:nvPr/>
        </p:nvSpPr>
        <p:spPr>
          <a:xfrm>
            <a:off x="4164640" y="4801670"/>
            <a:ext cx="2429242" cy="24292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2555966" y="3192996"/>
            <a:ext cx="5646590" cy="564659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0" name="Group 9"/>
          <p:cNvGrpSpPr/>
          <p:nvPr/>
        </p:nvGrpSpPr>
        <p:grpSpPr>
          <a:xfrm>
            <a:off x="6809655" y="3011042"/>
            <a:ext cx="374500" cy="374500"/>
            <a:chOff x="7537600" y="1339510"/>
            <a:chExt cx="610628" cy="610628"/>
          </a:xfrm>
        </p:grpSpPr>
        <p:sp>
          <p:nvSpPr>
            <p:cNvPr id="8" name="Oval 7"/>
            <p:cNvSpPr/>
            <p:nvPr/>
          </p:nvSpPr>
          <p:spPr>
            <a:xfrm>
              <a:off x="7537600" y="1339510"/>
              <a:ext cx="610628" cy="610628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/>
            <p:cNvSpPr/>
            <p:nvPr/>
          </p:nvSpPr>
          <p:spPr>
            <a:xfrm>
              <a:off x="7690000" y="1491910"/>
              <a:ext cx="305828" cy="305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41080" y="5829041"/>
            <a:ext cx="374500" cy="374500"/>
            <a:chOff x="7537600" y="1339510"/>
            <a:chExt cx="610628" cy="610628"/>
          </a:xfrm>
        </p:grpSpPr>
        <p:sp>
          <p:nvSpPr>
            <p:cNvPr id="12" name="Oval 11"/>
            <p:cNvSpPr/>
            <p:nvPr/>
          </p:nvSpPr>
          <p:spPr>
            <a:xfrm>
              <a:off x="7537600" y="1339510"/>
              <a:ext cx="610628" cy="610628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/>
            <p:cNvSpPr/>
            <p:nvPr/>
          </p:nvSpPr>
          <p:spPr>
            <a:xfrm>
              <a:off x="7690000" y="1491910"/>
              <a:ext cx="305828" cy="305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9655" y="8643450"/>
            <a:ext cx="374500" cy="374500"/>
            <a:chOff x="7537600" y="1339510"/>
            <a:chExt cx="610628" cy="610628"/>
          </a:xfrm>
        </p:grpSpPr>
        <p:sp>
          <p:nvSpPr>
            <p:cNvPr id="15" name="Oval 14"/>
            <p:cNvSpPr/>
            <p:nvPr/>
          </p:nvSpPr>
          <p:spPr>
            <a:xfrm>
              <a:off x="7537600" y="1339510"/>
              <a:ext cx="610628" cy="610628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/>
            <p:cNvSpPr/>
            <p:nvPr/>
          </p:nvSpPr>
          <p:spPr>
            <a:xfrm>
              <a:off x="7690000" y="1491910"/>
              <a:ext cx="305828" cy="3058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966" y="15409"/>
            <a:ext cx="2609314" cy="237155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V="1">
            <a:off x="8654282" y="4629708"/>
            <a:ext cx="0" cy="13716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7200000" flipV="1">
            <a:off x="4349951" y="8479420"/>
            <a:ext cx="0" cy="13716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-7200000" flipV="1">
            <a:off x="3172133" y="2848372"/>
            <a:ext cx="0" cy="13716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379261" y="6016290"/>
            <a:ext cx="210312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379261" y="3913170"/>
            <a:ext cx="0" cy="21031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077166" y="5325875"/>
                <a:ext cx="5881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166" y="5325875"/>
                <a:ext cx="58811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13618" y="3459125"/>
                <a:ext cx="59580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618" y="3459125"/>
                <a:ext cx="595804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>
            <a:off x="5379261" y="6631239"/>
            <a:ext cx="3275021" cy="0"/>
          </a:xfrm>
          <a:prstGeom prst="line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379261" y="5137212"/>
            <a:ext cx="0" cy="21962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903122" y="6478048"/>
                <a:ext cx="66870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122" y="6478048"/>
                <a:ext cx="66870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307744" y="3954016"/>
                <a:ext cx="76578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744" y="3954016"/>
                <a:ext cx="765786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883532" y="3703359"/>
                <a:ext cx="77764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532" y="3703359"/>
                <a:ext cx="777649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885640" y="9091227"/>
                <a:ext cx="77764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640" y="9091227"/>
                <a:ext cx="777649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195826" y="2349732"/>
                <a:ext cx="77764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826" y="2349732"/>
                <a:ext cx="777649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408951" y="6121514"/>
                <a:ext cx="77764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51" y="6121514"/>
                <a:ext cx="777649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188602" y="8369761"/>
                <a:ext cx="77764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602" y="8369761"/>
                <a:ext cx="777649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77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61" y="1512589"/>
            <a:ext cx="9721078" cy="703322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9300356" y="1788840"/>
            <a:ext cx="360040" cy="20162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500156" y="2796952"/>
            <a:ext cx="180020" cy="1764196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423592" y="4813176"/>
            <a:ext cx="72008" cy="1548172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27548" y="1512589"/>
            <a:ext cx="405048" cy="1116124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20036" y="2250277"/>
            <a:ext cx="2668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Adjustment Gear</a:t>
            </a:r>
            <a:endParaRPr lang="en-CA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409663" y="1327923"/>
            <a:ext cx="1902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 smtClean="0"/>
              <a:t>Bicell</a:t>
            </a:r>
            <a:r>
              <a:rPr lang="en-CA" sz="2800" dirty="0" smtClean="0"/>
              <a:t> Board</a:t>
            </a:r>
            <a:endParaRPr lang="en-CA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312814" y="7762524"/>
            <a:ext cx="273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err="1" smtClean="0"/>
              <a:t>Bicell</a:t>
            </a:r>
            <a:r>
              <a:rPr lang="en-CA" sz="2800" dirty="0" smtClean="0"/>
              <a:t> Photodiode</a:t>
            </a:r>
            <a:endParaRPr lang="en-CA" sz="28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680176" y="5785129"/>
            <a:ext cx="1374888" cy="19084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593443" y="7801508"/>
            <a:ext cx="2172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Onboard ADC</a:t>
            </a:r>
            <a:endParaRPr lang="en-CA" sz="28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0020436" y="4921188"/>
            <a:ext cx="396044" cy="28803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8460" y="98936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Interconnect Flex</a:t>
            </a:r>
            <a:endParaRPr lang="en-CA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435885" y="6361348"/>
            <a:ext cx="1975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Infrared LED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114668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12" y="1966912"/>
            <a:ext cx="399097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0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83832" y="4541361"/>
                <a:ext cx="6359626" cy="3859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p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p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𝑦𝑦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p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p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𝐴𝐸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p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𝑦𝑦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𝑦𝑦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p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𝑧𝑧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4541361"/>
                <a:ext cx="6359626" cy="38591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83832" y="1337005"/>
                <a:ext cx="7481728" cy="3004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Proj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sub>
                                <m:sup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Proj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sub>
                                <m:sup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Proj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acc>
                                </m:sub>
                                <m:sup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acc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Proj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sub>
                                <m:sup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Proj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acc>
                                </m:sub>
                                <m:sup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acc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Proj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acc>
                                </m:sub>
                                <m:sup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acc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1337005"/>
                <a:ext cx="7481728" cy="30044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83832" y="420688"/>
                <a:ext cx="1725088" cy="5399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Proj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b>
                        <m:sup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sup>
                      </m:sSubSup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420688"/>
                <a:ext cx="1725088" cy="5399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708068" y="433545"/>
                <a:ext cx="1251112" cy="5142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068" y="433545"/>
                <a:ext cx="1251112" cy="5142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380" y="1195400"/>
            <a:ext cx="3789582" cy="66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5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352" y="348680"/>
            <a:ext cx="11701300" cy="9469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01862" y="4103040"/>
                <a:ext cx="8123955" cy="2402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862" y="4103040"/>
                <a:ext cx="8123955" cy="2402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01862" y="6905098"/>
                <a:ext cx="6974794" cy="711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862" y="6905098"/>
                <a:ext cx="6974794" cy="711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115230" y="8197552"/>
                <a:ext cx="6802440" cy="1499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230" y="8197552"/>
                <a:ext cx="6802440" cy="1499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9" name="Group 158"/>
          <p:cNvGrpSpPr/>
          <p:nvPr/>
        </p:nvGrpSpPr>
        <p:grpSpPr>
          <a:xfrm>
            <a:off x="263352" y="348680"/>
            <a:ext cx="3708412" cy="4916289"/>
            <a:chOff x="263352" y="348680"/>
            <a:chExt cx="3708412" cy="491628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173899" y="1176772"/>
              <a:ext cx="0" cy="408819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176778" y="3901206"/>
              <a:ext cx="2190328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176778" y="5012941"/>
              <a:ext cx="21903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890636" y="4957192"/>
                  <a:ext cx="7498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636" y="4957192"/>
                  <a:ext cx="749885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 flipH="1">
              <a:off x="1176778" y="4633156"/>
              <a:ext cx="156553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516014" y="4577407"/>
                  <a:ext cx="8061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i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014" y="4577407"/>
                  <a:ext cx="80618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 43"/>
            <p:cNvSpPr/>
            <p:nvPr/>
          </p:nvSpPr>
          <p:spPr>
            <a:xfrm>
              <a:off x="623906" y="1439221"/>
              <a:ext cx="2743200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71506" y="1216556"/>
              <a:ext cx="152400" cy="80899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330939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23906" y="1216557"/>
              <a:ext cx="0" cy="8089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623906" y="2441339"/>
              <a:ext cx="27432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367106" y="1521357"/>
              <a:ext cx="0" cy="10802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890636" y="2385590"/>
                  <a:ext cx="3341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636" y="2385590"/>
                  <a:ext cx="334194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402569" y="1837295"/>
                  <a:ext cx="291105" cy="232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569" y="1837295"/>
                  <a:ext cx="291105" cy="232436"/>
                </a:xfrm>
                <a:prstGeom prst="rect">
                  <a:avLst/>
                </a:prstGeom>
                <a:blipFill>
                  <a:blip r:embed="rId8"/>
                  <a:stretch>
                    <a:fillRect l="-12500" r="-4167" b="-2051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/>
            <p:cNvSpPr/>
            <p:nvPr/>
          </p:nvSpPr>
          <p:spPr>
            <a:xfrm>
              <a:off x="2595893" y="1333412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 flipV="1">
              <a:off x="2595893" y="1638634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2595893" y="1395416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595893" y="1638634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742317" y="971880"/>
              <a:ext cx="0" cy="4776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2319110" y="727357"/>
                  <a:ext cx="77110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110" y="727357"/>
                  <a:ext cx="771109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3937" b="-8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/>
            <p:nvPr/>
          </p:nvCxnSpPr>
          <p:spPr>
            <a:xfrm flipH="1">
              <a:off x="623907" y="2148880"/>
              <a:ext cx="211840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2539651" y="1407699"/>
                  <a:ext cx="1367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51" y="1407699"/>
                  <a:ext cx="136704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/>
            <p:cNvSpPr/>
            <p:nvPr/>
          </p:nvSpPr>
          <p:spPr>
            <a:xfrm>
              <a:off x="2706968" y="14773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138678" y="14773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V="1">
              <a:off x="320079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309218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298357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287497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276636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265775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254914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244053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233193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222332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11471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200610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189749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178889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168028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157167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46306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135445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124585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113724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102863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92002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81141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70281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3367106" y="1593502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702810" y="1960580"/>
              <a:ext cx="2606588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1278954" y="1407699"/>
                  <a:ext cx="1646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954" y="1407699"/>
                  <a:ext cx="164660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22222" r="-18519" b="-571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2827942" y="1906902"/>
                  <a:ext cx="3726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7942" y="1906902"/>
                  <a:ext cx="372666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Connector 89"/>
            <p:cNvCxnSpPr/>
            <p:nvPr/>
          </p:nvCxnSpPr>
          <p:spPr>
            <a:xfrm>
              <a:off x="623906" y="675082"/>
              <a:ext cx="0" cy="192653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1516014" y="2112876"/>
                  <a:ext cx="40479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014" y="2112876"/>
                  <a:ext cx="404790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Connector 91"/>
            <p:cNvCxnSpPr/>
            <p:nvPr/>
          </p:nvCxnSpPr>
          <p:spPr>
            <a:xfrm>
              <a:off x="2742316" y="1521357"/>
              <a:ext cx="0" cy="8119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623908" y="1320788"/>
              <a:ext cx="55287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93992" y="924744"/>
                  <a:ext cx="42601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2" y="924744"/>
                  <a:ext cx="426014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/>
            <p:nvPr/>
          </p:nvCxnSpPr>
          <p:spPr>
            <a:xfrm>
              <a:off x="620388" y="864352"/>
              <a:ext cx="296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846726" y="690971"/>
                  <a:ext cx="3143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726" y="690971"/>
                  <a:ext cx="314380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Straight Arrow Connector 96"/>
            <p:cNvCxnSpPr/>
            <p:nvPr/>
          </p:nvCxnSpPr>
          <p:spPr>
            <a:xfrm rot="5400000" flipH="1" flipV="1">
              <a:off x="474901" y="710058"/>
              <a:ext cx="296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546017" y="787408"/>
              <a:ext cx="153888" cy="15388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568553" y="809944"/>
              <a:ext cx="108816" cy="1088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568553" y="809944"/>
              <a:ext cx="108816" cy="1088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63352" y="693272"/>
                  <a:ext cx="3341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52" y="693272"/>
                  <a:ext cx="334194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Arc 101"/>
            <p:cNvSpPr/>
            <p:nvPr/>
          </p:nvSpPr>
          <p:spPr>
            <a:xfrm flipV="1">
              <a:off x="3186091" y="1281395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3731505" y="1407699"/>
                  <a:ext cx="240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505" y="1407699"/>
                  <a:ext cx="240259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27500" b="-1428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919822" y="3204553"/>
                  <a:ext cx="217624" cy="232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822" y="3204553"/>
                  <a:ext cx="217624" cy="232436"/>
                </a:xfrm>
                <a:prstGeom prst="rect">
                  <a:avLst/>
                </a:prstGeom>
                <a:blipFill>
                  <a:blip r:embed="rId18"/>
                  <a:stretch>
                    <a:fillRect l="-16667" b="-1842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Arrow Connector 108"/>
            <p:cNvCxnSpPr/>
            <p:nvPr/>
          </p:nvCxnSpPr>
          <p:spPr>
            <a:xfrm>
              <a:off x="1173899" y="3213682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Arc 109"/>
            <p:cNvSpPr/>
            <p:nvPr/>
          </p:nvSpPr>
          <p:spPr>
            <a:xfrm flipH="1" flipV="1">
              <a:off x="831546" y="3724273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43514" y="3850577"/>
                  <a:ext cx="240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14" y="3850577"/>
                  <a:ext cx="240259" cy="215444"/>
                </a:xfrm>
                <a:prstGeom prst="rect">
                  <a:avLst/>
                </a:prstGeom>
                <a:blipFill>
                  <a:blip r:embed="rId19"/>
                  <a:stretch>
                    <a:fillRect l="-22500" r="-5000" b="-85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343175" y="348680"/>
                  <a:ext cx="3341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75" y="348680"/>
                  <a:ext cx="334194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Straight Connector 115"/>
            <p:cNvCxnSpPr/>
            <p:nvPr/>
          </p:nvCxnSpPr>
          <p:spPr>
            <a:xfrm>
              <a:off x="3367106" y="3989643"/>
              <a:ext cx="0" cy="127532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3402569" y="4305581"/>
                  <a:ext cx="291105" cy="232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569" y="4305581"/>
                  <a:ext cx="291105" cy="232436"/>
                </a:xfrm>
                <a:prstGeom prst="rect">
                  <a:avLst/>
                </a:prstGeom>
                <a:blipFill>
                  <a:blip r:embed="rId8"/>
                  <a:stretch>
                    <a:fillRect l="-12500" r="-4167" b="-2368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Rectangle 117"/>
            <p:cNvSpPr/>
            <p:nvPr/>
          </p:nvSpPr>
          <p:spPr>
            <a:xfrm>
              <a:off x="2595893" y="3801698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flipV="1">
              <a:off x="2595893" y="4106920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H="1">
              <a:off x="2595893" y="3863702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2595893" y="4106920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2742317" y="3440166"/>
              <a:ext cx="0" cy="4776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2319110" y="3195643"/>
                  <a:ext cx="77110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110" y="3195643"/>
                  <a:ext cx="771109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3937" b="-8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2539651" y="3875985"/>
                  <a:ext cx="1367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51" y="3875985"/>
                  <a:ext cx="136704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Oval 124"/>
            <p:cNvSpPr/>
            <p:nvPr/>
          </p:nvSpPr>
          <p:spPr>
            <a:xfrm>
              <a:off x="2706968" y="394560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Arrow Connector 125"/>
            <p:cNvCxnSpPr/>
            <p:nvPr/>
          </p:nvCxnSpPr>
          <p:spPr>
            <a:xfrm flipV="1">
              <a:off x="320079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309218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298357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287497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V="1">
              <a:off x="276636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265775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254914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244053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V="1">
              <a:off x="233193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V="1">
              <a:off x="222332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 flipV="1">
              <a:off x="211471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200610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V="1">
              <a:off x="189749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flipV="1">
              <a:off x="178889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 flipV="1">
              <a:off x="168028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1">
              <a:off x="157167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146306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135445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V="1">
              <a:off x="124585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V="1">
              <a:off x="3367106" y="4061788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H="1">
              <a:off x="1245850" y="4428866"/>
              <a:ext cx="2063548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1278954" y="3875985"/>
                  <a:ext cx="1646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954" y="3875985"/>
                  <a:ext cx="164660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22222" r="-18519" b="-571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822698" y="4383459"/>
                  <a:ext cx="3726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698" y="4383459"/>
                  <a:ext cx="372666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Connector 148"/>
            <p:cNvCxnSpPr/>
            <p:nvPr/>
          </p:nvCxnSpPr>
          <p:spPr>
            <a:xfrm>
              <a:off x="2742316" y="3989643"/>
              <a:ext cx="0" cy="8119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3731505" y="3875985"/>
                  <a:ext cx="240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505" y="3875985"/>
                  <a:ext cx="240259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27500" b="-1428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Arc 150"/>
            <p:cNvSpPr/>
            <p:nvPr/>
          </p:nvSpPr>
          <p:spPr>
            <a:xfrm flipV="1">
              <a:off x="3186091" y="3750481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 flipV="1">
              <a:off x="330939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4219944" y="456692"/>
                <a:ext cx="7589775" cy="313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Calculation of the required stiffness: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𝐸𝐼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𝐸𝐼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102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7658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987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den>
                    </m:f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Calculation of the required length of the spring steel arms:</a:t>
                </a:r>
              </a:p>
              <a:p>
                <a:r>
                  <a:rPr lang="en-US" dirty="0"/>
                  <a:t>E</a:t>
                </a:r>
                <a:r>
                  <a:rPr lang="en-US" dirty="0" smtClean="0"/>
                  <a:t> for 1095 spring steel = 207 </a:t>
                </a:r>
                <a:r>
                  <a:rPr lang="en-US" dirty="0" err="1" smtClean="0"/>
                  <a:t>Gpa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0668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047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207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047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987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33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944" y="456692"/>
                <a:ext cx="7589775" cy="3134384"/>
              </a:xfrm>
              <a:prstGeom prst="rect">
                <a:avLst/>
              </a:prstGeom>
              <a:blipFill>
                <a:blip r:embed="rId22"/>
                <a:stretch>
                  <a:fillRect l="-6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31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/>
              <p:cNvSpPr txBox="1"/>
              <p:nvPr/>
            </p:nvSpPr>
            <p:spPr>
              <a:xfrm>
                <a:off x="4170017" y="3681890"/>
                <a:ext cx="5274355" cy="47904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31" name="TextBox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017" y="3681890"/>
                <a:ext cx="5274355" cy="4790479"/>
              </a:xfrm>
              <a:prstGeom prst="rect">
                <a:avLst/>
              </a:prstGeom>
              <a:blipFill>
                <a:blip r:embed="rId2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112"/>
          <p:cNvSpPr/>
          <p:nvPr/>
        </p:nvSpPr>
        <p:spPr>
          <a:xfrm>
            <a:off x="263352" y="348680"/>
            <a:ext cx="11701300" cy="9469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15" name="Group 114"/>
          <p:cNvGrpSpPr/>
          <p:nvPr/>
        </p:nvGrpSpPr>
        <p:grpSpPr>
          <a:xfrm>
            <a:off x="263352" y="348680"/>
            <a:ext cx="3708412" cy="4916289"/>
            <a:chOff x="263352" y="348680"/>
            <a:chExt cx="3708412" cy="4916289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1173899" y="1176772"/>
              <a:ext cx="0" cy="408819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1176778" y="3901206"/>
              <a:ext cx="2190328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 flipH="1">
              <a:off x="1176778" y="5012941"/>
              <a:ext cx="21903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1890636" y="4957192"/>
                  <a:ext cx="7498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636" y="4957192"/>
                  <a:ext cx="749885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 flipH="1">
              <a:off x="1176778" y="4633156"/>
              <a:ext cx="156553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/>
                <p:cNvSpPr txBox="1"/>
                <p:nvPr/>
              </p:nvSpPr>
              <p:spPr>
                <a:xfrm>
                  <a:off x="1516014" y="4577407"/>
                  <a:ext cx="8061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i="1" dirty="0"/>
                </a:p>
              </p:txBody>
            </p:sp>
          </mc:Choice>
          <mc:Fallback xmlns="">
            <p:sp>
              <p:nvSpPr>
                <p:cNvPr id="232" name="TextBox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014" y="4577407"/>
                  <a:ext cx="806183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Rectangle 232"/>
            <p:cNvSpPr/>
            <p:nvPr/>
          </p:nvSpPr>
          <p:spPr>
            <a:xfrm>
              <a:off x="623906" y="1439221"/>
              <a:ext cx="2743200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471506" y="1216556"/>
              <a:ext cx="152400" cy="80899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flipV="1">
              <a:off x="330939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623906" y="1216557"/>
              <a:ext cx="0" cy="8089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 flipH="1">
              <a:off x="623906" y="2441339"/>
              <a:ext cx="27432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3367106" y="1521357"/>
              <a:ext cx="0" cy="10802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/>
                <p:cNvSpPr txBox="1"/>
                <p:nvPr/>
              </p:nvSpPr>
              <p:spPr>
                <a:xfrm>
                  <a:off x="1890636" y="2385590"/>
                  <a:ext cx="3341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9" name="TextBox 2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636" y="2385590"/>
                  <a:ext cx="334194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/>
                <p:cNvSpPr txBox="1"/>
                <p:nvPr/>
              </p:nvSpPr>
              <p:spPr>
                <a:xfrm>
                  <a:off x="3402569" y="1837295"/>
                  <a:ext cx="291105" cy="232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40" name="TextBox 2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569" y="1837295"/>
                  <a:ext cx="291105" cy="232436"/>
                </a:xfrm>
                <a:prstGeom prst="rect">
                  <a:avLst/>
                </a:prstGeom>
                <a:blipFill>
                  <a:blip r:embed="rId6"/>
                  <a:stretch>
                    <a:fillRect l="-12500" r="-4167" b="-2051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1" name="Rectangle 240"/>
            <p:cNvSpPr/>
            <p:nvPr/>
          </p:nvSpPr>
          <p:spPr>
            <a:xfrm>
              <a:off x="2595893" y="1333412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 flipV="1">
              <a:off x="2595893" y="1638634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Connector 242"/>
            <p:cNvCxnSpPr/>
            <p:nvPr/>
          </p:nvCxnSpPr>
          <p:spPr>
            <a:xfrm flipH="1">
              <a:off x="2595893" y="1395416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flipH="1">
              <a:off x="2595893" y="1638634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>
              <a:off x="2742317" y="971880"/>
              <a:ext cx="0" cy="4776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TextBox 245"/>
                <p:cNvSpPr txBox="1"/>
                <p:nvPr/>
              </p:nvSpPr>
              <p:spPr>
                <a:xfrm>
                  <a:off x="2319110" y="727357"/>
                  <a:ext cx="77110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6" name="TextBox 2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110" y="727357"/>
                  <a:ext cx="771109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3937" b="-8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7" name="Straight Arrow Connector 246"/>
            <p:cNvCxnSpPr/>
            <p:nvPr/>
          </p:nvCxnSpPr>
          <p:spPr>
            <a:xfrm flipH="1">
              <a:off x="623907" y="2148880"/>
              <a:ext cx="211840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/>
                <p:cNvSpPr txBox="1"/>
                <p:nvPr/>
              </p:nvSpPr>
              <p:spPr>
                <a:xfrm>
                  <a:off x="2539651" y="1407699"/>
                  <a:ext cx="1367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48" name="TextBox 2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51" y="1407699"/>
                  <a:ext cx="136704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9" name="Oval 248"/>
            <p:cNvSpPr/>
            <p:nvPr/>
          </p:nvSpPr>
          <p:spPr>
            <a:xfrm>
              <a:off x="2706968" y="14773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1138678" y="14773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Straight Arrow Connector 250"/>
            <p:cNvCxnSpPr/>
            <p:nvPr/>
          </p:nvCxnSpPr>
          <p:spPr>
            <a:xfrm flipV="1">
              <a:off x="320079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V="1">
              <a:off x="309218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298357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 flipV="1">
              <a:off x="287497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 flipV="1">
              <a:off x="276636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V="1">
              <a:off x="265775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V="1">
              <a:off x="254914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V="1">
              <a:off x="244053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 flipV="1">
              <a:off x="233193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 flipV="1">
              <a:off x="222332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V="1">
              <a:off x="211471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V="1">
              <a:off x="200610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V="1">
              <a:off x="189749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 flipV="1">
              <a:off x="178889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 flipV="1">
              <a:off x="168028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 flipV="1">
              <a:off x="157167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 flipV="1">
              <a:off x="146306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 flipV="1">
              <a:off x="135445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 flipV="1">
              <a:off x="124585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 flipV="1">
              <a:off x="113724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 flipV="1">
              <a:off x="102863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 flipV="1">
              <a:off x="92002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 flipV="1">
              <a:off x="81141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flipV="1">
              <a:off x="70281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 flipV="1">
              <a:off x="3367106" y="1593502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 flipH="1">
              <a:off x="702810" y="1960580"/>
              <a:ext cx="2606588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TextBox 276"/>
                <p:cNvSpPr txBox="1"/>
                <p:nvPr/>
              </p:nvSpPr>
              <p:spPr>
                <a:xfrm>
                  <a:off x="1278954" y="1407699"/>
                  <a:ext cx="1646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7" name="TextBox 2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954" y="1407699"/>
                  <a:ext cx="164660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22222" r="-18519" b="-571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TextBox 277"/>
                <p:cNvSpPr txBox="1"/>
                <p:nvPr/>
              </p:nvSpPr>
              <p:spPr>
                <a:xfrm>
                  <a:off x="2827942" y="1906902"/>
                  <a:ext cx="3726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8" name="TextBox 2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7942" y="1906902"/>
                  <a:ext cx="372666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9" name="Straight Connector 278"/>
            <p:cNvCxnSpPr/>
            <p:nvPr/>
          </p:nvCxnSpPr>
          <p:spPr>
            <a:xfrm>
              <a:off x="623906" y="675082"/>
              <a:ext cx="0" cy="192653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TextBox 279"/>
                <p:cNvSpPr txBox="1"/>
                <p:nvPr/>
              </p:nvSpPr>
              <p:spPr>
                <a:xfrm>
                  <a:off x="1516014" y="2112876"/>
                  <a:ext cx="40479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0" name="TextBox 2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014" y="2112876"/>
                  <a:ext cx="404790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1" name="Straight Connector 280"/>
            <p:cNvCxnSpPr/>
            <p:nvPr/>
          </p:nvCxnSpPr>
          <p:spPr>
            <a:xfrm>
              <a:off x="2742316" y="1521357"/>
              <a:ext cx="0" cy="8119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/>
            <p:nvPr/>
          </p:nvCxnSpPr>
          <p:spPr>
            <a:xfrm flipH="1">
              <a:off x="623908" y="1320788"/>
              <a:ext cx="55287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TextBox 282"/>
                <p:cNvSpPr txBox="1"/>
                <p:nvPr/>
              </p:nvSpPr>
              <p:spPr>
                <a:xfrm>
                  <a:off x="693992" y="924744"/>
                  <a:ext cx="42601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3" name="TextBox 2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2" y="924744"/>
                  <a:ext cx="426014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4" name="Straight Arrow Connector 283"/>
            <p:cNvCxnSpPr/>
            <p:nvPr/>
          </p:nvCxnSpPr>
          <p:spPr>
            <a:xfrm>
              <a:off x="620388" y="864352"/>
              <a:ext cx="296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TextBox 284"/>
                <p:cNvSpPr txBox="1"/>
                <p:nvPr/>
              </p:nvSpPr>
              <p:spPr>
                <a:xfrm>
                  <a:off x="846726" y="690971"/>
                  <a:ext cx="3143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5" name="TextBox 2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726" y="690971"/>
                  <a:ext cx="314380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6" name="Straight Arrow Connector 285"/>
            <p:cNvCxnSpPr/>
            <p:nvPr/>
          </p:nvCxnSpPr>
          <p:spPr>
            <a:xfrm rot="5400000" flipH="1" flipV="1">
              <a:off x="474901" y="710058"/>
              <a:ext cx="296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Oval 286"/>
            <p:cNvSpPr/>
            <p:nvPr/>
          </p:nvSpPr>
          <p:spPr>
            <a:xfrm>
              <a:off x="546017" y="787408"/>
              <a:ext cx="153888" cy="15388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8" name="Straight Connector 287"/>
            <p:cNvCxnSpPr/>
            <p:nvPr/>
          </p:nvCxnSpPr>
          <p:spPr>
            <a:xfrm>
              <a:off x="568553" y="809944"/>
              <a:ext cx="108816" cy="1088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flipH="1">
              <a:off x="568553" y="809944"/>
              <a:ext cx="108816" cy="1088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TextBox 289"/>
                <p:cNvSpPr txBox="1"/>
                <p:nvPr/>
              </p:nvSpPr>
              <p:spPr>
                <a:xfrm>
                  <a:off x="263352" y="693272"/>
                  <a:ext cx="3341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0" name="TextBox 2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52" y="693272"/>
                  <a:ext cx="334194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1" name="Arc 290"/>
            <p:cNvSpPr/>
            <p:nvPr/>
          </p:nvSpPr>
          <p:spPr>
            <a:xfrm flipV="1">
              <a:off x="3186091" y="1281395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TextBox 291"/>
                <p:cNvSpPr txBox="1"/>
                <p:nvPr/>
              </p:nvSpPr>
              <p:spPr>
                <a:xfrm>
                  <a:off x="3731505" y="1407699"/>
                  <a:ext cx="240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2" name="TextBox 2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505" y="1407699"/>
                  <a:ext cx="240259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25000" r="-27500" b="-1428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TextBox 292"/>
                <p:cNvSpPr txBox="1"/>
                <p:nvPr/>
              </p:nvSpPr>
              <p:spPr>
                <a:xfrm>
                  <a:off x="919822" y="3204553"/>
                  <a:ext cx="217624" cy="232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3" name="TextBox 2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822" y="3204553"/>
                  <a:ext cx="217624" cy="232436"/>
                </a:xfrm>
                <a:prstGeom prst="rect">
                  <a:avLst/>
                </a:prstGeom>
                <a:blipFill>
                  <a:blip r:embed="rId16"/>
                  <a:stretch>
                    <a:fillRect l="-16667" b="-1842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4" name="Straight Arrow Connector 293"/>
            <p:cNvCxnSpPr/>
            <p:nvPr/>
          </p:nvCxnSpPr>
          <p:spPr>
            <a:xfrm>
              <a:off x="1173899" y="3213682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5" name="Arc 294"/>
            <p:cNvSpPr/>
            <p:nvPr/>
          </p:nvSpPr>
          <p:spPr>
            <a:xfrm flipH="1" flipV="1">
              <a:off x="831546" y="3724273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TextBox 295"/>
                <p:cNvSpPr txBox="1"/>
                <p:nvPr/>
              </p:nvSpPr>
              <p:spPr>
                <a:xfrm>
                  <a:off x="543514" y="3850577"/>
                  <a:ext cx="240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6" name="TextBox 2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14" y="3850577"/>
                  <a:ext cx="240259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22500" r="-5000" b="-85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TextBox 296"/>
                <p:cNvSpPr txBox="1"/>
                <p:nvPr/>
              </p:nvSpPr>
              <p:spPr>
                <a:xfrm>
                  <a:off x="343175" y="348680"/>
                  <a:ext cx="3341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7" name="TextBox 2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75" y="348680"/>
                  <a:ext cx="334194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8" name="Straight Connector 297"/>
            <p:cNvCxnSpPr/>
            <p:nvPr/>
          </p:nvCxnSpPr>
          <p:spPr>
            <a:xfrm>
              <a:off x="3367106" y="3989643"/>
              <a:ext cx="0" cy="127532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TextBox 298"/>
                <p:cNvSpPr txBox="1"/>
                <p:nvPr/>
              </p:nvSpPr>
              <p:spPr>
                <a:xfrm>
                  <a:off x="3402569" y="4305581"/>
                  <a:ext cx="291105" cy="232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9" name="TextBox 2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569" y="4305581"/>
                  <a:ext cx="291105" cy="232436"/>
                </a:xfrm>
                <a:prstGeom prst="rect">
                  <a:avLst/>
                </a:prstGeom>
                <a:blipFill>
                  <a:blip r:embed="rId6"/>
                  <a:stretch>
                    <a:fillRect l="-12500" r="-4167" b="-2368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0" name="Rectangle 299"/>
            <p:cNvSpPr/>
            <p:nvPr/>
          </p:nvSpPr>
          <p:spPr>
            <a:xfrm>
              <a:off x="2595893" y="3801698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 flipV="1">
              <a:off x="2595893" y="4106920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H="1">
              <a:off x="2595893" y="3863702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 flipH="1">
              <a:off x="2595893" y="4106920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/>
            <p:nvPr/>
          </p:nvCxnSpPr>
          <p:spPr>
            <a:xfrm>
              <a:off x="2742317" y="3440166"/>
              <a:ext cx="0" cy="4776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TextBox 304"/>
                <p:cNvSpPr txBox="1"/>
                <p:nvPr/>
              </p:nvSpPr>
              <p:spPr>
                <a:xfrm>
                  <a:off x="2319110" y="3195643"/>
                  <a:ext cx="77110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5" name="TextBox 3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110" y="3195643"/>
                  <a:ext cx="771109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3937" b="-8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TextBox 305"/>
                <p:cNvSpPr txBox="1"/>
                <p:nvPr/>
              </p:nvSpPr>
              <p:spPr>
                <a:xfrm>
                  <a:off x="2539651" y="3875985"/>
                  <a:ext cx="1367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6" name="TextBox 3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51" y="3875985"/>
                  <a:ext cx="136704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" name="Oval 306"/>
            <p:cNvSpPr/>
            <p:nvPr/>
          </p:nvSpPr>
          <p:spPr>
            <a:xfrm>
              <a:off x="2706968" y="394560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Arrow Connector 307"/>
            <p:cNvCxnSpPr/>
            <p:nvPr/>
          </p:nvCxnSpPr>
          <p:spPr>
            <a:xfrm flipV="1">
              <a:off x="320079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 flipV="1">
              <a:off x="309218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 flipV="1">
              <a:off x="298357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 flipV="1">
              <a:off x="287497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 flipV="1">
              <a:off x="276636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312"/>
            <p:cNvCxnSpPr/>
            <p:nvPr/>
          </p:nvCxnSpPr>
          <p:spPr>
            <a:xfrm flipV="1">
              <a:off x="265775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/>
            <p:nvPr/>
          </p:nvCxnSpPr>
          <p:spPr>
            <a:xfrm flipV="1">
              <a:off x="254914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/>
            <p:nvPr/>
          </p:nvCxnSpPr>
          <p:spPr>
            <a:xfrm flipV="1">
              <a:off x="244053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Arrow Connector 315"/>
            <p:cNvCxnSpPr/>
            <p:nvPr/>
          </p:nvCxnSpPr>
          <p:spPr>
            <a:xfrm flipV="1">
              <a:off x="233193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/>
            <p:nvPr/>
          </p:nvCxnSpPr>
          <p:spPr>
            <a:xfrm flipV="1">
              <a:off x="222332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/>
            <p:cNvCxnSpPr/>
            <p:nvPr/>
          </p:nvCxnSpPr>
          <p:spPr>
            <a:xfrm flipV="1">
              <a:off x="211471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/>
            <p:nvPr/>
          </p:nvCxnSpPr>
          <p:spPr>
            <a:xfrm flipV="1">
              <a:off x="200610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/>
            <p:nvPr/>
          </p:nvCxnSpPr>
          <p:spPr>
            <a:xfrm flipV="1">
              <a:off x="189749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/>
            <p:cNvCxnSpPr/>
            <p:nvPr/>
          </p:nvCxnSpPr>
          <p:spPr>
            <a:xfrm flipV="1">
              <a:off x="178889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/>
            <p:nvPr/>
          </p:nvCxnSpPr>
          <p:spPr>
            <a:xfrm flipV="1">
              <a:off x="168028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/>
            <p:nvPr/>
          </p:nvCxnSpPr>
          <p:spPr>
            <a:xfrm flipV="1">
              <a:off x="157167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/>
            <p:nvPr/>
          </p:nvCxnSpPr>
          <p:spPr>
            <a:xfrm flipV="1">
              <a:off x="146306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 flipV="1">
              <a:off x="135445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 flipV="1">
              <a:off x="124585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 flipV="1">
              <a:off x="3367106" y="4061788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 flipH="1">
              <a:off x="1245850" y="4428866"/>
              <a:ext cx="2063548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TextBox 328"/>
                <p:cNvSpPr txBox="1"/>
                <p:nvPr/>
              </p:nvSpPr>
              <p:spPr>
                <a:xfrm>
                  <a:off x="1278954" y="3875985"/>
                  <a:ext cx="1646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9" name="TextBox 3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954" y="3875985"/>
                  <a:ext cx="164660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22222" r="-18519" b="-571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TextBox 329"/>
                <p:cNvSpPr txBox="1"/>
                <p:nvPr/>
              </p:nvSpPr>
              <p:spPr>
                <a:xfrm>
                  <a:off x="2822698" y="4383459"/>
                  <a:ext cx="3726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0" name="TextBox 3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698" y="4383459"/>
                  <a:ext cx="372666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1" name="Straight Connector 330"/>
            <p:cNvCxnSpPr/>
            <p:nvPr/>
          </p:nvCxnSpPr>
          <p:spPr>
            <a:xfrm>
              <a:off x="2742316" y="3989643"/>
              <a:ext cx="0" cy="8119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/>
                <p:cNvSpPr txBox="1"/>
                <p:nvPr/>
              </p:nvSpPr>
              <p:spPr>
                <a:xfrm>
                  <a:off x="3731505" y="3875985"/>
                  <a:ext cx="240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2" name="TextBox 3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505" y="3875985"/>
                  <a:ext cx="240259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25000" r="-27500" b="-1428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3" name="Arc 332"/>
            <p:cNvSpPr/>
            <p:nvPr/>
          </p:nvSpPr>
          <p:spPr>
            <a:xfrm flipV="1">
              <a:off x="3186091" y="3750481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4" name="Straight Arrow Connector 333"/>
            <p:cNvCxnSpPr/>
            <p:nvPr/>
          </p:nvCxnSpPr>
          <p:spPr>
            <a:xfrm flipV="1">
              <a:off x="330939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/>
              <p:cNvSpPr txBox="1"/>
              <p:nvPr/>
            </p:nvSpPr>
            <p:spPr>
              <a:xfrm>
                <a:off x="4101862" y="622192"/>
                <a:ext cx="6974794" cy="711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35" name="TextBox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862" y="622192"/>
                <a:ext cx="6974794" cy="711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/>
              <p:cNvSpPr txBox="1"/>
              <p:nvPr/>
            </p:nvSpPr>
            <p:spPr>
              <a:xfrm>
                <a:off x="4115230" y="1914646"/>
                <a:ext cx="5675977" cy="945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36" name="TextBox 3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230" y="1914646"/>
                <a:ext cx="5675977" cy="94525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88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27848" y="996752"/>
                <a:ext cx="7945830" cy="2464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48" y="996752"/>
                <a:ext cx="7945830" cy="2464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27848" y="4996886"/>
                <a:ext cx="6729022" cy="734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𝑦𝑦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48" y="4996886"/>
                <a:ext cx="6729022" cy="7347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41216" y="6289340"/>
                <a:ext cx="6891502" cy="1499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216" y="6289340"/>
                <a:ext cx="6891502" cy="1499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 114"/>
          <p:cNvSpPr/>
          <p:nvPr/>
        </p:nvSpPr>
        <p:spPr>
          <a:xfrm>
            <a:off x="263352" y="348680"/>
            <a:ext cx="11701300" cy="9469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34" name="Group 333"/>
          <p:cNvGrpSpPr/>
          <p:nvPr/>
        </p:nvGrpSpPr>
        <p:grpSpPr>
          <a:xfrm>
            <a:off x="263352" y="348680"/>
            <a:ext cx="3708412" cy="4916289"/>
            <a:chOff x="263352" y="348680"/>
            <a:chExt cx="3708412" cy="4916289"/>
          </a:xfrm>
        </p:grpSpPr>
        <p:cxnSp>
          <p:nvCxnSpPr>
            <p:cNvPr id="226" name="Straight Connector 225"/>
            <p:cNvCxnSpPr/>
            <p:nvPr/>
          </p:nvCxnSpPr>
          <p:spPr>
            <a:xfrm>
              <a:off x="1173899" y="1176772"/>
              <a:ext cx="0" cy="408819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7" name="Rectangle 226"/>
            <p:cNvSpPr/>
            <p:nvPr/>
          </p:nvSpPr>
          <p:spPr>
            <a:xfrm>
              <a:off x="1176778" y="3901206"/>
              <a:ext cx="2190328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8" name="Straight Arrow Connector 227"/>
            <p:cNvCxnSpPr/>
            <p:nvPr/>
          </p:nvCxnSpPr>
          <p:spPr>
            <a:xfrm flipH="1">
              <a:off x="1176778" y="5012941"/>
              <a:ext cx="21903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/>
                <p:cNvSpPr txBox="1"/>
                <p:nvPr/>
              </p:nvSpPr>
              <p:spPr>
                <a:xfrm>
                  <a:off x="1890636" y="4957192"/>
                  <a:ext cx="7498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9" name="TextBox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636" y="4957192"/>
                  <a:ext cx="749885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0" name="Straight Arrow Connector 229"/>
            <p:cNvCxnSpPr/>
            <p:nvPr/>
          </p:nvCxnSpPr>
          <p:spPr>
            <a:xfrm flipH="1">
              <a:off x="1176778" y="4633156"/>
              <a:ext cx="156553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0"/>
                <p:cNvSpPr txBox="1"/>
                <p:nvPr/>
              </p:nvSpPr>
              <p:spPr>
                <a:xfrm>
                  <a:off x="1516014" y="4577407"/>
                  <a:ext cx="8061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i="1" dirty="0"/>
                </a:p>
              </p:txBody>
            </p:sp>
          </mc:Choice>
          <mc:Fallback xmlns="">
            <p:sp>
              <p:nvSpPr>
                <p:cNvPr id="231" name="TextBox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014" y="4577407"/>
                  <a:ext cx="80618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Rectangle 231"/>
            <p:cNvSpPr/>
            <p:nvPr/>
          </p:nvSpPr>
          <p:spPr>
            <a:xfrm>
              <a:off x="623906" y="1439221"/>
              <a:ext cx="2743200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471506" y="1216556"/>
              <a:ext cx="152400" cy="80899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330939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623906" y="1216557"/>
              <a:ext cx="0" cy="8089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623906" y="2441339"/>
              <a:ext cx="27432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3367106" y="1521357"/>
              <a:ext cx="0" cy="10802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/>
                <p:cNvSpPr txBox="1"/>
                <p:nvPr/>
              </p:nvSpPr>
              <p:spPr>
                <a:xfrm>
                  <a:off x="1890636" y="2385590"/>
                  <a:ext cx="3341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8" name="TextBox 2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636" y="2385590"/>
                  <a:ext cx="334194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/>
                <p:cNvSpPr txBox="1"/>
                <p:nvPr/>
              </p:nvSpPr>
              <p:spPr>
                <a:xfrm>
                  <a:off x="3402569" y="1837295"/>
                  <a:ext cx="27507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9" name="TextBox 2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569" y="1837295"/>
                  <a:ext cx="275075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15556" r="-2222" b="-111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0" name="Rectangle 239"/>
            <p:cNvSpPr/>
            <p:nvPr/>
          </p:nvSpPr>
          <p:spPr>
            <a:xfrm>
              <a:off x="2595893" y="1333412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flipV="1">
              <a:off x="2595893" y="1638634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2" name="Straight Connector 241"/>
            <p:cNvCxnSpPr/>
            <p:nvPr/>
          </p:nvCxnSpPr>
          <p:spPr>
            <a:xfrm flipH="1">
              <a:off x="2595893" y="1395416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flipH="1">
              <a:off x="2595893" y="1638634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>
              <a:off x="2742317" y="971880"/>
              <a:ext cx="0" cy="4776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/>
                <p:cNvSpPr txBox="1"/>
                <p:nvPr/>
              </p:nvSpPr>
              <p:spPr>
                <a:xfrm>
                  <a:off x="2319110" y="727357"/>
                  <a:ext cx="77110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5" name="TextBox 2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110" y="727357"/>
                  <a:ext cx="771109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3937" b="-8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6" name="Straight Arrow Connector 245"/>
            <p:cNvCxnSpPr/>
            <p:nvPr/>
          </p:nvCxnSpPr>
          <p:spPr>
            <a:xfrm flipH="1">
              <a:off x="623907" y="2148880"/>
              <a:ext cx="211840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TextBox 246"/>
                <p:cNvSpPr txBox="1"/>
                <p:nvPr/>
              </p:nvSpPr>
              <p:spPr>
                <a:xfrm>
                  <a:off x="2539651" y="1407699"/>
                  <a:ext cx="1367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47" name="TextBox 2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51" y="1407699"/>
                  <a:ext cx="136704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8" name="Oval 247"/>
            <p:cNvSpPr/>
            <p:nvPr/>
          </p:nvSpPr>
          <p:spPr>
            <a:xfrm>
              <a:off x="2706968" y="14773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>
              <a:off x="1138678" y="14773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Straight Arrow Connector 249"/>
            <p:cNvCxnSpPr/>
            <p:nvPr/>
          </p:nvCxnSpPr>
          <p:spPr>
            <a:xfrm flipV="1">
              <a:off x="320079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V="1">
              <a:off x="309218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V="1">
              <a:off x="298357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287497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 flipV="1">
              <a:off x="276636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 flipV="1">
              <a:off x="265775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V="1">
              <a:off x="254914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V="1">
              <a:off x="244053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V="1">
              <a:off x="233193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 flipV="1">
              <a:off x="222332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 flipV="1">
              <a:off x="211471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flipV="1">
              <a:off x="200610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V="1">
              <a:off x="189749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flipV="1">
              <a:off x="178889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 flipV="1">
              <a:off x="168028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 flipV="1">
              <a:off x="157167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 flipV="1">
              <a:off x="146306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 flipV="1">
              <a:off x="135445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 flipV="1">
              <a:off x="124585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/>
            <p:nvPr/>
          </p:nvCxnSpPr>
          <p:spPr>
            <a:xfrm flipV="1">
              <a:off x="113724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 flipV="1">
              <a:off x="102863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 flipV="1">
              <a:off x="92002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/>
            <p:nvPr/>
          </p:nvCxnSpPr>
          <p:spPr>
            <a:xfrm flipV="1">
              <a:off x="81141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 flipV="1">
              <a:off x="70281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flipV="1">
              <a:off x="3367106" y="1593502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 flipH="1">
              <a:off x="702810" y="1960580"/>
              <a:ext cx="2606588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TextBox 275"/>
                <p:cNvSpPr txBox="1"/>
                <p:nvPr/>
              </p:nvSpPr>
              <p:spPr>
                <a:xfrm>
                  <a:off x="1278954" y="1407699"/>
                  <a:ext cx="1646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6" name="TextBox 2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954" y="1407699"/>
                  <a:ext cx="164660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22222" r="-18519" b="-571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TextBox 276"/>
                <p:cNvSpPr txBox="1"/>
                <p:nvPr/>
              </p:nvSpPr>
              <p:spPr>
                <a:xfrm>
                  <a:off x="2827942" y="1906902"/>
                  <a:ext cx="3726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7" name="TextBox 2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7942" y="1906902"/>
                  <a:ext cx="372666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8" name="Straight Connector 277"/>
            <p:cNvCxnSpPr/>
            <p:nvPr/>
          </p:nvCxnSpPr>
          <p:spPr>
            <a:xfrm>
              <a:off x="623906" y="675082"/>
              <a:ext cx="0" cy="192653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TextBox 278"/>
                <p:cNvSpPr txBox="1"/>
                <p:nvPr/>
              </p:nvSpPr>
              <p:spPr>
                <a:xfrm>
                  <a:off x="1516014" y="2112876"/>
                  <a:ext cx="40479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9" name="TextBox 2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014" y="2112876"/>
                  <a:ext cx="404790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0" name="Straight Connector 279"/>
            <p:cNvCxnSpPr/>
            <p:nvPr/>
          </p:nvCxnSpPr>
          <p:spPr>
            <a:xfrm>
              <a:off x="2742316" y="1521357"/>
              <a:ext cx="0" cy="8119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Arrow Connector 280"/>
            <p:cNvCxnSpPr/>
            <p:nvPr/>
          </p:nvCxnSpPr>
          <p:spPr>
            <a:xfrm flipH="1">
              <a:off x="623908" y="1320788"/>
              <a:ext cx="55287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TextBox 281"/>
                <p:cNvSpPr txBox="1"/>
                <p:nvPr/>
              </p:nvSpPr>
              <p:spPr>
                <a:xfrm>
                  <a:off x="693992" y="924744"/>
                  <a:ext cx="42601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2" name="TextBox 2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2" y="924744"/>
                  <a:ext cx="426014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3" name="Straight Arrow Connector 282"/>
            <p:cNvCxnSpPr/>
            <p:nvPr/>
          </p:nvCxnSpPr>
          <p:spPr>
            <a:xfrm>
              <a:off x="620388" y="864352"/>
              <a:ext cx="296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TextBox 283"/>
                <p:cNvSpPr txBox="1"/>
                <p:nvPr/>
              </p:nvSpPr>
              <p:spPr>
                <a:xfrm>
                  <a:off x="846726" y="690971"/>
                  <a:ext cx="3143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4" name="TextBox 2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726" y="690971"/>
                  <a:ext cx="314380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5" name="Straight Arrow Connector 284"/>
            <p:cNvCxnSpPr/>
            <p:nvPr/>
          </p:nvCxnSpPr>
          <p:spPr>
            <a:xfrm rot="5400000" flipH="1" flipV="1">
              <a:off x="474901" y="710058"/>
              <a:ext cx="296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Oval 285"/>
            <p:cNvSpPr/>
            <p:nvPr/>
          </p:nvSpPr>
          <p:spPr>
            <a:xfrm>
              <a:off x="546017" y="787408"/>
              <a:ext cx="153888" cy="15388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Box 288"/>
                <p:cNvSpPr txBox="1"/>
                <p:nvPr/>
              </p:nvSpPr>
              <p:spPr>
                <a:xfrm>
                  <a:off x="263352" y="693272"/>
                  <a:ext cx="3288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9" name="TextBox 2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52" y="693272"/>
                  <a:ext cx="328808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0" name="Arc 289"/>
            <p:cNvSpPr/>
            <p:nvPr/>
          </p:nvSpPr>
          <p:spPr>
            <a:xfrm flipV="1">
              <a:off x="3186091" y="1281395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TextBox 290"/>
                <p:cNvSpPr txBox="1"/>
                <p:nvPr/>
              </p:nvSpPr>
              <p:spPr>
                <a:xfrm>
                  <a:off x="3731505" y="1407699"/>
                  <a:ext cx="240259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1" name="TextBox 2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505" y="1407699"/>
                  <a:ext cx="240259" cy="232436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30000" b="-1842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TextBox 291"/>
                <p:cNvSpPr txBox="1"/>
                <p:nvPr/>
              </p:nvSpPr>
              <p:spPr>
                <a:xfrm>
                  <a:off x="919822" y="3204553"/>
                  <a:ext cx="20191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2" name="TextBox 2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822" y="3204553"/>
                  <a:ext cx="201914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21212" b="-85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3" name="Straight Arrow Connector 292"/>
            <p:cNvCxnSpPr/>
            <p:nvPr/>
          </p:nvCxnSpPr>
          <p:spPr>
            <a:xfrm>
              <a:off x="1173899" y="3213682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4" name="Arc 293"/>
            <p:cNvSpPr/>
            <p:nvPr/>
          </p:nvSpPr>
          <p:spPr>
            <a:xfrm flipH="1" flipV="1">
              <a:off x="831546" y="3724273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TextBox 294"/>
                <p:cNvSpPr txBox="1"/>
                <p:nvPr/>
              </p:nvSpPr>
              <p:spPr>
                <a:xfrm>
                  <a:off x="543514" y="3850577"/>
                  <a:ext cx="240259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5" name="TextBox 2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14" y="3850577"/>
                  <a:ext cx="240259" cy="232436"/>
                </a:xfrm>
                <a:prstGeom prst="rect">
                  <a:avLst/>
                </a:prstGeom>
                <a:blipFill>
                  <a:blip r:embed="rId19"/>
                  <a:stretch>
                    <a:fillRect l="-22500" r="-12500" b="-1842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TextBox 295"/>
                <p:cNvSpPr txBox="1"/>
                <p:nvPr/>
              </p:nvSpPr>
              <p:spPr>
                <a:xfrm>
                  <a:off x="343175" y="348680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6" name="TextBox 2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75" y="348680"/>
                  <a:ext cx="326371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7" name="Straight Connector 296"/>
            <p:cNvCxnSpPr/>
            <p:nvPr/>
          </p:nvCxnSpPr>
          <p:spPr>
            <a:xfrm>
              <a:off x="3367106" y="3989643"/>
              <a:ext cx="0" cy="127532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/>
                <p:cNvSpPr txBox="1"/>
                <p:nvPr/>
              </p:nvSpPr>
              <p:spPr>
                <a:xfrm>
                  <a:off x="3402569" y="4305581"/>
                  <a:ext cx="27507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8" name="TextBox 2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569" y="4305581"/>
                  <a:ext cx="275075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15556" r="-2222" b="-111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9" name="Rectangle 298"/>
            <p:cNvSpPr/>
            <p:nvPr/>
          </p:nvSpPr>
          <p:spPr>
            <a:xfrm>
              <a:off x="2595893" y="3801698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 flipV="1">
              <a:off x="2595893" y="4106920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/>
            <p:cNvCxnSpPr/>
            <p:nvPr/>
          </p:nvCxnSpPr>
          <p:spPr>
            <a:xfrm flipH="1">
              <a:off x="2595893" y="3863702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flipH="1">
              <a:off x="2595893" y="4106920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/>
            <p:nvPr/>
          </p:nvCxnSpPr>
          <p:spPr>
            <a:xfrm>
              <a:off x="2742317" y="3440166"/>
              <a:ext cx="0" cy="4776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TextBox 303"/>
                <p:cNvSpPr txBox="1"/>
                <p:nvPr/>
              </p:nvSpPr>
              <p:spPr>
                <a:xfrm>
                  <a:off x="2319110" y="3195643"/>
                  <a:ext cx="77110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4" name="TextBox 3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110" y="3195643"/>
                  <a:ext cx="771109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3937" b="-8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TextBox 304"/>
                <p:cNvSpPr txBox="1"/>
                <p:nvPr/>
              </p:nvSpPr>
              <p:spPr>
                <a:xfrm>
                  <a:off x="2539651" y="3875985"/>
                  <a:ext cx="1367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5" name="TextBox 3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51" y="3875985"/>
                  <a:ext cx="136704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6" name="Oval 305"/>
            <p:cNvSpPr/>
            <p:nvPr/>
          </p:nvSpPr>
          <p:spPr>
            <a:xfrm>
              <a:off x="2706968" y="394560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Arrow Connector 306"/>
            <p:cNvCxnSpPr/>
            <p:nvPr/>
          </p:nvCxnSpPr>
          <p:spPr>
            <a:xfrm flipV="1">
              <a:off x="320079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/>
            <p:nvPr/>
          </p:nvCxnSpPr>
          <p:spPr>
            <a:xfrm flipV="1">
              <a:off x="309218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 flipV="1">
              <a:off x="298357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 flipV="1">
              <a:off x="287497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 flipV="1">
              <a:off x="276636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 flipV="1">
              <a:off x="265775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312"/>
            <p:cNvCxnSpPr/>
            <p:nvPr/>
          </p:nvCxnSpPr>
          <p:spPr>
            <a:xfrm flipV="1">
              <a:off x="254914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/>
            <p:nvPr/>
          </p:nvCxnSpPr>
          <p:spPr>
            <a:xfrm flipV="1">
              <a:off x="244053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/>
            <p:nvPr/>
          </p:nvCxnSpPr>
          <p:spPr>
            <a:xfrm flipV="1">
              <a:off x="233193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Arrow Connector 315"/>
            <p:cNvCxnSpPr/>
            <p:nvPr/>
          </p:nvCxnSpPr>
          <p:spPr>
            <a:xfrm flipV="1">
              <a:off x="222332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/>
            <p:nvPr/>
          </p:nvCxnSpPr>
          <p:spPr>
            <a:xfrm flipV="1">
              <a:off x="211471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/>
            <p:cNvCxnSpPr/>
            <p:nvPr/>
          </p:nvCxnSpPr>
          <p:spPr>
            <a:xfrm flipV="1">
              <a:off x="200610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/>
            <p:nvPr/>
          </p:nvCxnSpPr>
          <p:spPr>
            <a:xfrm flipV="1">
              <a:off x="189749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/>
            <p:nvPr/>
          </p:nvCxnSpPr>
          <p:spPr>
            <a:xfrm flipV="1">
              <a:off x="178889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/>
            <p:cNvCxnSpPr/>
            <p:nvPr/>
          </p:nvCxnSpPr>
          <p:spPr>
            <a:xfrm flipV="1">
              <a:off x="168028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/>
            <p:nvPr/>
          </p:nvCxnSpPr>
          <p:spPr>
            <a:xfrm flipV="1">
              <a:off x="157167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/>
            <p:nvPr/>
          </p:nvCxnSpPr>
          <p:spPr>
            <a:xfrm flipV="1">
              <a:off x="146306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/>
            <p:nvPr/>
          </p:nvCxnSpPr>
          <p:spPr>
            <a:xfrm flipV="1">
              <a:off x="135445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 flipV="1">
              <a:off x="124585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 flipV="1">
              <a:off x="3367106" y="4061788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 flipH="1">
              <a:off x="1245850" y="4428866"/>
              <a:ext cx="2063548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/>
                <p:cNvSpPr txBox="1"/>
                <p:nvPr/>
              </p:nvSpPr>
              <p:spPr>
                <a:xfrm>
                  <a:off x="1278954" y="3875985"/>
                  <a:ext cx="1646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8" name="TextBox 3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954" y="3875985"/>
                  <a:ext cx="164660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22222" r="-18519" b="-571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TextBox 328"/>
                <p:cNvSpPr txBox="1"/>
                <p:nvPr/>
              </p:nvSpPr>
              <p:spPr>
                <a:xfrm>
                  <a:off x="2822698" y="4383459"/>
                  <a:ext cx="3726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9" name="TextBox 3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698" y="4383459"/>
                  <a:ext cx="372666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0" name="Straight Connector 329"/>
            <p:cNvCxnSpPr/>
            <p:nvPr/>
          </p:nvCxnSpPr>
          <p:spPr>
            <a:xfrm>
              <a:off x="2742316" y="3989643"/>
              <a:ext cx="0" cy="8119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TextBox 330"/>
                <p:cNvSpPr txBox="1"/>
                <p:nvPr/>
              </p:nvSpPr>
              <p:spPr>
                <a:xfrm>
                  <a:off x="3731505" y="3875985"/>
                  <a:ext cx="240259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1" name="TextBox 3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505" y="3875985"/>
                  <a:ext cx="240259" cy="232436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30000" b="-1842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2" name="Arc 331"/>
            <p:cNvSpPr/>
            <p:nvPr/>
          </p:nvSpPr>
          <p:spPr>
            <a:xfrm flipV="1">
              <a:off x="3186091" y="3750481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3" name="Straight Arrow Connector 332"/>
            <p:cNvCxnSpPr/>
            <p:nvPr/>
          </p:nvCxnSpPr>
          <p:spPr>
            <a:xfrm flipV="1">
              <a:off x="330939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/>
            <p:cNvSpPr/>
            <p:nvPr/>
          </p:nvSpPr>
          <p:spPr>
            <a:xfrm>
              <a:off x="602128" y="84114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67882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/>
              <p:cNvSpPr txBox="1"/>
              <p:nvPr/>
            </p:nvSpPr>
            <p:spPr>
              <a:xfrm>
                <a:off x="4170017" y="3515085"/>
                <a:ext cx="5274355" cy="5204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𝑦𝑦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𝑦𝑦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𝑦𝑦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31" name="TextBox 2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017" y="3515085"/>
                <a:ext cx="5274355" cy="5204245"/>
              </a:xfrm>
              <a:prstGeom prst="rect">
                <a:avLst/>
              </a:prstGeom>
              <a:blipFill>
                <a:blip r:embed="rId2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 114"/>
          <p:cNvSpPr/>
          <p:nvPr/>
        </p:nvSpPr>
        <p:spPr>
          <a:xfrm>
            <a:off x="263352" y="348680"/>
            <a:ext cx="11701300" cy="9469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43" name="Group 442"/>
          <p:cNvGrpSpPr/>
          <p:nvPr/>
        </p:nvGrpSpPr>
        <p:grpSpPr>
          <a:xfrm>
            <a:off x="263352" y="348680"/>
            <a:ext cx="3708412" cy="4916289"/>
            <a:chOff x="263352" y="348680"/>
            <a:chExt cx="3708412" cy="4916289"/>
          </a:xfrm>
        </p:grpSpPr>
        <p:cxnSp>
          <p:nvCxnSpPr>
            <p:cNvPr id="444" name="Straight Connector 443"/>
            <p:cNvCxnSpPr/>
            <p:nvPr/>
          </p:nvCxnSpPr>
          <p:spPr>
            <a:xfrm>
              <a:off x="1173899" y="1176772"/>
              <a:ext cx="0" cy="408819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5" name="Rectangle 444"/>
            <p:cNvSpPr/>
            <p:nvPr/>
          </p:nvSpPr>
          <p:spPr>
            <a:xfrm>
              <a:off x="1176778" y="3901206"/>
              <a:ext cx="2190328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6" name="Straight Arrow Connector 445"/>
            <p:cNvCxnSpPr/>
            <p:nvPr/>
          </p:nvCxnSpPr>
          <p:spPr>
            <a:xfrm flipH="1">
              <a:off x="1176778" y="5012941"/>
              <a:ext cx="21903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TextBox 446"/>
                <p:cNvSpPr txBox="1"/>
                <p:nvPr/>
              </p:nvSpPr>
              <p:spPr>
                <a:xfrm>
                  <a:off x="1890636" y="4957192"/>
                  <a:ext cx="7498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47" name="TextBox 4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636" y="4957192"/>
                  <a:ext cx="749885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8" name="Straight Arrow Connector 447"/>
            <p:cNvCxnSpPr/>
            <p:nvPr/>
          </p:nvCxnSpPr>
          <p:spPr>
            <a:xfrm flipH="1">
              <a:off x="1176778" y="4633156"/>
              <a:ext cx="156553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Box 448"/>
                <p:cNvSpPr txBox="1"/>
                <p:nvPr/>
              </p:nvSpPr>
              <p:spPr>
                <a:xfrm>
                  <a:off x="1516014" y="4577407"/>
                  <a:ext cx="8061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i="1" dirty="0"/>
                </a:p>
              </p:txBody>
            </p:sp>
          </mc:Choice>
          <mc:Fallback xmlns="">
            <p:sp>
              <p:nvSpPr>
                <p:cNvPr id="449" name="TextBox 4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014" y="4577407"/>
                  <a:ext cx="806183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0" name="Rectangle 449"/>
            <p:cNvSpPr/>
            <p:nvPr/>
          </p:nvSpPr>
          <p:spPr>
            <a:xfrm>
              <a:off x="623906" y="1439221"/>
              <a:ext cx="2743200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/>
            <p:cNvSpPr/>
            <p:nvPr/>
          </p:nvSpPr>
          <p:spPr>
            <a:xfrm>
              <a:off x="471506" y="1216556"/>
              <a:ext cx="152400" cy="80899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2" name="Straight Arrow Connector 451"/>
            <p:cNvCxnSpPr/>
            <p:nvPr/>
          </p:nvCxnSpPr>
          <p:spPr>
            <a:xfrm flipV="1">
              <a:off x="330939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>
              <a:off x="623906" y="1216557"/>
              <a:ext cx="0" cy="8089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Straight Arrow Connector 453"/>
            <p:cNvCxnSpPr/>
            <p:nvPr/>
          </p:nvCxnSpPr>
          <p:spPr>
            <a:xfrm flipH="1">
              <a:off x="623906" y="2441339"/>
              <a:ext cx="27432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>
              <a:off x="3367106" y="1521357"/>
              <a:ext cx="0" cy="10802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TextBox 455"/>
                <p:cNvSpPr txBox="1"/>
                <p:nvPr/>
              </p:nvSpPr>
              <p:spPr>
                <a:xfrm>
                  <a:off x="1890636" y="2385590"/>
                  <a:ext cx="3341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56" name="TextBox 4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636" y="2385590"/>
                  <a:ext cx="334194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TextBox 456"/>
                <p:cNvSpPr txBox="1"/>
                <p:nvPr/>
              </p:nvSpPr>
              <p:spPr>
                <a:xfrm>
                  <a:off x="3402569" y="1837295"/>
                  <a:ext cx="27507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57" name="TextBox 4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569" y="1837295"/>
                  <a:ext cx="275075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5556" r="-2222" b="-111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8" name="Rectangle 457"/>
            <p:cNvSpPr/>
            <p:nvPr/>
          </p:nvSpPr>
          <p:spPr>
            <a:xfrm>
              <a:off x="2595893" y="1333412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 flipV="1">
              <a:off x="2595893" y="1638634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0" name="Straight Connector 459"/>
            <p:cNvCxnSpPr/>
            <p:nvPr/>
          </p:nvCxnSpPr>
          <p:spPr>
            <a:xfrm flipH="1">
              <a:off x="2595893" y="1395416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/>
          </p:nvCxnSpPr>
          <p:spPr>
            <a:xfrm flipH="1">
              <a:off x="2595893" y="1638634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2" name="Straight Arrow Connector 461"/>
            <p:cNvCxnSpPr/>
            <p:nvPr/>
          </p:nvCxnSpPr>
          <p:spPr>
            <a:xfrm>
              <a:off x="2742317" y="971880"/>
              <a:ext cx="0" cy="4776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TextBox 462"/>
                <p:cNvSpPr txBox="1"/>
                <p:nvPr/>
              </p:nvSpPr>
              <p:spPr>
                <a:xfrm>
                  <a:off x="2319110" y="727357"/>
                  <a:ext cx="77110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3" name="TextBox 4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110" y="727357"/>
                  <a:ext cx="771109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3937" b="-8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4" name="Straight Arrow Connector 463"/>
            <p:cNvCxnSpPr/>
            <p:nvPr/>
          </p:nvCxnSpPr>
          <p:spPr>
            <a:xfrm flipH="1">
              <a:off x="623907" y="2148880"/>
              <a:ext cx="211840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TextBox 464"/>
                <p:cNvSpPr txBox="1"/>
                <p:nvPr/>
              </p:nvSpPr>
              <p:spPr>
                <a:xfrm>
                  <a:off x="2539651" y="1407699"/>
                  <a:ext cx="1367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65" name="TextBox 4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51" y="1407699"/>
                  <a:ext cx="136704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6" name="Oval 465"/>
            <p:cNvSpPr/>
            <p:nvPr/>
          </p:nvSpPr>
          <p:spPr>
            <a:xfrm>
              <a:off x="2706968" y="14773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/>
            <p:cNvSpPr/>
            <p:nvPr/>
          </p:nvSpPr>
          <p:spPr>
            <a:xfrm>
              <a:off x="1138678" y="14773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8" name="Straight Arrow Connector 467"/>
            <p:cNvCxnSpPr/>
            <p:nvPr/>
          </p:nvCxnSpPr>
          <p:spPr>
            <a:xfrm flipV="1">
              <a:off x="320079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/>
            <p:cNvCxnSpPr/>
            <p:nvPr/>
          </p:nvCxnSpPr>
          <p:spPr>
            <a:xfrm flipV="1">
              <a:off x="309218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/>
            <p:cNvCxnSpPr/>
            <p:nvPr/>
          </p:nvCxnSpPr>
          <p:spPr>
            <a:xfrm flipV="1">
              <a:off x="298357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/>
            <p:cNvCxnSpPr/>
            <p:nvPr/>
          </p:nvCxnSpPr>
          <p:spPr>
            <a:xfrm flipV="1">
              <a:off x="287497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/>
            <p:cNvCxnSpPr/>
            <p:nvPr/>
          </p:nvCxnSpPr>
          <p:spPr>
            <a:xfrm flipV="1">
              <a:off x="276636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/>
            <p:cNvCxnSpPr/>
            <p:nvPr/>
          </p:nvCxnSpPr>
          <p:spPr>
            <a:xfrm flipV="1">
              <a:off x="265775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/>
            <p:cNvCxnSpPr/>
            <p:nvPr/>
          </p:nvCxnSpPr>
          <p:spPr>
            <a:xfrm flipV="1">
              <a:off x="254914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/>
            <p:cNvCxnSpPr/>
            <p:nvPr/>
          </p:nvCxnSpPr>
          <p:spPr>
            <a:xfrm flipV="1">
              <a:off x="244053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Arrow Connector 475"/>
            <p:cNvCxnSpPr/>
            <p:nvPr/>
          </p:nvCxnSpPr>
          <p:spPr>
            <a:xfrm flipV="1">
              <a:off x="233193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Arrow Connector 476"/>
            <p:cNvCxnSpPr/>
            <p:nvPr/>
          </p:nvCxnSpPr>
          <p:spPr>
            <a:xfrm flipV="1">
              <a:off x="222332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Arrow Connector 477"/>
            <p:cNvCxnSpPr/>
            <p:nvPr/>
          </p:nvCxnSpPr>
          <p:spPr>
            <a:xfrm flipV="1">
              <a:off x="211471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Arrow Connector 478"/>
            <p:cNvCxnSpPr/>
            <p:nvPr/>
          </p:nvCxnSpPr>
          <p:spPr>
            <a:xfrm flipV="1">
              <a:off x="200610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Arrow Connector 479"/>
            <p:cNvCxnSpPr/>
            <p:nvPr/>
          </p:nvCxnSpPr>
          <p:spPr>
            <a:xfrm flipV="1">
              <a:off x="189749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Arrow Connector 480"/>
            <p:cNvCxnSpPr/>
            <p:nvPr/>
          </p:nvCxnSpPr>
          <p:spPr>
            <a:xfrm flipV="1">
              <a:off x="178889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Arrow Connector 481"/>
            <p:cNvCxnSpPr/>
            <p:nvPr/>
          </p:nvCxnSpPr>
          <p:spPr>
            <a:xfrm flipV="1">
              <a:off x="168028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/>
            <p:cNvCxnSpPr/>
            <p:nvPr/>
          </p:nvCxnSpPr>
          <p:spPr>
            <a:xfrm flipV="1">
              <a:off x="157167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Arrow Connector 483"/>
            <p:cNvCxnSpPr/>
            <p:nvPr/>
          </p:nvCxnSpPr>
          <p:spPr>
            <a:xfrm flipV="1">
              <a:off x="146306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Arrow Connector 484"/>
            <p:cNvCxnSpPr/>
            <p:nvPr/>
          </p:nvCxnSpPr>
          <p:spPr>
            <a:xfrm flipV="1">
              <a:off x="135445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Arrow Connector 485"/>
            <p:cNvCxnSpPr/>
            <p:nvPr/>
          </p:nvCxnSpPr>
          <p:spPr>
            <a:xfrm flipV="1">
              <a:off x="124585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Arrow Connector 486"/>
            <p:cNvCxnSpPr/>
            <p:nvPr/>
          </p:nvCxnSpPr>
          <p:spPr>
            <a:xfrm flipV="1">
              <a:off x="113724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/>
            <p:cNvCxnSpPr/>
            <p:nvPr/>
          </p:nvCxnSpPr>
          <p:spPr>
            <a:xfrm flipV="1">
              <a:off x="102863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Arrow Connector 488"/>
            <p:cNvCxnSpPr/>
            <p:nvPr/>
          </p:nvCxnSpPr>
          <p:spPr>
            <a:xfrm flipV="1">
              <a:off x="92002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Arrow Connector 489"/>
            <p:cNvCxnSpPr/>
            <p:nvPr/>
          </p:nvCxnSpPr>
          <p:spPr>
            <a:xfrm flipV="1">
              <a:off x="81141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Arrow Connector 490"/>
            <p:cNvCxnSpPr/>
            <p:nvPr/>
          </p:nvCxnSpPr>
          <p:spPr>
            <a:xfrm flipV="1">
              <a:off x="70281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Arrow Connector 491"/>
            <p:cNvCxnSpPr/>
            <p:nvPr/>
          </p:nvCxnSpPr>
          <p:spPr>
            <a:xfrm flipV="1">
              <a:off x="3367106" y="1593502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3" name="Straight Arrow Connector 492"/>
            <p:cNvCxnSpPr/>
            <p:nvPr/>
          </p:nvCxnSpPr>
          <p:spPr>
            <a:xfrm flipH="1">
              <a:off x="702810" y="1960580"/>
              <a:ext cx="2606588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TextBox 493"/>
                <p:cNvSpPr txBox="1"/>
                <p:nvPr/>
              </p:nvSpPr>
              <p:spPr>
                <a:xfrm>
                  <a:off x="1278954" y="1407699"/>
                  <a:ext cx="1646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94" name="TextBox 4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954" y="1407699"/>
                  <a:ext cx="164660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22222" r="-18519" b="-571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TextBox 494"/>
                <p:cNvSpPr txBox="1"/>
                <p:nvPr/>
              </p:nvSpPr>
              <p:spPr>
                <a:xfrm>
                  <a:off x="2827942" y="1906902"/>
                  <a:ext cx="3726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95" name="TextBox 4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7942" y="1906902"/>
                  <a:ext cx="372666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6" name="Straight Connector 495"/>
            <p:cNvCxnSpPr/>
            <p:nvPr/>
          </p:nvCxnSpPr>
          <p:spPr>
            <a:xfrm>
              <a:off x="623906" y="675082"/>
              <a:ext cx="0" cy="192653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TextBox 496"/>
                <p:cNvSpPr txBox="1"/>
                <p:nvPr/>
              </p:nvSpPr>
              <p:spPr>
                <a:xfrm>
                  <a:off x="1516014" y="2112876"/>
                  <a:ext cx="40479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97" name="TextBox 4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014" y="2112876"/>
                  <a:ext cx="404790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8" name="Straight Connector 497"/>
            <p:cNvCxnSpPr/>
            <p:nvPr/>
          </p:nvCxnSpPr>
          <p:spPr>
            <a:xfrm>
              <a:off x="2742316" y="1521357"/>
              <a:ext cx="0" cy="8119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9" name="Straight Arrow Connector 498"/>
            <p:cNvCxnSpPr/>
            <p:nvPr/>
          </p:nvCxnSpPr>
          <p:spPr>
            <a:xfrm flipH="1">
              <a:off x="623908" y="1320788"/>
              <a:ext cx="55287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0" name="TextBox 499"/>
                <p:cNvSpPr txBox="1"/>
                <p:nvPr/>
              </p:nvSpPr>
              <p:spPr>
                <a:xfrm>
                  <a:off x="693992" y="924744"/>
                  <a:ext cx="42601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00" name="TextBox 4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2" y="924744"/>
                  <a:ext cx="426014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1" name="Straight Arrow Connector 500"/>
            <p:cNvCxnSpPr/>
            <p:nvPr/>
          </p:nvCxnSpPr>
          <p:spPr>
            <a:xfrm>
              <a:off x="620388" y="864352"/>
              <a:ext cx="296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2" name="TextBox 501"/>
                <p:cNvSpPr txBox="1"/>
                <p:nvPr/>
              </p:nvSpPr>
              <p:spPr>
                <a:xfrm>
                  <a:off x="846726" y="690971"/>
                  <a:ext cx="3143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02" name="TextBox 5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726" y="690971"/>
                  <a:ext cx="314380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3" name="Straight Arrow Connector 502"/>
            <p:cNvCxnSpPr/>
            <p:nvPr/>
          </p:nvCxnSpPr>
          <p:spPr>
            <a:xfrm rot="5400000" flipH="1" flipV="1">
              <a:off x="474901" y="710058"/>
              <a:ext cx="296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Oval 503"/>
            <p:cNvSpPr/>
            <p:nvPr/>
          </p:nvSpPr>
          <p:spPr>
            <a:xfrm>
              <a:off x="546017" y="787408"/>
              <a:ext cx="153888" cy="15388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5" name="TextBox 504"/>
                <p:cNvSpPr txBox="1"/>
                <p:nvPr/>
              </p:nvSpPr>
              <p:spPr>
                <a:xfrm>
                  <a:off x="263352" y="693272"/>
                  <a:ext cx="3288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05" name="TextBox 5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52" y="693272"/>
                  <a:ext cx="328808" cy="307777"/>
                </a:xfrm>
                <a:prstGeom prst="rect">
                  <a:avLst/>
                </a:prstGeom>
                <a:blipFill>
                  <a:blip r:embed="rId14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6" name="Arc 505"/>
            <p:cNvSpPr/>
            <p:nvPr/>
          </p:nvSpPr>
          <p:spPr>
            <a:xfrm flipV="1">
              <a:off x="3186091" y="1281395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7" name="TextBox 506"/>
                <p:cNvSpPr txBox="1"/>
                <p:nvPr/>
              </p:nvSpPr>
              <p:spPr>
                <a:xfrm>
                  <a:off x="3731505" y="1407699"/>
                  <a:ext cx="240259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07" name="TextBox 5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505" y="1407699"/>
                  <a:ext cx="240259" cy="232436"/>
                </a:xfrm>
                <a:prstGeom prst="rect">
                  <a:avLst/>
                </a:prstGeom>
                <a:blipFill>
                  <a:blip r:embed="rId15"/>
                  <a:stretch>
                    <a:fillRect l="-25000" r="-30000" b="-1842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8" name="TextBox 507"/>
                <p:cNvSpPr txBox="1"/>
                <p:nvPr/>
              </p:nvSpPr>
              <p:spPr>
                <a:xfrm>
                  <a:off x="919822" y="3204553"/>
                  <a:ext cx="20191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08" name="TextBox 5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822" y="3204553"/>
                  <a:ext cx="201914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21212" b="-85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9" name="Straight Arrow Connector 508"/>
            <p:cNvCxnSpPr/>
            <p:nvPr/>
          </p:nvCxnSpPr>
          <p:spPr>
            <a:xfrm>
              <a:off x="1173899" y="3213682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0" name="Arc 509"/>
            <p:cNvSpPr/>
            <p:nvPr/>
          </p:nvSpPr>
          <p:spPr>
            <a:xfrm flipH="1" flipV="1">
              <a:off x="831546" y="3724273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1" name="TextBox 510"/>
                <p:cNvSpPr txBox="1"/>
                <p:nvPr/>
              </p:nvSpPr>
              <p:spPr>
                <a:xfrm>
                  <a:off x="543514" y="3850577"/>
                  <a:ext cx="240259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1" name="TextBox 5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14" y="3850577"/>
                  <a:ext cx="240259" cy="232436"/>
                </a:xfrm>
                <a:prstGeom prst="rect">
                  <a:avLst/>
                </a:prstGeom>
                <a:blipFill>
                  <a:blip r:embed="rId17"/>
                  <a:stretch>
                    <a:fillRect l="-22500" r="-12500" b="-1842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" name="TextBox 511"/>
                <p:cNvSpPr txBox="1"/>
                <p:nvPr/>
              </p:nvSpPr>
              <p:spPr>
                <a:xfrm>
                  <a:off x="343175" y="348680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2" name="TextBox 5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75" y="348680"/>
                  <a:ext cx="326371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3" name="Straight Connector 512"/>
            <p:cNvCxnSpPr/>
            <p:nvPr/>
          </p:nvCxnSpPr>
          <p:spPr>
            <a:xfrm>
              <a:off x="3367106" y="3989643"/>
              <a:ext cx="0" cy="127532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TextBox 513"/>
                <p:cNvSpPr txBox="1"/>
                <p:nvPr/>
              </p:nvSpPr>
              <p:spPr>
                <a:xfrm>
                  <a:off x="3402569" y="4305581"/>
                  <a:ext cx="27507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4" name="TextBox 5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569" y="4305581"/>
                  <a:ext cx="275075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5556" r="-2222" b="-111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5" name="Rectangle 514"/>
            <p:cNvSpPr/>
            <p:nvPr/>
          </p:nvSpPr>
          <p:spPr>
            <a:xfrm>
              <a:off x="2595893" y="3801698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 flipV="1">
              <a:off x="2595893" y="4106920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7" name="Straight Connector 516"/>
            <p:cNvCxnSpPr/>
            <p:nvPr/>
          </p:nvCxnSpPr>
          <p:spPr>
            <a:xfrm flipH="1">
              <a:off x="2595893" y="3863702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8" name="Straight Connector 517"/>
            <p:cNvCxnSpPr/>
            <p:nvPr/>
          </p:nvCxnSpPr>
          <p:spPr>
            <a:xfrm flipH="1">
              <a:off x="2595893" y="4106920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9" name="Straight Arrow Connector 518"/>
            <p:cNvCxnSpPr/>
            <p:nvPr/>
          </p:nvCxnSpPr>
          <p:spPr>
            <a:xfrm>
              <a:off x="2742317" y="3440166"/>
              <a:ext cx="0" cy="4776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TextBox 519"/>
                <p:cNvSpPr txBox="1"/>
                <p:nvPr/>
              </p:nvSpPr>
              <p:spPr>
                <a:xfrm>
                  <a:off x="2319110" y="3195643"/>
                  <a:ext cx="77110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20" name="TextBox 5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110" y="3195643"/>
                  <a:ext cx="771109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3937" b="-8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TextBox 520"/>
                <p:cNvSpPr txBox="1"/>
                <p:nvPr/>
              </p:nvSpPr>
              <p:spPr>
                <a:xfrm>
                  <a:off x="2539651" y="3875985"/>
                  <a:ext cx="1367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21" name="TextBox 5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51" y="3875985"/>
                  <a:ext cx="136704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2" name="Oval 521"/>
            <p:cNvSpPr/>
            <p:nvPr/>
          </p:nvSpPr>
          <p:spPr>
            <a:xfrm>
              <a:off x="2706968" y="394560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3" name="Straight Arrow Connector 522"/>
            <p:cNvCxnSpPr/>
            <p:nvPr/>
          </p:nvCxnSpPr>
          <p:spPr>
            <a:xfrm flipV="1">
              <a:off x="320079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Arrow Connector 523"/>
            <p:cNvCxnSpPr/>
            <p:nvPr/>
          </p:nvCxnSpPr>
          <p:spPr>
            <a:xfrm flipV="1">
              <a:off x="309218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Arrow Connector 524"/>
            <p:cNvCxnSpPr/>
            <p:nvPr/>
          </p:nvCxnSpPr>
          <p:spPr>
            <a:xfrm flipV="1">
              <a:off x="298357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Arrow Connector 525"/>
            <p:cNvCxnSpPr/>
            <p:nvPr/>
          </p:nvCxnSpPr>
          <p:spPr>
            <a:xfrm flipV="1">
              <a:off x="287497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Arrow Connector 526"/>
            <p:cNvCxnSpPr/>
            <p:nvPr/>
          </p:nvCxnSpPr>
          <p:spPr>
            <a:xfrm flipV="1">
              <a:off x="276636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Arrow Connector 527"/>
            <p:cNvCxnSpPr/>
            <p:nvPr/>
          </p:nvCxnSpPr>
          <p:spPr>
            <a:xfrm flipV="1">
              <a:off x="265775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Arrow Connector 528"/>
            <p:cNvCxnSpPr/>
            <p:nvPr/>
          </p:nvCxnSpPr>
          <p:spPr>
            <a:xfrm flipV="1">
              <a:off x="254914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Arrow Connector 529"/>
            <p:cNvCxnSpPr/>
            <p:nvPr/>
          </p:nvCxnSpPr>
          <p:spPr>
            <a:xfrm flipV="1">
              <a:off x="244053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Arrow Connector 530"/>
            <p:cNvCxnSpPr/>
            <p:nvPr/>
          </p:nvCxnSpPr>
          <p:spPr>
            <a:xfrm flipV="1">
              <a:off x="233193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Arrow Connector 531"/>
            <p:cNvCxnSpPr/>
            <p:nvPr/>
          </p:nvCxnSpPr>
          <p:spPr>
            <a:xfrm flipV="1">
              <a:off x="222332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Arrow Connector 532"/>
            <p:cNvCxnSpPr/>
            <p:nvPr/>
          </p:nvCxnSpPr>
          <p:spPr>
            <a:xfrm flipV="1">
              <a:off x="211471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Arrow Connector 533"/>
            <p:cNvCxnSpPr/>
            <p:nvPr/>
          </p:nvCxnSpPr>
          <p:spPr>
            <a:xfrm flipV="1">
              <a:off x="200610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Arrow Connector 534"/>
            <p:cNvCxnSpPr/>
            <p:nvPr/>
          </p:nvCxnSpPr>
          <p:spPr>
            <a:xfrm flipV="1">
              <a:off x="189749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Arrow Connector 535"/>
            <p:cNvCxnSpPr/>
            <p:nvPr/>
          </p:nvCxnSpPr>
          <p:spPr>
            <a:xfrm flipV="1">
              <a:off x="178889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Arrow Connector 536"/>
            <p:cNvCxnSpPr/>
            <p:nvPr/>
          </p:nvCxnSpPr>
          <p:spPr>
            <a:xfrm flipV="1">
              <a:off x="168028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/>
            <p:cNvCxnSpPr/>
            <p:nvPr/>
          </p:nvCxnSpPr>
          <p:spPr>
            <a:xfrm flipV="1">
              <a:off x="157167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Arrow Connector 538"/>
            <p:cNvCxnSpPr/>
            <p:nvPr/>
          </p:nvCxnSpPr>
          <p:spPr>
            <a:xfrm flipV="1">
              <a:off x="146306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Arrow Connector 539"/>
            <p:cNvCxnSpPr/>
            <p:nvPr/>
          </p:nvCxnSpPr>
          <p:spPr>
            <a:xfrm flipV="1">
              <a:off x="135445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Arrow Connector 540"/>
            <p:cNvCxnSpPr/>
            <p:nvPr/>
          </p:nvCxnSpPr>
          <p:spPr>
            <a:xfrm flipV="1">
              <a:off x="124585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Arrow Connector 541"/>
            <p:cNvCxnSpPr/>
            <p:nvPr/>
          </p:nvCxnSpPr>
          <p:spPr>
            <a:xfrm flipV="1">
              <a:off x="3367106" y="4061788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3" name="Straight Arrow Connector 542"/>
            <p:cNvCxnSpPr/>
            <p:nvPr/>
          </p:nvCxnSpPr>
          <p:spPr>
            <a:xfrm flipH="1">
              <a:off x="1245850" y="4428866"/>
              <a:ext cx="2063548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4" name="TextBox 543"/>
                <p:cNvSpPr txBox="1"/>
                <p:nvPr/>
              </p:nvSpPr>
              <p:spPr>
                <a:xfrm>
                  <a:off x="1278954" y="3875985"/>
                  <a:ext cx="1646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44" name="TextBox 5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954" y="3875985"/>
                  <a:ext cx="164660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22222" r="-18519" b="-571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5" name="TextBox 544"/>
                <p:cNvSpPr txBox="1"/>
                <p:nvPr/>
              </p:nvSpPr>
              <p:spPr>
                <a:xfrm>
                  <a:off x="2822698" y="4383459"/>
                  <a:ext cx="3726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45" name="TextBox 5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698" y="4383459"/>
                  <a:ext cx="372666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6" name="Straight Connector 545"/>
            <p:cNvCxnSpPr/>
            <p:nvPr/>
          </p:nvCxnSpPr>
          <p:spPr>
            <a:xfrm>
              <a:off x="2742316" y="3989643"/>
              <a:ext cx="0" cy="8119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7" name="TextBox 546"/>
                <p:cNvSpPr txBox="1"/>
                <p:nvPr/>
              </p:nvSpPr>
              <p:spPr>
                <a:xfrm>
                  <a:off x="3731505" y="3875985"/>
                  <a:ext cx="240259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47" name="TextBox 5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505" y="3875985"/>
                  <a:ext cx="240259" cy="232436"/>
                </a:xfrm>
                <a:prstGeom prst="rect">
                  <a:avLst/>
                </a:prstGeom>
                <a:blipFill>
                  <a:blip r:embed="rId15"/>
                  <a:stretch>
                    <a:fillRect l="-25000" r="-30000" b="-1842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8" name="Arc 547"/>
            <p:cNvSpPr/>
            <p:nvPr/>
          </p:nvSpPr>
          <p:spPr>
            <a:xfrm flipV="1">
              <a:off x="3186091" y="3750481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9" name="Straight Arrow Connector 548"/>
            <p:cNvCxnSpPr/>
            <p:nvPr/>
          </p:nvCxnSpPr>
          <p:spPr>
            <a:xfrm flipV="1">
              <a:off x="330939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0" name="Oval 549"/>
            <p:cNvSpPr/>
            <p:nvPr/>
          </p:nvSpPr>
          <p:spPr>
            <a:xfrm>
              <a:off x="602128" y="84114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TextBox 550"/>
              <p:cNvSpPr txBox="1"/>
              <p:nvPr/>
            </p:nvSpPr>
            <p:spPr>
              <a:xfrm>
                <a:off x="4219945" y="519482"/>
                <a:ext cx="6729022" cy="734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𝑦𝑦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51" name="TextBox 5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945" y="519482"/>
                <a:ext cx="6729022" cy="73475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2" name="TextBox 551"/>
              <p:cNvSpPr txBox="1"/>
              <p:nvPr/>
            </p:nvSpPr>
            <p:spPr>
              <a:xfrm>
                <a:off x="4233313" y="1811936"/>
                <a:ext cx="5683607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52" name="TextBox 5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313" y="1811936"/>
                <a:ext cx="5683607" cy="94474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98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3372" y="5317232"/>
                <a:ext cx="11430000" cy="22347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𝑦𝑦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𝑦𝑦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lim>
                      </m:limLow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𝑦𝑦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600" b="0" dirty="0" smtClean="0"/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𝑦𝑦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55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𝑦𝑦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lim>
                      </m:limLow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𝑦𝑦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72" y="5317232"/>
                <a:ext cx="11430000" cy="22347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3372" y="7806965"/>
                <a:ext cx="11430000" cy="193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</m:sSub>
                        </m:lim>
                      </m:limLow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𝑥𝑥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lim>
                      </m:limLow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600" b="0" dirty="0" smtClean="0"/>
              </a:p>
              <a:p>
                <a:endParaRPr lang="en-US" sz="16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𝑥𝑥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sub>
                          </m:sSub>
                        </m:lim>
                      </m:limLow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𝑥𝑡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𝑥𝑥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sub>
                          </m:sSub>
                        </m:lim>
                      </m:limLow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72" y="7806965"/>
                <a:ext cx="11430000" cy="1930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7140116" y="107262"/>
            <a:ext cx="3708412" cy="4916289"/>
            <a:chOff x="263352" y="348680"/>
            <a:chExt cx="3708412" cy="4916289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173899" y="1176772"/>
              <a:ext cx="0" cy="408819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176778" y="3901206"/>
              <a:ext cx="2190328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1176778" y="5012941"/>
              <a:ext cx="21903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890636" y="4957192"/>
                  <a:ext cx="7498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636" y="4957192"/>
                  <a:ext cx="749885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 flipH="1">
              <a:off x="1176778" y="4633156"/>
              <a:ext cx="156553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516014" y="4577407"/>
                  <a:ext cx="8061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i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014" y="4577407"/>
                  <a:ext cx="806183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623906" y="1439221"/>
              <a:ext cx="2743200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1506" y="1216556"/>
              <a:ext cx="152400" cy="80899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330939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23906" y="1216557"/>
              <a:ext cx="0" cy="8089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623906" y="2441339"/>
              <a:ext cx="27432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367106" y="1521357"/>
              <a:ext cx="0" cy="10802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890636" y="2385590"/>
                  <a:ext cx="3341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636" y="2385590"/>
                  <a:ext cx="33419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402569" y="1837295"/>
                  <a:ext cx="27507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569" y="1837295"/>
                  <a:ext cx="275075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5556" r="-2222" b="-1428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/>
            <p:cNvSpPr/>
            <p:nvPr/>
          </p:nvSpPr>
          <p:spPr>
            <a:xfrm>
              <a:off x="2595893" y="1333412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flipV="1">
              <a:off x="2595893" y="1638634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2595893" y="1395416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2595893" y="1638634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742317" y="971880"/>
              <a:ext cx="0" cy="4776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319110" y="727357"/>
                  <a:ext cx="77110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110" y="727357"/>
                  <a:ext cx="771109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3968" b="-85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/>
            <p:nvPr/>
          </p:nvCxnSpPr>
          <p:spPr>
            <a:xfrm flipH="1">
              <a:off x="623907" y="2148880"/>
              <a:ext cx="211840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539651" y="1407699"/>
                  <a:ext cx="1367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51" y="1407699"/>
                  <a:ext cx="136704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>
            <a:xfrm>
              <a:off x="2706968" y="14773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138678" y="14773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320079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309218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98357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287497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276636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265775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254914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244053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233193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22332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211471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200610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89749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178889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168028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157167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146306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135445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124585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113724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102863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92002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81141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70281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3367106" y="1593502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702810" y="1960580"/>
              <a:ext cx="2606588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278954" y="1407699"/>
                  <a:ext cx="1646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954" y="1407699"/>
                  <a:ext cx="164660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22222" r="-18519" b="-277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827942" y="1906902"/>
                  <a:ext cx="3726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7942" y="1906902"/>
                  <a:ext cx="372666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/>
            <p:cNvCxnSpPr/>
            <p:nvPr/>
          </p:nvCxnSpPr>
          <p:spPr>
            <a:xfrm>
              <a:off x="623906" y="675082"/>
              <a:ext cx="0" cy="192653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1516014" y="2112876"/>
                  <a:ext cx="40479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014" y="2112876"/>
                  <a:ext cx="404790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/>
            <p:nvPr/>
          </p:nvCxnSpPr>
          <p:spPr>
            <a:xfrm>
              <a:off x="2742316" y="1521357"/>
              <a:ext cx="0" cy="8119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623908" y="1320788"/>
              <a:ext cx="55287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693992" y="924744"/>
                  <a:ext cx="42601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2" y="924744"/>
                  <a:ext cx="426014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/>
            <p:nvPr/>
          </p:nvCxnSpPr>
          <p:spPr>
            <a:xfrm>
              <a:off x="620388" y="864352"/>
              <a:ext cx="296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846726" y="690971"/>
                  <a:ext cx="3143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726" y="690971"/>
                  <a:ext cx="314380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/>
            <p:cNvCxnSpPr/>
            <p:nvPr/>
          </p:nvCxnSpPr>
          <p:spPr>
            <a:xfrm rot="5400000" flipH="1" flipV="1">
              <a:off x="474901" y="710058"/>
              <a:ext cx="296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546017" y="787408"/>
              <a:ext cx="153888" cy="15388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63352" y="693272"/>
                  <a:ext cx="3288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52" y="693272"/>
                  <a:ext cx="328808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Arc 76"/>
            <p:cNvSpPr/>
            <p:nvPr/>
          </p:nvSpPr>
          <p:spPr>
            <a:xfrm flipV="1">
              <a:off x="3186091" y="1281395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731505" y="1407699"/>
                  <a:ext cx="240259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505" y="1407699"/>
                  <a:ext cx="240259" cy="232436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30000" b="-2105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919822" y="3204553"/>
                  <a:ext cx="20191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822" y="3204553"/>
                  <a:ext cx="201914" cy="215444"/>
                </a:xfrm>
                <a:prstGeom prst="rect">
                  <a:avLst/>
                </a:prstGeom>
                <a:blipFill>
                  <a:blip r:embed="rId17"/>
                  <a:stretch>
                    <a:fillRect l="-21212" b="-1142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/>
            <p:nvPr/>
          </p:nvCxnSpPr>
          <p:spPr>
            <a:xfrm>
              <a:off x="1173899" y="3213682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Arc 80"/>
            <p:cNvSpPr/>
            <p:nvPr/>
          </p:nvSpPr>
          <p:spPr>
            <a:xfrm flipH="1" flipV="1">
              <a:off x="831546" y="3724273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43514" y="3850577"/>
                  <a:ext cx="240259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14" y="3850577"/>
                  <a:ext cx="240259" cy="232436"/>
                </a:xfrm>
                <a:prstGeom prst="rect">
                  <a:avLst/>
                </a:prstGeom>
                <a:blipFill>
                  <a:blip r:embed="rId18"/>
                  <a:stretch>
                    <a:fillRect l="-22500" r="-12500" b="-2105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343175" y="348680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75" y="348680"/>
                  <a:ext cx="326371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/>
            <p:cNvCxnSpPr/>
            <p:nvPr/>
          </p:nvCxnSpPr>
          <p:spPr>
            <a:xfrm>
              <a:off x="3367106" y="3989643"/>
              <a:ext cx="0" cy="127532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3402569" y="4305581"/>
                  <a:ext cx="27507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569" y="4305581"/>
                  <a:ext cx="275075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5556" r="-2222" b="-1428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/>
            <p:cNvSpPr/>
            <p:nvPr/>
          </p:nvSpPr>
          <p:spPr>
            <a:xfrm>
              <a:off x="2595893" y="3801698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V="1">
              <a:off x="2595893" y="4106920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/>
            <p:nvPr/>
          </p:nvCxnSpPr>
          <p:spPr>
            <a:xfrm flipH="1">
              <a:off x="2595893" y="3863702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2595893" y="4106920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2742317" y="3440166"/>
              <a:ext cx="0" cy="4776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2319110" y="3195643"/>
                  <a:ext cx="77110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110" y="3195643"/>
                  <a:ext cx="771109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3968" b="-85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539651" y="3875985"/>
                  <a:ext cx="1367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51" y="3875985"/>
                  <a:ext cx="136704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Oval 92"/>
            <p:cNvSpPr/>
            <p:nvPr/>
          </p:nvSpPr>
          <p:spPr>
            <a:xfrm>
              <a:off x="2706968" y="394560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320079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309218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298357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287497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276636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265775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254914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244053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233193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222332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211471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200610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189749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178889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168028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157167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V="1">
              <a:off x="146306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V="1">
              <a:off x="135445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V="1">
              <a:off x="124585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V="1">
              <a:off x="3367106" y="4061788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1245850" y="4428866"/>
              <a:ext cx="2063548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1278954" y="3875985"/>
                  <a:ext cx="1646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954" y="3875985"/>
                  <a:ext cx="164660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22222" r="-18519" b="-277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2822698" y="4383459"/>
                  <a:ext cx="3726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698" y="4383459"/>
                  <a:ext cx="372666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Straight Connector 116"/>
            <p:cNvCxnSpPr/>
            <p:nvPr/>
          </p:nvCxnSpPr>
          <p:spPr>
            <a:xfrm>
              <a:off x="2742316" y="3989643"/>
              <a:ext cx="0" cy="8119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3731505" y="3875985"/>
                  <a:ext cx="240259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505" y="3875985"/>
                  <a:ext cx="240259" cy="232436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30000" b="-2105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Arc 118"/>
            <p:cNvSpPr/>
            <p:nvPr/>
          </p:nvSpPr>
          <p:spPr>
            <a:xfrm flipV="1">
              <a:off x="3186091" y="3750481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flipV="1">
              <a:off x="330939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602128" y="84114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96722" y="107262"/>
            <a:ext cx="3708412" cy="4916289"/>
            <a:chOff x="263352" y="348680"/>
            <a:chExt cx="3708412" cy="4916289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1173899" y="1176772"/>
              <a:ext cx="0" cy="408819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Rectangle 123"/>
            <p:cNvSpPr/>
            <p:nvPr/>
          </p:nvSpPr>
          <p:spPr>
            <a:xfrm>
              <a:off x="1176778" y="3901206"/>
              <a:ext cx="2190328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H="1">
              <a:off x="1176778" y="5012941"/>
              <a:ext cx="21903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1890636" y="4957192"/>
                  <a:ext cx="74988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636" y="4957192"/>
                  <a:ext cx="749885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Arrow Connector 126"/>
            <p:cNvCxnSpPr/>
            <p:nvPr/>
          </p:nvCxnSpPr>
          <p:spPr>
            <a:xfrm flipH="1">
              <a:off x="1176778" y="4633156"/>
              <a:ext cx="156553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1516014" y="4577407"/>
                  <a:ext cx="8061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i="1" dirty="0"/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014" y="4577407"/>
                  <a:ext cx="806183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Rectangle 128"/>
            <p:cNvSpPr/>
            <p:nvPr/>
          </p:nvSpPr>
          <p:spPr>
            <a:xfrm>
              <a:off x="623906" y="1439221"/>
              <a:ext cx="2743200" cy="152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71506" y="1216556"/>
              <a:ext cx="152400" cy="80899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 flipV="1">
              <a:off x="330939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623906" y="1216557"/>
              <a:ext cx="0" cy="8089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>
              <a:off x="623906" y="2441339"/>
              <a:ext cx="27432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3367106" y="1521357"/>
              <a:ext cx="0" cy="10802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1890636" y="2385590"/>
                  <a:ext cx="3341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636" y="2385590"/>
                  <a:ext cx="33419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3402569" y="1837295"/>
                  <a:ext cx="291105" cy="232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569" y="1837295"/>
                  <a:ext cx="291105" cy="232436"/>
                </a:xfrm>
                <a:prstGeom prst="rect">
                  <a:avLst/>
                </a:prstGeom>
                <a:blipFill>
                  <a:blip r:embed="rId21"/>
                  <a:stretch>
                    <a:fillRect l="-12500" r="-4167" b="-2368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 136"/>
            <p:cNvSpPr/>
            <p:nvPr/>
          </p:nvSpPr>
          <p:spPr>
            <a:xfrm>
              <a:off x="2595893" y="1333412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flipV="1">
              <a:off x="2595893" y="1638634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/>
            <p:cNvCxnSpPr/>
            <p:nvPr/>
          </p:nvCxnSpPr>
          <p:spPr>
            <a:xfrm flipH="1">
              <a:off x="2595893" y="1395416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2595893" y="1638634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2742317" y="971880"/>
              <a:ext cx="0" cy="4776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2319110" y="727357"/>
                  <a:ext cx="77110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110" y="727357"/>
                  <a:ext cx="771109" cy="215444"/>
                </a:xfrm>
                <a:prstGeom prst="rect">
                  <a:avLst/>
                </a:prstGeom>
                <a:blipFill>
                  <a:blip r:embed="rId22"/>
                  <a:stretch>
                    <a:fillRect l="-3937" b="-85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Straight Arrow Connector 142"/>
            <p:cNvCxnSpPr/>
            <p:nvPr/>
          </p:nvCxnSpPr>
          <p:spPr>
            <a:xfrm flipH="1">
              <a:off x="623907" y="2148880"/>
              <a:ext cx="211840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2539651" y="1407699"/>
                  <a:ext cx="1367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51" y="1407699"/>
                  <a:ext cx="136704" cy="215444"/>
                </a:xfrm>
                <a:prstGeom prst="rect">
                  <a:avLst/>
                </a:prstGeom>
                <a:blipFill>
                  <a:blip r:embed="rId23"/>
                  <a:stretch>
                    <a:fillRect l="-13043" r="-869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Oval 144"/>
            <p:cNvSpPr/>
            <p:nvPr/>
          </p:nvSpPr>
          <p:spPr>
            <a:xfrm>
              <a:off x="2706968" y="14773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1138678" y="147732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 flipV="1">
              <a:off x="320079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1">
              <a:off x="309218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1">
              <a:off x="298357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287497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1">
              <a:off x="276636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265775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V="1">
              <a:off x="254914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V="1">
              <a:off x="244053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 flipV="1">
              <a:off x="233193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V="1">
              <a:off x="222332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V="1">
              <a:off x="211471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V="1">
              <a:off x="200610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V="1">
              <a:off x="189749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V="1">
              <a:off x="178889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V="1">
              <a:off x="168028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V="1">
              <a:off x="157167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flipV="1">
              <a:off x="146306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flipV="1">
              <a:off x="135445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1">
              <a:off x="124585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V="1">
              <a:off x="1137242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 flipV="1">
              <a:off x="1028634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flipV="1">
              <a:off x="920026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 flipV="1">
              <a:off x="811418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V="1">
              <a:off x="702810" y="1585516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V="1">
              <a:off x="3367106" y="1593502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 flipH="1">
              <a:off x="702810" y="1960580"/>
              <a:ext cx="2606588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1278954" y="1407699"/>
                  <a:ext cx="1646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954" y="1407699"/>
                  <a:ext cx="164660" cy="215444"/>
                </a:xfrm>
                <a:prstGeom prst="rect">
                  <a:avLst/>
                </a:prstGeom>
                <a:blipFill>
                  <a:blip r:embed="rId24"/>
                  <a:stretch>
                    <a:fillRect l="-21429" r="-14286" b="-277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2827942" y="1906902"/>
                  <a:ext cx="3726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7942" y="1906902"/>
                  <a:ext cx="372666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Straight Connector 174"/>
            <p:cNvCxnSpPr/>
            <p:nvPr/>
          </p:nvCxnSpPr>
          <p:spPr>
            <a:xfrm>
              <a:off x="623906" y="675082"/>
              <a:ext cx="0" cy="192653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1516014" y="2112876"/>
                  <a:ext cx="40479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6014" y="2112876"/>
                  <a:ext cx="404790" cy="30777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Straight Connector 176"/>
            <p:cNvCxnSpPr/>
            <p:nvPr/>
          </p:nvCxnSpPr>
          <p:spPr>
            <a:xfrm>
              <a:off x="2742316" y="1521357"/>
              <a:ext cx="0" cy="8119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 flipH="1">
              <a:off x="623908" y="1320788"/>
              <a:ext cx="55287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/>
                <p:cNvSpPr txBox="1"/>
                <p:nvPr/>
              </p:nvSpPr>
              <p:spPr>
                <a:xfrm>
                  <a:off x="693992" y="924744"/>
                  <a:ext cx="42601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9" name="TextBox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2" y="924744"/>
                  <a:ext cx="426014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Arrow Connector 179"/>
            <p:cNvCxnSpPr/>
            <p:nvPr/>
          </p:nvCxnSpPr>
          <p:spPr>
            <a:xfrm>
              <a:off x="620388" y="864352"/>
              <a:ext cx="296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>
                  <a:off x="846726" y="690971"/>
                  <a:ext cx="3143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726" y="690971"/>
                  <a:ext cx="314380" cy="30777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Straight Arrow Connector 181"/>
            <p:cNvCxnSpPr/>
            <p:nvPr/>
          </p:nvCxnSpPr>
          <p:spPr>
            <a:xfrm rot="5400000" flipH="1" flipV="1">
              <a:off x="474901" y="710058"/>
              <a:ext cx="296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546017" y="787408"/>
              <a:ext cx="153888" cy="153888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568553" y="809944"/>
              <a:ext cx="108816" cy="1088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H="1">
              <a:off x="568553" y="809944"/>
              <a:ext cx="108816" cy="1088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/>
                <p:cNvSpPr txBox="1"/>
                <p:nvPr/>
              </p:nvSpPr>
              <p:spPr>
                <a:xfrm>
                  <a:off x="263352" y="693272"/>
                  <a:ext cx="3341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52" y="693272"/>
                  <a:ext cx="334194" cy="30777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7" name="Arc 186"/>
            <p:cNvSpPr/>
            <p:nvPr/>
          </p:nvSpPr>
          <p:spPr>
            <a:xfrm flipV="1">
              <a:off x="3186091" y="1281395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3731505" y="1407699"/>
                  <a:ext cx="240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505" y="1407699"/>
                  <a:ext cx="240259" cy="215444"/>
                </a:xfrm>
                <a:prstGeom prst="rect">
                  <a:avLst/>
                </a:prstGeom>
                <a:blipFill>
                  <a:blip r:embed="rId29"/>
                  <a:stretch>
                    <a:fillRect l="-25641" r="-30769" b="-111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/>
                <p:cNvSpPr txBox="1"/>
                <p:nvPr/>
              </p:nvSpPr>
              <p:spPr>
                <a:xfrm>
                  <a:off x="919822" y="3204553"/>
                  <a:ext cx="217624" cy="232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9" name="TextBox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822" y="3204553"/>
                  <a:ext cx="217624" cy="232436"/>
                </a:xfrm>
                <a:prstGeom prst="rect">
                  <a:avLst/>
                </a:prstGeom>
                <a:blipFill>
                  <a:blip r:embed="rId30"/>
                  <a:stretch>
                    <a:fillRect l="-17143" r="-2857" b="-2105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0" name="Straight Arrow Connector 189"/>
            <p:cNvCxnSpPr/>
            <p:nvPr/>
          </p:nvCxnSpPr>
          <p:spPr>
            <a:xfrm>
              <a:off x="1173899" y="3213682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Arc 190"/>
            <p:cNvSpPr/>
            <p:nvPr/>
          </p:nvSpPr>
          <p:spPr>
            <a:xfrm flipH="1" flipV="1">
              <a:off x="831546" y="3724273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/>
                <p:cNvSpPr txBox="1"/>
                <p:nvPr/>
              </p:nvSpPr>
              <p:spPr>
                <a:xfrm>
                  <a:off x="543514" y="3850577"/>
                  <a:ext cx="240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2" name="TextBox 1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14" y="3850577"/>
                  <a:ext cx="240259" cy="215444"/>
                </a:xfrm>
                <a:prstGeom prst="rect">
                  <a:avLst/>
                </a:prstGeom>
                <a:blipFill>
                  <a:blip r:embed="rId31"/>
                  <a:stretch>
                    <a:fillRect l="-23077" r="-5128" b="-1142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/>
                <p:cNvSpPr txBox="1"/>
                <p:nvPr/>
              </p:nvSpPr>
              <p:spPr>
                <a:xfrm>
                  <a:off x="343175" y="348680"/>
                  <a:ext cx="3341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75" y="348680"/>
                  <a:ext cx="334194" cy="307777"/>
                </a:xfrm>
                <a:prstGeom prst="rect">
                  <a:avLst/>
                </a:prstGeom>
                <a:blipFill>
                  <a:blip r:embed="rId32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4" name="Straight Connector 193"/>
            <p:cNvCxnSpPr/>
            <p:nvPr/>
          </p:nvCxnSpPr>
          <p:spPr>
            <a:xfrm>
              <a:off x="3367106" y="3989643"/>
              <a:ext cx="0" cy="127532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/>
                <p:cNvSpPr txBox="1"/>
                <p:nvPr/>
              </p:nvSpPr>
              <p:spPr>
                <a:xfrm>
                  <a:off x="3402569" y="4305581"/>
                  <a:ext cx="291105" cy="232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5" name="TextBox 1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2569" y="4305581"/>
                  <a:ext cx="291105" cy="232436"/>
                </a:xfrm>
                <a:prstGeom prst="rect">
                  <a:avLst/>
                </a:prstGeom>
                <a:blipFill>
                  <a:blip r:embed="rId21"/>
                  <a:stretch>
                    <a:fillRect l="-12500" r="-4167" b="-2368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Rectangle 195"/>
            <p:cNvSpPr/>
            <p:nvPr/>
          </p:nvSpPr>
          <p:spPr>
            <a:xfrm>
              <a:off x="2595893" y="3801698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flipV="1">
              <a:off x="2595893" y="4106920"/>
              <a:ext cx="304800" cy="762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8" name="Straight Connector 197"/>
            <p:cNvCxnSpPr/>
            <p:nvPr/>
          </p:nvCxnSpPr>
          <p:spPr>
            <a:xfrm flipH="1">
              <a:off x="2595893" y="3863702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>
              <a:off x="2595893" y="4106920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>
              <a:off x="2742317" y="3440166"/>
              <a:ext cx="0" cy="4776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/>
                <p:cNvSpPr txBox="1"/>
                <p:nvPr/>
              </p:nvSpPr>
              <p:spPr>
                <a:xfrm>
                  <a:off x="2319110" y="3195643"/>
                  <a:ext cx="77110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1" name="TextBox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110" y="3195643"/>
                  <a:ext cx="771109" cy="215444"/>
                </a:xfrm>
                <a:prstGeom prst="rect">
                  <a:avLst/>
                </a:prstGeom>
                <a:blipFill>
                  <a:blip r:embed="rId22"/>
                  <a:stretch>
                    <a:fillRect l="-3937" b="-85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/>
                <p:cNvSpPr txBox="1"/>
                <p:nvPr/>
              </p:nvSpPr>
              <p:spPr>
                <a:xfrm>
                  <a:off x="2539651" y="3875985"/>
                  <a:ext cx="13670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2" name="TextBox 2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51" y="3875985"/>
                  <a:ext cx="136704" cy="215444"/>
                </a:xfrm>
                <a:prstGeom prst="rect">
                  <a:avLst/>
                </a:prstGeom>
                <a:blipFill>
                  <a:blip r:embed="rId23"/>
                  <a:stretch>
                    <a:fillRect l="-13043" r="-869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3" name="Oval 202"/>
            <p:cNvSpPr/>
            <p:nvPr/>
          </p:nvSpPr>
          <p:spPr>
            <a:xfrm>
              <a:off x="2706968" y="394560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4" name="Straight Arrow Connector 203"/>
            <p:cNvCxnSpPr/>
            <p:nvPr/>
          </p:nvCxnSpPr>
          <p:spPr>
            <a:xfrm flipV="1">
              <a:off x="320079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 flipV="1">
              <a:off x="309218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 flipV="1">
              <a:off x="298357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287497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1">
              <a:off x="276636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 flipV="1">
              <a:off x="265775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V="1">
              <a:off x="254914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/>
            <p:nvPr/>
          </p:nvCxnSpPr>
          <p:spPr>
            <a:xfrm flipV="1">
              <a:off x="244053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 flipV="1">
              <a:off x="233193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222332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 flipV="1">
              <a:off x="211471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 flipV="1">
              <a:off x="200610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/>
            <p:nvPr/>
          </p:nvCxnSpPr>
          <p:spPr>
            <a:xfrm flipV="1">
              <a:off x="189749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/>
            <p:nvPr/>
          </p:nvCxnSpPr>
          <p:spPr>
            <a:xfrm flipV="1">
              <a:off x="178889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 flipV="1">
              <a:off x="1680282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 flipV="1">
              <a:off x="1571674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1">
              <a:off x="1463066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 flipV="1">
              <a:off x="135445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 flipV="1">
              <a:off x="1245850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V="1">
              <a:off x="3367106" y="4061788"/>
              <a:ext cx="0" cy="689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 flipH="1">
              <a:off x="1245850" y="4428866"/>
              <a:ext cx="2063548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224"/>
                <p:cNvSpPr txBox="1"/>
                <p:nvPr/>
              </p:nvSpPr>
              <p:spPr>
                <a:xfrm>
                  <a:off x="1278954" y="3875985"/>
                  <a:ext cx="1646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5" name="TextBox 2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954" y="3875985"/>
                  <a:ext cx="164660" cy="215444"/>
                </a:xfrm>
                <a:prstGeom prst="rect">
                  <a:avLst/>
                </a:prstGeom>
                <a:blipFill>
                  <a:blip r:embed="rId24"/>
                  <a:stretch>
                    <a:fillRect l="-21429" r="-14286" b="-277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TextBox 225"/>
                <p:cNvSpPr txBox="1"/>
                <p:nvPr/>
              </p:nvSpPr>
              <p:spPr>
                <a:xfrm>
                  <a:off x="2822698" y="4383459"/>
                  <a:ext cx="37266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6" name="TextBox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698" y="4383459"/>
                  <a:ext cx="372666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7" name="Straight Connector 226"/>
            <p:cNvCxnSpPr/>
            <p:nvPr/>
          </p:nvCxnSpPr>
          <p:spPr>
            <a:xfrm>
              <a:off x="2742316" y="3989643"/>
              <a:ext cx="0" cy="8119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/>
                <p:cNvSpPr txBox="1"/>
                <p:nvPr/>
              </p:nvSpPr>
              <p:spPr>
                <a:xfrm>
                  <a:off x="3731505" y="3875985"/>
                  <a:ext cx="240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𝑥𝑡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8" name="TextBox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505" y="3875985"/>
                  <a:ext cx="240259" cy="215444"/>
                </a:xfrm>
                <a:prstGeom prst="rect">
                  <a:avLst/>
                </a:prstGeom>
                <a:blipFill>
                  <a:blip r:embed="rId29"/>
                  <a:stretch>
                    <a:fillRect l="-25641" r="-30769" b="-1111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Arc 228"/>
            <p:cNvSpPr/>
            <p:nvPr/>
          </p:nvSpPr>
          <p:spPr>
            <a:xfrm flipV="1">
              <a:off x="3186091" y="3750481"/>
              <a:ext cx="468052" cy="468052"/>
            </a:xfrm>
            <a:prstGeom prst="arc">
              <a:avLst>
                <a:gd name="adj1" fmla="val 16200000"/>
                <a:gd name="adj2" fmla="val 5934228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Straight Arrow Connector 229"/>
            <p:cNvCxnSpPr/>
            <p:nvPr/>
          </p:nvCxnSpPr>
          <p:spPr>
            <a:xfrm flipV="1">
              <a:off x="3309398" y="4053802"/>
              <a:ext cx="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687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3352" y="3113253"/>
                <a:ext cx="6091219" cy="1770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𝐿𝑠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55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3113253"/>
                <a:ext cx="6091219" cy="17706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0388" y="5077000"/>
                <a:ext cx="4750403" cy="2075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55</m:t>
                          </m:r>
                        </m:sub>
                      </m:sSub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 0</a:t>
                </a:r>
              </a:p>
              <a:p>
                <a:endParaRPr lang="en-US" dirty="0"/>
              </a:p>
              <a:p>
                <a:r>
                  <a:rPr lang="en-US" dirty="0" smtClean="0"/>
                  <a:t>We do not need to </a:t>
                </a:r>
                <a:r>
                  <a:rPr lang="en-US" dirty="0"/>
                  <a:t>i</a:t>
                </a:r>
                <a:r>
                  <a:rPr lang="en-US" dirty="0" smtClean="0"/>
                  <a:t>dentify: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55</m:t>
                        </m:r>
                      </m:sub>
                    </m:sSub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88" y="5077000"/>
                <a:ext cx="4750403" cy="2075183"/>
              </a:xfrm>
              <a:prstGeom prst="rect">
                <a:avLst/>
              </a:prstGeom>
              <a:blipFill>
                <a:blip r:embed="rId3"/>
                <a:stretch>
                  <a:fillRect l="-1155" t="-1471" b="-38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>
            <a:off x="5010791" y="5077000"/>
            <a:ext cx="329125" cy="2075183"/>
          </a:xfrm>
          <a:prstGeom prst="rightBrace">
            <a:avLst>
              <a:gd name="adj1" fmla="val 35344"/>
              <a:gd name="adj2" fmla="val 4816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519936" y="5182410"/>
                <a:ext cx="4306243" cy="17677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5182410"/>
                <a:ext cx="4306243" cy="17677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2311553" y="7584231"/>
            <a:ext cx="648072" cy="46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308961" y="7633591"/>
                <a:ext cx="5232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 smtClean="0"/>
                  <a:t>We only need to identify two functions,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CA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</m:oMath>
                </a14:m>
                <a:r>
                  <a:rPr lang="en-CA" dirty="0" smtClean="0"/>
                  <a:t> </a:t>
                </a:r>
                <a:endParaRPr lang="en-CA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961" y="7633591"/>
                <a:ext cx="5232971" cy="369332"/>
              </a:xfrm>
              <a:prstGeom prst="rect">
                <a:avLst/>
              </a:prstGeom>
              <a:blipFill>
                <a:blip r:embed="rId5"/>
                <a:stretch>
                  <a:fillRect l="-1049" t="-8197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84577" y="8242791"/>
                <a:ext cx="2418611" cy="707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577" y="8242791"/>
                <a:ext cx="2418611" cy="7070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84577" y="9002667"/>
                <a:ext cx="4110677" cy="70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577" y="9002667"/>
                <a:ext cx="4110677" cy="7070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60388" y="220343"/>
            <a:ext cx="116682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Fontanelli</a:t>
            </a:r>
            <a:r>
              <a:rPr lang="en-US" dirty="0" smtClean="0"/>
              <a:t> et al. 2017</a:t>
            </a:r>
            <a:endParaRPr lang="en-CA" dirty="0" smtClean="0"/>
          </a:p>
          <a:p>
            <a:r>
              <a:rPr lang="en-CA" dirty="0" smtClean="0"/>
              <a:t>For </a:t>
            </a:r>
            <a:r>
              <a:rPr lang="en-CA" dirty="0"/>
              <a:t>the case of the instrument used in </a:t>
            </a:r>
            <a:r>
              <a:rPr lang="en-CA" dirty="0" smtClean="0"/>
              <a:t>the experiments</a:t>
            </a:r>
            <a:r>
              <a:rPr lang="en-CA" dirty="0"/>
              <a:t>, the dynamic effects </a:t>
            </a:r>
            <a:r>
              <a:rPr lang="en-CA" dirty="0" smtClean="0"/>
              <a:t>(gravity and inertial forces) are </a:t>
            </a:r>
            <a:r>
              <a:rPr lang="en-CA" dirty="0"/>
              <a:t>small compared to the range of the measured forces (about 1% of the maximum force) and could be neglected. Of course, when instruments with higher weight and inertia are used, the dynamic effects should be compensated.</a:t>
            </a:r>
            <a:endParaRPr lang="en-CA" dirty="0" smtClean="0"/>
          </a:p>
          <a:p>
            <a:endParaRPr lang="en-US" dirty="0"/>
          </a:p>
          <a:p>
            <a:r>
              <a:rPr lang="en-US" dirty="0" err="1" smtClean="0"/>
              <a:t>Schwalb</a:t>
            </a:r>
            <a:r>
              <a:rPr lang="en-US" dirty="0" smtClean="0"/>
              <a:t> et al. 2017</a:t>
            </a:r>
          </a:p>
          <a:p>
            <a:r>
              <a:rPr lang="en-CA" dirty="0" smtClean="0"/>
              <a:t>During MIS, inertia </a:t>
            </a:r>
            <a:r>
              <a:rPr lang="en-CA" dirty="0"/>
              <a:t>is low and is assumed to be </a:t>
            </a:r>
            <a:r>
              <a:rPr lang="en-CA" dirty="0" smtClean="0"/>
              <a:t>negligible</a:t>
            </a:r>
            <a:r>
              <a:rPr lang="en-CA" dirty="0"/>
              <a:t>, and is further validated in the experimental results section.</a:t>
            </a:r>
          </a:p>
        </p:txBody>
      </p:sp>
    </p:spTree>
    <p:extLst>
      <p:ext uri="{BB962C8B-B14F-4D97-AF65-F5344CB8AC3E}">
        <p14:creationId xmlns:p14="http://schemas.microsoft.com/office/powerpoint/2010/main" val="39831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" r="6792"/>
          <a:stretch/>
        </p:blipFill>
        <p:spPr>
          <a:xfrm>
            <a:off x="4910203" y="835184"/>
            <a:ext cx="7273341" cy="60485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89" y="835183"/>
            <a:ext cx="4764913" cy="716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79936</TotalTime>
  <Words>8053</Words>
  <Application>Microsoft Office PowerPoint</Application>
  <PresentationFormat>Custom</PresentationFormat>
  <Paragraphs>246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ahhadi</dc:creator>
  <cp:lastModifiedBy>Amir Hadi</cp:lastModifiedBy>
  <cp:revision>119</cp:revision>
  <dcterms:created xsi:type="dcterms:W3CDTF">2019-01-23T01:17:59Z</dcterms:created>
  <dcterms:modified xsi:type="dcterms:W3CDTF">2020-04-11T23:43:59Z</dcterms:modified>
</cp:coreProperties>
</file>