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62" r:id="rId4"/>
    <p:sldId id="261" r:id="rId5"/>
    <p:sldId id="265" r:id="rId6"/>
    <p:sldId id="266" r:id="rId7"/>
    <p:sldId id="267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1" r:id="rId16"/>
    <p:sldId id="268" r:id="rId17"/>
    <p:sldId id="259" r:id="rId18"/>
    <p:sldId id="273" r:id="rId19"/>
    <p:sldId id="272" r:id="rId20"/>
    <p:sldId id="274" r:id="rId21"/>
    <p:sldId id="275" r:id="rId2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58" d="100"/>
          <a:sy n="58" d="100"/>
        </p:scale>
        <p:origin x="15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1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EF3B-A18E-4363-A951-097FFD545C8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41.png"/><Relationship Id="rId3" Type="http://schemas.openxmlformats.org/officeDocument/2006/relationships/image" Target="../media/image840.png"/><Relationship Id="rId7" Type="http://schemas.openxmlformats.org/officeDocument/2006/relationships/image" Target="../media/image880.png"/><Relationship Id="rId12" Type="http://schemas.openxmlformats.org/officeDocument/2006/relationships/image" Target="../media/image93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0.png"/><Relationship Id="rId5" Type="http://schemas.openxmlformats.org/officeDocument/2006/relationships/image" Target="../media/image860.png"/><Relationship Id="rId10" Type="http://schemas.openxmlformats.org/officeDocument/2006/relationships/image" Target="../media/image910.png"/><Relationship Id="rId4" Type="http://schemas.openxmlformats.org/officeDocument/2006/relationships/image" Target="../media/image850.png"/><Relationship Id="rId9" Type="http://schemas.openxmlformats.org/officeDocument/2006/relationships/image" Target="../media/image900.png"/><Relationship Id="rId14" Type="http://schemas.openxmlformats.org/officeDocument/2006/relationships/image" Target="../media/image95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0.png"/><Relationship Id="rId11" Type="http://schemas.openxmlformats.org/officeDocument/2006/relationships/image" Target="../media/image102.png"/><Relationship Id="rId5" Type="http://schemas.openxmlformats.org/officeDocument/2006/relationships/image" Target="../media/image9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3.png"/><Relationship Id="rId16" Type="http://schemas.openxmlformats.org/officeDocument/2006/relationships/image" Target="../media/image3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.png"/><Relationship Id="rId18" Type="http://schemas.openxmlformats.org/officeDocument/2006/relationships/image" Target="../media/image45.png"/><Relationship Id="rId3" Type="http://schemas.openxmlformats.org/officeDocument/2006/relationships/image" Target="../media/image40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44.png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47.png"/><Relationship Id="rId3" Type="http://schemas.openxmlformats.org/officeDocument/2006/relationships/image" Target="../media/image18.png"/><Relationship Id="rId21" Type="http://schemas.openxmlformats.org/officeDocument/2006/relationships/image" Target="../media/image5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46.png"/><Relationship Id="rId2" Type="http://schemas.openxmlformats.org/officeDocument/2006/relationships/image" Target="../media/image48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44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1.png"/><Relationship Id="rId3" Type="http://schemas.openxmlformats.org/officeDocument/2006/relationships/image" Target="../media/image52.png"/><Relationship Id="rId21" Type="http://schemas.openxmlformats.org/officeDocument/2006/relationships/image" Target="../media/image21.png"/><Relationship Id="rId7" Type="http://schemas.openxmlformats.org/officeDocument/2006/relationships/image" Target="../media/image42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0.png"/><Relationship Id="rId2" Type="http://schemas.openxmlformats.org/officeDocument/2006/relationships/image" Target="../media/image51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34.png"/><Relationship Id="rId24" Type="http://schemas.openxmlformats.org/officeDocument/2006/relationships/image" Target="../media/image69.png"/><Relationship Id="rId32" Type="http://schemas.openxmlformats.org/officeDocument/2006/relationships/image" Target="../media/image76.png"/><Relationship Id="rId5" Type="http://schemas.openxmlformats.org/officeDocument/2006/relationships/image" Target="../media/image54.png"/><Relationship Id="rId15" Type="http://schemas.openxmlformats.org/officeDocument/2006/relationships/image" Target="../media/image61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24.png"/><Relationship Id="rId19" Type="http://schemas.openxmlformats.org/officeDocument/2006/relationships/image" Target="../media/image65.png"/><Relationship Id="rId31" Type="http://schemas.openxmlformats.org/officeDocument/2006/relationships/image" Target="../media/image75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6" y="15409"/>
            <a:ext cx="2609314" cy="23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74877" y="2684317"/>
                <a:ext cx="1504899" cy="1892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77" y="2684317"/>
                <a:ext cx="1504899" cy="1892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98152" y="2684317"/>
                <a:ext cx="2277868" cy="238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52" y="2684317"/>
                <a:ext cx="2277868" cy="2382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659396" y="369705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92370" y="263128"/>
                <a:ext cx="1660455" cy="337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70" y="263128"/>
                <a:ext cx="1660455" cy="337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92370" y="1149003"/>
                <a:ext cx="5988306" cy="4548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70" y="1149003"/>
                <a:ext cx="5988306" cy="4548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6490" y="5893296"/>
                <a:ext cx="1181477" cy="642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0" y="5893296"/>
                <a:ext cx="1181477" cy="6426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6491" y="6526401"/>
                <a:ext cx="11581440" cy="2700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1" y="6526401"/>
                <a:ext cx="11581440" cy="27003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7143" y="263128"/>
            <a:ext cx="2494726" cy="440536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6192370" y="204664"/>
            <a:ext cx="0" cy="54366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85626" y="2580928"/>
            <a:ext cx="0" cy="24860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9356" y="5807690"/>
            <a:ext cx="118813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9336" y="3263108"/>
                <a:ext cx="5212324" cy="736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263108"/>
                <a:ext cx="5212324" cy="7366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9336" y="3971167"/>
                <a:ext cx="3815147" cy="736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3971167"/>
                <a:ext cx="3815147" cy="736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9336" y="4679225"/>
                <a:ext cx="5179367" cy="70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4679225"/>
                <a:ext cx="5179367" cy="707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19336" y="5361059"/>
                <a:ext cx="3556999" cy="70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361059"/>
                <a:ext cx="3556999" cy="707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9336" y="6042893"/>
                <a:ext cx="8427563" cy="70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6042893"/>
                <a:ext cx="8427563" cy="7070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19336" y="6724728"/>
                <a:ext cx="5435142" cy="728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6724728"/>
                <a:ext cx="5435142" cy="7283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19336" y="7425477"/>
                <a:ext cx="8460073" cy="736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7425477"/>
                <a:ext cx="8460073" cy="736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19336" y="8133536"/>
                <a:ext cx="5417124" cy="757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8133536"/>
                <a:ext cx="5417124" cy="757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459224" y="3394720"/>
                <a:ext cx="5000215" cy="1945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limLow>
                        <m:limLow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6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15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44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51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55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24" y="3394720"/>
                <a:ext cx="5000215" cy="19450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524543" y="5295990"/>
                <a:ext cx="172746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543" y="5295990"/>
                <a:ext cx="1727461" cy="381515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5597" y="-25858"/>
            <a:ext cx="4930446" cy="30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43372" y="467430"/>
                <a:ext cx="4844403" cy="177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Total Parameters: 41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 smtClean="0"/>
                  <a:t>6x6 parameters in matrix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 smtClean="0"/>
                  <a:t>length of the shaft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CA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 smtClean="0"/>
                  <a:t>Lumped shaft parameter: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 smtClean="0"/>
                  <a:t>Location of the cross-section: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 smtClean="0"/>
                  <a:t>Encoder offset for instrument insertion: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𝑜𝑠</m:t>
                    </m:r>
                  </m:oMath>
                </a14:m>
                <a:endParaRPr lang="en-CA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2" y="467430"/>
                <a:ext cx="4844403" cy="1776255"/>
              </a:xfrm>
              <a:prstGeom prst="rect">
                <a:avLst/>
              </a:prstGeom>
              <a:blipFill>
                <a:blip r:embed="rId2"/>
                <a:stretch>
                  <a:fillRect l="-1134" t="-2062" b="-48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5625917" y="989797"/>
            <a:ext cx="1213928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77988" y="276672"/>
                <a:ext cx="4644516" cy="243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Cost function: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optimization problem is not convex because there is</a:t>
                </a:r>
                <a:r>
                  <a:rPr lang="en-CA" dirty="0" smtClean="0"/>
                  <a:t> a calibration matrix A for any arbitrarily selected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endParaRPr lang="en-CA" dirty="0"/>
              </a:p>
              <a:p>
                <a:r>
                  <a:rPr lang="en-CA" dirty="0" smtClean="0"/>
                  <a:t>So we arbitrarily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 and we end up with 40 parameters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988" y="276672"/>
                <a:ext cx="4644516" cy="2434769"/>
              </a:xfrm>
              <a:prstGeom prst="rect">
                <a:avLst/>
              </a:prstGeom>
              <a:blipFill>
                <a:blip r:embed="rId3"/>
                <a:stretch>
                  <a:fillRect l="-1050" b="-3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43315" y="3158685"/>
                <a:ext cx="4644516" cy="432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Implement coordinate optimization and projected gradient method with the constraints below:</a:t>
                </a:r>
              </a:p>
              <a:p>
                <a:endParaRPr lang="en-US" dirty="0"/>
              </a:p>
              <a:p>
                <a:r>
                  <a:rPr lang="en-US" b="0" dirty="0" smtClean="0"/>
                  <a:t>Select: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to an initial value, solve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Then fix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𝑜𝑠</m:t>
                        </m:r>
                      </m:sub>
                    </m:sSub>
                  </m:oMath>
                </a14:m>
                <a:r>
                  <a:rPr lang="en-US" dirty="0" smtClean="0"/>
                  <a:t>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Iterate between 1 and 2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5" y="3158685"/>
                <a:ext cx="4644516" cy="4325287"/>
              </a:xfrm>
              <a:prstGeom prst="rect">
                <a:avLst/>
              </a:prstGeom>
              <a:blipFill>
                <a:blip r:embed="rId4"/>
                <a:stretch>
                  <a:fillRect l="-1050" t="-704" r="-10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29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672716"/>
            <a:ext cx="7468247" cy="79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66" y="1500809"/>
            <a:ext cx="8229600" cy="70953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3566" y="2976972"/>
            <a:ext cx="628867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59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68" y="1248781"/>
            <a:ext cx="8229600" cy="7050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1504" y="2724944"/>
            <a:ext cx="628867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45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3352" y="3113253"/>
                <a:ext cx="6091219" cy="1770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113253"/>
                <a:ext cx="6091219" cy="1770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388" y="5077000"/>
                <a:ext cx="4750403" cy="2075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0</a:t>
                </a:r>
              </a:p>
              <a:p>
                <a:endParaRPr lang="en-US" dirty="0"/>
              </a:p>
              <a:p>
                <a:r>
                  <a:rPr lang="en-US" dirty="0" smtClean="0"/>
                  <a:t>We do not need to </a:t>
                </a:r>
                <a:r>
                  <a:rPr lang="en-US" dirty="0"/>
                  <a:t>i</a:t>
                </a:r>
                <a:r>
                  <a:rPr lang="en-US" dirty="0" smtClean="0"/>
                  <a:t>dentify: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8" y="5077000"/>
                <a:ext cx="4750403" cy="2075183"/>
              </a:xfrm>
              <a:prstGeom prst="rect">
                <a:avLst/>
              </a:prstGeom>
              <a:blipFill>
                <a:blip r:embed="rId3"/>
                <a:stretch>
                  <a:fillRect l="-1155" t="-1471" b="-3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5010791" y="5077000"/>
            <a:ext cx="329125" cy="2075183"/>
          </a:xfrm>
          <a:prstGeom prst="rightBrace">
            <a:avLst>
              <a:gd name="adj1" fmla="val 35344"/>
              <a:gd name="adj2" fmla="val 481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9936" y="5182410"/>
                <a:ext cx="4306243" cy="1767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182410"/>
                <a:ext cx="4306243" cy="176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2311553" y="7584231"/>
            <a:ext cx="648072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08961" y="7633591"/>
                <a:ext cx="5232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We only need to identify two functions,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61" y="7633591"/>
                <a:ext cx="5232971" cy="369332"/>
              </a:xfrm>
              <a:prstGeom prst="rect">
                <a:avLst/>
              </a:prstGeom>
              <a:blipFill>
                <a:blip r:embed="rId5"/>
                <a:stretch>
                  <a:fillRect l="-1049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84577" y="8242791"/>
                <a:ext cx="2418611" cy="70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77" y="8242791"/>
                <a:ext cx="2418611" cy="7070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84577" y="9002667"/>
                <a:ext cx="4110677" cy="70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77" y="9002667"/>
                <a:ext cx="4110677" cy="7070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0388" y="220343"/>
            <a:ext cx="11668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Fontanelli</a:t>
            </a:r>
            <a:r>
              <a:rPr lang="en-US" dirty="0" smtClean="0"/>
              <a:t> et al. 2017</a:t>
            </a:r>
            <a:endParaRPr lang="en-CA" dirty="0" smtClean="0"/>
          </a:p>
          <a:p>
            <a:r>
              <a:rPr lang="en-CA" dirty="0" smtClean="0"/>
              <a:t>For </a:t>
            </a:r>
            <a:r>
              <a:rPr lang="en-CA" dirty="0"/>
              <a:t>the case of the instrument used in </a:t>
            </a:r>
            <a:r>
              <a:rPr lang="en-CA" dirty="0" smtClean="0"/>
              <a:t>the experiments</a:t>
            </a:r>
            <a:r>
              <a:rPr lang="en-CA" dirty="0"/>
              <a:t>, the dynamic effects </a:t>
            </a:r>
            <a:r>
              <a:rPr lang="en-CA" dirty="0" smtClean="0"/>
              <a:t>(gravity and inertial forces) are </a:t>
            </a:r>
            <a:r>
              <a:rPr lang="en-CA" dirty="0"/>
              <a:t>small compared to the range of the measured forces (about 1% of the maximum force) and could be neglected. Of course, when instruments with higher weight and inertia are used, the dynamic effects should be compensated.</a:t>
            </a:r>
            <a:endParaRPr lang="en-CA" dirty="0" smtClean="0"/>
          </a:p>
          <a:p>
            <a:endParaRPr lang="en-US" dirty="0"/>
          </a:p>
          <a:p>
            <a:r>
              <a:rPr lang="en-US" dirty="0" err="1" smtClean="0"/>
              <a:t>Schwalb</a:t>
            </a:r>
            <a:r>
              <a:rPr lang="en-US" dirty="0" smtClean="0"/>
              <a:t> et al. 2017</a:t>
            </a:r>
          </a:p>
          <a:p>
            <a:r>
              <a:rPr lang="en-CA" dirty="0" smtClean="0"/>
              <a:t>During MIS, inertia </a:t>
            </a:r>
            <a:r>
              <a:rPr lang="en-CA" dirty="0"/>
              <a:t>is low and is assumed to be </a:t>
            </a:r>
            <a:r>
              <a:rPr lang="en-CA" dirty="0" smtClean="0"/>
              <a:t>negligible</a:t>
            </a:r>
            <a:r>
              <a:rPr lang="en-CA" dirty="0"/>
              <a:t>, and is further validated in the experimental results section.</a:t>
            </a:r>
          </a:p>
        </p:txBody>
      </p:sp>
    </p:spTree>
    <p:extLst>
      <p:ext uri="{BB962C8B-B14F-4D97-AF65-F5344CB8AC3E}">
        <p14:creationId xmlns:p14="http://schemas.microsoft.com/office/powerpoint/2010/main" val="39831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6792"/>
          <a:stretch/>
        </p:blipFill>
        <p:spPr>
          <a:xfrm>
            <a:off x="4910203" y="835184"/>
            <a:ext cx="7273341" cy="6048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9" y="835183"/>
            <a:ext cx="4764913" cy="71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84" y="816732"/>
            <a:ext cx="6076950" cy="813435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2300762" y="1536811"/>
            <a:ext cx="4027058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65414" y="132656"/>
            <a:ext cx="0" cy="9217024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913919" y="1545521"/>
            <a:ext cx="0" cy="30516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241411" y="1535995"/>
            <a:ext cx="1686580" cy="16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05318" y="4597153"/>
            <a:ext cx="0" cy="1476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908068" y="5635512"/>
            <a:ext cx="5696" cy="1949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64208" y="7585484"/>
            <a:ext cx="17531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165415" y="1536812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65415" y="1536811"/>
            <a:ext cx="11038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033622" y="1405019"/>
            <a:ext cx="263584" cy="2635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57146" y="2148880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146" y="2148880"/>
                <a:ext cx="4637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18162" y="958321"/>
                <a:ext cx="4926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62" y="958321"/>
                <a:ext cx="49263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86323" y="896358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323" y="896358"/>
                <a:ext cx="48808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>
            <a:off x="2480782" y="7585484"/>
            <a:ext cx="3709849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105518" y="5604879"/>
            <a:ext cx="0" cy="19806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912831" y="5604879"/>
            <a:ext cx="1404987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910916" y="5809626"/>
            <a:ext cx="0" cy="285597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164208" y="8233555"/>
            <a:ext cx="174311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103161" y="6217225"/>
                <a:ext cx="66524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61" y="6217225"/>
                <a:ext cx="66524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55831" y="8192444"/>
                <a:ext cx="5480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31" y="8192444"/>
                <a:ext cx="54809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6120031" y="1491428"/>
            <a:ext cx="90766" cy="9076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613927" y="5856703"/>
                <a:ext cx="562013" cy="6222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27" y="5856703"/>
                <a:ext cx="562013" cy="622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6164207" y="5605264"/>
            <a:ext cx="1745241" cy="1980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626048" y="4944483"/>
                <a:ext cx="619657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48" y="4944483"/>
                <a:ext cx="61965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7804880" y="5505239"/>
            <a:ext cx="211560" cy="21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869625" y="5569260"/>
            <a:ext cx="86784" cy="8678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948834" y="1561304"/>
            <a:ext cx="0" cy="602417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308809" y="4320153"/>
                <a:ext cx="56303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09" y="4320153"/>
                <a:ext cx="56303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H="1">
            <a:off x="2588794" y="8565685"/>
            <a:ext cx="3575416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48834" y="7585483"/>
            <a:ext cx="0" cy="9872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64758" y="7802131"/>
                <a:ext cx="65114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58" y="7802131"/>
                <a:ext cx="6511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 flipV="1">
            <a:off x="8374040" y="4597154"/>
            <a:ext cx="0" cy="1512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97713" y="4597152"/>
            <a:ext cx="10906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913765" y="7585484"/>
            <a:ext cx="1422268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027484" y="8430824"/>
            <a:ext cx="269722" cy="269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224635" y="8397084"/>
                <a:ext cx="5194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5" y="8397084"/>
                <a:ext cx="51943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645386" y="7638083"/>
                <a:ext cx="5194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86" y="7638083"/>
                <a:ext cx="51943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6027484" y="7448092"/>
            <a:ext cx="269722" cy="269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55766" y="928606"/>
                <a:ext cx="5348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766" y="928606"/>
                <a:ext cx="53482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68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5699956" y="4037135"/>
            <a:ext cx="0" cy="383133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99956" y="4037136"/>
            <a:ext cx="0" cy="369236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3600000">
            <a:off x="4430343" y="3299289"/>
            <a:ext cx="0" cy="293522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7200000">
            <a:off x="3297323" y="4030592"/>
            <a:ext cx="2402631" cy="138715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-3600000">
            <a:off x="6970943" y="3308901"/>
            <a:ext cx="0" cy="293522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99955" y="4032383"/>
            <a:ext cx="2402631" cy="138715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3600000">
            <a:off x="5171969" y="3728344"/>
            <a:ext cx="0" cy="121615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-3600000">
            <a:off x="6225486" y="3728345"/>
            <a:ext cx="0" cy="121615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6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8654282" y="5137212"/>
            <a:ext cx="0" cy="20937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21661" y="6016291"/>
            <a:ext cx="73152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3600000">
            <a:off x="1721662" y="6016291"/>
            <a:ext cx="73152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-3600000">
            <a:off x="1721661" y="6016291"/>
            <a:ext cx="73152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 5"/>
          <p:cNvSpPr/>
          <p:nvPr/>
        </p:nvSpPr>
        <p:spPr>
          <a:xfrm>
            <a:off x="2104240" y="3191272"/>
            <a:ext cx="6550042" cy="5646588"/>
          </a:xfrm>
          <a:prstGeom prst="hexagon">
            <a:avLst>
              <a:gd name="adj" fmla="val 29370"/>
              <a:gd name="vf" fmla="val 115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4164640" y="4801670"/>
            <a:ext cx="2429242" cy="2429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2555966" y="3192996"/>
            <a:ext cx="5646590" cy="564659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6809655" y="3011042"/>
            <a:ext cx="374500" cy="374500"/>
            <a:chOff x="7537600" y="1339510"/>
            <a:chExt cx="610628" cy="610628"/>
          </a:xfrm>
        </p:grpSpPr>
        <p:sp>
          <p:nvSpPr>
            <p:cNvPr id="8" name="Oval 7"/>
            <p:cNvSpPr/>
            <p:nvPr/>
          </p:nvSpPr>
          <p:spPr>
            <a:xfrm>
              <a:off x="7537600" y="1339510"/>
              <a:ext cx="610628" cy="6106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690000" y="1491910"/>
              <a:ext cx="305828" cy="305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41080" y="5829041"/>
            <a:ext cx="374500" cy="374500"/>
            <a:chOff x="7537600" y="1339510"/>
            <a:chExt cx="610628" cy="610628"/>
          </a:xfrm>
        </p:grpSpPr>
        <p:sp>
          <p:nvSpPr>
            <p:cNvPr id="12" name="Oval 11"/>
            <p:cNvSpPr/>
            <p:nvPr/>
          </p:nvSpPr>
          <p:spPr>
            <a:xfrm>
              <a:off x="7537600" y="1339510"/>
              <a:ext cx="610628" cy="6106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7690000" y="1491910"/>
              <a:ext cx="305828" cy="305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9655" y="8643450"/>
            <a:ext cx="374500" cy="374500"/>
            <a:chOff x="7537600" y="1339510"/>
            <a:chExt cx="610628" cy="610628"/>
          </a:xfrm>
        </p:grpSpPr>
        <p:sp>
          <p:nvSpPr>
            <p:cNvPr id="15" name="Oval 14"/>
            <p:cNvSpPr/>
            <p:nvPr/>
          </p:nvSpPr>
          <p:spPr>
            <a:xfrm>
              <a:off x="7537600" y="1339510"/>
              <a:ext cx="610628" cy="6106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7690000" y="1491910"/>
              <a:ext cx="305828" cy="305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6" y="15409"/>
            <a:ext cx="2609314" cy="237155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8654282" y="4629708"/>
            <a:ext cx="0" cy="1371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7200000" flipV="1">
            <a:off x="4349951" y="8479420"/>
            <a:ext cx="0" cy="1371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7200000" flipV="1">
            <a:off x="3172133" y="2848372"/>
            <a:ext cx="0" cy="1371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79261" y="6016290"/>
            <a:ext cx="210312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379261" y="3913170"/>
            <a:ext cx="0" cy="2103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77166" y="5325875"/>
                <a:ext cx="5881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66" y="5325875"/>
                <a:ext cx="58811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13618" y="3459125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18" y="3459125"/>
                <a:ext cx="59580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5379261" y="6631239"/>
            <a:ext cx="3275021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79261" y="5137212"/>
            <a:ext cx="0" cy="21962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903122" y="6478048"/>
                <a:ext cx="6687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122" y="6478048"/>
                <a:ext cx="66870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07744" y="3954016"/>
                <a:ext cx="765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744" y="3954016"/>
                <a:ext cx="76578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83532" y="3703359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32" y="3703359"/>
                <a:ext cx="77764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85640" y="9091227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40" y="9091227"/>
                <a:ext cx="77764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95826" y="2349732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826" y="2349732"/>
                <a:ext cx="77764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408951" y="6121514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51" y="6121514"/>
                <a:ext cx="77764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8602" y="8369761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02" y="8369761"/>
                <a:ext cx="777649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83832" y="4541361"/>
                <a:ext cx="6359626" cy="3859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𝐴𝐸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4541361"/>
                <a:ext cx="6359626" cy="38591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83832" y="1337005"/>
                <a:ext cx="7481728" cy="3004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1337005"/>
                <a:ext cx="7481728" cy="3004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83832" y="420688"/>
                <a:ext cx="1725088" cy="539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420688"/>
                <a:ext cx="1725088" cy="539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08068" y="433545"/>
                <a:ext cx="1251112" cy="51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068" y="433545"/>
                <a:ext cx="1251112" cy="514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80" y="1195400"/>
            <a:ext cx="3789582" cy="6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1" y="1512589"/>
            <a:ext cx="9721078" cy="70332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300356" y="1788840"/>
            <a:ext cx="360040" cy="20162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00156" y="2796952"/>
            <a:ext cx="180020" cy="17641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23592" y="4813176"/>
            <a:ext cx="72008" cy="154817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548" y="1512589"/>
            <a:ext cx="405048" cy="1116124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0036" y="2250277"/>
            <a:ext cx="2668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Adjustment Gear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409663" y="1327923"/>
            <a:ext cx="190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 smtClean="0"/>
              <a:t>Bicell</a:t>
            </a:r>
            <a:r>
              <a:rPr lang="en-CA" sz="2800" dirty="0" smtClean="0"/>
              <a:t> Board</a:t>
            </a:r>
            <a:endParaRPr lang="en-CA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312814" y="7762524"/>
            <a:ext cx="273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 smtClean="0"/>
              <a:t>Bicell</a:t>
            </a:r>
            <a:r>
              <a:rPr lang="en-CA" sz="2800" dirty="0" smtClean="0"/>
              <a:t> Photodiode</a:t>
            </a:r>
            <a:endParaRPr lang="en-CA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680176" y="5785129"/>
            <a:ext cx="1374888" cy="19084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93443" y="7801508"/>
            <a:ext cx="2172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Onboard ADC</a:t>
            </a:r>
            <a:endParaRPr lang="en-CA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020436" y="4921188"/>
            <a:ext cx="396044" cy="28803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460" y="9893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Interconnect Flex</a:t>
            </a:r>
            <a:endParaRPr lang="en-CA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35885" y="6361348"/>
            <a:ext cx="197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Infrared LED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1466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966912"/>
            <a:ext cx="39909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01862" y="4103040"/>
                <a:ext cx="8123955" cy="2402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62" y="4103040"/>
                <a:ext cx="8123955" cy="2402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1862" y="6905098"/>
                <a:ext cx="6974794" cy="7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62" y="6905098"/>
                <a:ext cx="6974794" cy="7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15230" y="8197552"/>
                <a:ext cx="6802440" cy="1499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30" y="8197552"/>
                <a:ext cx="6802440" cy="1499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blipFill>
                  <a:blip r:embed="rId8"/>
                  <a:stretch>
                    <a:fillRect l="-12500" r="-4167" b="-205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Arc 101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blipFill>
                  <a:blip r:embed="rId18"/>
                  <a:stretch>
                    <a:fillRect l="-16667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Arc 109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5000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Connector 115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blipFill>
                  <a:blip r:embed="rId8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Oval 124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Arc 150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219944" y="456692"/>
                <a:ext cx="7589775" cy="313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Calculation of the required stiffness: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3×102×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×1.7658×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5.987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Calculation of the required length of the spring steel arms: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 for 1095 spring steel = 207 </a:t>
                </a:r>
                <a:r>
                  <a:rPr lang="en-US" dirty="0" err="1" smtClean="0"/>
                  <a:t>Gpa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1.0668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=4.047×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3×207×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4.047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5.987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33.1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44" y="456692"/>
                <a:ext cx="7589775" cy="3134384"/>
              </a:xfrm>
              <a:prstGeom prst="rect">
                <a:avLst/>
              </a:prstGeom>
              <a:blipFill>
                <a:blip r:embed="rId2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4170017" y="3681890"/>
                <a:ext cx="5274355" cy="4790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17" y="3681890"/>
                <a:ext cx="5274355" cy="4790479"/>
              </a:xfrm>
              <a:prstGeom prst="rect">
                <a:avLst/>
              </a:prstGeom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5" name="Group 114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ctangle 232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9" name="Text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205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ectangle 240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TextBox 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7" name="Straight Arrow Connector 246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Oval 248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8" name="TextBox 2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Straight Connector 278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0" name="TextBox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Connector 280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3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/>
            <p:nvPr/>
          </p:nvCxnSpPr>
          <p:spPr>
            <a:xfrm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/>
                <p:cNvSpPr txBox="1"/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0" name="TextBox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1" name="Arc 290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/>
                <p:cNvSpPr txBox="1"/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2" name="TextBox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blipFill>
                  <a:blip r:embed="rId16"/>
                  <a:stretch>
                    <a:fillRect l="-16667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Arc 294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/>
                <p:cNvSpPr txBox="1"/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6" name="TextBox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5000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/>
                <p:cNvSpPr txBox="1"/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7" name="TextBox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/>
                <p:cNvSpPr txBox="1"/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9" name="TextBox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Rectangle 299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Oval 306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1" name="Straight Connector 330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Arc 332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Arrow Connector 333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4101862" y="622192"/>
                <a:ext cx="6974794" cy="7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62" y="622192"/>
                <a:ext cx="6974794" cy="711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4115230" y="1914646"/>
                <a:ext cx="5675977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30" y="1914646"/>
                <a:ext cx="5675977" cy="94525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7848" y="996752"/>
                <a:ext cx="7945830" cy="2464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996752"/>
                <a:ext cx="7945830" cy="2464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7848" y="4996886"/>
                <a:ext cx="6729022" cy="734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4996886"/>
                <a:ext cx="6729022" cy="734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41216" y="6289340"/>
                <a:ext cx="6891502" cy="1499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16" y="6289340"/>
                <a:ext cx="6891502" cy="1499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4" name="Group 333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Arrow Connector 229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Rectangle 231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/>
                <p:cNvSpPr txBox="1"/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9" name="Text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Rectangle 239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Oval 247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79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TextBox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5" name="Straight Arrow Connector 284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 285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Arc 289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/>
                <p:cNvSpPr txBox="1"/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1" name="TextBox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/>
                <p:cNvSpPr txBox="1"/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2" name="TextBox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1212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294"/>
                <p:cNvSpPr txBox="1"/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5" name="TextBox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125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/>
                <p:cNvSpPr txBox="1"/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6" name="TextBox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" name="Straight Connector 296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/>
                <p:cNvSpPr txBox="1"/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8" name="TextBox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9" name="Rectangle 298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4" name="TextBox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6" name="Oval 305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Connector 329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2" name="Arc 331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Arrow Connector 332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602128" y="8411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7882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4170017" y="3515085"/>
                <a:ext cx="5274355" cy="5204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17" y="3515085"/>
                <a:ext cx="5274355" cy="5204245"/>
              </a:xfrm>
              <a:prstGeom prst="rect">
                <a:avLst/>
              </a:prstGeom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3" name="Group 442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444" name="Straight Connector 443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Arrow Connector 445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TextBox 446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47" name="TextBox 4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8" name="Straight Arrow Connector 447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" name="Rectangle 449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Arrow Connector 451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455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6" name="TextBox 4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/>
                <p:cNvSpPr txBox="1"/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7" name="TextBox 4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8" name="Rectangle 457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Connector 459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Box 462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TextBox 4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4" name="Straight Arrow Connector 463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TextBox 464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5" name="TextBox 4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6" name="Oval 465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Arrow Connector 492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4" name="TextBox 4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TextBox 494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5" name="TextBox 4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Connector 495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TextBox 496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7" name="TextBox 4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Connector 497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TextBox 499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0" name="TextBox 4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1" name="Straight Arrow Connector 500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TextBox 501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2" name="TextBox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3" name="Straight Arrow Connector 502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/>
                <p:cNvSpPr txBox="1"/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5" name="TextBox 5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6" name="Arc 505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Box 506"/>
                <p:cNvSpPr txBox="1"/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7" name="TextBox 5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TextBox 507"/>
                <p:cNvSpPr txBox="1"/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8" name="TextBox 5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1212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9" name="Straight Arrow Connector 508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0" name="Arc 509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TextBox 510"/>
                <p:cNvSpPr txBox="1"/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1" name="TextBox 5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125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TextBox 511"/>
                <p:cNvSpPr txBox="1"/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2" name="TextBox 5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Connector 512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Box 513"/>
                <p:cNvSpPr txBox="1"/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4" name="TextBox 5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5" name="Rectangle 514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7" name="Straight Connector 516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TextBox 519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TextBox 5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TextBox 520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1" name="TextBox 5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Oval 521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3" name="Straight Arrow Connector 522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4" name="TextBox 5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5" name="TextBox 5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6" name="Straight Connector 545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/>
                <p:cNvSpPr txBox="1"/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7" name="TextBox 5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8" name="Arc 547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9" name="Straight Arrow Connector 548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Oval 549"/>
            <p:cNvSpPr/>
            <p:nvPr/>
          </p:nvSpPr>
          <p:spPr>
            <a:xfrm>
              <a:off x="602128" y="8411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TextBox 550"/>
              <p:cNvSpPr txBox="1"/>
              <p:nvPr/>
            </p:nvSpPr>
            <p:spPr>
              <a:xfrm>
                <a:off x="4219945" y="519482"/>
                <a:ext cx="6729022" cy="734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51" name="TextBox 5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45" y="519482"/>
                <a:ext cx="6729022" cy="73475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/>
              <p:cNvSpPr txBox="1"/>
              <p:nvPr/>
            </p:nvSpPr>
            <p:spPr>
              <a:xfrm>
                <a:off x="4233313" y="1811936"/>
                <a:ext cx="5683607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13" y="1811936"/>
                <a:ext cx="5683607" cy="94474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3372" y="5317232"/>
                <a:ext cx="11430000" cy="2234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b="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2" y="5317232"/>
                <a:ext cx="11430000" cy="2234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3372" y="7806965"/>
                <a:ext cx="11430000" cy="193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b="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2" y="7806965"/>
                <a:ext cx="11430000" cy="1930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140116" y="107262"/>
            <a:ext cx="3708412" cy="4916289"/>
            <a:chOff x="263352" y="348680"/>
            <a:chExt cx="3708412" cy="491628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556" r="-2222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396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18519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 76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30000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1212" b="-114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Arc 80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blipFill>
                  <a:blip r:embed="rId18"/>
                  <a:stretch>
                    <a:fillRect l="-22500" r="-12500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556" r="-2222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396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18519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30000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Arc 118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02128" y="8411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96722" y="107262"/>
            <a:ext cx="3708412" cy="4916289"/>
            <a:chOff x="263352" y="348680"/>
            <a:chExt cx="3708412" cy="4916289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3937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13043" r="-869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21429" r="-14286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Arrow Connector 181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Arc 186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25641" r="-30769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blipFill>
                  <a:blip r:embed="rId30"/>
                  <a:stretch>
                    <a:fillRect l="-17143" r="-2857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Straight Arrow Connector 189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Arc 190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blipFill>
                  <a:blip r:embed="rId31"/>
                  <a:stretch>
                    <a:fillRect l="-23077" r="-5128" b="-114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blipFill>
                  <a:blip r:embed="rId3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Connector 193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Rectangle 195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3937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13043" r="-869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Oval 202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21429" r="-14286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6" name="TextBox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7" name="Straight Connector 226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25641" r="-30769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Arc 228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8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17" y="24644"/>
            <a:ext cx="7673354" cy="4752526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8731017" y="4777170"/>
            <a:ext cx="0" cy="6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514993" y="5605264"/>
            <a:ext cx="3665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Input force profile loaded from the </a:t>
            </a:r>
          </a:p>
          <a:p>
            <a:r>
              <a:rPr lang="en-CA" dirty="0" smtClean="0"/>
              <a:t>ATI force sensor readings of the force</a:t>
            </a:r>
          </a:p>
          <a:p>
            <a:r>
              <a:rPr lang="en-CA" dirty="0" smtClean="0"/>
              <a:t>sensor calibration in TRO paper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1169777" y="5101207"/>
                <a:ext cx="7345216" cy="1770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77" y="5101207"/>
                <a:ext cx="7345216" cy="1770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/>
          <p:cNvSpPr/>
          <p:nvPr/>
        </p:nvSpPr>
        <p:spPr>
          <a:xfrm>
            <a:off x="7716180" y="5101207"/>
            <a:ext cx="612068" cy="17706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Rectangle 120"/>
          <p:cNvSpPr/>
          <p:nvPr/>
        </p:nvSpPr>
        <p:spPr>
          <a:xfrm>
            <a:off x="1379476" y="5749279"/>
            <a:ext cx="252028" cy="5040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TextBox 121"/>
          <p:cNvSpPr txBox="1"/>
          <p:nvPr/>
        </p:nvSpPr>
        <p:spPr>
          <a:xfrm>
            <a:off x="299356" y="7058292"/>
            <a:ext cx="537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calibration matrix calculated in the </a:t>
            </a:r>
          </a:p>
          <a:p>
            <a:r>
              <a:rPr lang="en-CA" dirty="0" smtClean="0"/>
              <a:t>TRO paper when the sensor is mounted on a steel shaft</a:t>
            </a:r>
            <a:endParaRPr lang="en-CA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4"/>
          <a:srcRect l="-274952" r="-183577" b="93054"/>
          <a:stretch/>
        </p:blipFill>
        <p:spPr>
          <a:xfrm>
            <a:off x="4204360" y="1969995"/>
            <a:ext cx="163448" cy="6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60648"/>
            <a:ext cx="9088995" cy="4788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7" y="4957191"/>
            <a:ext cx="9088994" cy="49862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95400" y="6564993"/>
                <a:ext cx="983432" cy="1770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6564993"/>
                <a:ext cx="983432" cy="1770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98131" y="1569575"/>
                <a:ext cx="777970" cy="1770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31" y="1569575"/>
                <a:ext cx="777970" cy="1770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9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80042</TotalTime>
  <Words>9669</Words>
  <Application>Microsoft Office PowerPoint</Application>
  <PresentationFormat>Custom</PresentationFormat>
  <Paragraphs>284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ahhadi</dc:creator>
  <cp:lastModifiedBy>Amir Hadi</cp:lastModifiedBy>
  <cp:revision>130</cp:revision>
  <dcterms:created xsi:type="dcterms:W3CDTF">2019-01-23T01:17:59Z</dcterms:created>
  <dcterms:modified xsi:type="dcterms:W3CDTF">2020-04-13T01:31:00Z</dcterms:modified>
</cp:coreProperties>
</file>