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8"/>
  </p:notesMasterIdLst>
  <p:sldIdLst>
    <p:sldId id="256" r:id="rId2"/>
    <p:sldId id="257" r:id="rId3"/>
    <p:sldId id="258" r:id="rId4"/>
    <p:sldId id="283" r:id="rId5"/>
    <p:sldId id="270" r:id="rId6"/>
    <p:sldId id="290" r:id="rId7"/>
    <p:sldId id="281" r:id="rId8"/>
    <p:sldId id="274" r:id="rId9"/>
    <p:sldId id="297" r:id="rId10"/>
    <p:sldId id="300" r:id="rId11"/>
    <p:sldId id="266" r:id="rId12"/>
    <p:sldId id="304" r:id="rId13"/>
    <p:sldId id="315" r:id="rId14"/>
    <p:sldId id="316" r:id="rId15"/>
    <p:sldId id="314" r:id="rId16"/>
    <p:sldId id="317" r:id="rId17"/>
    <p:sldId id="318" r:id="rId18"/>
    <p:sldId id="305" r:id="rId19"/>
    <p:sldId id="307" r:id="rId20"/>
    <p:sldId id="308" r:id="rId21"/>
    <p:sldId id="309" r:id="rId22"/>
    <p:sldId id="310" r:id="rId23"/>
    <p:sldId id="311" r:id="rId24"/>
    <p:sldId id="312" r:id="rId25"/>
    <p:sldId id="262" r:id="rId26"/>
    <p:sldId id="313"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19D22C-B41D-419E-8EE6-CB357360371A}">
  <a:tblStyle styleId="{7C19D22C-B41D-419E-8EE6-CB35736037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025F7D-8389-4E44-8A5F-64B26341C6B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93" autoAdjust="0"/>
  </p:normalViewPr>
  <p:slideViewPr>
    <p:cSldViewPr snapToGrid="0">
      <p:cViewPr varScale="1">
        <p:scale>
          <a:sx n="52" d="100"/>
          <a:sy n="52" d="100"/>
        </p:scale>
        <p:origin x="17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Cambria" panose="02040503050406030204" pitchFamily="18" charset="0"/>
              </a:rPr>
              <a:t>Natural Language Processing Project</a:t>
            </a:r>
            <a:br>
              <a:rPr lang="en-US" sz="1800" b="0" i="0" dirty="0">
                <a:solidFill>
                  <a:srgbClr val="000000"/>
                </a:solidFill>
                <a:effectLst/>
                <a:latin typeface="Cambria" panose="02040503050406030204" pitchFamily="18" charset="0"/>
              </a:rPr>
            </a:br>
            <a:br>
              <a:rPr lang="en-US" dirty="0"/>
            </a:br>
            <a:r>
              <a:rPr lang="en-US" sz="1800" b="1" i="0" dirty="0">
                <a:solidFill>
                  <a:srgbClr val="000000"/>
                </a:solidFill>
                <a:effectLst/>
                <a:latin typeface="Cambria-Bold"/>
              </a:rPr>
              <a:t>Analyzing Twitter users' feelings</a:t>
            </a:r>
            <a:br>
              <a:rPr lang="en-US" sz="1800" b="1" i="0" dirty="0">
                <a:solidFill>
                  <a:srgbClr val="000000"/>
                </a:solidFill>
                <a:effectLst/>
                <a:latin typeface="Cambria-Bold"/>
              </a:rPr>
            </a:br>
            <a:r>
              <a:rPr lang="en-US" sz="1800" b="1" i="0" dirty="0">
                <a:solidFill>
                  <a:srgbClr val="000000"/>
                </a:solidFill>
                <a:effectLst/>
                <a:latin typeface="Cambria-Bold"/>
              </a:rPr>
              <a:t>about the takeover of Twitter by Elon Musk</a:t>
            </a:r>
            <a:br>
              <a:rPr lang="en-US" sz="1800" b="1" i="0" dirty="0">
                <a:solidFill>
                  <a:srgbClr val="000000"/>
                </a:solidFill>
                <a:effectLst/>
                <a:latin typeface="Cambria-Bold"/>
              </a:rPr>
            </a:br>
            <a:r>
              <a:rPr lang="en-US" sz="1800" b="1" i="0" dirty="0">
                <a:solidFill>
                  <a:srgbClr val="000000"/>
                </a:solidFill>
                <a:effectLst/>
                <a:latin typeface="Cambria-Bold"/>
              </a:rPr>
              <a:t>using 75000 tweets</a:t>
            </a:r>
            <a:r>
              <a:rPr lang="en-US" dirty="0"/>
              <a:t> </a:t>
            </a:r>
            <a:br>
              <a:rPr lang="en-US" dirty="0"/>
            </a:br>
            <a:endParaRPr lang="en-U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our bar graph for the most frequent words in the data frame.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And indicates how many times they’ve been repeated.</a:t>
            </a:r>
          </a:p>
        </p:txBody>
      </p:sp>
    </p:spTree>
    <p:extLst>
      <p:ext uri="{BB962C8B-B14F-4D97-AF65-F5344CB8AC3E}">
        <p14:creationId xmlns:p14="http://schemas.microsoft.com/office/powerpoint/2010/main" val="3870531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 start Sentiment Analysis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800" b="1" i="0" dirty="0">
                <a:solidFill>
                  <a:srgbClr val="000000"/>
                </a:solidFill>
                <a:effectLst/>
                <a:latin typeface="Cambria-Bold"/>
              </a:rPr>
              <a:t>We used Vader in this part.</a:t>
            </a:r>
          </a:p>
          <a:p>
            <a:pPr marL="139700" indent="0">
              <a:buNone/>
            </a:pPr>
            <a:r>
              <a:rPr lang="en-US" sz="1800" b="0" i="0" dirty="0">
                <a:solidFill>
                  <a:srgbClr val="000000"/>
                </a:solidFill>
                <a:effectLst/>
                <a:latin typeface="Calibri" panose="020F0502020204030204" pitchFamily="34" charset="0"/>
              </a:rPr>
              <a:t>VADER belongs to a sentiment analysis type based on lexicons of sentiment-related words.</a:t>
            </a:r>
          </a:p>
          <a:p>
            <a:pPr marL="139700" indent="0">
              <a:buNone/>
            </a:pPr>
            <a:endParaRPr lang="en-US" sz="1800" b="0" i="0" dirty="0">
              <a:solidFill>
                <a:srgbClr val="000000"/>
              </a:solidFill>
              <a:effectLst/>
              <a:latin typeface="Calibri" panose="020F0502020204030204" pitchFamily="34" charset="0"/>
            </a:endParaRPr>
          </a:p>
          <a:p>
            <a:pPr marL="139700" indent="0">
              <a:buNone/>
            </a:pPr>
            <a:endParaRPr lang="en-US" dirty="0"/>
          </a:p>
          <a:p>
            <a:pPr marL="139700" indent="0">
              <a:buNone/>
            </a:pPr>
            <a:br>
              <a:rPr lang="en-US" dirty="0"/>
            </a:br>
            <a:br>
              <a:rPr lang="en-US" dirty="0"/>
            </a:br>
            <a:endParaRPr lang="en-US" dirty="0"/>
          </a:p>
        </p:txBody>
      </p:sp>
    </p:spTree>
    <p:extLst>
      <p:ext uri="{BB962C8B-B14F-4D97-AF65-F5344CB8AC3E}">
        <p14:creationId xmlns:p14="http://schemas.microsoft.com/office/powerpoint/2010/main" val="429252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0" i="0" dirty="0">
                <a:solidFill>
                  <a:srgbClr val="000000"/>
                </a:solidFill>
                <a:effectLst/>
                <a:latin typeface="Calibri" panose="020F0502020204030204" pitchFamily="34" charset="0"/>
              </a:rPr>
              <a:t>In this approach, each of the words in the lexicon is rated as to, whether it is positive or negative or neutral in nature.</a:t>
            </a:r>
          </a:p>
          <a:p>
            <a:pPr marL="139700" indent="0">
              <a:buNone/>
            </a:pPr>
            <a:endParaRPr lang="en-US" sz="1100" b="0" i="0" dirty="0">
              <a:solidFill>
                <a:srgbClr val="000000"/>
              </a:solidFill>
              <a:effectLst/>
              <a:latin typeface="Calibri" panose="020F0502020204030204" pitchFamily="34" charset="0"/>
            </a:endParaRPr>
          </a:p>
          <a:p>
            <a:pPr marL="139700" indent="0">
              <a:buNone/>
            </a:pPr>
            <a:r>
              <a:rPr lang="en-US" sz="1100" b="0" i="0" dirty="0">
                <a:solidFill>
                  <a:srgbClr val="000000"/>
                </a:solidFill>
                <a:effectLst/>
                <a:latin typeface="Calibri" panose="020F0502020204030204" pitchFamily="34" charset="0"/>
              </a:rPr>
              <a:t>and how positive or negative in many cases.</a:t>
            </a:r>
          </a:p>
          <a:p>
            <a:pPr marL="139700" indent="0">
              <a:buNone/>
            </a:pPr>
            <a:r>
              <a:rPr lang="en-US" sz="1100" b="0" i="0" dirty="0">
                <a:solidFill>
                  <a:srgbClr val="000000"/>
                </a:solidFill>
                <a:effectLst/>
                <a:latin typeface="Calibri" panose="020F0502020204030204" pitchFamily="34" charset="0"/>
              </a:rPr>
              <a:t>We can see part of the result from VADER’s lexicon, where more positive words have higher positive ratings and more negative words have lower negative ratings.</a:t>
            </a:r>
            <a:br>
              <a:rPr lang="en-US" sz="1100" b="0" i="0" dirty="0">
                <a:solidFill>
                  <a:srgbClr val="000000"/>
                </a:solidFill>
                <a:effectLst/>
                <a:latin typeface="Calibri" panose="020F0502020204030204" pitchFamily="34" charset="0"/>
              </a:rPr>
            </a:br>
            <a:endParaRPr lang="en-US" sz="1100" b="0" i="0" dirty="0">
              <a:solidFill>
                <a:srgbClr val="000000"/>
              </a:solidFill>
              <a:effectLst/>
              <a:latin typeface="Calibri" panose="020F0502020204030204" pitchFamily="34" charset="0"/>
            </a:endParaRPr>
          </a:p>
          <a:p>
            <a:pPr marL="139700" indent="0">
              <a:buNone/>
            </a:pPr>
            <a:r>
              <a:rPr lang="en-US" sz="1100" b="0" i="0" dirty="0">
                <a:solidFill>
                  <a:srgbClr val="000000"/>
                </a:solidFill>
                <a:effectLst/>
                <a:latin typeface="Calibri" panose="020F0502020204030204" pitchFamily="34" charset="0"/>
              </a:rPr>
              <a:t>In addition, a compound score shows the importance of a sentence. In the end, we converted all polarity scores and sentences into a dataframe.</a:t>
            </a:r>
            <a:br>
              <a:rPr lang="en-US" sz="1100" b="0" i="0" dirty="0">
                <a:solidFill>
                  <a:srgbClr val="000000"/>
                </a:solidFill>
                <a:effectLst/>
                <a:latin typeface="Calibri" panose="020F0502020204030204" pitchFamily="34" charset="0"/>
              </a:rPr>
            </a:br>
            <a:endParaRPr lang="en-US" sz="1100" b="0" i="0" dirty="0">
              <a:solidFill>
                <a:srgbClr val="000000"/>
              </a:solidFill>
              <a:effectLst/>
              <a:latin typeface="Calibri" panose="020F0502020204030204" pitchFamily="34" charset="0"/>
            </a:endParaRPr>
          </a:p>
          <a:p>
            <a:pPr marL="139700" indent="0">
              <a:buNone/>
            </a:pPr>
            <a:r>
              <a:rPr lang="en-US" sz="1100" b="0" i="0" dirty="0">
                <a:solidFill>
                  <a:srgbClr val="000000"/>
                </a:solidFill>
                <a:effectLst/>
                <a:latin typeface="Calibri" panose="020F0502020204030204" pitchFamily="34" charset="0"/>
              </a:rPr>
              <a:t>We arranged the dataset in descending order based on (Compound score) to find the most crucial sentence from the given data.</a:t>
            </a:r>
          </a:p>
          <a:p>
            <a:pPr marL="139700" indent="0">
              <a:buNone/>
            </a:pPr>
            <a:br>
              <a:rPr lang="en-US" sz="1800" b="0" i="0" dirty="0">
                <a:solidFill>
                  <a:srgbClr val="000000"/>
                </a:solidFill>
                <a:effectLst/>
                <a:latin typeface="Calibri" panose="020F0502020204030204" pitchFamily="34" charset="0"/>
              </a:rPr>
            </a:br>
            <a:br>
              <a:rPr lang="en-US" dirty="0"/>
            </a:br>
            <a:endParaRPr lang="en-US" dirty="0"/>
          </a:p>
          <a:p>
            <a:endParaRPr lang="en-US" dirty="0"/>
          </a:p>
        </p:txBody>
      </p:sp>
    </p:spTree>
    <p:extLst>
      <p:ext uri="{BB962C8B-B14F-4D97-AF65-F5344CB8AC3E}">
        <p14:creationId xmlns:p14="http://schemas.microsoft.com/office/powerpoint/2010/main" val="1240409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a:p>
            <a:pPr marL="139700" indent="0">
              <a:buNone/>
            </a:pPr>
            <a:r>
              <a:rPr lang="en-US" sz="1100" b="0" i="0" dirty="0">
                <a:solidFill>
                  <a:srgbClr val="000000"/>
                </a:solidFill>
                <a:effectLst/>
                <a:latin typeface="Calibri" panose="020F0502020204030204" pitchFamily="34" charset="0"/>
              </a:rPr>
              <a:t>We did the same to fine the most positive and negative sentences.</a:t>
            </a:r>
            <a:endParaRPr lang="en-US" dirty="0"/>
          </a:p>
        </p:txBody>
      </p:sp>
    </p:spTree>
    <p:extLst>
      <p:ext uri="{BB962C8B-B14F-4D97-AF65-F5344CB8AC3E}">
        <p14:creationId xmlns:p14="http://schemas.microsoft.com/office/powerpoint/2010/main" val="206633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1" i="0" dirty="0">
                <a:solidFill>
                  <a:srgbClr val="000000"/>
                </a:solidFill>
                <a:effectLst/>
                <a:latin typeface="Cambria-Bold"/>
              </a:rPr>
              <a:t>Now we’re Giving threshold values for classification</a:t>
            </a:r>
            <a:br>
              <a:rPr lang="en-US" sz="1100" b="1" i="0" dirty="0">
                <a:solidFill>
                  <a:srgbClr val="000000"/>
                </a:solidFill>
                <a:effectLst/>
                <a:latin typeface="Cambria-Bold"/>
              </a:rPr>
            </a:br>
            <a:r>
              <a:rPr lang="en-US" sz="1100" b="0" i="0" dirty="0">
                <a:solidFill>
                  <a:srgbClr val="000000"/>
                </a:solidFill>
                <a:effectLst/>
                <a:latin typeface="Calibri" panose="020F0502020204030204" pitchFamily="34" charset="0"/>
              </a:rPr>
              <a:t>The threshold value will categorize if a given sentence is positive, negative, or neutral, and the</a:t>
            </a:r>
            <a:br>
              <a:rPr lang="en-US" sz="1100" b="0" i="0" dirty="0">
                <a:solidFill>
                  <a:srgbClr val="000000"/>
                </a:solidFill>
                <a:effectLst/>
                <a:latin typeface="Calibri" panose="020F0502020204030204" pitchFamily="34" charset="0"/>
              </a:rPr>
            </a:br>
            <a:r>
              <a:rPr lang="en-US" sz="1100" b="0" i="0" dirty="0">
                <a:solidFill>
                  <a:srgbClr val="000000"/>
                </a:solidFill>
                <a:effectLst/>
                <a:latin typeface="Calibri" panose="020F0502020204030204" pitchFamily="34" charset="0"/>
              </a:rPr>
              <a:t>predictions will be saved into a Target or sentiment column in our dataframe.</a:t>
            </a:r>
            <a:r>
              <a:rPr lang="en-US" dirty="0"/>
              <a:t> </a:t>
            </a:r>
          </a:p>
        </p:txBody>
      </p:sp>
    </p:spTree>
    <p:extLst>
      <p:ext uri="{BB962C8B-B14F-4D97-AF65-F5344CB8AC3E}">
        <p14:creationId xmlns:p14="http://schemas.microsoft.com/office/powerpoint/2010/main" val="255184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0" i="0" u="none" strike="noStrike" cap="none" dirty="0">
                <a:solidFill>
                  <a:srgbClr val="000000"/>
                </a:solidFill>
                <a:effectLst/>
                <a:latin typeface="Calibri" panose="020F0502020204030204" pitchFamily="34" charset="0"/>
                <a:cs typeface="Arial"/>
                <a:sym typeface="Arial"/>
              </a:rPr>
              <a:t>As </a:t>
            </a:r>
            <a:r>
              <a:rPr lang="en-US" sz="1100" b="0" i="0" dirty="0">
                <a:solidFill>
                  <a:srgbClr val="000000"/>
                </a:solidFill>
                <a:effectLst/>
                <a:latin typeface="Calibri" panose="020F0502020204030204" pitchFamily="34" charset="0"/>
              </a:rPr>
              <a:t>We don’t need other columns such as the score of being negative, neutral, positive, and compound we removed them</a:t>
            </a:r>
          </a:p>
          <a:p>
            <a:pPr marL="139700" indent="0">
              <a:buNone/>
            </a:pPr>
            <a:r>
              <a:rPr lang="en-US" sz="1100" b="0" i="0" dirty="0">
                <a:solidFill>
                  <a:srgbClr val="000000"/>
                </a:solidFill>
                <a:effectLst/>
                <a:latin typeface="Calibri" panose="020F0502020204030204" pitchFamily="34" charset="0"/>
              </a:rPr>
              <a:t>to reach the Final dataframe with Target column which assigns a label negative, neutral, positive to our sentence.</a:t>
            </a:r>
          </a:p>
          <a:p>
            <a:pPr marL="139700" indent="0">
              <a:buNone/>
            </a:pPr>
            <a:br>
              <a:rPr lang="en-US" sz="1100" b="0" i="0" dirty="0">
                <a:solidFill>
                  <a:srgbClr val="000000"/>
                </a:solidFill>
                <a:effectLst/>
                <a:latin typeface="Calibri" panose="020F0502020204030204" pitchFamily="34" charset="0"/>
              </a:rPr>
            </a:br>
            <a:r>
              <a:rPr lang="en-US" sz="1100" b="0" i="0" dirty="0">
                <a:solidFill>
                  <a:srgbClr val="000000"/>
                </a:solidFill>
                <a:effectLst/>
                <a:latin typeface="Calibri" panose="020F0502020204030204" pitchFamily="34" charset="0"/>
              </a:rPr>
              <a:t>There are about 21000 positive, 37000 negative, and 17000 neutral sentences present in the dataset.</a:t>
            </a:r>
          </a:p>
          <a:p>
            <a:pPr marL="139700" indent="0">
              <a:buNone/>
            </a:pPr>
            <a:br>
              <a:rPr lang="en-US" sz="1100" b="0" i="0" dirty="0">
                <a:solidFill>
                  <a:srgbClr val="000000"/>
                </a:solidFill>
                <a:effectLst/>
                <a:latin typeface="Calibri" panose="020F0502020204030204" pitchFamily="34" charset="0"/>
              </a:rPr>
            </a:br>
            <a:endParaRPr lang="en-US" dirty="0"/>
          </a:p>
        </p:txBody>
      </p:sp>
    </p:spTree>
    <p:extLst>
      <p:ext uri="{BB962C8B-B14F-4D97-AF65-F5344CB8AC3E}">
        <p14:creationId xmlns:p14="http://schemas.microsoft.com/office/powerpoint/2010/main" val="1342226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0" i="0" dirty="0">
                <a:solidFill>
                  <a:srgbClr val="000000"/>
                </a:solidFill>
                <a:effectLst/>
                <a:latin typeface="Calibri" panose="020F0502020204030204" pitchFamily="34" charset="0"/>
              </a:rPr>
              <a:t>As the last step, before applying machine learning models, we need to Label Encoding the target column.</a:t>
            </a:r>
          </a:p>
          <a:p>
            <a:pPr marL="139700" indent="0">
              <a:buNone/>
            </a:pPr>
            <a:r>
              <a:rPr lang="en-US" sz="1100" b="0" i="0" dirty="0">
                <a:solidFill>
                  <a:srgbClr val="000000"/>
                </a:solidFill>
                <a:effectLst/>
                <a:latin typeface="Calibri" panose="020F0502020204030204" pitchFamily="34" charset="0"/>
              </a:rPr>
              <a:t>We do that by Label encoder, which converts categorical values into numeric ones</a:t>
            </a:r>
            <a:r>
              <a:rPr lang="en-US" dirty="0"/>
              <a:t> </a:t>
            </a:r>
          </a:p>
        </p:txBody>
      </p:sp>
    </p:spTree>
    <p:extLst>
      <p:ext uri="{BB962C8B-B14F-4D97-AF65-F5344CB8AC3E}">
        <p14:creationId xmlns:p14="http://schemas.microsoft.com/office/powerpoint/2010/main" val="822485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altLang="zh-CN" sz="7200" dirty="0">
                <a:solidFill>
                  <a:schemeClr val="accent1"/>
                </a:solidFill>
              </a:rPr>
            </a:br>
            <a:r>
              <a:rPr lang="en-US" altLang="zh-CN" sz="7200" dirty="0">
                <a:solidFill>
                  <a:schemeClr val="accent1"/>
                </a:solidFill>
              </a:rPr>
              <a:t>now it’s time to work on Machine Learning models &amp; compare the accuracy</a:t>
            </a:r>
            <a:br>
              <a:rPr lang="en-US" altLang="zh-CN" sz="7200" dirty="0"/>
            </a:br>
            <a:endParaRPr lang="en-US" sz="1800" b="1" i="0" dirty="0">
              <a:solidFill>
                <a:srgbClr val="000000"/>
              </a:solidFill>
              <a:effectLst/>
              <a:latin typeface="Cambria-Bold"/>
            </a:endParaRPr>
          </a:p>
          <a:p>
            <a:pPr marL="0" lvl="0" indent="0" algn="l" rtl="0">
              <a:spcBef>
                <a:spcPts val="0"/>
              </a:spcBef>
              <a:spcAft>
                <a:spcPts val="0"/>
              </a:spcAft>
              <a:buNone/>
            </a:pPr>
            <a:r>
              <a:rPr lang="en-US" sz="1800" b="1" i="0" dirty="0">
                <a:solidFill>
                  <a:srgbClr val="000000"/>
                </a:solidFill>
                <a:effectLst/>
                <a:latin typeface="Cambria-Bold"/>
              </a:rPr>
              <a:t>first we need to Vectorizing the training data</a:t>
            </a:r>
          </a:p>
          <a:p>
            <a:pPr marL="0" lvl="0" indent="0" algn="l" rtl="0">
              <a:spcBef>
                <a:spcPts val="0"/>
              </a:spcBef>
              <a:spcAft>
                <a:spcPts val="0"/>
              </a:spcAft>
              <a:buNone/>
            </a:pPr>
            <a:br>
              <a:rPr lang="en-US" sz="1800" b="1" i="0" dirty="0">
                <a:solidFill>
                  <a:srgbClr val="000000"/>
                </a:solidFill>
                <a:effectLst/>
                <a:latin typeface="Cambria-Bold"/>
              </a:rPr>
            </a:br>
            <a:r>
              <a:rPr lang="en-US" sz="1800" b="0" i="0" dirty="0">
                <a:solidFill>
                  <a:srgbClr val="000000"/>
                </a:solidFill>
                <a:effectLst/>
                <a:latin typeface="Calibri" panose="020F0502020204030204" pitchFamily="34" charset="0"/>
              </a:rPr>
              <a:t>Applying Tf-Idf vectorizer on a Text column converts a text to a feature vector that can be used as an input for our estimator. </a:t>
            </a:r>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Then we split the data and consider 80 percent of it as the training set.</a:t>
            </a: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And These are our machine learning models</a:t>
            </a:r>
            <a:r>
              <a:rPr lang="fa-IR" sz="1800" b="0" i="0"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we examine one by one</a:t>
            </a:r>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94068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dirty="0">
                <a:solidFill>
                  <a:srgbClr val="000000"/>
                </a:solidFill>
                <a:effectLst/>
                <a:latin typeface="Cambria-Bold"/>
              </a:rPr>
              <a:t>Logistic Regression</a:t>
            </a:r>
            <a:br>
              <a:rPr lang="en-US" sz="1800" b="1" i="0" dirty="0">
                <a:solidFill>
                  <a:srgbClr val="000000"/>
                </a:solidFill>
                <a:effectLst/>
                <a:latin typeface="Cambria-Bold"/>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We fit the model to our data and, after some predictions, calculate the accuracy.</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altLang="zh-CN" sz="1800" b="0" i="0" dirty="0">
                <a:solidFill>
                  <a:srgbClr val="000000"/>
                </a:solidFill>
                <a:effectLst/>
                <a:latin typeface="Calibri" panose="020F0502020204030204" pitchFamily="34" charset="0"/>
              </a:rPr>
              <a:t>Our </a:t>
            </a:r>
            <a:r>
              <a:rPr lang="en-US" altLang="zh-CN" dirty="0">
                <a:solidFill>
                  <a:schemeClr val="tx1">
                    <a:lumMod val="75000"/>
                  </a:schemeClr>
                </a:solidFill>
              </a:rPr>
              <a:t>Model accuracy on train set is: 0.83</a:t>
            </a:r>
          </a:p>
          <a:p>
            <a:pPr marL="0" lvl="0" indent="0" algn="l" rtl="0">
              <a:spcBef>
                <a:spcPts val="0"/>
              </a:spcBef>
              <a:spcAft>
                <a:spcPts val="0"/>
              </a:spcAft>
              <a:buNone/>
            </a:pPr>
            <a:endParaRPr lang="en-US" altLang="zh-CN" dirty="0">
              <a:solidFill>
                <a:schemeClr val="tx1">
                  <a:lumMod val="75000"/>
                </a:schemeClr>
              </a:solidFill>
            </a:endParaRPr>
          </a:p>
          <a:p>
            <a:pPr marL="0" lvl="0" indent="0" algn="l" rtl="0">
              <a:spcBef>
                <a:spcPts val="0"/>
              </a:spcBef>
              <a:spcAft>
                <a:spcPts val="0"/>
              </a:spcAft>
              <a:buNone/>
            </a:pPr>
            <a:r>
              <a:rPr lang="en-US" altLang="zh-CN" dirty="0">
                <a:solidFill>
                  <a:schemeClr val="tx1">
                    <a:lumMod val="75000"/>
                  </a:schemeClr>
                </a:solidFill>
              </a:rPr>
              <a:t>Our Model accuracy on test set is: 0.75</a:t>
            </a:r>
            <a:endParaRPr lang="zh-CN" altLang="en-US" dirty="0">
              <a:solidFill>
                <a:schemeClr val="tx1">
                  <a:lumMod val="75000"/>
                </a:schemeClr>
              </a:solidFill>
            </a:endParaRPr>
          </a:p>
          <a:p>
            <a:pPr marL="0" lvl="0" indent="0" algn="l" rtl="0">
              <a:spcBef>
                <a:spcPts val="0"/>
              </a:spcBef>
              <a:spcAft>
                <a:spcPts val="0"/>
              </a:spcAft>
              <a:buNone/>
            </a:pPr>
            <a:br>
              <a:rPr lang="en-US" dirty="0"/>
            </a:br>
            <a:endParaRPr dirty="0"/>
          </a:p>
        </p:txBody>
      </p:sp>
    </p:spTree>
    <p:extLst>
      <p:ext uri="{BB962C8B-B14F-4D97-AF65-F5344CB8AC3E}">
        <p14:creationId xmlns:p14="http://schemas.microsoft.com/office/powerpoint/2010/main" val="125992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Calibri" panose="020F0502020204030204" pitchFamily="34" charset="0"/>
              </a:rPr>
              <a:t>Sentiment analysis is the automated process of identifying and classifying subjective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information in text data. This might be an opinion, a judgment, or a feeling about a particular</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topic or product feature.</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The most common type of sentiment analysis is 'polarity detection' and involves classifying</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statements as Positive, Negative, or Neutral.</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Sentiment analysis uses Natural Language Processing (or NLP) to make sense of human language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and machine learning to deliver accurate results automatically</a:t>
            </a:r>
            <a:r>
              <a:rPr lang="en-US" dirty="0"/>
              <a:t> </a:t>
            </a:r>
            <a:br>
              <a:rPr lang="en-US" dirty="0"/>
            </a:br>
            <a:br>
              <a:rPr lang="en-US" dirty="0"/>
            </a:b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dirty="0">
                <a:solidFill>
                  <a:srgbClr val="000000"/>
                </a:solidFill>
                <a:effectLst/>
                <a:latin typeface="Cambria-Bold"/>
              </a:rPr>
              <a:t>Decision Tree Classifier</a:t>
            </a: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Moreover, from now on, the Confusion matrix, the number of wrong Predictions made, and Kappa Score have been calculated. </a:t>
            </a:r>
            <a:br>
              <a:rPr lang="en-US" dirty="0"/>
            </a:br>
            <a:endParaRPr lang="en-US" dirty="0"/>
          </a:p>
          <a:p>
            <a:pPr marL="0" lvl="0" indent="0" algn="l" rtl="0">
              <a:spcBef>
                <a:spcPts val="0"/>
              </a:spcBef>
              <a:spcAft>
                <a:spcPts val="0"/>
              </a:spcAft>
              <a:buNone/>
            </a:pPr>
            <a:r>
              <a:rPr lang="en-US" altLang="zh-CN" sz="1100" dirty="0">
                <a:solidFill>
                  <a:schemeClr val="tx1">
                    <a:lumMod val="75000"/>
                  </a:schemeClr>
                </a:solidFill>
              </a:rPr>
              <a:t>The Model accuracy on train is: 0.9995532094454833</a:t>
            </a:r>
          </a:p>
          <a:p>
            <a:pPr marL="0" lvl="0" indent="0" algn="l" rtl="0">
              <a:spcBef>
                <a:spcPts val="0"/>
              </a:spcBef>
              <a:spcAft>
                <a:spcPts val="0"/>
              </a:spcAft>
              <a:buNone/>
            </a:pPr>
            <a:endParaRPr lang="en-US" altLang="zh-CN" sz="1100" dirty="0">
              <a:solidFill>
                <a:schemeClr val="tx1">
                  <a:lumMod val="75000"/>
                </a:schemeClr>
              </a:solidFill>
            </a:endParaRPr>
          </a:p>
          <a:p>
            <a:pPr marL="0" lvl="0" indent="0" algn="l" rtl="0">
              <a:spcBef>
                <a:spcPts val="0"/>
              </a:spcBef>
              <a:spcAft>
                <a:spcPts val="0"/>
              </a:spcAft>
              <a:buNone/>
            </a:pPr>
            <a:r>
              <a:rPr lang="en-US" altLang="zh-CN" sz="1100" dirty="0">
                <a:solidFill>
                  <a:schemeClr val="tx1">
                    <a:lumMod val="75000"/>
                  </a:schemeClr>
                </a:solidFill>
              </a:rPr>
              <a:t>The Model accuracy on test is: </a:t>
            </a:r>
            <a:r>
              <a:rPr lang="en-US" dirty="0"/>
              <a:t>0.6633571617685994</a:t>
            </a:r>
          </a:p>
          <a:p>
            <a:pPr marL="0" lvl="0" indent="0" algn="l" rtl="0">
              <a:spcBef>
                <a:spcPts val="0"/>
              </a:spcBef>
              <a:spcAft>
                <a:spcPts val="0"/>
              </a:spcAft>
              <a:buNone/>
            </a:pPr>
            <a:endParaRPr lang="en-US" altLang="zh-CN" sz="1100" dirty="0">
              <a:solidFill>
                <a:schemeClr val="tx1">
                  <a:lumMod val="75000"/>
                </a:schemeClr>
              </a:solidFill>
            </a:endParaRPr>
          </a:p>
          <a:p>
            <a:pPr marL="0" lvl="0" indent="0" algn="l" rtl="0">
              <a:spcBef>
                <a:spcPts val="0"/>
              </a:spcBef>
              <a:spcAft>
                <a:spcPts val="0"/>
              </a:spcAft>
              <a:buNone/>
            </a:pPr>
            <a:r>
              <a:rPr lang="en-US" altLang="zh-CN" sz="1100" dirty="0">
                <a:solidFill>
                  <a:schemeClr val="tx1">
                    <a:lumMod val="75000"/>
                  </a:schemeClr>
                </a:solidFill>
              </a:rPr>
              <a:t>Wrong predictions out of total:  5086 / 15108</a:t>
            </a:r>
          </a:p>
          <a:p>
            <a:pPr marL="0" lvl="0" indent="0" algn="l" rtl="0">
              <a:spcBef>
                <a:spcPts val="0"/>
              </a:spcBef>
              <a:spcAft>
                <a:spcPts val="0"/>
              </a:spcAft>
              <a:buNone/>
            </a:pPr>
            <a:r>
              <a:rPr lang="en-US" dirty="0" err="1"/>
              <a:t>KappaScore</a:t>
            </a:r>
            <a:r>
              <a:rPr lang="en-US" dirty="0"/>
              <a:t> is: 0.46165977029207494</a:t>
            </a:r>
            <a:endParaRPr lang="en-US" altLang="zh-CN" dirty="0">
              <a:solidFill>
                <a:schemeClr val="tx1">
                  <a:lumMod val="75000"/>
                </a:schemeClr>
              </a:solidFill>
            </a:endParaRPr>
          </a:p>
          <a:p>
            <a:pPr marL="0" lvl="0" indent="0" algn="l" rtl="0">
              <a:spcBef>
                <a:spcPts val="600"/>
              </a:spcBef>
              <a:spcAft>
                <a:spcPts val="0"/>
              </a:spcAft>
              <a:buNone/>
            </a:pPr>
            <a:br>
              <a:rPr lang="en-US" dirty="0">
                <a:solidFill>
                  <a:schemeClr val="tx1">
                    <a:lumMod val="75000"/>
                  </a:schemeClr>
                </a:solidFill>
              </a:rPr>
            </a:br>
            <a:br>
              <a:rPr lang="en-US" dirty="0">
                <a:solidFill>
                  <a:schemeClr val="tx1">
                    <a:lumMod val="75000"/>
                  </a:schemeClr>
                </a:solidFill>
              </a:rPr>
            </a:br>
            <a:endParaRPr lang="en-US" dirty="0">
              <a:solidFill>
                <a:schemeClr val="tx1">
                  <a:lumMod val="75000"/>
                </a:schemeClr>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5908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dirty="0">
                <a:solidFill>
                  <a:srgbClr val="000000"/>
                </a:solidFill>
                <a:effectLst/>
                <a:latin typeface="Cambria-Bold"/>
              </a:rPr>
              <a:t>RandomForestClassifier</a:t>
            </a:r>
          </a:p>
          <a:p>
            <a:pPr marL="0" lvl="0" indent="0" algn="l" rtl="0">
              <a:spcBef>
                <a:spcPts val="0"/>
              </a:spcBef>
              <a:spcAft>
                <a:spcPts val="0"/>
              </a:spcAft>
              <a:buNone/>
            </a:pPr>
            <a:endParaRPr lang="en-US" sz="1800" b="1" i="0" dirty="0">
              <a:solidFill>
                <a:srgbClr val="000000"/>
              </a:solidFill>
              <a:effectLst/>
              <a:latin typeface="Cambria-Bold"/>
            </a:endParaRPr>
          </a:p>
          <a:p>
            <a:pPr marL="0" lvl="0" indent="0" algn="l" rtl="0">
              <a:spcBef>
                <a:spcPts val="0"/>
              </a:spcBef>
              <a:spcAft>
                <a:spcPts val="0"/>
              </a:spcAft>
              <a:buNone/>
            </a:pPr>
            <a:r>
              <a:rPr lang="en-US" sz="3200" dirty="0"/>
              <a:t>Model accuracy on train is: 0.999619400638745 </a:t>
            </a:r>
          </a:p>
          <a:p>
            <a:pPr marL="0" lvl="0" indent="0" algn="l" rtl="0">
              <a:spcBef>
                <a:spcPts val="0"/>
              </a:spcBef>
              <a:spcAft>
                <a:spcPts val="0"/>
              </a:spcAft>
              <a:buNone/>
            </a:pPr>
            <a:endParaRPr lang="en-US" sz="3200" dirty="0"/>
          </a:p>
          <a:p>
            <a:pPr marL="0" lvl="0" indent="0" algn="l" rtl="0">
              <a:spcBef>
                <a:spcPts val="0"/>
              </a:spcBef>
              <a:spcAft>
                <a:spcPts val="0"/>
              </a:spcAft>
              <a:buNone/>
            </a:pPr>
            <a:r>
              <a:rPr lang="en-US" sz="3200" dirty="0"/>
              <a:t>Model accuracy on test is: 0.6894360603653693</a:t>
            </a:r>
          </a:p>
          <a:p>
            <a:pPr marL="0" lvl="0" indent="0" algn="l" rtl="0">
              <a:spcBef>
                <a:spcPts val="0"/>
              </a:spcBef>
              <a:spcAft>
                <a:spcPts val="0"/>
              </a:spcAft>
              <a:buNone/>
            </a:pPr>
            <a:endParaRPr lang="en-US" sz="3200" b="1" i="0" dirty="0">
              <a:solidFill>
                <a:srgbClr val="000000"/>
              </a:solidFill>
              <a:effectLst/>
              <a:latin typeface="Cambria-Bold"/>
            </a:endParaRPr>
          </a:p>
          <a:p>
            <a:pPr marL="0" lvl="0" indent="0" algn="l" rtl="0">
              <a:spcBef>
                <a:spcPts val="0"/>
              </a:spcBef>
              <a:spcAft>
                <a:spcPts val="0"/>
              </a:spcAft>
              <a:buNone/>
            </a:pPr>
            <a:r>
              <a:rPr lang="en-US" sz="3200" dirty="0"/>
              <a:t>4692 / 15108</a:t>
            </a:r>
            <a:endParaRPr lang="en-US" sz="1800" b="1" i="0" dirty="0">
              <a:solidFill>
                <a:srgbClr val="000000"/>
              </a:solidFill>
              <a:effectLst/>
              <a:latin typeface="Cambria-Bold"/>
            </a:endParaRPr>
          </a:p>
        </p:txBody>
      </p:sp>
    </p:spTree>
    <p:extLst>
      <p:ext uri="{BB962C8B-B14F-4D97-AF65-F5344CB8AC3E}">
        <p14:creationId xmlns:p14="http://schemas.microsoft.com/office/powerpoint/2010/main" val="498784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dirty="0">
                <a:solidFill>
                  <a:srgbClr val="000000"/>
                </a:solidFill>
                <a:effectLst/>
                <a:latin typeface="Cambria-Bold"/>
              </a:rPr>
              <a:t>K Neighbors Classifier</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dirty="0"/>
              <a:t>Model accuracy on train is: 0.6922605947278715</a:t>
            </a:r>
          </a:p>
          <a:p>
            <a:pPr marL="0" lvl="0" indent="0" algn="l" rtl="0">
              <a:spcBef>
                <a:spcPts val="0"/>
              </a:spcBef>
              <a:spcAft>
                <a:spcPts val="0"/>
              </a:spcAft>
              <a:buNone/>
            </a:pPr>
            <a:r>
              <a:rPr lang="en-US" dirty="0"/>
              <a:t>Model accuracy on test is: 0.5873709293089754</a:t>
            </a: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Wrong predictions out of total: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6234 / 15108</a:t>
            </a:r>
            <a:br>
              <a:rPr lang="en-US" dirty="0"/>
            </a:br>
            <a:endParaRPr dirty="0"/>
          </a:p>
        </p:txBody>
      </p:sp>
    </p:spTree>
    <p:extLst>
      <p:ext uri="{BB962C8B-B14F-4D97-AF65-F5344CB8AC3E}">
        <p14:creationId xmlns:p14="http://schemas.microsoft.com/office/powerpoint/2010/main" val="4008154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as the last model: </a:t>
            </a:r>
            <a:r>
              <a:rPr lang="en-US" sz="1800" b="1" i="0" dirty="0">
                <a:solidFill>
                  <a:srgbClr val="000000"/>
                </a:solidFill>
                <a:effectLst/>
                <a:latin typeface="Cambria-Bold"/>
              </a:rPr>
              <a:t>Support Vector Machine</a:t>
            </a:r>
            <a:br>
              <a:rPr lang="en-US" sz="1800" b="1" i="0" dirty="0">
                <a:solidFill>
                  <a:srgbClr val="000000"/>
                </a:solidFill>
                <a:effectLst/>
                <a:latin typeface="Cambria-Bold"/>
              </a:rPr>
            </a:br>
            <a:endParaRPr lang="en-US" sz="1800" b="1" i="0" dirty="0">
              <a:solidFill>
                <a:srgbClr val="000000"/>
              </a:solidFill>
              <a:effectLst/>
              <a:latin typeface="Cambria-Bold"/>
            </a:endParaRPr>
          </a:p>
          <a:p>
            <a:pPr marL="0" lvl="0" indent="0" algn="l" rtl="0">
              <a:spcBef>
                <a:spcPts val="0"/>
              </a:spcBef>
              <a:spcAft>
                <a:spcPts val="0"/>
              </a:spcAft>
              <a:buNone/>
            </a:pPr>
            <a:r>
              <a:rPr lang="en-US" dirty="0"/>
              <a:t>Model accuracy on train is: 0.8686270291737684</a:t>
            </a:r>
          </a:p>
          <a:p>
            <a:pPr marL="0" lvl="0" indent="0" algn="l" rtl="0">
              <a:spcBef>
                <a:spcPts val="0"/>
              </a:spcBef>
              <a:spcAft>
                <a:spcPts val="0"/>
              </a:spcAft>
              <a:buNone/>
            </a:pPr>
            <a:r>
              <a:rPr lang="en-US" dirty="0"/>
              <a:t>Model accuracy on test is: 0.7839555202541699</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Wrong predictions out of total: 3264 / 15108</a:t>
            </a:r>
            <a:endParaRPr dirty="0"/>
          </a:p>
        </p:txBody>
      </p:sp>
    </p:spTree>
    <p:extLst>
      <p:ext uri="{BB962C8B-B14F-4D97-AF65-F5344CB8AC3E}">
        <p14:creationId xmlns:p14="http://schemas.microsoft.com/office/powerpoint/2010/main" val="430537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 </a:t>
            </a:r>
            <a:br>
              <a:rPr lang="en-US" dirty="0"/>
            </a:br>
            <a:endParaRPr lang="en-US" dirty="0">
              <a:solidFill>
                <a:schemeClr val="tx1">
                  <a:lumMod val="75000"/>
                </a:schemeClr>
              </a:solidFill>
            </a:endParaRPr>
          </a:p>
          <a:p>
            <a:pPr marL="0" lvl="0" indent="0" algn="l" rtl="0">
              <a:spcBef>
                <a:spcPts val="0"/>
              </a:spcBef>
              <a:spcAft>
                <a:spcPts val="0"/>
              </a:spcAft>
              <a:buNone/>
            </a:pPr>
            <a:r>
              <a:rPr lang="en-US" dirty="0">
                <a:solidFill>
                  <a:schemeClr val="tx1">
                    <a:lumMod val="75000"/>
                  </a:schemeClr>
                </a:solidFill>
              </a:rPr>
              <a:t>So we Saw the best performance belongs to:</a:t>
            </a:r>
          </a:p>
          <a:p>
            <a:pPr marL="0" lvl="0" indent="0" algn="l" rtl="0">
              <a:spcBef>
                <a:spcPts val="0"/>
              </a:spcBef>
              <a:spcAft>
                <a:spcPts val="0"/>
              </a:spcAft>
              <a:buNone/>
            </a:pPr>
            <a:r>
              <a:rPr lang="en-US" dirty="0">
                <a:solidFill>
                  <a:schemeClr val="tx1">
                    <a:lumMod val="75000"/>
                  </a:schemeClr>
                </a:solidFill>
              </a:rPr>
              <a:t> </a:t>
            </a:r>
            <a:br>
              <a:rPr lang="en-US" dirty="0">
                <a:solidFill>
                  <a:schemeClr val="tx1">
                    <a:lumMod val="75000"/>
                  </a:schemeClr>
                </a:solidFill>
              </a:rPr>
            </a:br>
            <a:r>
              <a:rPr lang="en-US" dirty="0">
                <a:solidFill>
                  <a:schemeClr val="tx1">
                    <a:lumMod val="75000"/>
                  </a:schemeClr>
                </a:solidFill>
              </a:rPr>
              <a:t>Support Vector Machine with 3264 wrong predictions out of 15108 predictions</a:t>
            </a:r>
            <a:br>
              <a:rPr lang="en-US" dirty="0">
                <a:solidFill>
                  <a:schemeClr val="tx1">
                    <a:lumMod val="75000"/>
                  </a:schemeClr>
                </a:solidFill>
              </a:rPr>
            </a:br>
            <a:r>
              <a:rPr lang="en-US" dirty="0">
                <a:solidFill>
                  <a:schemeClr val="tx1">
                    <a:lumMod val="75000"/>
                  </a:schemeClr>
                </a:solidFill>
              </a:rPr>
              <a:t>(0.78% accuracy) </a:t>
            </a:r>
          </a:p>
          <a:p>
            <a:pPr marL="0" lvl="0" indent="0" algn="l" rtl="0">
              <a:spcBef>
                <a:spcPts val="0"/>
              </a:spcBef>
              <a:spcAft>
                <a:spcPts val="0"/>
              </a:spcAft>
              <a:buNone/>
            </a:pPr>
            <a:br>
              <a:rPr lang="en-US" dirty="0">
                <a:solidFill>
                  <a:schemeClr val="tx1">
                    <a:lumMod val="75000"/>
                  </a:schemeClr>
                </a:solidFill>
              </a:rPr>
            </a:br>
            <a:endParaRPr lang="en-US" dirty="0">
              <a:solidFill>
                <a:schemeClr val="tx1">
                  <a:lumMod val="75000"/>
                </a:schemeClr>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999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1" i="0" dirty="0">
                <a:solidFill>
                  <a:srgbClr val="000000"/>
                </a:solidFill>
                <a:effectLst/>
                <a:latin typeface="Cambria-Bold"/>
              </a:rPr>
              <a:t>And as limitations and possible improvements: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1" i="0" dirty="0">
              <a:solidFill>
                <a:srgbClr val="000000"/>
              </a:solidFill>
              <a:effectLst/>
              <a:latin typeface="Cambria-Bold"/>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chemeClr val="tx1">
                    <a:lumMod val="75000"/>
                  </a:schemeClr>
                </a:solidFill>
              </a:rPr>
              <a:t>Our project has 80 jupyter notebook cells &amp; more than 4500 lines of codes but we could use more models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chemeClr val="tx1">
                    <a:lumMod val="75000"/>
                  </a:schemeClr>
                </a:solidFill>
              </a:rPr>
              <a:t>or </a:t>
            </a:r>
            <a:r>
              <a:rPr lang="en-US" sz="1800" dirty="0" err="1">
                <a:solidFill>
                  <a:schemeClr val="tx1">
                    <a:lumMod val="75000"/>
                  </a:schemeClr>
                </a:solidFill>
              </a:rPr>
              <a:t>XGBoost</a:t>
            </a:r>
            <a:r>
              <a:rPr lang="en-US" sz="1800" dirty="0">
                <a:solidFill>
                  <a:schemeClr val="tx1">
                    <a:lumMod val="75000"/>
                  </a:schemeClr>
                </a:solidFill>
              </a:rPr>
              <a:t> to improve the performance.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solidFill>
                <a:schemeClr val="tx1">
                  <a:lumMod val="75000"/>
                </a:schemeClr>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solidFill>
                  <a:schemeClr val="tx1">
                    <a:lumMod val="75000"/>
                  </a:schemeClr>
                </a:solidFill>
              </a:rPr>
              <a:t>Also, create a bot for daily gathering data, a web application to monitor its performance and do this analysis every day based on the bigger available dataset</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553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Calibri" panose="020F0502020204030204" pitchFamily="34" charset="0"/>
              </a:rPr>
              <a:t>And what is our idea?</a:t>
            </a:r>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We saw that Elon Musk who is a famous business magnate and investor, </a:t>
            </a:r>
            <a:r>
              <a:rPr lang="en-US" sz="4800" dirty="0"/>
              <a:t>CEO &amp; </a:t>
            </a:r>
            <a:r>
              <a:rPr lang="en-US" sz="7200" dirty="0"/>
              <a:t>founder</a:t>
            </a:r>
            <a:r>
              <a:rPr lang="en-US" sz="4800" dirty="0"/>
              <a:t> of some famous companies like Tesla, </a:t>
            </a:r>
            <a:r>
              <a:rPr lang="en-US" sz="7200" dirty="0"/>
              <a:t>SpaceX, Neuralink and OpenAI</a:t>
            </a:r>
            <a:endParaRPr lang="en-US" sz="4800" dirty="0"/>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recently expressed his desire to buy Twitter, met with many reactions.</a:t>
            </a:r>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It has been a hot topic since then, and we used a large dataset to analyze people's feelings about it.</a:t>
            </a:r>
            <a:r>
              <a:rPr lang="en-US" dirty="0"/>
              <a:t> </a:t>
            </a:r>
            <a:br>
              <a:rPr lang="en-US" dirty="0"/>
            </a:b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c661e22a1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c661e22a1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sz="1800" b="0" i="0" dirty="0">
                <a:solidFill>
                  <a:srgbClr val="000000"/>
                </a:solidFill>
                <a:effectLst/>
                <a:latin typeface="Calibri" panose="020F0502020204030204" pitchFamily="34" charset="0"/>
              </a:rPr>
              <a:t>Performing sentiment analysis on Twitter data involves five steps:</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1. Gather relevant Tweets</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2. Clean the data using pre-processing techniques</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3. Visualizing the data</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4. Create a sentiment analysis machine learning model</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5. Analyze the Twitter data using the sentiment analysis model</a:t>
            </a:r>
            <a:r>
              <a:rPr lang="en-US" dirty="0"/>
              <a:t> </a:t>
            </a:r>
            <a:br>
              <a:rPr lang="en-US" dirty="0"/>
            </a:b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Calibri" panose="020F0502020204030204" pitchFamily="34" charset="0"/>
              </a:rPr>
              <a:t>The dataset used is from Kaggle, which contains 100,000 tweets in different languages </a:t>
            </a:r>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and 38 columns of details about them. </a:t>
            </a:r>
          </a:p>
          <a:p>
            <a:pPr marL="0" lvl="0" indent="0" algn="l" rtl="0">
              <a:spcBef>
                <a:spcPts val="0"/>
              </a:spcBef>
              <a:spcAft>
                <a:spcPts val="0"/>
              </a:spcAft>
              <a:buNone/>
            </a:pP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We just wanted to work on the tweets in English and be more integrated, so we removed the rest of the rows and columns before. Our final dataset contains 75,000 tweets.</a:t>
            </a:r>
            <a:r>
              <a:rPr lang="en-US" dirty="0"/>
              <a:t> </a:t>
            </a:r>
            <a:br>
              <a:rPr lang="en-US" dirty="0"/>
            </a:b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c661e22a1f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c661e22a1f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you can see the unbalanced data, We consider 80 percent of them as the training 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table shows how our data is distributed</a:t>
            </a:r>
          </a:p>
          <a:p>
            <a:pPr marL="0" lvl="0" indent="0" algn="l" rtl="0">
              <a:spcBef>
                <a:spcPts val="0"/>
              </a:spcBef>
              <a:spcAft>
                <a:spcPts val="0"/>
              </a:spcAft>
              <a:buNone/>
            </a:pPr>
            <a:r>
              <a:rPr lang="en-US" dirty="0"/>
              <a:t>In total: We have about 21000 positive, 17000 neutral, 37000 negative sentences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c661e22a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c661e22a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Calibri" panose="020F0502020204030204" pitchFamily="34" charset="0"/>
              </a:rPr>
              <a:t>The dataset is not so clean. Therefore, some further cleaning is needed. We do text normalization, transforming the text into a canonical (standard) form.</a:t>
            </a:r>
            <a:r>
              <a:rPr lang="en-US" dirty="0"/>
              <a:t> </a:t>
            </a:r>
          </a:p>
          <a:p>
            <a:pPr marL="0" lvl="0" indent="0" algn="l" rtl="0">
              <a:spcBef>
                <a:spcPts val="0"/>
              </a:spcBef>
              <a:spcAft>
                <a:spcPts val="0"/>
              </a:spcAft>
              <a:buNone/>
            </a:pPr>
            <a:r>
              <a:rPr lang="en-US" dirty="0"/>
              <a:t>We do it in 5 steps:</a:t>
            </a:r>
          </a:p>
          <a:p>
            <a:pPr marL="0" lvl="0" indent="0" algn="l" rtl="0">
              <a:spcBef>
                <a:spcPts val="0"/>
              </a:spcBef>
              <a:spcAft>
                <a:spcPts val="0"/>
              </a:spcAft>
              <a:buNone/>
            </a:pPr>
            <a:endParaRPr lang="en-US" dirty="0"/>
          </a:p>
          <a:p>
            <a:pPr marL="0" lvl="0" indent="0" algn="l" rtl="0">
              <a:spcBef>
                <a:spcPts val="0"/>
              </a:spcBef>
              <a:spcAft>
                <a:spcPts val="0"/>
              </a:spcAft>
              <a:buNone/>
            </a:pPr>
            <a:r>
              <a:rPr lang="en-US" sz="1800" b="1" i="0" dirty="0">
                <a:solidFill>
                  <a:srgbClr val="000000"/>
                </a:solidFill>
                <a:effectLst/>
                <a:latin typeface="Cambria-Bold"/>
              </a:rPr>
              <a:t>First: Tokenization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alibri" panose="020F0502020204030204" pitchFamily="34" charset="0"/>
              </a:rPr>
              <a:t>In Natural language processing It becomes vital to understand the patterns in the text.</a:t>
            </a:r>
            <a:br>
              <a:rPr lang="en-US" sz="1800" b="1" i="0" dirty="0">
                <a:solidFill>
                  <a:srgbClr val="000000"/>
                </a:solidFill>
                <a:effectLst/>
                <a:latin typeface="Cambria-Bold"/>
              </a:rPr>
            </a:br>
            <a:r>
              <a:rPr lang="en-US" sz="1800" b="0" i="0" dirty="0" err="1">
                <a:solidFill>
                  <a:srgbClr val="000000"/>
                </a:solidFill>
                <a:effectLst/>
                <a:latin typeface="Calibri" panose="020F0502020204030204" pitchFamily="34" charset="0"/>
              </a:rPr>
              <a:t>Tokenization</a:t>
            </a:r>
            <a:r>
              <a:rPr lang="en-US" sz="1800" b="0" i="0" dirty="0">
                <a:solidFill>
                  <a:srgbClr val="000000"/>
                </a:solidFill>
                <a:effectLst/>
                <a:latin typeface="Calibri" panose="020F0502020204030204" pitchFamily="34" charset="0"/>
              </a:rPr>
              <a:t> is when a significant quantity of text is divided into smaller parts called tokens.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These tokens are handy for finding such patterns and are considered a base step for stemming and lemmatization.</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Sentence tokenization is the process of splitting text into individual sentences. It does this by looking for</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the types of textual constructs that confuse the tokenizer and replacing them with single words</a:t>
            </a:r>
            <a:r>
              <a:rPr lang="en-US" dirty="0"/>
              <a:t> </a:t>
            </a:r>
            <a:br>
              <a:rPr lang="en-US" dirty="0"/>
            </a:br>
            <a:endParaRPr lang="en-US" dirty="0"/>
          </a:p>
          <a:p>
            <a:pPr marL="0" lvl="0" indent="0" algn="l" rtl="0">
              <a:spcBef>
                <a:spcPts val="0"/>
              </a:spcBef>
              <a:spcAft>
                <a:spcPts val="0"/>
              </a:spcAft>
              <a:buNone/>
            </a:pPr>
            <a:r>
              <a:rPr lang="en-US" sz="1800" b="1" i="0" dirty="0">
                <a:solidFill>
                  <a:srgbClr val="000000"/>
                </a:solidFill>
                <a:effectLst/>
                <a:latin typeface="Cambria-Bold"/>
              </a:rPr>
              <a:t>Second. Alphanumeric characters</a:t>
            </a:r>
            <a:br>
              <a:rPr lang="en-US" sz="1800" b="1" i="0" dirty="0">
                <a:solidFill>
                  <a:srgbClr val="000000"/>
                </a:solidFill>
                <a:effectLst/>
                <a:latin typeface="Cambria-Bold"/>
              </a:rPr>
            </a:br>
            <a:r>
              <a:rPr lang="en-US" sz="1800" b="0" i="0" dirty="0">
                <a:solidFill>
                  <a:srgbClr val="000000"/>
                </a:solidFill>
                <a:effectLst/>
                <a:latin typeface="Calibri" panose="020F0502020204030204" pitchFamily="34" charset="0"/>
              </a:rPr>
              <a:t>Alphanumeric characters and decimals have been replaced with characters</a:t>
            </a:r>
            <a:r>
              <a:rPr lang="en-US" dirty="0"/>
              <a:t> </a:t>
            </a:r>
            <a:br>
              <a:rPr lang="en-US" dirty="0"/>
            </a:br>
            <a:endParaRPr lang="en-US" dirty="0"/>
          </a:p>
          <a:p>
            <a:pPr marL="0" lvl="0" indent="0" algn="l" rtl="0">
              <a:spcBef>
                <a:spcPts val="0"/>
              </a:spcBef>
              <a:spcAft>
                <a:spcPts val="0"/>
              </a:spcAft>
              <a:buNone/>
            </a:pPr>
            <a:r>
              <a:rPr lang="en-US" sz="1800" b="1" i="0" dirty="0">
                <a:solidFill>
                  <a:srgbClr val="000000"/>
                </a:solidFill>
                <a:effectLst/>
                <a:latin typeface="Cambria-Bold"/>
              </a:rPr>
              <a:t>Third. Expanding Contractions</a:t>
            </a:r>
            <a:br>
              <a:rPr lang="en-US" sz="1800" b="1" i="0" dirty="0">
                <a:solidFill>
                  <a:srgbClr val="000000"/>
                </a:solidFill>
                <a:effectLst/>
                <a:latin typeface="Cambria-Bold"/>
              </a:rPr>
            </a:br>
            <a:r>
              <a:rPr lang="en-US" sz="1800" b="0" i="0" dirty="0">
                <a:solidFill>
                  <a:srgbClr val="000000"/>
                </a:solidFill>
                <a:effectLst/>
                <a:latin typeface="Calibri" panose="020F0502020204030204" pitchFamily="34" charset="0"/>
              </a:rPr>
              <a:t>A contraction is a shortened form of a word that omits certain letters or sounds.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Expanding Contractions is a process where words like isn’t, didn’t are expanded to is not, did not.</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Finally, we store the cleaned data in a dataframe and eliminate the duplicate or empty rows.</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sz="1800" b="1" i="0" dirty="0">
                <a:solidFill>
                  <a:srgbClr val="000000"/>
                </a:solidFill>
                <a:effectLst/>
                <a:latin typeface="Cambria-Bold"/>
              </a:rPr>
              <a:t>Fourth. Removing additional characters</a:t>
            </a:r>
            <a:br>
              <a:rPr lang="en-US" sz="1800" b="1" i="0" dirty="0">
                <a:solidFill>
                  <a:srgbClr val="000000"/>
                </a:solidFill>
                <a:effectLst/>
                <a:latin typeface="Cambria-Bold"/>
              </a:rPr>
            </a:br>
            <a:r>
              <a:rPr lang="en-US" sz="1800" b="0" i="0" dirty="0">
                <a:solidFill>
                  <a:srgbClr val="000000"/>
                </a:solidFill>
                <a:effectLst/>
                <a:latin typeface="Calibri" panose="020F0502020204030204" pitchFamily="34" charset="0"/>
              </a:rPr>
              <a:t>We can further see that there are still some special characters in the dataframe.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They must be eradicated using the strip function.</a:t>
            </a:r>
            <a:br>
              <a:rPr lang="en-US" dirty="0"/>
            </a:br>
            <a:endParaRPr lang="en-US" dirty="0"/>
          </a:p>
          <a:p>
            <a:pPr marL="0" lvl="0" indent="0" algn="l" rtl="0">
              <a:spcBef>
                <a:spcPts val="0"/>
              </a:spcBef>
              <a:spcAft>
                <a:spcPts val="0"/>
              </a:spcAft>
              <a:buNone/>
            </a:pPr>
            <a:r>
              <a:rPr lang="en-US" sz="1800" b="1" i="0" dirty="0">
                <a:solidFill>
                  <a:srgbClr val="000000"/>
                </a:solidFill>
                <a:effectLst/>
                <a:latin typeface="Cambria-Bold"/>
              </a:rPr>
              <a:t>As the last step. Lemmatization of the text</a:t>
            </a:r>
            <a:br>
              <a:rPr lang="en-US" sz="1800" b="1" i="0" dirty="0">
                <a:solidFill>
                  <a:srgbClr val="000000"/>
                </a:solidFill>
                <a:effectLst/>
                <a:latin typeface="Cambria-Bold"/>
              </a:rPr>
            </a:br>
            <a:r>
              <a:rPr lang="en-US" sz="1800" b="0" i="0" dirty="0">
                <a:solidFill>
                  <a:srgbClr val="000000"/>
                </a:solidFill>
                <a:effectLst/>
                <a:latin typeface="Calibri" panose="020F0502020204030204" pitchFamily="34" charset="0"/>
              </a:rPr>
              <a:t>Lemmatization usually refers to doing things properly using a vocabulary and morphological analysis of</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words, aiming to remove inflectional endings only and return to the base.</a:t>
            </a:r>
            <a:br>
              <a:rPr lang="en-US" dirty="0"/>
            </a:br>
            <a:r>
              <a:rPr lang="en-US" sz="1800" b="0" i="0" dirty="0">
                <a:solidFill>
                  <a:srgbClr val="000000"/>
                </a:solidFill>
                <a:effectLst/>
                <a:latin typeface="Calibri" panose="020F0502020204030204" pitchFamily="34" charset="0"/>
              </a:rPr>
              <a:t>Alternatively, the dictionary form of a word is the lemma.</a:t>
            </a: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Lemmatization will generate the root form of the inflected words.</a:t>
            </a:r>
          </a:p>
          <a:p>
            <a:pPr marL="0" lvl="0" indent="0" algn="l" rtl="0">
              <a:spcBef>
                <a:spcPts val="0"/>
              </a:spcBef>
              <a:spcAft>
                <a:spcPts val="0"/>
              </a:spcAft>
              <a:buNone/>
            </a:pP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here, we used Swifter which is a package that efficiently applies any function to a pandas dataframe or series in the fastest</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available manner than the normal apply function.</a:t>
            </a:r>
          </a:p>
          <a:p>
            <a:pPr marL="0" lvl="0" indent="0" algn="l" rtl="0">
              <a:spcBef>
                <a:spcPts val="0"/>
              </a:spcBef>
              <a:spcAft>
                <a:spcPts val="0"/>
              </a:spcAft>
              <a:buNone/>
            </a:pP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In the end, we will Remove stopwords from the dataframe.</a:t>
            </a:r>
            <a:r>
              <a:rPr lang="en-US" dirty="0"/>
              <a:t> </a:t>
            </a:r>
            <a:br>
              <a:rPr lang="en-US" dirty="0"/>
            </a:br>
            <a:br>
              <a:rPr lang="en-US" dirty="0"/>
            </a:br>
            <a:br>
              <a:rPr lang="en-US" dirty="0"/>
            </a:b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sz="1800" b="1" i="0" dirty="0">
                <a:solidFill>
                  <a:srgbClr val="000000"/>
                </a:solidFill>
                <a:effectLst/>
                <a:latin typeface="Cambria-Bold"/>
              </a:rPr>
            </a:br>
            <a:r>
              <a:rPr lang="en-US" sz="1800" b="0" i="0" dirty="0">
                <a:solidFill>
                  <a:srgbClr val="000000"/>
                </a:solidFill>
                <a:effectLst/>
                <a:latin typeface="Calibri" panose="020F0502020204030204" pitchFamily="34" charset="0"/>
              </a:rPr>
              <a:t>Visualizing the most frequent words in the dataframe will be done using the </a:t>
            </a:r>
            <a:r>
              <a:rPr lang="en-US" sz="1800" b="0" i="0" dirty="0" err="1">
                <a:solidFill>
                  <a:srgbClr val="000000"/>
                </a:solidFill>
                <a:effectLst/>
                <a:latin typeface="Calibri" panose="020F0502020204030204" pitchFamily="34" charset="0"/>
              </a:rPr>
              <a:t>wordcloud</a:t>
            </a:r>
            <a:r>
              <a:rPr lang="en-US" sz="1800" b="0" i="0" dirty="0">
                <a:solidFill>
                  <a:srgbClr val="000000"/>
                </a:solidFill>
                <a:effectLst/>
                <a:latin typeface="Calibri" panose="020F0502020204030204" pitchFamily="34" charset="0"/>
              </a:rPr>
              <a:t> technique (showed in next page)</a:t>
            </a:r>
          </a:p>
          <a:p>
            <a:pPr marL="0" lvl="0" indent="0" algn="l" rtl="0">
              <a:spcBef>
                <a:spcPts val="0"/>
              </a:spcBef>
              <a:spcAft>
                <a:spcPts val="0"/>
              </a:spcAft>
              <a:buNone/>
            </a:pP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We have listed the 100 most repeated words throughout the data.</a:t>
            </a:r>
            <a:br>
              <a:rPr lang="en-US" sz="1800" b="0" i="0" dirty="0">
                <a:solidFill>
                  <a:srgbClr val="000000"/>
                </a:solidFill>
                <a:effectLst/>
                <a:latin typeface="Calibri" panose="020F0502020204030204" pitchFamily="34" charset="0"/>
              </a:rPr>
            </a:br>
            <a:endParaRPr lang="en-US" sz="1800" b="0" i="0" dirty="0">
              <a:solidFill>
                <a:srgbClr val="000000"/>
              </a:solidFill>
              <a:effectLst/>
              <a:latin typeface="Calibri" panose="020F0502020204030204" pitchFamily="34" charset="0"/>
            </a:endParaRPr>
          </a:p>
          <a:p>
            <a:pPr marL="0" lvl="0" indent="0" algn="l" rtl="0">
              <a:spcBef>
                <a:spcPts val="0"/>
              </a:spcBef>
              <a:spcAft>
                <a:spcPts val="0"/>
              </a:spcAft>
              <a:buNone/>
            </a:pPr>
            <a:r>
              <a:rPr lang="en-US" sz="1800" b="0" i="0" dirty="0">
                <a:solidFill>
                  <a:srgbClr val="000000"/>
                </a:solidFill>
                <a:effectLst/>
                <a:latin typeface="Calibri" panose="020F0502020204030204" pitchFamily="34" charset="0"/>
              </a:rPr>
              <a:t>The term 'Twitter' has been repeated about 167000 times.</a:t>
            </a:r>
            <a:r>
              <a:rPr lang="en-US" dirty="0"/>
              <a:t> </a:t>
            </a:r>
            <a:br>
              <a:rPr lang="en-US" dirty="0"/>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This is our </a:t>
            </a:r>
            <a:r>
              <a:rPr lang="en-US" dirty="0" err="1"/>
              <a:t>wordcloud</a:t>
            </a:r>
            <a:r>
              <a:rPr lang="en-US" dirty="0"/>
              <a:t>.</a:t>
            </a:r>
          </a:p>
          <a:p>
            <a:pPr marL="139700" indent="0">
              <a:buNone/>
            </a:pPr>
            <a:endParaRPr lang="en-US" dirty="0"/>
          </a:p>
          <a:p>
            <a:pPr marL="139700" indent="0">
              <a:buNone/>
            </a:pPr>
            <a:r>
              <a:rPr lang="en-US" dirty="0"/>
              <a:t>For the </a:t>
            </a:r>
            <a:r>
              <a:rPr lang="en-US" sz="1100" b="0" i="0" dirty="0">
                <a:solidFill>
                  <a:srgbClr val="000000"/>
                </a:solidFill>
                <a:effectLst/>
                <a:latin typeface="Calibri" panose="020F0502020204030204" pitchFamily="34" charset="0"/>
              </a:rPr>
              <a:t>most frequent words in the data frame.</a:t>
            </a:r>
          </a:p>
          <a:p>
            <a:pPr marL="139700" indent="0">
              <a:buNone/>
            </a:pPr>
            <a:endParaRPr lang="en-US" sz="1100" b="0" i="0" dirty="0">
              <a:solidFill>
                <a:srgbClr val="000000"/>
              </a:solidFill>
              <a:effectLst/>
              <a:latin typeface="Calibri" panose="020F0502020204030204" pitchFamily="34" charset="0"/>
            </a:endParaRPr>
          </a:p>
          <a:p>
            <a:pPr marL="139700" indent="0">
              <a:buNone/>
            </a:pPr>
            <a:r>
              <a:rPr lang="en-US" sz="1100" b="0" i="0" dirty="0">
                <a:solidFill>
                  <a:srgbClr val="000000"/>
                </a:solidFill>
                <a:effectLst/>
                <a:latin typeface="Calibri" panose="020F0502020204030204" pitchFamily="34" charset="0"/>
              </a:rPr>
              <a:t>As we can see, The term 'Twitter’ and ‘</a:t>
            </a:r>
            <a:r>
              <a:rPr lang="en-US" sz="1100" b="0" i="0" dirty="0" err="1">
                <a:solidFill>
                  <a:srgbClr val="000000"/>
                </a:solidFill>
                <a:effectLst/>
                <a:latin typeface="Calibri" panose="020F0502020204030204" pitchFamily="34" charset="0"/>
              </a:rPr>
              <a:t>elon</a:t>
            </a:r>
            <a:r>
              <a:rPr lang="en-US" sz="1100" b="0" i="0" dirty="0">
                <a:solidFill>
                  <a:srgbClr val="000000"/>
                </a:solidFill>
                <a:effectLst/>
                <a:latin typeface="Calibri" panose="020F0502020204030204" pitchFamily="34" charset="0"/>
              </a:rPr>
              <a:t> musk’ have been repeated the most.</a:t>
            </a:r>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784333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35" name="Google Shape;35;p7"/>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457200"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993928" y="2082325"/>
            <a:ext cx="2392500" cy="27672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47" name="Google Shape;47;p9"/>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8" name="Google Shape;48;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endParaRPr/>
          </a:p>
        </p:txBody>
      </p:sp>
      <p:sp>
        <p:nvSpPr>
          <p:cNvPr id="54" name="Google Shape;54;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5" name="Google Shape;55;p11"/>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a:ea typeface="Poppins"/>
                <a:cs typeface="Poppins"/>
                <a:sym typeface="Poppins"/>
              </a:defRPr>
            </a:lvl1pPr>
            <a:lvl2pPr lvl="1" algn="r">
              <a:buNone/>
              <a:defRPr sz="1300">
                <a:solidFill>
                  <a:schemeClr val="dk2"/>
                </a:solidFill>
                <a:latin typeface="Poppins"/>
                <a:ea typeface="Poppins"/>
                <a:cs typeface="Poppins"/>
                <a:sym typeface="Poppins"/>
              </a:defRPr>
            </a:lvl2pPr>
            <a:lvl3pPr lvl="2" algn="r">
              <a:buNone/>
              <a:defRPr sz="1300">
                <a:solidFill>
                  <a:schemeClr val="dk2"/>
                </a:solidFill>
                <a:latin typeface="Poppins"/>
                <a:ea typeface="Poppins"/>
                <a:cs typeface="Poppins"/>
                <a:sym typeface="Poppins"/>
              </a:defRPr>
            </a:lvl3pPr>
            <a:lvl4pPr lvl="3" algn="r">
              <a:buNone/>
              <a:defRPr sz="1300">
                <a:solidFill>
                  <a:schemeClr val="dk2"/>
                </a:solidFill>
                <a:latin typeface="Poppins"/>
                <a:ea typeface="Poppins"/>
                <a:cs typeface="Poppins"/>
                <a:sym typeface="Poppins"/>
              </a:defRPr>
            </a:lvl4pPr>
            <a:lvl5pPr lvl="4" algn="r">
              <a:buNone/>
              <a:defRPr sz="1300">
                <a:solidFill>
                  <a:schemeClr val="dk2"/>
                </a:solidFill>
                <a:latin typeface="Poppins"/>
                <a:ea typeface="Poppins"/>
                <a:cs typeface="Poppins"/>
                <a:sym typeface="Poppins"/>
              </a:defRPr>
            </a:lvl5pPr>
            <a:lvl6pPr lvl="5" algn="r">
              <a:buNone/>
              <a:defRPr sz="1300">
                <a:solidFill>
                  <a:schemeClr val="dk2"/>
                </a:solidFill>
                <a:latin typeface="Poppins"/>
                <a:ea typeface="Poppins"/>
                <a:cs typeface="Poppins"/>
                <a:sym typeface="Poppins"/>
              </a:defRPr>
            </a:lvl6pPr>
            <a:lvl7pPr lvl="6" algn="r">
              <a:buNone/>
              <a:defRPr sz="1300">
                <a:solidFill>
                  <a:schemeClr val="dk2"/>
                </a:solidFill>
                <a:latin typeface="Poppins"/>
                <a:ea typeface="Poppins"/>
                <a:cs typeface="Poppins"/>
                <a:sym typeface="Poppins"/>
              </a:defRPr>
            </a:lvl7pPr>
            <a:lvl8pPr lvl="7" algn="r">
              <a:buNone/>
              <a:defRPr sz="1300">
                <a:solidFill>
                  <a:schemeClr val="dk2"/>
                </a:solidFill>
                <a:latin typeface="Poppins"/>
                <a:ea typeface="Poppins"/>
                <a:cs typeface="Poppins"/>
                <a:sym typeface="Poppins"/>
              </a:defRPr>
            </a:lvl8pPr>
            <a:lvl9pPr lvl="8" algn="r">
              <a:buNone/>
              <a:defRPr sz="1300">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696425"/>
            <a:ext cx="5391000" cy="3434704"/>
          </a:xfrm>
          <a:prstGeom prst="rect">
            <a:avLst/>
          </a:prstGeom>
        </p:spPr>
        <p:txBody>
          <a:bodyPr spcFirstLastPara="1" wrap="square" lIns="0" tIns="0" rIns="0" bIns="0" anchor="t" anchorCtr="0">
            <a:noAutofit/>
          </a:bodyPr>
          <a:lstStyle/>
          <a:p>
            <a:r>
              <a:rPr lang="en-US" altLang="zh-CN" sz="2800" b="1" dirty="0">
                <a:solidFill>
                  <a:schemeClr val="tx1"/>
                </a:solidFill>
              </a:rPr>
              <a:t>Natural Language Processing Project</a:t>
            </a:r>
            <a:br>
              <a:rPr lang="en-US" altLang="zh-CN" sz="2800" dirty="0"/>
            </a:br>
            <a:br>
              <a:rPr lang="en-US" altLang="zh-CN" sz="2800" dirty="0"/>
            </a:br>
            <a:r>
              <a:rPr lang="en-US" altLang="zh-CN" sz="2000" dirty="0"/>
              <a:t>Analyzing Twitter users' feelings about the takeover of Twitter by Elon Musk using 75000 tweets</a:t>
            </a:r>
            <a:br>
              <a:rPr lang="en-US" altLang="zh-CN" sz="2000" dirty="0"/>
            </a:br>
            <a:br>
              <a:rPr lang="en-US" altLang="zh-CN" sz="2000" dirty="0"/>
            </a:br>
            <a:r>
              <a:rPr lang="en-US" altLang="zh-CN" sz="1500" b="1" dirty="0">
                <a:solidFill>
                  <a:schemeClr val="tx1"/>
                </a:solidFill>
              </a:rPr>
              <a:t>Amir Hajiabadi        Molin Zhang     Jialing Li</a:t>
            </a:r>
            <a:br>
              <a:rPr lang="en-US" altLang="zh-CN" sz="1500" b="1" dirty="0">
                <a:solidFill>
                  <a:schemeClr val="accent1"/>
                </a:solidFill>
              </a:rPr>
            </a:br>
            <a:br>
              <a:rPr lang="en-US" altLang="zh-CN" sz="1500" b="1" dirty="0">
                <a:solidFill>
                  <a:schemeClr val="accent1"/>
                </a:solidFill>
              </a:rPr>
            </a:br>
            <a:r>
              <a:rPr lang="en-US" altLang="zh-CN" sz="1500" dirty="0"/>
              <a:t>Master’s Degree in Artificial Intelligence</a:t>
            </a:r>
            <a:br>
              <a:rPr lang="en-US" altLang="zh-CN" sz="1500" dirty="0"/>
            </a:br>
            <a:r>
              <a:rPr lang="en-US" altLang="zh-CN" sz="1500" dirty="0"/>
              <a:t>University of Bologna</a:t>
            </a:r>
            <a:br>
              <a:rPr lang="en-US" altLang="zh-CN" sz="1500" dirty="0"/>
            </a:br>
            <a:br>
              <a:rPr lang="en-US" altLang="zh-CN" sz="1500" b="1" dirty="0"/>
            </a:br>
            <a:r>
              <a:rPr lang="en-US" altLang="zh-CN" sz="1500" b="1" dirty="0"/>
              <a:t>16th</a:t>
            </a:r>
            <a:r>
              <a:rPr lang="zh-CN" altLang="en-US" sz="1500" b="1" dirty="0"/>
              <a:t> </a:t>
            </a:r>
            <a:r>
              <a:rPr lang="en-US" altLang="zh-CN" sz="1500" b="1" dirty="0"/>
              <a:t>June 2022</a:t>
            </a:r>
            <a:br>
              <a:rPr lang="en-US" altLang="zh-CN" sz="800" b="1" dirty="0"/>
            </a:b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B649E222-B4A7-F08B-7BC6-F32867011A69}"/>
              </a:ext>
            </a:extLst>
          </p:cNvPr>
          <p:cNvPicPr>
            <a:picLocks noChangeAspect="1"/>
          </p:cNvPicPr>
          <p:nvPr/>
        </p:nvPicPr>
        <p:blipFill>
          <a:blip r:embed="rId3"/>
          <a:stretch>
            <a:fillRect/>
          </a:stretch>
        </p:blipFill>
        <p:spPr>
          <a:xfrm>
            <a:off x="0" y="322897"/>
            <a:ext cx="8995410" cy="4497705"/>
          </a:xfrm>
          <a:prstGeom prst="rect">
            <a:avLst/>
          </a:prstGeom>
        </p:spPr>
      </p:pic>
    </p:spTree>
    <p:extLst>
      <p:ext uri="{BB962C8B-B14F-4D97-AF65-F5344CB8AC3E}">
        <p14:creationId xmlns:p14="http://schemas.microsoft.com/office/powerpoint/2010/main" val="40562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4"/>
          <p:cNvSpPr txBox="1">
            <a:spLocks noGrp="1"/>
          </p:cNvSpPr>
          <p:nvPr>
            <p:ph type="title" idx="4294967295"/>
          </p:nvPr>
        </p:nvSpPr>
        <p:spPr>
          <a:xfrm>
            <a:off x="657225" y="644150"/>
            <a:ext cx="6024600"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zh-CN" dirty="0">
                <a:solidFill>
                  <a:schemeClr val="accent1"/>
                </a:solidFill>
              </a:rPr>
              <a:t>Sentiment Analysis</a:t>
            </a:r>
            <a:br>
              <a:rPr lang="en-US" dirty="0">
                <a:solidFill>
                  <a:srgbClr val="FFFFFF"/>
                </a:solidFill>
              </a:rPr>
            </a:br>
            <a:endParaRPr lang="en-US"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34;p49">
            <a:extLst>
              <a:ext uri="{FF2B5EF4-FFF2-40B4-BE49-F238E27FC236}">
                <a16:creationId xmlns:a16="http://schemas.microsoft.com/office/drawing/2014/main" id="{9DE13074-8A3E-871B-8262-07D9B583A867}"/>
              </a:ext>
            </a:extLst>
          </p:cNvPr>
          <p:cNvPicPr preferRelativeResize="0"/>
          <p:nvPr/>
        </p:nvPicPr>
        <p:blipFill>
          <a:blip r:embed="rId3">
            <a:alphaModFix/>
          </a:blip>
          <a:stretch>
            <a:fillRect/>
          </a:stretch>
        </p:blipFill>
        <p:spPr>
          <a:xfrm>
            <a:off x="4977012" y="2038756"/>
            <a:ext cx="3946008" cy="2907895"/>
          </a:xfrm>
          <a:prstGeom prst="rect">
            <a:avLst/>
          </a:prstGeom>
          <a:noFill/>
          <a:ln>
            <a:noFill/>
          </a:ln>
        </p:spPr>
      </p:pic>
      <p:sp>
        <p:nvSpPr>
          <p:cNvPr id="7" name="Text Placeholder 1">
            <a:extLst>
              <a:ext uri="{FF2B5EF4-FFF2-40B4-BE49-F238E27FC236}">
                <a16:creationId xmlns:a16="http://schemas.microsoft.com/office/drawing/2014/main" id="{E72F3B5B-0320-70DB-FFEF-78E877B12895}"/>
              </a:ext>
            </a:extLst>
          </p:cNvPr>
          <p:cNvSpPr txBox="1">
            <a:spLocks/>
          </p:cNvSpPr>
          <p:nvPr/>
        </p:nvSpPr>
        <p:spPr>
          <a:xfrm>
            <a:off x="513270" y="698995"/>
            <a:ext cx="4653090" cy="3342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5400"/>
            <a:r>
              <a:rPr lang="en-US" altLang="zh-CN" sz="4000" b="1" dirty="0">
                <a:solidFill>
                  <a:schemeClr val="accent1"/>
                </a:solidFill>
                <a:latin typeface="Poppins" panose="00000500000000000000" pitchFamily="2" charset="0"/>
                <a:cs typeface="Poppins" panose="00000500000000000000" pitchFamily="2" charset="0"/>
                <a:sym typeface="Muli"/>
              </a:rPr>
              <a:t>Vader Sentiment Analysis</a:t>
            </a:r>
          </a:p>
          <a:p>
            <a:pPr marL="25400"/>
            <a:endParaRPr lang="en-US" altLang="zh-CN" sz="3000" dirty="0">
              <a:solidFill>
                <a:schemeClr val="accent1"/>
              </a:solidFill>
              <a:latin typeface="Muli"/>
              <a:sym typeface="Muli"/>
            </a:endParaRPr>
          </a:p>
          <a:p>
            <a:r>
              <a:rPr lang="en-US" altLang="zh-CN" sz="2000" b="1" dirty="0">
                <a:solidFill>
                  <a:schemeClr val="tx1">
                    <a:lumMod val="75000"/>
                  </a:schemeClr>
                </a:solidFill>
                <a:latin typeface="Muli"/>
                <a:sym typeface="Muli"/>
              </a:rPr>
              <a:t>for a given Sentence if it is positive, negative or neutral in nature</a:t>
            </a:r>
          </a:p>
          <a:p>
            <a:endParaRPr lang="en-US" altLang="zh-CN" sz="2000" b="1" dirty="0">
              <a:solidFill>
                <a:schemeClr val="tx1">
                  <a:lumMod val="75000"/>
                </a:schemeClr>
              </a:solidFill>
              <a:latin typeface="Muli"/>
              <a:sym typeface="Muli"/>
            </a:endParaRPr>
          </a:p>
          <a:p>
            <a:endParaRPr lang="en-US" altLang="zh-CN" sz="2000" dirty="0">
              <a:solidFill>
                <a:schemeClr val="accent5"/>
              </a:solidFill>
              <a:latin typeface="-apple-system"/>
              <a:sym typeface="Muli"/>
            </a:endParaRPr>
          </a:p>
          <a:p>
            <a:endParaRPr lang="en-US" sz="2000" dirty="0"/>
          </a:p>
        </p:txBody>
      </p:sp>
    </p:spTree>
    <p:extLst>
      <p:ext uri="{BB962C8B-B14F-4D97-AF65-F5344CB8AC3E}">
        <p14:creationId xmlns:p14="http://schemas.microsoft.com/office/powerpoint/2010/main" val="133231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3F472177-6BB1-A3F4-DBDA-3280A9FDF45B}"/>
              </a:ext>
            </a:extLst>
          </p:cNvPr>
          <p:cNvGraphicFramePr>
            <a:graphicFrameLocks noChangeAspect="1"/>
          </p:cNvGraphicFramePr>
          <p:nvPr>
            <p:extLst>
              <p:ext uri="{D42A27DB-BD31-4B8C-83A1-F6EECF244321}">
                <p14:modId xmlns:p14="http://schemas.microsoft.com/office/powerpoint/2010/main" val="2700886513"/>
              </p:ext>
            </p:extLst>
          </p:nvPr>
        </p:nvGraphicFramePr>
        <p:xfrm>
          <a:off x="-163773" y="224335"/>
          <a:ext cx="9137430" cy="4694830"/>
        </p:xfrm>
        <a:graphic>
          <a:graphicData uri="http://schemas.openxmlformats.org/presentationml/2006/ole">
            <mc:AlternateContent xmlns:mc="http://schemas.openxmlformats.org/markup-compatibility/2006">
              <mc:Choice xmlns:v="urn:schemas-microsoft-com:vml" Requires="v">
                <p:oleObj name="Bitmap Image" r:id="rId3" imgW="12039480" imgH="6184800" progId="Paint.Picture">
                  <p:embed/>
                </p:oleObj>
              </mc:Choice>
              <mc:Fallback>
                <p:oleObj name="Bitmap Image" r:id="rId3" imgW="12039480" imgH="6184800" progId="Paint.Picture">
                  <p:embed/>
                  <p:pic>
                    <p:nvPicPr>
                      <p:cNvPr id="0" name=""/>
                      <p:cNvPicPr/>
                      <p:nvPr/>
                    </p:nvPicPr>
                    <p:blipFill>
                      <a:blip r:embed="rId4"/>
                      <a:stretch>
                        <a:fillRect/>
                      </a:stretch>
                    </p:blipFill>
                    <p:spPr>
                      <a:xfrm>
                        <a:off x="-163773" y="224335"/>
                        <a:ext cx="9137430" cy="4694830"/>
                      </a:xfrm>
                      <a:prstGeom prst="rect">
                        <a:avLst/>
                      </a:prstGeom>
                    </p:spPr>
                  </p:pic>
                </p:oleObj>
              </mc:Fallback>
            </mc:AlternateContent>
          </a:graphicData>
        </a:graphic>
      </p:graphicFrame>
    </p:spTree>
    <p:extLst>
      <p:ext uri="{BB962C8B-B14F-4D97-AF65-F5344CB8AC3E}">
        <p14:creationId xmlns:p14="http://schemas.microsoft.com/office/powerpoint/2010/main" val="7812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55BC36-B4A3-AF2E-8AD3-1D9ABEAC53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0A7188EA-7688-C56A-5E99-D85FF3FF33AA}"/>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66398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759028-406F-0335-7FA6-085965096C9B}"/>
              </a:ext>
            </a:extLst>
          </p:cNvPr>
          <p:cNvSpPr txBox="1"/>
          <p:nvPr/>
        </p:nvSpPr>
        <p:spPr>
          <a:xfrm>
            <a:off x="694708" y="463629"/>
            <a:ext cx="4572000" cy="1569660"/>
          </a:xfrm>
          <a:prstGeom prst="rect">
            <a:avLst/>
          </a:prstGeom>
          <a:noFill/>
        </p:spPr>
        <p:txBody>
          <a:bodyPr wrap="square">
            <a:spAutoFit/>
          </a:bodyPr>
          <a:lstStyle/>
          <a:p>
            <a:r>
              <a:rPr lang="en" sz="4800" b="1" dirty="0">
                <a:solidFill>
                  <a:schemeClr val="bg2"/>
                </a:solidFill>
                <a:latin typeface="Poppins" panose="00000500000000000000" pitchFamily="2" charset="0"/>
                <a:cs typeface="Poppins" panose="00000500000000000000" pitchFamily="2" charset="0"/>
              </a:rPr>
              <a:t>Final Dataframe</a:t>
            </a:r>
            <a:endParaRPr lang="en-US" sz="4800" b="1" dirty="0">
              <a:solidFill>
                <a:schemeClr val="bg2"/>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8BD4D6DD-50A3-BE4D-A5F3-663AA5896DF9}"/>
              </a:ext>
            </a:extLst>
          </p:cNvPr>
          <p:cNvSpPr txBox="1"/>
          <p:nvPr/>
        </p:nvSpPr>
        <p:spPr>
          <a:xfrm>
            <a:off x="694708" y="2118361"/>
            <a:ext cx="7463640" cy="1631216"/>
          </a:xfrm>
          <a:prstGeom prst="rect">
            <a:avLst/>
          </a:prstGeom>
          <a:noFill/>
        </p:spPr>
        <p:txBody>
          <a:bodyPr wrap="square" rtlCol="0">
            <a:spAutoFit/>
          </a:bodyPr>
          <a:lstStyle/>
          <a:p>
            <a:pPr marL="0" lvl="0" indent="0" algn="l" rtl="0">
              <a:spcBef>
                <a:spcPts val="600"/>
              </a:spcBef>
              <a:spcAft>
                <a:spcPts val="0"/>
              </a:spcAft>
              <a:buNone/>
            </a:pPr>
            <a:r>
              <a:rPr lang="en-US" sz="2000" b="1" i="0" dirty="0">
                <a:solidFill>
                  <a:srgbClr val="000000"/>
                </a:solidFill>
                <a:effectLst/>
                <a:latin typeface="Muli"/>
              </a:rPr>
              <a:t>Giving threshold values for classification</a:t>
            </a:r>
            <a:br>
              <a:rPr lang="en-US" sz="2000" b="1" i="0" dirty="0">
                <a:solidFill>
                  <a:srgbClr val="000000"/>
                </a:solidFill>
                <a:effectLst/>
                <a:latin typeface="Muli"/>
              </a:rPr>
            </a:br>
            <a:r>
              <a:rPr lang="en-US" sz="2000" b="0" i="0" dirty="0">
                <a:solidFill>
                  <a:srgbClr val="000000"/>
                </a:solidFill>
                <a:effectLst/>
                <a:latin typeface="Muli"/>
              </a:rPr>
              <a:t>The threshold value will categorize if a given sentence is positive, negative, or neutral,                                                                                      and the predictions will be saved into a Target or sentiment column in our dataframe.</a:t>
            </a:r>
            <a:r>
              <a:rPr lang="en-US" sz="1600" dirty="0">
                <a:latin typeface="Muli"/>
              </a:rPr>
              <a:t> </a:t>
            </a:r>
            <a:endParaRPr lang="en-US" sz="2000" dirty="0">
              <a:latin typeface="Muli"/>
            </a:endParaRPr>
          </a:p>
        </p:txBody>
      </p:sp>
    </p:spTree>
    <p:extLst>
      <p:ext uri="{BB962C8B-B14F-4D97-AF65-F5344CB8AC3E}">
        <p14:creationId xmlns:p14="http://schemas.microsoft.com/office/powerpoint/2010/main" val="360945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E4CD83-16C8-C78B-1A7A-A04E69E1C339}"/>
              </a:ext>
            </a:extLst>
          </p:cNvPr>
          <p:cNvPicPr>
            <a:picLocks noChangeAspect="1"/>
          </p:cNvPicPr>
          <p:nvPr/>
        </p:nvPicPr>
        <p:blipFill rotWithShape="1">
          <a:blip r:embed="rId3"/>
          <a:srcRect r="2388" b="15091"/>
          <a:stretch/>
        </p:blipFill>
        <p:spPr>
          <a:xfrm>
            <a:off x="114716" y="388108"/>
            <a:ext cx="8925636" cy="4367284"/>
          </a:xfrm>
          <a:prstGeom prst="rect">
            <a:avLst/>
          </a:prstGeom>
        </p:spPr>
      </p:pic>
    </p:spTree>
    <p:extLst>
      <p:ext uri="{BB962C8B-B14F-4D97-AF65-F5344CB8AC3E}">
        <p14:creationId xmlns:p14="http://schemas.microsoft.com/office/powerpoint/2010/main" val="1291592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829D32-4EA9-71C6-789E-8E7DD4DCF3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4B45EE53-D844-AC78-B7FF-F9ADB3780F7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26848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85799" y="1811950"/>
            <a:ext cx="7143751"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US" altLang="zh-CN" dirty="0">
                <a:solidFill>
                  <a:schemeClr val="accent1"/>
                </a:solidFill>
              </a:rPr>
            </a:br>
            <a:r>
              <a:rPr lang="en-US" altLang="zh-CN" dirty="0">
                <a:solidFill>
                  <a:schemeClr val="accent1"/>
                </a:solidFill>
              </a:rPr>
              <a:t>Machine Learning models in comparison</a:t>
            </a:r>
            <a:br>
              <a:rPr lang="en-US" altLang="zh-CN" dirty="0"/>
            </a:br>
            <a:endParaRPr dirty="0"/>
          </a:p>
        </p:txBody>
      </p:sp>
      <p:sp>
        <p:nvSpPr>
          <p:cNvPr id="87" name="Google Shape;87;p17"/>
          <p:cNvSpPr txBox="1">
            <a:spLocks noGrp="1"/>
          </p:cNvSpPr>
          <p:nvPr>
            <p:ph type="subTitle" idx="1"/>
          </p:nvPr>
        </p:nvSpPr>
        <p:spPr>
          <a:xfrm>
            <a:off x="876300" y="2634310"/>
            <a:ext cx="2493600" cy="784800"/>
          </a:xfrm>
          <a:prstGeom prst="rect">
            <a:avLst/>
          </a:prstGeom>
        </p:spPr>
        <p:txBody>
          <a:bodyPr spcFirstLastPara="1" wrap="square" lIns="0" tIns="0" rIns="0" bIns="0" anchor="t" anchorCtr="0">
            <a:noAutofit/>
          </a:bodyPr>
          <a:lstStyle/>
          <a:p>
            <a:pPr marL="88900" indent="0"/>
            <a:r>
              <a:rPr lang="en-US" altLang="zh-CN" sz="1700" dirty="0">
                <a:solidFill>
                  <a:schemeClr val="tx1"/>
                </a:solidFill>
                <a:latin typeface="Cambria" panose="02040503050406030204" pitchFamily="18" charset="0"/>
                <a:ea typeface="Cambria" panose="02040503050406030204" pitchFamily="18" charset="0"/>
              </a:rPr>
              <a:t>● </a:t>
            </a:r>
            <a:r>
              <a:rPr lang="en-US" altLang="zh-CN" sz="1700" dirty="0">
                <a:solidFill>
                  <a:schemeClr val="tx1"/>
                </a:solidFill>
              </a:rPr>
              <a:t>Logistic Regression</a:t>
            </a:r>
          </a:p>
          <a:p>
            <a:pPr marL="88900" indent="0"/>
            <a:r>
              <a:rPr lang="en-US" altLang="zh-CN" sz="1700" dirty="0">
                <a:solidFill>
                  <a:schemeClr val="tx1"/>
                </a:solidFill>
                <a:latin typeface="Cambria" panose="02040503050406030204" pitchFamily="18" charset="0"/>
                <a:ea typeface="Cambria" panose="02040503050406030204" pitchFamily="18" charset="0"/>
              </a:rPr>
              <a:t>● </a:t>
            </a:r>
            <a:r>
              <a:rPr lang="en-US" altLang="zh-CN" sz="1700" dirty="0">
                <a:solidFill>
                  <a:schemeClr val="tx1"/>
                </a:solidFill>
              </a:rPr>
              <a:t>Decision Tree Classifier</a:t>
            </a:r>
          </a:p>
          <a:p>
            <a:pPr marL="88900" indent="0"/>
            <a:r>
              <a:rPr lang="en-US" altLang="zh-CN" sz="1700" dirty="0">
                <a:solidFill>
                  <a:schemeClr val="tx1"/>
                </a:solidFill>
                <a:latin typeface="Cambria" panose="02040503050406030204" pitchFamily="18" charset="0"/>
                <a:ea typeface="Cambria" panose="02040503050406030204" pitchFamily="18" charset="0"/>
              </a:rPr>
              <a:t>● </a:t>
            </a:r>
            <a:r>
              <a:rPr lang="en-US" altLang="zh-CN" sz="1700" dirty="0">
                <a:solidFill>
                  <a:schemeClr val="tx1"/>
                </a:solidFill>
              </a:rPr>
              <a:t>Random Forest Classifier</a:t>
            </a:r>
          </a:p>
          <a:p>
            <a:pPr marL="88900" indent="0"/>
            <a:r>
              <a:rPr lang="en-US" altLang="zh-CN" sz="1700" dirty="0">
                <a:solidFill>
                  <a:schemeClr val="tx1"/>
                </a:solidFill>
                <a:latin typeface="Cambria" panose="02040503050406030204" pitchFamily="18" charset="0"/>
                <a:ea typeface="Cambria" panose="02040503050406030204" pitchFamily="18" charset="0"/>
              </a:rPr>
              <a:t>● </a:t>
            </a:r>
            <a:r>
              <a:rPr lang="en-US" altLang="zh-CN" sz="1700" dirty="0">
                <a:solidFill>
                  <a:schemeClr val="tx1"/>
                </a:solidFill>
              </a:rPr>
              <a:t>K neighbors Classifier </a:t>
            </a:r>
          </a:p>
          <a:p>
            <a:pPr marL="88900" indent="0"/>
            <a:r>
              <a:rPr lang="en-US" altLang="zh-CN" sz="1700" dirty="0">
                <a:solidFill>
                  <a:schemeClr val="tx1"/>
                </a:solidFill>
                <a:latin typeface="Cambria" panose="02040503050406030204" pitchFamily="18" charset="0"/>
                <a:ea typeface="Cambria" panose="02040503050406030204" pitchFamily="18" charset="0"/>
              </a:rPr>
              <a:t>● </a:t>
            </a:r>
            <a:r>
              <a:rPr lang="en-US" altLang="zh-CN" sz="1700" dirty="0">
                <a:solidFill>
                  <a:schemeClr val="tx1"/>
                </a:solidFill>
              </a:rPr>
              <a:t>Support Vector Machine</a:t>
            </a:r>
          </a:p>
          <a:p>
            <a:endParaRPr lang="en-US" altLang="zh-CN" sz="1700" dirty="0">
              <a:solidFill>
                <a:schemeClr val="tx1"/>
              </a:solidFill>
            </a:endParaRPr>
          </a:p>
          <a:p>
            <a:pPr marL="0" lvl="0" indent="0" algn="l" rtl="0">
              <a:spcBef>
                <a:spcPts val="0"/>
              </a:spcBef>
              <a:spcAft>
                <a:spcPts val="0"/>
              </a:spcAft>
              <a:buNone/>
            </a:pPr>
            <a:endParaRPr lang="en-US" sz="1700" dirty="0">
              <a:solidFill>
                <a:schemeClr val="tx1"/>
              </a:solidFill>
            </a:endParaRPr>
          </a:p>
        </p:txBody>
      </p:sp>
    </p:spTree>
    <p:extLst>
      <p:ext uri="{BB962C8B-B14F-4D97-AF65-F5344CB8AC3E}">
        <p14:creationId xmlns:p14="http://schemas.microsoft.com/office/powerpoint/2010/main" val="67380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10540" y="526015"/>
            <a:ext cx="6300300" cy="857400"/>
          </a:xfrm>
          <a:prstGeom prst="rect">
            <a:avLst/>
          </a:prstGeom>
        </p:spPr>
        <p:txBody>
          <a:bodyPr spcFirstLastPara="1" wrap="square" lIns="0" tIns="0" rIns="0" bIns="0" anchor="b" anchorCtr="0">
            <a:noAutofit/>
          </a:bodyPr>
          <a:lstStyle/>
          <a:p>
            <a:r>
              <a:rPr lang="en-US" sz="3500" b="1" dirty="0"/>
              <a:t>Logistic Regression</a:t>
            </a:r>
          </a:p>
        </p:txBody>
      </p:sp>
      <p:sp>
        <p:nvSpPr>
          <p:cNvPr id="99" name="Google Shape;99;p19"/>
          <p:cNvSpPr txBox="1">
            <a:spLocks noGrp="1"/>
          </p:cNvSpPr>
          <p:nvPr>
            <p:ph type="body" idx="1"/>
          </p:nvPr>
        </p:nvSpPr>
        <p:spPr>
          <a:xfrm>
            <a:off x="594360" y="1954530"/>
            <a:ext cx="4695600" cy="1862700"/>
          </a:xfrm>
          <a:prstGeom prst="rect">
            <a:avLst/>
          </a:prstGeom>
        </p:spPr>
        <p:txBody>
          <a:bodyPr spcFirstLastPara="1" wrap="square" lIns="0" tIns="0" rIns="0" bIns="0" anchor="t" anchorCtr="0">
            <a:noAutofit/>
          </a:bodyPr>
          <a:lstStyle/>
          <a:p>
            <a:r>
              <a:rPr lang="en-US" altLang="zh-CN" dirty="0">
                <a:solidFill>
                  <a:schemeClr val="tx1">
                    <a:lumMod val="75000"/>
                  </a:schemeClr>
                </a:solidFill>
              </a:rPr>
              <a:t>Model accuracy on train is: 0.832933428207377</a:t>
            </a:r>
          </a:p>
          <a:p>
            <a:r>
              <a:rPr lang="en-US" altLang="zh-CN" dirty="0">
                <a:solidFill>
                  <a:schemeClr val="tx1">
                    <a:lumMod val="75000"/>
                  </a:schemeClr>
                </a:solidFill>
              </a:rPr>
              <a:t>Model accuracy on test is: 0.757280910775748</a:t>
            </a:r>
            <a:endParaRPr lang="zh-CN" altLang="en-US" dirty="0">
              <a:solidFill>
                <a:schemeClr val="tx1">
                  <a:lumMod val="75000"/>
                </a:schemeClr>
              </a:solidFill>
            </a:endParaRPr>
          </a:p>
          <a:p>
            <a:pPr marL="0" lvl="0" indent="0" algn="l" rtl="0">
              <a:spcBef>
                <a:spcPts val="600"/>
              </a:spcBef>
              <a:spcAft>
                <a:spcPts val="0"/>
              </a:spcAft>
              <a:buNone/>
            </a:pPr>
            <a:br>
              <a:rPr lang="en-US" dirty="0">
                <a:solidFill>
                  <a:schemeClr val="tx1">
                    <a:lumMod val="75000"/>
                  </a:schemeClr>
                </a:solidFill>
              </a:rPr>
            </a:br>
            <a:br>
              <a:rPr lang="en-US" dirty="0">
                <a:solidFill>
                  <a:schemeClr val="tx1">
                    <a:lumMod val="75000"/>
                  </a:schemeClr>
                </a:solidFill>
              </a:rPr>
            </a:br>
            <a:endParaRPr dirty="0">
              <a:solidFill>
                <a:schemeClr val="tx1">
                  <a:lumMod val="75000"/>
                </a:schemeClr>
              </a:solidFill>
            </a:endParaRPr>
          </a:p>
        </p:txBody>
      </p:sp>
    </p:spTree>
    <p:extLst>
      <p:ext uri="{BB962C8B-B14F-4D97-AF65-F5344CB8AC3E}">
        <p14:creationId xmlns:p14="http://schemas.microsoft.com/office/powerpoint/2010/main" val="91021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8217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zh-CN" dirty="0">
                <a:solidFill>
                  <a:schemeClr val="accent1"/>
                </a:solidFill>
              </a:rPr>
              <a:t>Sentiment Analysis</a:t>
            </a:r>
            <a:endParaRPr dirty="0"/>
          </a:p>
        </p:txBody>
      </p:sp>
      <p:sp>
        <p:nvSpPr>
          <p:cNvPr id="72" name="Google Shape;72;p15"/>
          <p:cNvSpPr txBox="1">
            <a:spLocks noGrp="1"/>
          </p:cNvSpPr>
          <p:nvPr>
            <p:ph type="body" idx="1"/>
          </p:nvPr>
        </p:nvSpPr>
        <p:spPr>
          <a:xfrm>
            <a:off x="457199" y="1320325"/>
            <a:ext cx="4982699" cy="2767200"/>
          </a:xfrm>
          <a:prstGeom prst="rect">
            <a:avLst/>
          </a:prstGeom>
        </p:spPr>
        <p:txBody>
          <a:bodyPr spcFirstLastPara="1" wrap="square" lIns="0" tIns="0" rIns="0" bIns="0" anchor="t" anchorCtr="0">
            <a:noAutofit/>
          </a:bodyPr>
          <a:lstStyle/>
          <a:p>
            <a:r>
              <a:rPr lang="en-US" dirty="0"/>
              <a:t>Sentiment analysis is the automated process of identifying and classifying subjective</a:t>
            </a:r>
            <a:br>
              <a:rPr lang="en-US" dirty="0"/>
            </a:br>
            <a:r>
              <a:rPr lang="en-US" dirty="0"/>
              <a:t>information in text data. This might be an opinion,          a judgment, or a feeling about a particular</a:t>
            </a:r>
            <a:br>
              <a:rPr lang="en-US" dirty="0"/>
            </a:br>
            <a:r>
              <a:rPr lang="en-US" dirty="0"/>
              <a:t>topic or product feature.</a:t>
            </a:r>
            <a:br>
              <a:rPr lang="en-US" dirty="0"/>
            </a:br>
            <a:r>
              <a:rPr lang="en-US" dirty="0"/>
              <a:t>The most common type of sentiment analysis is 'polarity detection' and involves classifying</a:t>
            </a:r>
            <a:br>
              <a:rPr lang="en-US" dirty="0"/>
            </a:br>
            <a:r>
              <a:rPr lang="en-US" dirty="0"/>
              <a:t>statements as Positive, Negative, or Neutral. </a:t>
            </a:r>
            <a:br>
              <a:rPr lang="en-US" dirty="0"/>
            </a:b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10540" y="526015"/>
            <a:ext cx="6300300" cy="857400"/>
          </a:xfrm>
          <a:prstGeom prst="rect">
            <a:avLst/>
          </a:prstGeom>
        </p:spPr>
        <p:txBody>
          <a:bodyPr spcFirstLastPara="1" wrap="square" lIns="0" tIns="0" rIns="0" bIns="0" anchor="b" anchorCtr="0">
            <a:noAutofit/>
          </a:bodyPr>
          <a:lstStyle/>
          <a:p>
            <a:r>
              <a:rPr lang="en-US" altLang="zh-CN" sz="3500" b="1" dirty="0">
                <a:solidFill>
                  <a:schemeClr val="accent1"/>
                </a:solidFill>
              </a:rPr>
              <a:t>Decision Tree Classifier</a:t>
            </a:r>
            <a:endParaRPr lang="en-US" sz="3500" b="1" dirty="0"/>
          </a:p>
        </p:txBody>
      </p:sp>
      <p:sp>
        <p:nvSpPr>
          <p:cNvPr id="99" name="Google Shape;99;p19"/>
          <p:cNvSpPr txBox="1">
            <a:spLocks noGrp="1"/>
          </p:cNvSpPr>
          <p:nvPr>
            <p:ph type="body" idx="1"/>
          </p:nvPr>
        </p:nvSpPr>
        <p:spPr>
          <a:xfrm>
            <a:off x="510540" y="1695450"/>
            <a:ext cx="4695600" cy="1862700"/>
          </a:xfrm>
          <a:prstGeom prst="rect">
            <a:avLst/>
          </a:prstGeom>
        </p:spPr>
        <p:txBody>
          <a:bodyPr spcFirstLastPara="1" wrap="square" lIns="0" tIns="0" rIns="0" bIns="0" anchor="t" anchorCtr="0">
            <a:noAutofit/>
          </a:bodyPr>
          <a:lstStyle/>
          <a:p>
            <a:r>
              <a:rPr lang="en-US" altLang="zh-CN" sz="2000" dirty="0">
                <a:solidFill>
                  <a:schemeClr val="tx1">
                    <a:lumMod val="75000"/>
                  </a:schemeClr>
                </a:solidFill>
              </a:rPr>
              <a:t>Model accuracy on train is: 0.9995532094454833</a:t>
            </a:r>
          </a:p>
          <a:p>
            <a:r>
              <a:rPr lang="en-US" altLang="zh-CN" sz="2000" dirty="0">
                <a:solidFill>
                  <a:schemeClr val="tx1">
                    <a:lumMod val="75000"/>
                  </a:schemeClr>
                </a:solidFill>
              </a:rPr>
              <a:t>Model accuracy on test is: </a:t>
            </a:r>
            <a:r>
              <a:rPr lang="en-US" altLang="en-US" sz="2000" dirty="0">
                <a:solidFill>
                  <a:schemeClr val="tx1">
                    <a:lumMod val="75000"/>
                  </a:schemeClr>
                </a:solidFill>
              </a:rPr>
              <a:t>0.6633571617685994 </a:t>
            </a:r>
          </a:p>
          <a:p>
            <a:r>
              <a:rPr lang="en-US" altLang="zh-CN" sz="2000" dirty="0">
                <a:solidFill>
                  <a:schemeClr val="tx1">
                    <a:lumMod val="75000"/>
                  </a:schemeClr>
                </a:solidFill>
              </a:rPr>
              <a:t>Wrong predictions out of total: </a:t>
            </a:r>
          </a:p>
          <a:p>
            <a:pPr marL="88900" indent="0">
              <a:buNone/>
            </a:pPr>
            <a:r>
              <a:rPr lang="en-US" altLang="zh-CN" sz="2000" dirty="0">
                <a:solidFill>
                  <a:schemeClr val="tx1">
                    <a:lumMod val="75000"/>
                  </a:schemeClr>
                </a:solidFill>
              </a:rPr>
              <a:t>       5086 / 15108</a:t>
            </a:r>
          </a:p>
          <a:p>
            <a:r>
              <a:rPr lang="en-US" altLang="zh-CN" sz="2000" dirty="0">
                <a:solidFill>
                  <a:schemeClr val="tx1">
                    <a:lumMod val="75000"/>
                  </a:schemeClr>
                </a:solidFill>
              </a:rPr>
              <a:t>Kappa Score is: </a:t>
            </a:r>
            <a:r>
              <a:rPr lang="en-US" altLang="en-US" sz="2000" dirty="0">
                <a:solidFill>
                  <a:schemeClr val="tx1">
                    <a:lumMod val="75000"/>
                  </a:schemeClr>
                </a:solidFill>
              </a:rPr>
              <a:t>0.46165977029207494</a:t>
            </a:r>
            <a:endParaRPr lang="en-US" altLang="zh-CN" sz="2000" dirty="0">
              <a:solidFill>
                <a:schemeClr val="tx1">
                  <a:lumMod val="75000"/>
                </a:schemeClr>
              </a:solidFill>
            </a:endParaRPr>
          </a:p>
          <a:p>
            <a:endParaRPr lang="zh-CN" altLang="en-US" sz="2000" dirty="0">
              <a:solidFill>
                <a:schemeClr val="tx1">
                  <a:lumMod val="75000"/>
                </a:schemeClr>
              </a:solidFill>
            </a:endParaRPr>
          </a:p>
          <a:p>
            <a:endParaRPr lang="zh-CN" altLang="en-US" dirty="0">
              <a:solidFill>
                <a:schemeClr val="tx1">
                  <a:lumMod val="75000"/>
                </a:schemeClr>
              </a:solidFill>
            </a:endParaRPr>
          </a:p>
          <a:p>
            <a:pPr marL="0" lvl="0" indent="0" algn="l" rtl="0">
              <a:spcBef>
                <a:spcPts val="600"/>
              </a:spcBef>
              <a:spcAft>
                <a:spcPts val="0"/>
              </a:spcAft>
              <a:buNone/>
            </a:pPr>
            <a:br>
              <a:rPr lang="en-US" dirty="0">
                <a:solidFill>
                  <a:schemeClr val="tx1">
                    <a:lumMod val="75000"/>
                  </a:schemeClr>
                </a:solidFill>
              </a:rPr>
            </a:br>
            <a:br>
              <a:rPr lang="en-US" dirty="0">
                <a:solidFill>
                  <a:schemeClr val="tx1">
                    <a:lumMod val="75000"/>
                  </a:schemeClr>
                </a:solidFill>
              </a:rPr>
            </a:br>
            <a:endParaRPr dirty="0">
              <a:solidFill>
                <a:schemeClr val="tx1">
                  <a:lumMod val="75000"/>
                </a:schemeClr>
              </a:solidFill>
            </a:endParaRPr>
          </a:p>
        </p:txBody>
      </p:sp>
    </p:spTree>
    <p:extLst>
      <p:ext uri="{BB962C8B-B14F-4D97-AF65-F5344CB8AC3E}">
        <p14:creationId xmlns:p14="http://schemas.microsoft.com/office/powerpoint/2010/main" val="369526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10540" y="526015"/>
            <a:ext cx="6300300" cy="857400"/>
          </a:xfrm>
          <a:prstGeom prst="rect">
            <a:avLst/>
          </a:prstGeom>
        </p:spPr>
        <p:txBody>
          <a:bodyPr spcFirstLastPara="1" wrap="square" lIns="0" tIns="0" rIns="0" bIns="0" anchor="b" anchorCtr="0">
            <a:noAutofit/>
          </a:bodyPr>
          <a:lstStyle/>
          <a:p>
            <a:r>
              <a:rPr lang="en-US" altLang="zh-CN" sz="3500" b="1" dirty="0">
                <a:solidFill>
                  <a:schemeClr val="accent1"/>
                </a:solidFill>
              </a:rPr>
              <a:t>Random Forest Classifier</a:t>
            </a:r>
            <a:endParaRPr lang="en-US" sz="3500" b="1" dirty="0"/>
          </a:p>
        </p:txBody>
      </p:sp>
      <p:sp>
        <p:nvSpPr>
          <p:cNvPr id="99" name="Google Shape;99;p19"/>
          <p:cNvSpPr txBox="1">
            <a:spLocks noGrp="1"/>
          </p:cNvSpPr>
          <p:nvPr>
            <p:ph type="body" idx="1"/>
          </p:nvPr>
        </p:nvSpPr>
        <p:spPr>
          <a:xfrm>
            <a:off x="510540" y="1695450"/>
            <a:ext cx="4695600" cy="1862700"/>
          </a:xfrm>
          <a:prstGeom prst="rect">
            <a:avLst/>
          </a:prstGeom>
        </p:spPr>
        <p:txBody>
          <a:bodyPr spcFirstLastPara="1" wrap="square" lIns="0" tIns="0" rIns="0" bIns="0" anchor="t" anchorCtr="0">
            <a:noAutofit/>
          </a:bodyPr>
          <a:lstStyle/>
          <a:p>
            <a:r>
              <a:rPr lang="en-US" altLang="zh-CN" sz="2000" dirty="0">
                <a:solidFill>
                  <a:schemeClr val="tx1">
                    <a:lumMod val="75000"/>
                  </a:schemeClr>
                </a:solidFill>
              </a:rPr>
              <a:t>Model accuracy on train is: 0.999619400638745</a:t>
            </a:r>
          </a:p>
          <a:p>
            <a:r>
              <a:rPr lang="en-US" altLang="zh-CN" sz="2000" dirty="0">
                <a:solidFill>
                  <a:schemeClr val="tx1">
                    <a:lumMod val="75000"/>
                  </a:schemeClr>
                </a:solidFill>
              </a:rPr>
              <a:t>Model accuracy on test is: 0.6894360603653693</a:t>
            </a:r>
            <a:endParaRPr lang="zh-CN" altLang="en-US" sz="2000" dirty="0">
              <a:solidFill>
                <a:schemeClr val="tx1">
                  <a:lumMod val="75000"/>
                </a:schemeClr>
              </a:solidFill>
            </a:endParaRPr>
          </a:p>
          <a:p>
            <a:r>
              <a:rPr lang="en-US" altLang="zh-CN" sz="2000" dirty="0">
                <a:solidFill>
                  <a:schemeClr val="tx1">
                    <a:lumMod val="75000"/>
                  </a:schemeClr>
                </a:solidFill>
              </a:rPr>
              <a:t>Wrong predictions out of total: </a:t>
            </a:r>
          </a:p>
          <a:p>
            <a:pPr marL="88900" indent="0">
              <a:buNone/>
            </a:pPr>
            <a:r>
              <a:rPr lang="en-US" altLang="zh-CN" sz="2000" dirty="0">
                <a:solidFill>
                  <a:schemeClr val="tx1">
                    <a:lumMod val="75000"/>
                  </a:schemeClr>
                </a:solidFill>
              </a:rPr>
              <a:t>       </a:t>
            </a:r>
            <a:r>
              <a:rPr lang="en-US" altLang="zh-CN" sz="1800" dirty="0">
                <a:solidFill>
                  <a:schemeClr val="tx1">
                    <a:lumMod val="75000"/>
                  </a:schemeClr>
                </a:solidFill>
              </a:rPr>
              <a:t>4692</a:t>
            </a:r>
            <a:r>
              <a:rPr lang="en-US" altLang="zh-CN" sz="2000" dirty="0">
                <a:solidFill>
                  <a:schemeClr val="tx1">
                    <a:lumMod val="75000"/>
                  </a:schemeClr>
                </a:solidFill>
              </a:rPr>
              <a:t> / 15108</a:t>
            </a:r>
            <a:endParaRPr lang="zh-CN" altLang="en-US" dirty="0">
              <a:solidFill>
                <a:schemeClr val="tx1">
                  <a:lumMod val="75000"/>
                </a:schemeClr>
              </a:solidFill>
            </a:endParaRPr>
          </a:p>
          <a:p>
            <a:pPr marL="0" lvl="0" indent="0" algn="l" rtl="0">
              <a:spcBef>
                <a:spcPts val="600"/>
              </a:spcBef>
              <a:spcAft>
                <a:spcPts val="0"/>
              </a:spcAft>
              <a:buNone/>
            </a:pPr>
            <a:br>
              <a:rPr lang="en-US" dirty="0">
                <a:solidFill>
                  <a:schemeClr val="tx1">
                    <a:lumMod val="75000"/>
                  </a:schemeClr>
                </a:solidFill>
              </a:rPr>
            </a:br>
            <a:br>
              <a:rPr lang="en-US" dirty="0">
                <a:solidFill>
                  <a:schemeClr val="tx1">
                    <a:lumMod val="75000"/>
                  </a:schemeClr>
                </a:solidFill>
              </a:rPr>
            </a:br>
            <a:endParaRPr dirty="0">
              <a:solidFill>
                <a:schemeClr val="tx1">
                  <a:lumMod val="75000"/>
                </a:schemeClr>
              </a:solidFill>
            </a:endParaRPr>
          </a:p>
        </p:txBody>
      </p:sp>
    </p:spTree>
    <p:extLst>
      <p:ext uri="{BB962C8B-B14F-4D97-AF65-F5344CB8AC3E}">
        <p14:creationId xmlns:p14="http://schemas.microsoft.com/office/powerpoint/2010/main" val="351979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10540" y="526015"/>
            <a:ext cx="6300300" cy="857400"/>
          </a:xfrm>
          <a:prstGeom prst="rect">
            <a:avLst/>
          </a:prstGeom>
        </p:spPr>
        <p:txBody>
          <a:bodyPr spcFirstLastPara="1" wrap="square" lIns="0" tIns="0" rIns="0" bIns="0" anchor="b" anchorCtr="0">
            <a:noAutofit/>
          </a:bodyPr>
          <a:lstStyle/>
          <a:p>
            <a:br>
              <a:rPr lang="en-US" altLang="zh-CN" sz="3500" b="1" dirty="0">
                <a:solidFill>
                  <a:schemeClr val="accent1"/>
                </a:solidFill>
              </a:rPr>
            </a:br>
            <a:r>
              <a:rPr lang="en-US" altLang="zh-CN" sz="3500" b="1" dirty="0">
                <a:solidFill>
                  <a:schemeClr val="accent1"/>
                </a:solidFill>
              </a:rPr>
              <a:t>K neighbors Classifier</a:t>
            </a:r>
            <a:endParaRPr lang="en-US" sz="3500" b="1" dirty="0"/>
          </a:p>
        </p:txBody>
      </p:sp>
      <p:sp>
        <p:nvSpPr>
          <p:cNvPr id="99" name="Google Shape;99;p19"/>
          <p:cNvSpPr txBox="1">
            <a:spLocks noGrp="1"/>
          </p:cNvSpPr>
          <p:nvPr>
            <p:ph type="body" idx="1"/>
          </p:nvPr>
        </p:nvSpPr>
        <p:spPr>
          <a:xfrm>
            <a:off x="510540" y="1695450"/>
            <a:ext cx="4695600" cy="1862700"/>
          </a:xfrm>
          <a:prstGeom prst="rect">
            <a:avLst/>
          </a:prstGeom>
        </p:spPr>
        <p:txBody>
          <a:bodyPr spcFirstLastPara="1" wrap="square" lIns="0" tIns="0" rIns="0" bIns="0" anchor="t" anchorCtr="0">
            <a:noAutofit/>
          </a:bodyPr>
          <a:lstStyle/>
          <a:p>
            <a:r>
              <a:rPr lang="en-US" altLang="zh-CN" sz="2000" dirty="0">
                <a:solidFill>
                  <a:schemeClr val="tx1">
                    <a:lumMod val="75000"/>
                  </a:schemeClr>
                </a:solidFill>
              </a:rPr>
              <a:t>Model accuracy on train is: 0.6922605947278715</a:t>
            </a:r>
          </a:p>
          <a:p>
            <a:r>
              <a:rPr lang="en-US" altLang="zh-CN" sz="2000" dirty="0">
                <a:solidFill>
                  <a:schemeClr val="tx1">
                    <a:lumMod val="75000"/>
                  </a:schemeClr>
                </a:solidFill>
              </a:rPr>
              <a:t>Model accuracy on test is: 0.5873709293089754</a:t>
            </a:r>
            <a:endParaRPr lang="zh-CN" altLang="en-US" sz="2000" dirty="0">
              <a:solidFill>
                <a:schemeClr val="tx1">
                  <a:lumMod val="75000"/>
                </a:schemeClr>
              </a:solidFill>
            </a:endParaRPr>
          </a:p>
          <a:p>
            <a:r>
              <a:rPr lang="en-US" altLang="zh-CN" sz="2000" dirty="0">
                <a:solidFill>
                  <a:schemeClr val="tx1">
                    <a:lumMod val="75000"/>
                  </a:schemeClr>
                </a:solidFill>
              </a:rPr>
              <a:t>Wrong predictions out of total: </a:t>
            </a:r>
          </a:p>
          <a:p>
            <a:pPr marL="88900" indent="0">
              <a:buNone/>
            </a:pPr>
            <a:r>
              <a:rPr lang="en-US" altLang="zh-CN" sz="2000" dirty="0">
                <a:solidFill>
                  <a:schemeClr val="tx1">
                    <a:lumMod val="75000"/>
                  </a:schemeClr>
                </a:solidFill>
              </a:rPr>
              <a:t>       </a:t>
            </a:r>
            <a:r>
              <a:rPr lang="en-US" altLang="zh-CN" sz="1800" dirty="0">
                <a:solidFill>
                  <a:schemeClr val="tx1">
                    <a:lumMod val="75000"/>
                  </a:schemeClr>
                </a:solidFill>
              </a:rPr>
              <a:t>6234</a:t>
            </a:r>
            <a:r>
              <a:rPr lang="en-US" altLang="zh-CN" sz="2000" dirty="0">
                <a:solidFill>
                  <a:schemeClr val="tx1">
                    <a:lumMod val="75000"/>
                  </a:schemeClr>
                </a:solidFill>
              </a:rPr>
              <a:t> / 15108</a:t>
            </a:r>
            <a:endParaRPr lang="zh-CN" altLang="en-US" dirty="0">
              <a:solidFill>
                <a:schemeClr val="tx1">
                  <a:lumMod val="75000"/>
                </a:schemeClr>
              </a:solidFill>
            </a:endParaRPr>
          </a:p>
          <a:p>
            <a:pPr marL="0" lvl="0" indent="0" algn="l" rtl="0">
              <a:spcBef>
                <a:spcPts val="600"/>
              </a:spcBef>
              <a:spcAft>
                <a:spcPts val="0"/>
              </a:spcAft>
              <a:buNone/>
            </a:pPr>
            <a:br>
              <a:rPr lang="en-US" dirty="0">
                <a:solidFill>
                  <a:schemeClr val="tx1">
                    <a:lumMod val="75000"/>
                  </a:schemeClr>
                </a:solidFill>
              </a:rPr>
            </a:br>
            <a:br>
              <a:rPr lang="en-US" dirty="0">
                <a:solidFill>
                  <a:schemeClr val="tx1">
                    <a:lumMod val="75000"/>
                  </a:schemeClr>
                </a:solidFill>
              </a:rPr>
            </a:br>
            <a:endParaRPr dirty="0">
              <a:solidFill>
                <a:schemeClr val="tx1">
                  <a:lumMod val="75000"/>
                </a:schemeClr>
              </a:solidFill>
            </a:endParaRPr>
          </a:p>
        </p:txBody>
      </p:sp>
    </p:spTree>
    <p:extLst>
      <p:ext uri="{BB962C8B-B14F-4D97-AF65-F5344CB8AC3E}">
        <p14:creationId xmlns:p14="http://schemas.microsoft.com/office/powerpoint/2010/main" val="1542036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10540" y="526015"/>
            <a:ext cx="6300300" cy="857400"/>
          </a:xfrm>
          <a:prstGeom prst="rect">
            <a:avLst/>
          </a:prstGeom>
        </p:spPr>
        <p:txBody>
          <a:bodyPr spcFirstLastPara="1" wrap="square" lIns="0" tIns="0" rIns="0" bIns="0" anchor="b" anchorCtr="0">
            <a:noAutofit/>
          </a:bodyPr>
          <a:lstStyle/>
          <a:p>
            <a:br>
              <a:rPr lang="en-US" altLang="zh-CN" sz="3500" dirty="0">
                <a:solidFill>
                  <a:schemeClr val="accent1"/>
                </a:solidFill>
              </a:rPr>
            </a:br>
            <a:r>
              <a:rPr lang="en-US" altLang="zh-CN" sz="3500" b="1" dirty="0">
                <a:solidFill>
                  <a:schemeClr val="accent1"/>
                </a:solidFill>
              </a:rPr>
              <a:t>Support Vector Machine</a:t>
            </a:r>
            <a:endParaRPr lang="en-US" sz="3500" b="1" dirty="0"/>
          </a:p>
        </p:txBody>
      </p:sp>
      <p:sp>
        <p:nvSpPr>
          <p:cNvPr id="99" name="Google Shape;99;p19"/>
          <p:cNvSpPr txBox="1">
            <a:spLocks noGrp="1"/>
          </p:cNvSpPr>
          <p:nvPr>
            <p:ph type="body" idx="1"/>
          </p:nvPr>
        </p:nvSpPr>
        <p:spPr>
          <a:xfrm>
            <a:off x="510540" y="1695450"/>
            <a:ext cx="4695600" cy="1862700"/>
          </a:xfrm>
          <a:prstGeom prst="rect">
            <a:avLst/>
          </a:prstGeom>
        </p:spPr>
        <p:txBody>
          <a:bodyPr spcFirstLastPara="1" wrap="square" lIns="0" tIns="0" rIns="0" bIns="0" anchor="t" anchorCtr="0">
            <a:noAutofit/>
          </a:bodyPr>
          <a:lstStyle/>
          <a:p>
            <a:r>
              <a:rPr lang="en-US" altLang="zh-CN" sz="2000" dirty="0">
                <a:solidFill>
                  <a:schemeClr val="tx1">
                    <a:lumMod val="75000"/>
                  </a:schemeClr>
                </a:solidFill>
              </a:rPr>
              <a:t>Model accuracy on train is: 0.8686270291737684</a:t>
            </a:r>
          </a:p>
          <a:p>
            <a:r>
              <a:rPr lang="en-US" altLang="zh-CN" sz="2000" dirty="0">
                <a:solidFill>
                  <a:schemeClr val="tx1">
                    <a:lumMod val="75000"/>
                  </a:schemeClr>
                </a:solidFill>
              </a:rPr>
              <a:t>Model accuracy on test is: 0.7839555202541699</a:t>
            </a:r>
            <a:endParaRPr lang="zh-CN" altLang="en-US" sz="2000" dirty="0">
              <a:solidFill>
                <a:schemeClr val="tx1">
                  <a:lumMod val="75000"/>
                </a:schemeClr>
              </a:solidFill>
            </a:endParaRPr>
          </a:p>
          <a:p>
            <a:r>
              <a:rPr lang="en-US" altLang="zh-CN" sz="2000" dirty="0">
                <a:solidFill>
                  <a:schemeClr val="tx1">
                    <a:lumMod val="75000"/>
                  </a:schemeClr>
                </a:solidFill>
              </a:rPr>
              <a:t>Wrong predictions out of total: </a:t>
            </a:r>
          </a:p>
          <a:p>
            <a:pPr marL="88900" indent="0">
              <a:buNone/>
            </a:pPr>
            <a:r>
              <a:rPr lang="en-US" altLang="zh-CN" sz="2000" dirty="0">
                <a:solidFill>
                  <a:schemeClr val="tx1">
                    <a:lumMod val="75000"/>
                  </a:schemeClr>
                </a:solidFill>
              </a:rPr>
              <a:t>       </a:t>
            </a:r>
            <a:r>
              <a:rPr lang="en-US" altLang="zh-CN" sz="1800" dirty="0">
                <a:solidFill>
                  <a:schemeClr val="tx1">
                    <a:lumMod val="75000"/>
                  </a:schemeClr>
                </a:solidFill>
              </a:rPr>
              <a:t>3264</a:t>
            </a:r>
            <a:r>
              <a:rPr lang="en-US" altLang="zh-CN" sz="2000" dirty="0">
                <a:solidFill>
                  <a:schemeClr val="tx1">
                    <a:lumMod val="75000"/>
                  </a:schemeClr>
                </a:solidFill>
              </a:rPr>
              <a:t> / 15108</a:t>
            </a:r>
            <a:endParaRPr lang="zh-CN" altLang="en-US" dirty="0">
              <a:solidFill>
                <a:schemeClr val="tx1">
                  <a:lumMod val="75000"/>
                </a:schemeClr>
              </a:solidFill>
            </a:endParaRPr>
          </a:p>
          <a:p>
            <a:pPr marL="0" lvl="0" indent="0" algn="l" rtl="0">
              <a:spcBef>
                <a:spcPts val="600"/>
              </a:spcBef>
              <a:spcAft>
                <a:spcPts val="0"/>
              </a:spcAft>
              <a:buNone/>
            </a:pPr>
            <a:br>
              <a:rPr lang="en-US" dirty="0">
                <a:solidFill>
                  <a:schemeClr val="tx1">
                    <a:lumMod val="75000"/>
                  </a:schemeClr>
                </a:solidFill>
              </a:rPr>
            </a:br>
            <a:br>
              <a:rPr lang="en-US" dirty="0">
                <a:solidFill>
                  <a:schemeClr val="tx1">
                    <a:lumMod val="75000"/>
                  </a:schemeClr>
                </a:solidFill>
              </a:rPr>
            </a:br>
            <a:endParaRPr dirty="0">
              <a:solidFill>
                <a:schemeClr val="tx1">
                  <a:lumMod val="75000"/>
                </a:schemeClr>
              </a:solidFill>
            </a:endParaRPr>
          </a:p>
        </p:txBody>
      </p:sp>
    </p:spTree>
    <p:extLst>
      <p:ext uri="{BB962C8B-B14F-4D97-AF65-F5344CB8AC3E}">
        <p14:creationId xmlns:p14="http://schemas.microsoft.com/office/powerpoint/2010/main" val="312850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609600" y="946270"/>
            <a:ext cx="497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Conclusion </a:t>
            </a:r>
            <a:br>
              <a:rPr lang="en-US" dirty="0"/>
            </a:br>
            <a:endParaRPr dirty="0"/>
          </a:p>
        </p:txBody>
      </p:sp>
      <p:sp>
        <p:nvSpPr>
          <p:cNvPr id="87" name="Google Shape;87;p17"/>
          <p:cNvSpPr txBox="1">
            <a:spLocks noGrp="1"/>
          </p:cNvSpPr>
          <p:nvPr>
            <p:ph type="subTitle" idx="1"/>
          </p:nvPr>
        </p:nvSpPr>
        <p:spPr>
          <a:xfrm>
            <a:off x="785430" y="1629850"/>
            <a:ext cx="423615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lumMod val="75000"/>
                  </a:schemeClr>
                </a:solidFill>
              </a:rPr>
              <a:t>The best performance belongs to:</a:t>
            </a:r>
          </a:p>
          <a:p>
            <a:pPr marL="0" lvl="0" indent="0" algn="l" rtl="0">
              <a:spcBef>
                <a:spcPts val="0"/>
              </a:spcBef>
              <a:spcAft>
                <a:spcPts val="0"/>
              </a:spcAft>
              <a:buNone/>
            </a:pPr>
            <a:r>
              <a:rPr lang="en-US" dirty="0">
                <a:solidFill>
                  <a:schemeClr val="tx1">
                    <a:lumMod val="75000"/>
                  </a:schemeClr>
                </a:solidFill>
              </a:rPr>
              <a:t> </a:t>
            </a:r>
            <a:br>
              <a:rPr lang="en-US" dirty="0">
                <a:solidFill>
                  <a:schemeClr val="tx1">
                    <a:lumMod val="75000"/>
                  </a:schemeClr>
                </a:solidFill>
              </a:rPr>
            </a:br>
            <a:r>
              <a:rPr lang="en-US" dirty="0">
                <a:solidFill>
                  <a:schemeClr val="tx1">
                    <a:lumMod val="75000"/>
                  </a:schemeClr>
                </a:solidFill>
              </a:rPr>
              <a:t>Support Vector Machine with 3264 wrong predictions out of 15108 predictions</a:t>
            </a:r>
            <a:br>
              <a:rPr lang="en-US" dirty="0">
                <a:solidFill>
                  <a:schemeClr val="tx1">
                    <a:lumMod val="75000"/>
                  </a:schemeClr>
                </a:solidFill>
              </a:rPr>
            </a:br>
            <a:r>
              <a:rPr lang="en-US" dirty="0">
                <a:solidFill>
                  <a:schemeClr val="tx1">
                    <a:lumMod val="75000"/>
                  </a:schemeClr>
                </a:solidFill>
              </a:rPr>
              <a:t>(0.78% accuracy) </a:t>
            </a:r>
          </a:p>
          <a:p>
            <a:pPr marL="0" lvl="0" indent="0" algn="l" rtl="0">
              <a:spcBef>
                <a:spcPts val="0"/>
              </a:spcBef>
              <a:spcAft>
                <a:spcPts val="0"/>
              </a:spcAft>
              <a:buNone/>
            </a:pPr>
            <a:br>
              <a:rPr lang="en-US" dirty="0">
                <a:solidFill>
                  <a:schemeClr val="tx1">
                    <a:lumMod val="75000"/>
                  </a:schemeClr>
                </a:solidFill>
              </a:rPr>
            </a:br>
            <a:endParaRPr lang="en-US" dirty="0">
              <a:solidFill>
                <a:schemeClr val="tx1">
                  <a:lumMod val="75000"/>
                </a:schemeClr>
              </a:solidFill>
            </a:endParaRPr>
          </a:p>
        </p:txBody>
      </p:sp>
    </p:spTree>
    <p:extLst>
      <p:ext uri="{BB962C8B-B14F-4D97-AF65-F5344CB8AC3E}">
        <p14:creationId xmlns:p14="http://schemas.microsoft.com/office/powerpoint/2010/main" val="800986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idx="4294967295"/>
          </p:nvPr>
        </p:nvSpPr>
        <p:spPr>
          <a:xfrm>
            <a:off x="685800" y="1888150"/>
            <a:ext cx="49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Bigger Project</a:t>
            </a:r>
            <a:endParaRPr sz="7200" dirty="0"/>
          </a:p>
        </p:txBody>
      </p:sp>
      <p:sp>
        <p:nvSpPr>
          <p:cNvPr id="106" name="Google Shape;106;p20"/>
          <p:cNvSpPr txBox="1">
            <a:spLocks noGrp="1"/>
          </p:cNvSpPr>
          <p:nvPr>
            <p:ph type="subTitle" idx="4294967295"/>
          </p:nvPr>
        </p:nvSpPr>
        <p:spPr>
          <a:xfrm>
            <a:off x="516302" y="3237042"/>
            <a:ext cx="4976700" cy="78480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solidFill>
                  <a:schemeClr val="tx1">
                    <a:lumMod val="75000"/>
                  </a:schemeClr>
                </a:solidFill>
              </a:rPr>
              <a:t>Our project has 80 jupyter notebook cells &amp; more than 4500 lines of codes but we could use more models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solidFill>
                  <a:schemeClr val="tx1">
                    <a:lumMod val="75000"/>
                  </a:schemeClr>
                </a:solidFill>
              </a:rPr>
              <a:t>or XGBoost to improve the performance.</a:t>
            </a:r>
          </a:p>
        </p:txBody>
      </p:sp>
      <p:sp>
        <p:nvSpPr>
          <p:cNvPr id="107" name="Google Shape;107;p20"/>
          <p:cNvSpPr/>
          <p:nvPr/>
        </p:nvSpPr>
        <p:spPr>
          <a:xfrm>
            <a:off x="7282278" y="3011993"/>
            <a:ext cx="339869" cy="3245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0"/>
          <p:cNvGrpSpPr/>
          <p:nvPr/>
        </p:nvGrpSpPr>
        <p:grpSpPr>
          <a:xfrm>
            <a:off x="6860474" y="1189660"/>
            <a:ext cx="1456028" cy="1456403"/>
            <a:chOff x="6654650" y="3665275"/>
            <a:chExt cx="409100" cy="409125"/>
          </a:xfrm>
        </p:grpSpPr>
        <p:sp>
          <p:nvSpPr>
            <p:cNvPr id="109" name="Google Shape;109;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0"/>
          <p:cNvGrpSpPr/>
          <p:nvPr/>
        </p:nvGrpSpPr>
        <p:grpSpPr>
          <a:xfrm rot="1056949">
            <a:off x="5457333" y="2334562"/>
            <a:ext cx="961941" cy="962053"/>
            <a:chOff x="570875" y="4322250"/>
            <a:chExt cx="443300" cy="443325"/>
          </a:xfrm>
        </p:grpSpPr>
        <p:sp>
          <p:nvSpPr>
            <p:cNvPr id="112" name="Google Shape;112;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0"/>
          <p:cNvSpPr/>
          <p:nvPr/>
        </p:nvSpPr>
        <p:spPr>
          <a:xfrm rot="2466722">
            <a:off x="5565166" y="1471935"/>
            <a:ext cx="472204" cy="4508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609319">
            <a:off x="6255742" y="1755624"/>
            <a:ext cx="339819" cy="32447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rot="2926198">
            <a:off x="8316146" y="2012664"/>
            <a:ext cx="254474" cy="24298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609137">
            <a:off x="7257139" y="384869"/>
            <a:ext cx="229255" cy="2189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ctrTitle" idx="4294967295"/>
          </p:nvPr>
        </p:nvSpPr>
        <p:spPr>
          <a:xfrm>
            <a:off x="838200" y="111853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Thanks!</a:t>
            </a:r>
            <a:endParaRPr sz="6000" dirty="0"/>
          </a:p>
        </p:txBody>
      </p:sp>
    </p:spTree>
    <p:extLst>
      <p:ext uri="{BB962C8B-B14F-4D97-AF65-F5344CB8AC3E}">
        <p14:creationId xmlns:p14="http://schemas.microsoft.com/office/powerpoint/2010/main" val="205295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idx="4294967295"/>
          </p:nvPr>
        </p:nvSpPr>
        <p:spPr>
          <a:xfrm>
            <a:off x="685800" y="440350"/>
            <a:ext cx="47913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Our Goal!</a:t>
            </a:r>
            <a:endParaRPr sz="6000" dirty="0"/>
          </a:p>
        </p:txBody>
      </p:sp>
      <p:sp>
        <p:nvSpPr>
          <p:cNvPr id="80" name="Google Shape;80;p16"/>
          <p:cNvSpPr txBox="1">
            <a:spLocks noGrp="1"/>
          </p:cNvSpPr>
          <p:nvPr>
            <p:ph type="subTitle" idx="4294967295"/>
          </p:nvPr>
        </p:nvSpPr>
        <p:spPr>
          <a:xfrm>
            <a:off x="685800" y="1639966"/>
            <a:ext cx="6062870" cy="315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altLang="zh-CN" sz="3600" dirty="0"/>
              <a:t>Analyzing Twitter users' feelings </a:t>
            </a:r>
            <a:r>
              <a:rPr lang="en-US" altLang="zh-CN" sz="2400" dirty="0"/>
              <a:t>about the takeover of Twitter by Elon Musk</a:t>
            </a:r>
            <a:endParaRPr sz="3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title" idx="4294967295"/>
          </p:nvPr>
        </p:nvSpPr>
        <p:spPr>
          <a:xfrm>
            <a:off x="580513" y="309400"/>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Roadmap</a:t>
            </a:r>
            <a:endParaRPr dirty="0"/>
          </a:p>
        </p:txBody>
      </p:sp>
      <p:sp>
        <p:nvSpPr>
          <p:cNvPr id="398" name="Google Shape;398;p41"/>
          <p:cNvSpPr/>
          <p:nvPr/>
        </p:nvSpPr>
        <p:spPr>
          <a:xfrm>
            <a:off x="0" y="271120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41"/>
          <p:cNvSpPr/>
          <p:nvPr/>
        </p:nvSpPr>
        <p:spPr>
          <a:xfrm>
            <a:off x="0" y="271120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0" name="Google Shape;400;p41"/>
          <p:cNvGrpSpPr/>
          <p:nvPr/>
        </p:nvGrpSpPr>
        <p:grpSpPr>
          <a:xfrm>
            <a:off x="1786339" y="2043581"/>
            <a:ext cx="473400" cy="473400"/>
            <a:chOff x="1786339" y="1703401"/>
            <a:chExt cx="473400" cy="473400"/>
          </a:xfrm>
        </p:grpSpPr>
        <p:sp>
          <p:nvSpPr>
            <p:cNvPr id="401" name="Google Shape;401;p41"/>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2" name="Google Shape;402;p41"/>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1</a:t>
              </a:r>
              <a:endParaRPr sz="600">
                <a:solidFill>
                  <a:schemeClr val="dk1"/>
                </a:solidFill>
                <a:latin typeface="Muli"/>
                <a:ea typeface="Muli"/>
                <a:cs typeface="Muli"/>
                <a:sym typeface="Muli"/>
              </a:endParaRPr>
            </a:p>
          </p:txBody>
        </p:sp>
      </p:grpSp>
      <p:grpSp>
        <p:nvGrpSpPr>
          <p:cNvPr id="403" name="Google Shape;403;p41"/>
          <p:cNvGrpSpPr/>
          <p:nvPr/>
        </p:nvGrpSpPr>
        <p:grpSpPr>
          <a:xfrm>
            <a:off x="3814414" y="2043581"/>
            <a:ext cx="473400" cy="473400"/>
            <a:chOff x="3814414" y="1703401"/>
            <a:chExt cx="473400" cy="473400"/>
          </a:xfrm>
        </p:grpSpPr>
        <p:sp>
          <p:nvSpPr>
            <p:cNvPr id="404" name="Google Shape;404;p41"/>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5" name="Google Shape;405;p41"/>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3</a:t>
              </a:r>
              <a:endParaRPr sz="600">
                <a:solidFill>
                  <a:schemeClr val="dk1"/>
                </a:solidFill>
                <a:latin typeface="Muli"/>
                <a:ea typeface="Muli"/>
                <a:cs typeface="Muli"/>
                <a:sym typeface="Muli"/>
              </a:endParaRPr>
            </a:p>
          </p:txBody>
        </p:sp>
      </p:grpSp>
      <p:grpSp>
        <p:nvGrpSpPr>
          <p:cNvPr id="406" name="Google Shape;406;p41"/>
          <p:cNvGrpSpPr/>
          <p:nvPr/>
        </p:nvGrpSpPr>
        <p:grpSpPr>
          <a:xfrm>
            <a:off x="5842489" y="2043581"/>
            <a:ext cx="473400" cy="473400"/>
            <a:chOff x="5842489" y="1703401"/>
            <a:chExt cx="473400" cy="473400"/>
          </a:xfrm>
        </p:grpSpPr>
        <p:sp>
          <p:nvSpPr>
            <p:cNvPr id="407" name="Google Shape;407;p41"/>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08" name="Google Shape;408;p41"/>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5</a:t>
              </a:r>
              <a:endParaRPr sz="600">
                <a:solidFill>
                  <a:schemeClr val="dk1"/>
                </a:solidFill>
                <a:latin typeface="Muli"/>
                <a:ea typeface="Muli"/>
                <a:cs typeface="Muli"/>
                <a:sym typeface="Muli"/>
              </a:endParaRPr>
            </a:p>
          </p:txBody>
        </p:sp>
      </p:grpSp>
      <p:grpSp>
        <p:nvGrpSpPr>
          <p:cNvPr id="412" name="Google Shape;412;p41"/>
          <p:cNvGrpSpPr/>
          <p:nvPr/>
        </p:nvGrpSpPr>
        <p:grpSpPr>
          <a:xfrm>
            <a:off x="4852739" y="3916480"/>
            <a:ext cx="473400" cy="473400"/>
            <a:chOff x="4852739" y="3576300"/>
            <a:chExt cx="473400" cy="473400"/>
          </a:xfrm>
        </p:grpSpPr>
        <p:sp>
          <p:nvSpPr>
            <p:cNvPr id="413" name="Google Shape;413;p41"/>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14" name="Google Shape;414;p41"/>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4</a:t>
              </a:r>
              <a:endParaRPr sz="600">
                <a:solidFill>
                  <a:schemeClr val="dk1"/>
                </a:solidFill>
                <a:latin typeface="Muli"/>
                <a:ea typeface="Muli"/>
                <a:cs typeface="Muli"/>
                <a:sym typeface="Muli"/>
              </a:endParaRPr>
            </a:p>
          </p:txBody>
        </p:sp>
      </p:grpSp>
      <p:grpSp>
        <p:nvGrpSpPr>
          <p:cNvPr id="415" name="Google Shape;415;p41"/>
          <p:cNvGrpSpPr/>
          <p:nvPr/>
        </p:nvGrpSpPr>
        <p:grpSpPr>
          <a:xfrm>
            <a:off x="2824664" y="3916480"/>
            <a:ext cx="473400" cy="473400"/>
            <a:chOff x="2824664" y="3576300"/>
            <a:chExt cx="473400" cy="473400"/>
          </a:xfrm>
        </p:grpSpPr>
        <p:sp>
          <p:nvSpPr>
            <p:cNvPr id="416" name="Google Shape;416;p41"/>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Muli"/>
                <a:ea typeface="Muli"/>
                <a:cs typeface="Muli"/>
                <a:sym typeface="Muli"/>
              </a:endParaRPr>
            </a:p>
          </p:txBody>
        </p:sp>
        <p:sp>
          <p:nvSpPr>
            <p:cNvPr id="417" name="Google Shape;417;p41"/>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Muli"/>
                  <a:ea typeface="Muli"/>
                  <a:cs typeface="Muli"/>
                  <a:sym typeface="Muli"/>
                </a:rPr>
                <a:t>2</a:t>
              </a:r>
              <a:endParaRPr sz="600">
                <a:solidFill>
                  <a:schemeClr val="dk1"/>
                </a:solidFill>
                <a:latin typeface="Muli"/>
                <a:ea typeface="Muli"/>
                <a:cs typeface="Muli"/>
                <a:sym typeface="Muli"/>
              </a:endParaRPr>
            </a:p>
          </p:txBody>
        </p:sp>
      </p:grpSp>
      <p:sp>
        <p:nvSpPr>
          <p:cNvPr id="418" name="Google Shape;418;p41"/>
          <p:cNvSpPr txBox="1"/>
          <p:nvPr/>
        </p:nvSpPr>
        <p:spPr>
          <a:xfrm>
            <a:off x="1221425" y="1496280"/>
            <a:ext cx="16032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b="1" dirty="0">
                <a:solidFill>
                  <a:schemeClr val="dk1"/>
                </a:solidFill>
                <a:latin typeface="Muli"/>
              </a:rPr>
              <a:t>Gather relevant Tweets </a:t>
            </a:r>
            <a:br>
              <a:rPr lang="en-US" sz="1200" b="1" dirty="0"/>
            </a:br>
            <a:endParaRPr lang="en-US" sz="1200" b="1" dirty="0">
              <a:solidFill>
                <a:schemeClr val="dk1"/>
              </a:solidFill>
              <a:latin typeface="Muli"/>
              <a:ea typeface="Muli"/>
              <a:cs typeface="Muli"/>
              <a:sym typeface="Muli"/>
            </a:endParaRPr>
          </a:p>
        </p:txBody>
      </p:sp>
      <p:sp>
        <p:nvSpPr>
          <p:cNvPr id="419" name="Google Shape;419;p41"/>
          <p:cNvSpPr txBox="1"/>
          <p:nvPr/>
        </p:nvSpPr>
        <p:spPr>
          <a:xfrm>
            <a:off x="3218799" y="1496280"/>
            <a:ext cx="16032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b="1" dirty="0">
                <a:solidFill>
                  <a:schemeClr val="dk1"/>
                </a:solidFill>
                <a:latin typeface="Muli"/>
              </a:rPr>
              <a:t>Visualizing the data</a:t>
            </a:r>
            <a:br>
              <a:rPr lang="en-US" sz="1200" b="1" dirty="0"/>
            </a:br>
            <a:endParaRPr sz="1200" b="1" dirty="0">
              <a:solidFill>
                <a:schemeClr val="dk1"/>
              </a:solidFill>
              <a:latin typeface="Muli"/>
              <a:ea typeface="Muli"/>
              <a:cs typeface="Muli"/>
              <a:sym typeface="Muli"/>
            </a:endParaRPr>
          </a:p>
        </p:txBody>
      </p:sp>
      <p:sp>
        <p:nvSpPr>
          <p:cNvPr id="420" name="Google Shape;420;p41"/>
          <p:cNvSpPr txBox="1"/>
          <p:nvPr/>
        </p:nvSpPr>
        <p:spPr>
          <a:xfrm>
            <a:off x="5006053" y="1723831"/>
            <a:ext cx="2250947"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b="1" dirty="0">
                <a:solidFill>
                  <a:schemeClr val="dk1"/>
                </a:solidFill>
                <a:latin typeface="Muli"/>
              </a:rPr>
              <a:t>Analyzing using </a:t>
            </a:r>
          </a:p>
          <a:p>
            <a:pPr marL="0" marR="0" lvl="0" indent="0" algn="ctr" rtl="0">
              <a:lnSpc>
                <a:spcPct val="100000"/>
              </a:lnSpc>
              <a:spcBef>
                <a:spcPts val="0"/>
              </a:spcBef>
              <a:spcAft>
                <a:spcPts val="0"/>
              </a:spcAft>
              <a:buNone/>
            </a:pPr>
            <a:r>
              <a:rPr lang="en-US" sz="1200" b="1" dirty="0">
                <a:solidFill>
                  <a:schemeClr val="dk1"/>
                </a:solidFill>
                <a:latin typeface="Muli"/>
              </a:rPr>
              <a:t>our sentiment analysis model </a:t>
            </a:r>
            <a:br>
              <a:rPr lang="en-US" sz="1050" dirty="0"/>
            </a:br>
            <a:br>
              <a:rPr lang="en-US" sz="900" dirty="0">
                <a:solidFill>
                  <a:schemeClr val="dk1"/>
                </a:solidFill>
                <a:latin typeface="Muli"/>
              </a:rPr>
            </a:br>
            <a:endParaRPr sz="900" dirty="0">
              <a:solidFill>
                <a:schemeClr val="dk1"/>
              </a:solidFill>
              <a:latin typeface="Muli"/>
              <a:sym typeface="Muli"/>
            </a:endParaRPr>
          </a:p>
        </p:txBody>
      </p:sp>
      <p:sp>
        <p:nvSpPr>
          <p:cNvPr id="421" name="Google Shape;421;p41"/>
          <p:cNvSpPr txBox="1"/>
          <p:nvPr/>
        </p:nvSpPr>
        <p:spPr>
          <a:xfrm>
            <a:off x="2259775" y="4403780"/>
            <a:ext cx="16032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b="1" dirty="0">
                <a:solidFill>
                  <a:schemeClr val="dk1"/>
                </a:solidFill>
                <a:latin typeface="Muli"/>
                <a:ea typeface="Muli"/>
                <a:cs typeface="Muli"/>
                <a:sym typeface="Muli"/>
              </a:rPr>
              <a:t>Data cleaning and Preprocessing </a:t>
            </a:r>
          </a:p>
        </p:txBody>
      </p:sp>
      <p:sp>
        <p:nvSpPr>
          <p:cNvPr id="422" name="Google Shape;422;p41"/>
          <p:cNvSpPr txBox="1"/>
          <p:nvPr/>
        </p:nvSpPr>
        <p:spPr>
          <a:xfrm>
            <a:off x="4287849" y="4403780"/>
            <a:ext cx="185839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b="1" dirty="0">
                <a:solidFill>
                  <a:schemeClr val="dk1"/>
                </a:solidFill>
                <a:latin typeface="Muli"/>
              </a:rPr>
              <a:t>Create a sentiment analysis machine learning model</a:t>
            </a:r>
            <a:endParaRPr lang="en-US" sz="1200" b="1" dirty="0">
              <a:solidFill>
                <a:schemeClr val="dk1"/>
              </a:solidFill>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7D86D"/>
        </a:solidFill>
        <a:effectLst/>
      </p:bgPr>
    </p:bg>
    <p:spTree>
      <p:nvGrpSpPr>
        <p:cNvPr id="1" name="Shape 209"/>
        <p:cNvGrpSpPr/>
        <p:nvPr/>
      </p:nvGrpSpPr>
      <p:grpSpPr>
        <a:xfrm>
          <a:off x="0" y="0"/>
          <a:ext cx="0" cy="0"/>
          <a:chOff x="0" y="0"/>
          <a:chExt cx="0" cy="0"/>
        </a:xfrm>
      </p:grpSpPr>
      <p:sp>
        <p:nvSpPr>
          <p:cNvPr id="210" name="Google Shape;210;p28"/>
          <p:cNvSpPr txBox="1">
            <a:spLocks noGrp="1"/>
          </p:cNvSpPr>
          <p:nvPr>
            <p:ph type="ctrTitle" idx="4294967295"/>
          </p:nvPr>
        </p:nvSpPr>
        <p:spPr>
          <a:xfrm>
            <a:off x="609600" y="821342"/>
            <a:ext cx="7772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rgbClr val="FFFFFF"/>
                </a:solidFill>
              </a:rPr>
              <a:t>100,000 tweets</a:t>
            </a:r>
            <a:endParaRPr sz="7200" dirty="0">
              <a:solidFill>
                <a:srgbClr val="FFFFFF"/>
              </a:solidFill>
            </a:endParaRPr>
          </a:p>
        </p:txBody>
      </p:sp>
      <p:sp>
        <p:nvSpPr>
          <p:cNvPr id="211" name="Google Shape;211;p28"/>
          <p:cNvSpPr txBox="1">
            <a:spLocks noGrp="1"/>
          </p:cNvSpPr>
          <p:nvPr>
            <p:ph type="subTitle" idx="4294967295"/>
          </p:nvPr>
        </p:nvSpPr>
        <p:spPr>
          <a:xfrm>
            <a:off x="609600" y="2078050"/>
            <a:ext cx="4137660" cy="784800"/>
          </a:xfrm>
          <a:prstGeom prst="rect">
            <a:avLst/>
          </a:prstGeom>
        </p:spPr>
        <p:txBody>
          <a:bodyPr spcFirstLastPara="1" wrap="square" lIns="0" tIns="0" rIns="0" bIns="0" anchor="t" anchorCtr="0">
            <a:noAutofit/>
          </a:bodyPr>
          <a:lstStyle/>
          <a:p>
            <a:r>
              <a:rPr lang="en-US" altLang="zh-CN" dirty="0"/>
              <a:t>The dataset used is from Kaggle, which contains 100,000 tweets in different languages and        38 columns of details about them. Our final dataset contains 75,000 tweets in English.</a:t>
            </a:r>
          </a:p>
          <a:p>
            <a:endParaRPr lang="en-US" altLang="zh-CN" dirty="0"/>
          </a:p>
        </p:txBody>
      </p:sp>
      <p:sp>
        <p:nvSpPr>
          <p:cNvPr id="212" name="Google Shape;212;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8"/>
          <p:cNvSpPr txBox="1">
            <a:spLocks noGrp="1"/>
          </p:cNvSpPr>
          <p:nvPr>
            <p:ph type="title"/>
          </p:nvPr>
        </p:nvSpPr>
        <p:spPr>
          <a:xfrm>
            <a:off x="525780" y="526015"/>
            <a:ext cx="63003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US" altLang="zh-CN" sz="4400" dirty="0">
                <a:solidFill>
                  <a:schemeClr val="accent1"/>
                </a:solidFill>
              </a:rPr>
            </a:br>
            <a:r>
              <a:rPr lang="en-US" altLang="zh-CN" sz="4400" dirty="0">
                <a:solidFill>
                  <a:schemeClr val="accent1"/>
                </a:solidFill>
              </a:rPr>
              <a:t>The unbalanced data</a:t>
            </a:r>
            <a:endParaRPr sz="4400" dirty="0"/>
          </a:p>
        </p:txBody>
      </p:sp>
      <p:graphicFrame>
        <p:nvGraphicFramePr>
          <p:cNvPr id="625" name="Google Shape;625;p48"/>
          <p:cNvGraphicFramePr/>
          <p:nvPr>
            <p:extLst>
              <p:ext uri="{D42A27DB-BD31-4B8C-83A1-F6EECF244321}">
                <p14:modId xmlns:p14="http://schemas.microsoft.com/office/powerpoint/2010/main" val="1481733778"/>
              </p:ext>
            </p:extLst>
          </p:nvPr>
        </p:nvGraphicFramePr>
        <p:xfrm>
          <a:off x="525780" y="1684900"/>
          <a:ext cx="5250179" cy="2215018"/>
        </p:xfrm>
        <a:graphic>
          <a:graphicData uri="http://schemas.openxmlformats.org/drawingml/2006/table">
            <a:tbl>
              <a:tblPr>
                <a:noFill/>
                <a:tableStyleId>{37025F7D-8389-4E44-8A5F-64B26341C6B3}</a:tableStyleId>
              </a:tblPr>
              <a:tblGrid>
                <a:gridCol w="1354901">
                  <a:extLst>
                    <a:ext uri="{9D8B030D-6E8A-4147-A177-3AD203B41FA5}">
                      <a16:colId xmlns:a16="http://schemas.microsoft.com/office/drawing/2014/main" val="20000"/>
                    </a:ext>
                  </a:extLst>
                </a:gridCol>
                <a:gridCol w="1298426">
                  <a:extLst>
                    <a:ext uri="{9D8B030D-6E8A-4147-A177-3AD203B41FA5}">
                      <a16:colId xmlns:a16="http://schemas.microsoft.com/office/drawing/2014/main" val="20001"/>
                    </a:ext>
                  </a:extLst>
                </a:gridCol>
                <a:gridCol w="1298426">
                  <a:extLst>
                    <a:ext uri="{9D8B030D-6E8A-4147-A177-3AD203B41FA5}">
                      <a16:colId xmlns:a16="http://schemas.microsoft.com/office/drawing/2014/main" val="20002"/>
                    </a:ext>
                  </a:extLst>
                </a:gridCol>
                <a:gridCol w="1298426">
                  <a:extLst>
                    <a:ext uri="{9D8B030D-6E8A-4147-A177-3AD203B41FA5}">
                      <a16:colId xmlns:a16="http://schemas.microsoft.com/office/drawing/2014/main" val="20003"/>
                    </a:ext>
                  </a:extLst>
                </a:gridCol>
              </a:tblGrid>
              <a:tr h="495949">
                <a:tc>
                  <a:txBody>
                    <a:bodyPr/>
                    <a:lstStyle/>
                    <a:p>
                      <a:pPr marL="0" lvl="0" indent="0" algn="r" rtl="0">
                        <a:spcBef>
                          <a:spcPts val="0"/>
                        </a:spcBef>
                        <a:spcAft>
                          <a:spcPts val="0"/>
                        </a:spcAft>
                        <a:buNone/>
                      </a:pPr>
                      <a:endParaRPr sz="1500" b="1" dirty="0">
                        <a:solidFill>
                          <a:schemeClr val="dk2"/>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500" b="1" dirty="0">
                          <a:solidFill>
                            <a:schemeClr val="lt1"/>
                          </a:solidFill>
                          <a:latin typeface="Muli"/>
                          <a:ea typeface="Muli"/>
                          <a:cs typeface="Muli"/>
                          <a:sym typeface="Muli"/>
                        </a:rPr>
                        <a:t>Positive </a:t>
                      </a:r>
                      <a:endParaRPr sz="1500" b="1" dirty="0">
                        <a:solidFill>
                          <a:schemeClr val="lt1"/>
                        </a:solidFill>
                        <a:latin typeface="Muli"/>
                        <a:ea typeface="Muli"/>
                        <a:cs typeface="Muli"/>
                        <a:sym typeface="Muli"/>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500" b="1" dirty="0">
                          <a:solidFill>
                            <a:schemeClr val="lt1"/>
                          </a:solidFill>
                          <a:latin typeface="Muli"/>
                          <a:ea typeface="Muli"/>
                          <a:cs typeface="Muli"/>
                          <a:sym typeface="Muli"/>
                        </a:rPr>
                        <a:t>Neutral</a:t>
                      </a:r>
                      <a:endParaRPr sz="1500" b="1" dirty="0">
                        <a:solidFill>
                          <a:schemeClr val="lt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1" dirty="0">
                          <a:solidFill>
                            <a:schemeClr val="lt1"/>
                          </a:solidFill>
                          <a:latin typeface="Muli"/>
                          <a:ea typeface="Muli"/>
                          <a:cs typeface="Muli"/>
                          <a:sym typeface="Muli"/>
                        </a:rPr>
                        <a:t>Negative</a:t>
                      </a: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73023">
                <a:tc>
                  <a:txBody>
                    <a:bodyPr/>
                    <a:lstStyle/>
                    <a:p>
                      <a:pPr marL="0" lvl="0" indent="0" algn="ctr" rtl="0">
                        <a:spcBef>
                          <a:spcPts val="0"/>
                        </a:spcBef>
                        <a:spcAft>
                          <a:spcPts val="0"/>
                        </a:spcAft>
                        <a:buNone/>
                      </a:pPr>
                      <a:r>
                        <a:rPr lang="en-US" sz="1500" b="1" dirty="0">
                          <a:solidFill>
                            <a:schemeClr val="accent3"/>
                          </a:solidFill>
                          <a:latin typeface="Muli"/>
                          <a:ea typeface="Muli"/>
                          <a:cs typeface="Muli"/>
                          <a:sym typeface="Muli"/>
                        </a:rPr>
                        <a:t>Train</a:t>
                      </a:r>
                      <a:endParaRPr sz="1500" b="1" dirty="0">
                        <a:solidFill>
                          <a:schemeClr val="accent3"/>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fa-IR" sz="1500" b="1" dirty="0">
                          <a:solidFill>
                            <a:schemeClr val="dk1"/>
                          </a:solidFill>
                          <a:latin typeface="Muli"/>
                          <a:ea typeface="Muli"/>
                          <a:cs typeface="Muli"/>
                          <a:sym typeface="Muli"/>
                        </a:rPr>
                        <a:t>7158</a:t>
                      </a:r>
                      <a:endParaRPr sz="1500" b="1" dirty="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a:solidFill>
                            <a:schemeClr val="dk1"/>
                          </a:solidFill>
                          <a:latin typeface="Muli"/>
                          <a:ea typeface="Muli"/>
                          <a:cs typeface="Muli"/>
                          <a:sym typeface="Muli"/>
                        </a:rPr>
                        <a:t>6289</a:t>
                      </a:r>
                      <a:endParaRPr sz="1500" b="1" dirty="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a:solidFill>
                            <a:schemeClr val="dk1"/>
                          </a:solidFill>
                          <a:latin typeface="Muli"/>
                          <a:ea typeface="Muli"/>
                          <a:cs typeface="Muli"/>
                          <a:sym typeface="Muli"/>
                        </a:rPr>
                        <a:t>27687</a:t>
                      </a:r>
                      <a:endParaRPr sz="1500" b="1" dirty="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73023">
                <a:tc>
                  <a:txBody>
                    <a:bodyPr/>
                    <a:lstStyle/>
                    <a:p>
                      <a:pPr marL="0" lvl="0" indent="0" algn="ctr" rtl="0">
                        <a:spcBef>
                          <a:spcPts val="0"/>
                        </a:spcBef>
                        <a:spcAft>
                          <a:spcPts val="0"/>
                        </a:spcAft>
                        <a:buNone/>
                      </a:pPr>
                      <a:r>
                        <a:rPr lang="en" sz="1500" b="1" dirty="0">
                          <a:solidFill>
                            <a:schemeClr val="accent3"/>
                          </a:solidFill>
                          <a:latin typeface="Muli"/>
                          <a:ea typeface="Muli"/>
                          <a:cs typeface="Muli"/>
                          <a:sym typeface="Muli"/>
                        </a:rPr>
                        <a:t>Test</a:t>
                      </a:r>
                      <a:endParaRPr sz="1500" b="1" dirty="0">
                        <a:solidFill>
                          <a:schemeClr val="accent3"/>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500" b="1" dirty="0">
                          <a:solidFill>
                            <a:schemeClr val="dk1"/>
                          </a:solidFill>
                          <a:latin typeface="Muli"/>
                          <a:ea typeface="Muli"/>
                          <a:cs typeface="Muli"/>
                          <a:sym typeface="Muli"/>
                        </a:rPr>
                        <a:t>2224</a:t>
                      </a:r>
                      <a:endParaRPr sz="1500" b="1" dirty="0">
                        <a:solidFill>
                          <a:schemeClr val="dk1"/>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a:solidFill>
                            <a:schemeClr val="dk1"/>
                          </a:solidFill>
                          <a:latin typeface="Muli"/>
                          <a:ea typeface="Muli"/>
                          <a:cs typeface="Muli"/>
                          <a:sym typeface="Muli"/>
                        </a:rPr>
                        <a:t>1901</a:t>
                      </a:r>
                      <a:endParaRPr sz="1500" b="1" dirty="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500" b="1" dirty="0">
                          <a:solidFill>
                            <a:schemeClr val="dk1"/>
                          </a:solidFill>
                          <a:latin typeface="Muli"/>
                          <a:ea typeface="Muli"/>
                          <a:cs typeface="Muli"/>
                          <a:sym typeface="Muli"/>
                        </a:rPr>
                        <a:t>6367</a:t>
                      </a:r>
                      <a:endParaRPr sz="1500" b="1" dirty="0">
                        <a:solidFill>
                          <a:schemeClr val="dk1"/>
                        </a:solidFill>
                        <a:latin typeface="Muli"/>
                        <a:ea typeface="Muli"/>
                        <a:cs typeface="Muli"/>
                        <a:sym typeface="Muli"/>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73023">
                <a:tc>
                  <a:txBody>
                    <a:bodyPr/>
                    <a:lstStyle/>
                    <a:p>
                      <a:pPr marL="0" lvl="0" indent="0" algn="ctr" rtl="0">
                        <a:spcBef>
                          <a:spcPts val="0"/>
                        </a:spcBef>
                        <a:spcAft>
                          <a:spcPts val="0"/>
                        </a:spcAft>
                        <a:buNone/>
                      </a:pPr>
                      <a:r>
                        <a:rPr lang="en" sz="1500" b="1" dirty="0">
                          <a:solidFill>
                            <a:schemeClr val="accent3"/>
                          </a:solidFill>
                          <a:latin typeface="Muli"/>
                          <a:ea typeface="Muli"/>
                          <a:cs typeface="Muli"/>
                          <a:sym typeface="Muli"/>
                        </a:rPr>
                        <a:t>Total</a:t>
                      </a:r>
                      <a:endParaRPr sz="1500" b="1" dirty="0">
                        <a:solidFill>
                          <a:schemeClr val="accent3"/>
                        </a:solidFill>
                        <a:latin typeface="Muli"/>
                        <a:ea typeface="Muli"/>
                        <a:cs typeface="Muli"/>
                        <a:sym typeface="Muli"/>
                      </a:endParaRPr>
                    </a:p>
                  </a:txBody>
                  <a:tcPr marL="91425" marR="91425" marT="91425" marB="91425" anchor="ctr">
                    <a:lnL w="9525" cap="flat" cmpd="sng">
                      <a:solidFill>
                        <a:schemeClr val="lt2"/>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dirty="0">
                          <a:solidFill>
                            <a:schemeClr val="dk1"/>
                          </a:solidFill>
                          <a:latin typeface="Muli"/>
                          <a:ea typeface="Muli"/>
                          <a:cs typeface="Muli"/>
                          <a:sym typeface="Muli"/>
                        </a:rPr>
                        <a:t>20853</a:t>
                      </a:r>
                      <a:endParaRPr sz="1500" b="1" dirty="0">
                        <a:solidFill>
                          <a:schemeClr val="dk1"/>
                        </a:solidFill>
                        <a:latin typeface="Muli"/>
                        <a:ea typeface="Muli"/>
                        <a:cs typeface="Muli"/>
                        <a:sym typeface="Muli"/>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dirty="0">
                          <a:solidFill>
                            <a:schemeClr val="dk1"/>
                          </a:solidFill>
                          <a:latin typeface="Muli"/>
                          <a:ea typeface="Muli"/>
                          <a:cs typeface="Muli"/>
                          <a:sym typeface="Muli"/>
                        </a:rPr>
                        <a:t>17531</a:t>
                      </a:r>
                      <a:endParaRPr sz="1500" b="1" dirty="0">
                        <a:solidFill>
                          <a:schemeClr val="dk1"/>
                        </a:solidFill>
                        <a:latin typeface="Muli"/>
                        <a:ea typeface="Muli"/>
                        <a:cs typeface="Muli"/>
                        <a:sym typeface="Muli"/>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lgn="ctr">
                      <a:solidFill>
                        <a:schemeClr val="lt2">
                          <a:alpha val="0"/>
                        </a:schemeClr>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dirty="0">
                          <a:solidFill>
                            <a:schemeClr val="dk1"/>
                          </a:solidFill>
                          <a:latin typeface="Muli"/>
                          <a:ea typeface="Muli"/>
                          <a:cs typeface="Muli"/>
                          <a:sym typeface="Muli"/>
                        </a:rPr>
                        <a:t>37155</a:t>
                      </a:r>
                      <a:endParaRPr sz="1500" b="1" dirty="0">
                        <a:solidFill>
                          <a:schemeClr val="dk1"/>
                        </a:solidFill>
                        <a:latin typeface="Muli"/>
                        <a:ea typeface="Muli"/>
                        <a:cs typeface="Muli"/>
                        <a:sym typeface="Muli"/>
                      </a:endParaRPr>
                    </a:p>
                  </a:txBody>
                  <a:tcPr marL="91425" marR="91425" marT="91425" marB="91425" anchor="ctr">
                    <a:lnL w="9525" cap="flat" cmpd="sng" algn="ctr">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a:spLocks noGrp="1"/>
          </p:cNvSpPr>
          <p:nvPr>
            <p:ph type="ctrTitle"/>
          </p:nvPr>
        </p:nvSpPr>
        <p:spPr>
          <a:xfrm>
            <a:off x="685800" y="632460"/>
            <a:ext cx="4973100" cy="149893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zh-CN" dirty="0"/>
              <a:t>Data Preprocessing</a:t>
            </a:r>
            <a:endParaRPr dirty="0"/>
          </a:p>
        </p:txBody>
      </p:sp>
      <p:sp>
        <p:nvSpPr>
          <p:cNvPr id="348" name="Google Shape;348;p39"/>
          <p:cNvSpPr txBox="1">
            <a:spLocks noGrp="1"/>
          </p:cNvSpPr>
          <p:nvPr>
            <p:ph type="subTitle" idx="1"/>
          </p:nvPr>
        </p:nvSpPr>
        <p:spPr>
          <a:xfrm>
            <a:off x="685800" y="2518410"/>
            <a:ext cx="398526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zh-CN" sz="2200" dirty="0">
                <a:solidFill>
                  <a:schemeClr val="tx1"/>
                </a:solidFill>
              </a:rPr>
              <a:t>Tokenization</a:t>
            </a:r>
          </a:p>
          <a:p>
            <a:pPr marL="0" indent="0"/>
            <a:r>
              <a:rPr lang="en-US" altLang="zh-CN" sz="2200" dirty="0">
                <a:solidFill>
                  <a:schemeClr val="tx1"/>
                </a:solidFill>
              </a:rPr>
              <a:t>Alphanumeric characters</a:t>
            </a:r>
          </a:p>
          <a:p>
            <a:pPr marL="0" indent="0"/>
            <a:r>
              <a:rPr lang="en-US" altLang="zh-CN" sz="2200" dirty="0">
                <a:solidFill>
                  <a:schemeClr val="tx1"/>
                </a:solidFill>
              </a:rPr>
              <a:t>Expanding contractions</a:t>
            </a:r>
          </a:p>
          <a:p>
            <a:pPr marL="0" lvl="0" indent="0" algn="l" rtl="0">
              <a:spcBef>
                <a:spcPts val="0"/>
              </a:spcBef>
              <a:spcAft>
                <a:spcPts val="0"/>
              </a:spcAft>
              <a:buNone/>
            </a:pPr>
            <a:r>
              <a:rPr lang="en-US" altLang="zh-CN" sz="2200" dirty="0">
                <a:solidFill>
                  <a:schemeClr val="tx1"/>
                </a:solidFill>
              </a:rPr>
              <a:t>Removing additional characters</a:t>
            </a:r>
          </a:p>
          <a:p>
            <a:pPr marL="0" lvl="0" indent="0" algn="l" rtl="0">
              <a:spcBef>
                <a:spcPts val="0"/>
              </a:spcBef>
              <a:spcAft>
                <a:spcPts val="0"/>
              </a:spcAft>
              <a:buNone/>
            </a:pPr>
            <a:r>
              <a:rPr lang="en-US" altLang="zh-CN" sz="2200" dirty="0">
                <a:solidFill>
                  <a:schemeClr val="tx1"/>
                </a:solidFill>
              </a:rPr>
              <a:t>Lemmatization of the text</a:t>
            </a:r>
            <a:endParaRPr sz="22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3" name="TextBox 22">
            <a:extLst>
              <a:ext uri="{FF2B5EF4-FFF2-40B4-BE49-F238E27FC236}">
                <a16:creationId xmlns:a16="http://schemas.microsoft.com/office/drawing/2014/main" id="{F743F3AE-6EF8-34EA-5404-02E747E6F927}"/>
              </a:ext>
            </a:extLst>
          </p:cNvPr>
          <p:cNvSpPr txBox="1"/>
          <p:nvPr/>
        </p:nvSpPr>
        <p:spPr>
          <a:xfrm>
            <a:off x="762000" y="745272"/>
            <a:ext cx="4572000" cy="3939540"/>
          </a:xfrm>
          <a:prstGeom prst="rect">
            <a:avLst/>
          </a:prstGeom>
          <a:noFill/>
        </p:spPr>
        <p:txBody>
          <a:bodyPr wrap="square">
            <a:spAutoFit/>
          </a:bodyPr>
          <a:lstStyle/>
          <a:p>
            <a:r>
              <a:rPr lang="en-US" altLang="zh-CN" sz="3000" b="1" dirty="0">
                <a:solidFill>
                  <a:schemeClr val="dk2"/>
                </a:solidFill>
                <a:latin typeface="Poppins"/>
                <a:cs typeface="Poppins"/>
              </a:rPr>
              <a:t>Visualization</a:t>
            </a:r>
            <a:endParaRPr lang="en-US" altLang="zh-CN" sz="3000" b="1" dirty="0">
              <a:solidFill>
                <a:schemeClr val="dk2"/>
              </a:solidFill>
              <a:latin typeface="Poppins"/>
              <a:cs typeface="Poppins"/>
              <a:sym typeface="Poppins"/>
            </a:endParaRPr>
          </a:p>
          <a:p>
            <a:endParaRPr lang="en-US" altLang="zh-CN" sz="2000" dirty="0">
              <a:solidFill>
                <a:schemeClr val="dk1"/>
              </a:solidFill>
              <a:latin typeface="Muli"/>
              <a:sym typeface="Muli"/>
            </a:endParaRPr>
          </a:p>
          <a:p>
            <a:r>
              <a:rPr lang="en-US" altLang="zh-CN" sz="2000" b="1" dirty="0">
                <a:solidFill>
                  <a:schemeClr val="tx1">
                    <a:lumMod val="75000"/>
                  </a:schemeClr>
                </a:solidFill>
                <a:latin typeface="Muli"/>
                <a:sym typeface="Muli"/>
              </a:rPr>
              <a:t>Visualizing the most frequent words         in the dataframe will be done using             the wordcloud technique.</a:t>
            </a:r>
          </a:p>
          <a:p>
            <a:endParaRPr lang="en-US" altLang="zh-CN" sz="2000" b="1" dirty="0">
              <a:solidFill>
                <a:schemeClr val="tx1">
                  <a:lumMod val="75000"/>
                </a:schemeClr>
              </a:solidFill>
              <a:latin typeface="Muli"/>
              <a:sym typeface="Muli"/>
            </a:endParaRPr>
          </a:p>
          <a:p>
            <a:r>
              <a:rPr lang="en-US" altLang="zh-CN" sz="2000" b="1" dirty="0">
                <a:solidFill>
                  <a:schemeClr val="tx1">
                    <a:lumMod val="75000"/>
                  </a:schemeClr>
                </a:solidFill>
                <a:latin typeface="Muli"/>
                <a:sym typeface="Muli"/>
              </a:rPr>
              <a:t>We have listed the 100 most repeated words throughout the data.</a:t>
            </a:r>
          </a:p>
          <a:p>
            <a:endParaRPr lang="en-US" altLang="zh-CN" sz="2000" b="1" dirty="0">
              <a:solidFill>
                <a:schemeClr val="tx1">
                  <a:lumMod val="75000"/>
                </a:schemeClr>
              </a:solidFill>
              <a:latin typeface="Muli"/>
              <a:sym typeface="Muli"/>
            </a:endParaRPr>
          </a:p>
          <a:p>
            <a:r>
              <a:rPr lang="en-US" altLang="zh-CN" sz="2000" b="1" dirty="0">
                <a:solidFill>
                  <a:schemeClr val="tx1">
                    <a:lumMod val="75000"/>
                  </a:schemeClr>
                </a:solidFill>
                <a:latin typeface="Muli"/>
                <a:sym typeface="Muli"/>
              </a:rPr>
              <a:t>The term 'Twitter' has been repeated 166959 times.</a:t>
            </a:r>
          </a:p>
          <a:p>
            <a:endParaRPr lang="en-US" sz="2000" b="1" dirty="0">
              <a:solidFill>
                <a:schemeClr val="dk2"/>
              </a:solidFill>
              <a:latin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729D018F-BD14-27EC-C6D6-214CF580E24B}"/>
              </a:ext>
            </a:extLst>
          </p:cNvPr>
          <p:cNvPicPr>
            <a:picLocks noChangeAspect="1"/>
          </p:cNvPicPr>
          <p:nvPr/>
        </p:nvPicPr>
        <p:blipFill>
          <a:blip r:embed="rId3"/>
          <a:stretch>
            <a:fillRect/>
          </a:stretch>
        </p:blipFill>
        <p:spPr>
          <a:xfrm>
            <a:off x="938972" y="710776"/>
            <a:ext cx="7266055" cy="37219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53670357"/>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2004</Words>
  <Application>Microsoft Office PowerPoint</Application>
  <PresentationFormat>On-screen Show (16:9)</PresentationFormat>
  <Paragraphs>227</Paragraphs>
  <Slides>26</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-apple-system</vt:lpstr>
      <vt:lpstr>Arial</vt:lpstr>
      <vt:lpstr>Calibri</vt:lpstr>
      <vt:lpstr>Cambria</vt:lpstr>
      <vt:lpstr>Cambria-Bold</vt:lpstr>
      <vt:lpstr>Muli</vt:lpstr>
      <vt:lpstr>Poppins</vt:lpstr>
      <vt:lpstr>Gower template</vt:lpstr>
      <vt:lpstr>Bitmap Image</vt:lpstr>
      <vt:lpstr>Natural Language Processing Project  Analyzing Twitter users' feelings about the takeover of Twitter by Elon Musk using 75000 tweets  Amir Hajiabadi        Molin Zhang     Jialing Li  Master’s Degree in Artificial Intelligence University of Bologna  16th June 2022 </vt:lpstr>
      <vt:lpstr>Sentiment Analysis</vt:lpstr>
      <vt:lpstr>Our Goal!</vt:lpstr>
      <vt:lpstr>Roadmap</vt:lpstr>
      <vt:lpstr>100,000 tweets</vt:lpstr>
      <vt:lpstr> The unbalanced data</vt:lpstr>
      <vt:lpstr>Data Preprocessing</vt:lpstr>
      <vt:lpstr>PowerPoint Presentation</vt:lpstr>
      <vt:lpstr>PowerPoint Presentation</vt:lpstr>
      <vt:lpstr>PowerPoint Presentation</vt:lpstr>
      <vt:lpstr>Sentiment Analysis </vt:lpstr>
      <vt:lpstr>PowerPoint Presentation</vt:lpstr>
      <vt:lpstr>PowerPoint Presentation</vt:lpstr>
      <vt:lpstr>PowerPoint Presentation</vt:lpstr>
      <vt:lpstr>PowerPoint Presentation</vt:lpstr>
      <vt:lpstr>PowerPoint Presentation</vt:lpstr>
      <vt:lpstr>PowerPoint Presentation</vt:lpstr>
      <vt:lpstr> Machine Learning models in comparison </vt:lpstr>
      <vt:lpstr>Logistic Regression</vt:lpstr>
      <vt:lpstr>Decision Tree Classifier</vt:lpstr>
      <vt:lpstr>Random Forest Classifier</vt:lpstr>
      <vt:lpstr> K neighbors Classifier</vt:lpstr>
      <vt:lpstr> Support Vector Machine</vt:lpstr>
      <vt:lpstr>Conclusion  </vt:lpstr>
      <vt:lpstr>Bigger Project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Project  Analyzing Twitter users' feelings about the takeover of Twitter by Elon Musk using 75000 tweets  Amir Hajiabadi        Molin Zhang     Jialing Li  Master’s Degree in Artificial Intelligence University of Bologna  16th June 2022</dc:title>
  <dc:creator>Arash</dc:creator>
  <cp:lastModifiedBy>Amir Hajiabadi - amir.hajiabadi@studio.unibo.it</cp:lastModifiedBy>
  <cp:revision>54</cp:revision>
  <dcterms:modified xsi:type="dcterms:W3CDTF">2022-06-16T07:19:21Z</dcterms:modified>
</cp:coreProperties>
</file>