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3"/>
  </p:notesMasterIdLst>
  <p:sldIdLst>
    <p:sldId id="256" r:id="rId2"/>
    <p:sldId id="320" r:id="rId3"/>
    <p:sldId id="283" r:id="rId4"/>
    <p:sldId id="274" r:id="rId5"/>
    <p:sldId id="290" r:id="rId6"/>
    <p:sldId id="321" r:id="rId7"/>
    <p:sldId id="319" r:id="rId8"/>
    <p:sldId id="307" r:id="rId9"/>
    <p:sldId id="324" r:id="rId10"/>
    <p:sldId id="325" r:id="rId11"/>
    <p:sldId id="326" r:id="rId12"/>
    <p:sldId id="281" r:id="rId13"/>
    <p:sldId id="304" r:id="rId14"/>
    <p:sldId id="328" r:id="rId15"/>
    <p:sldId id="329" r:id="rId16"/>
    <p:sldId id="330" r:id="rId17"/>
    <p:sldId id="331" r:id="rId18"/>
    <p:sldId id="323" r:id="rId19"/>
    <p:sldId id="262" r:id="rId20"/>
    <p:sldId id="332" r:id="rId21"/>
    <p:sldId id="27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19D22C-B41D-419E-8EE6-CB357360371A}">
  <a:tblStyle styleId="{7C19D22C-B41D-419E-8EE6-CB35736037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025F7D-8389-4E44-8A5F-64B26341C6B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82" autoAdjust="0"/>
  </p:normalViewPr>
  <p:slideViewPr>
    <p:cSldViewPr snapToGrid="0">
      <p:cViewPr varScale="1">
        <p:scale>
          <a:sx n="72" d="100"/>
          <a:sy n="72" d="100"/>
        </p:scale>
        <p:origin x="11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805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c661e22a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c661e22a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29252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1453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661e22a1f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661e22a1f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3685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054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661e22a1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661e22a1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661e22a1f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661e22a1f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0800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936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920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268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9193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endParaRPr/>
          </a:p>
        </p:txBody>
      </p:sp>
      <p:sp>
        <p:nvSpPr>
          <p:cNvPr id="54" name="Google Shape;54;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5" name="Google Shape;55;p11"/>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a:ea typeface="Poppins"/>
                <a:cs typeface="Poppins"/>
                <a:sym typeface="Poppins"/>
              </a:defRPr>
            </a:lvl1pPr>
            <a:lvl2pPr lvl="1" algn="r">
              <a:buNone/>
              <a:defRPr sz="1300">
                <a:solidFill>
                  <a:schemeClr val="dk2"/>
                </a:solidFill>
                <a:latin typeface="Poppins"/>
                <a:ea typeface="Poppins"/>
                <a:cs typeface="Poppins"/>
                <a:sym typeface="Poppins"/>
              </a:defRPr>
            </a:lvl2pPr>
            <a:lvl3pPr lvl="2" algn="r">
              <a:buNone/>
              <a:defRPr sz="1300">
                <a:solidFill>
                  <a:schemeClr val="dk2"/>
                </a:solidFill>
                <a:latin typeface="Poppins"/>
                <a:ea typeface="Poppins"/>
                <a:cs typeface="Poppins"/>
                <a:sym typeface="Poppins"/>
              </a:defRPr>
            </a:lvl3pPr>
            <a:lvl4pPr lvl="3" algn="r">
              <a:buNone/>
              <a:defRPr sz="1300">
                <a:solidFill>
                  <a:schemeClr val="dk2"/>
                </a:solidFill>
                <a:latin typeface="Poppins"/>
                <a:ea typeface="Poppins"/>
                <a:cs typeface="Poppins"/>
                <a:sym typeface="Poppins"/>
              </a:defRPr>
            </a:lvl4pPr>
            <a:lvl5pPr lvl="4" algn="r">
              <a:buNone/>
              <a:defRPr sz="1300">
                <a:solidFill>
                  <a:schemeClr val="dk2"/>
                </a:solidFill>
                <a:latin typeface="Poppins"/>
                <a:ea typeface="Poppins"/>
                <a:cs typeface="Poppins"/>
                <a:sym typeface="Poppins"/>
              </a:defRPr>
            </a:lvl5pPr>
            <a:lvl6pPr lvl="5" algn="r">
              <a:buNone/>
              <a:defRPr sz="1300">
                <a:solidFill>
                  <a:schemeClr val="dk2"/>
                </a:solidFill>
                <a:latin typeface="Poppins"/>
                <a:ea typeface="Poppins"/>
                <a:cs typeface="Poppins"/>
                <a:sym typeface="Poppins"/>
              </a:defRPr>
            </a:lvl6pPr>
            <a:lvl7pPr lvl="6" algn="r">
              <a:buNone/>
              <a:defRPr sz="1300">
                <a:solidFill>
                  <a:schemeClr val="dk2"/>
                </a:solidFill>
                <a:latin typeface="Poppins"/>
                <a:ea typeface="Poppins"/>
                <a:cs typeface="Poppins"/>
                <a:sym typeface="Poppins"/>
              </a:defRPr>
            </a:lvl7pPr>
            <a:lvl8pPr lvl="7" algn="r">
              <a:buNone/>
              <a:defRPr sz="1300">
                <a:solidFill>
                  <a:schemeClr val="dk2"/>
                </a:solidFill>
                <a:latin typeface="Poppins"/>
                <a:ea typeface="Poppins"/>
                <a:cs typeface="Poppins"/>
                <a:sym typeface="Poppins"/>
              </a:defRPr>
            </a:lvl8pPr>
            <a:lvl9pPr lvl="8" algn="r">
              <a:buNone/>
              <a:defRPr sz="1300">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Zeppelin/openzeppelin-contract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696425"/>
            <a:ext cx="5391000" cy="3434704"/>
          </a:xfrm>
          <a:prstGeom prst="rect">
            <a:avLst/>
          </a:prstGeom>
        </p:spPr>
        <p:txBody>
          <a:bodyPr spcFirstLastPara="1" wrap="square" lIns="0" tIns="0" rIns="0" bIns="0" anchor="t" anchorCtr="0">
            <a:noAutofit/>
          </a:bodyPr>
          <a:lstStyle/>
          <a:p>
            <a:r>
              <a:rPr lang="en-US" sz="2800" dirty="0">
                <a:solidFill>
                  <a:schemeClr val="tx1"/>
                </a:solidFill>
              </a:rPr>
              <a:t>Blockchain and Cryptocurrencies </a:t>
            </a:r>
            <a:r>
              <a:rPr lang="en-US" altLang="zh-CN" sz="2800" dirty="0">
                <a:solidFill>
                  <a:schemeClr val="tx1"/>
                </a:solidFill>
              </a:rPr>
              <a:t>Project</a:t>
            </a:r>
            <a:br>
              <a:rPr lang="en-US" altLang="zh-CN" sz="2800" dirty="0"/>
            </a:br>
            <a:br>
              <a:rPr lang="en-US" altLang="zh-CN" sz="2800" dirty="0"/>
            </a:br>
            <a:r>
              <a:rPr lang="en-US" altLang="zh-CN" sz="2800" dirty="0"/>
              <a:t>Children's wallet </a:t>
            </a:r>
            <a:br>
              <a:rPr lang="fa-IR" altLang="zh-CN" sz="2800" dirty="0"/>
            </a:br>
            <a:r>
              <a:rPr lang="en-US" altLang="zh-CN" sz="2800" dirty="0"/>
              <a:t>with limited withdrawals</a:t>
            </a:r>
            <a:br>
              <a:rPr lang="en-US" altLang="zh-CN" sz="2000" dirty="0"/>
            </a:br>
            <a:br>
              <a:rPr lang="en-US" altLang="zh-CN" sz="2000" dirty="0"/>
            </a:br>
            <a:r>
              <a:rPr lang="en-US" altLang="zh-CN" sz="1500" b="1" dirty="0">
                <a:solidFill>
                  <a:schemeClr val="tx1"/>
                </a:solidFill>
              </a:rPr>
              <a:t>Amir Hajiabadi</a:t>
            </a:r>
            <a:br>
              <a:rPr lang="en-US" altLang="zh-CN" sz="1500" b="1" dirty="0">
                <a:solidFill>
                  <a:schemeClr val="accent1"/>
                </a:solidFill>
              </a:rPr>
            </a:br>
            <a:br>
              <a:rPr lang="en-US" altLang="zh-CN" sz="1500" b="1" dirty="0">
                <a:solidFill>
                  <a:schemeClr val="accent1"/>
                </a:solidFill>
              </a:rPr>
            </a:br>
            <a:r>
              <a:rPr lang="en-US" altLang="zh-CN" sz="1500" dirty="0"/>
              <a:t>Master’s Degree in Artificial Intelligence</a:t>
            </a:r>
            <a:br>
              <a:rPr lang="en-US" altLang="zh-CN" sz="1500" dirty="0"/>
            </a:br>
            <a:r>
              <a:rPr lang="en-US" altLang="zh-CN" sz="1500" dirty="0"/>
              <a:t>University of Bologna</a:t>
            </a:r>
            <a:br>
              <a:rPr lang="en-US" altLang="zh-CN" sz="1500" dirty="0"/>
            </a:br>
            <a:br>
              <a:rPr lang="en-US" altLang="zh-CN" sz="1500" b="1" dirty="0"/>
            </a:br>
            <a:r>
              <a:rPr lang="en-US" altLang="zh-CN" sz="1500" dirty="0"/>
              <a:t>F</a:t>
            </a:r>
            <a:r>
              <a:rPr lang="en-US" altLang="zh-CN" sz="1500" b="1" dirty="0"/>
              <a:t>ebruary 2023</a:t>
            </a:r>
            <a:br>
              <a:rPr lang="en-US" altLang="zh-CN" sz="800" b="1" dirty="0"/>
            </a:b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Google Shape;98;p19">
            <a:extLst>
              <a:ext uri="{FF2B5EF4-FFF2-40B4-BE49-F238E27FC236}">
                <a16:creationId xmlns:a16="http://schemas.microsoft.com/office/drawing/2014/main" id="{28433A50-19F4-4850-BEE2-217B1E548575}"/>
              </a:ext>
            </a:extLst>
          </p:cNvPr>
          <p:cNvSpPr txBox="1">
            <a:spLocks/>
          </p:cNvSpPr>
          <p:nvPr/>
        </p:nvSpPr>
        <p:spPr>
          <a:xfrm>
            <a:off x="510540" y="526015"/>
            <a:ext cx="7461608"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b="1" dirty="0">
                <a:solidFill>
                  <a:schemeClr val="bg2"/>
                </a:solidFill>
                <a:latin typeface="Poppins" panose="00000500000000000000" pitchFamily="2" charset="0"/>
                <a:cs typeface="Poppins" panose="00000500000000000000" pitchFamily="2" charset="0"/>
              </a:rPr>
              <a:t>Adding Allowance Functionality</a:t>
            </a:r>
          </a:p>
        </p:txBody>
      </p:sp>
      <p:pic>
        <p:nvPicPr>
          <p:cNvPr id="4" name="Picture 3">
            <a:extLst>
              <a:ext uri="{FF2B5EF4-FFF2-40B4-BE49-F238E27FC236}">
                <a16:creationId xmlns:a16="http://schemas.microsoft.com/office/drawing/2014/main" id="{DED304B9-70C9-FE15-BAF3-4A5697AD7211}"/>
              </a:ext>
            </a:extLst>
          </p:cNvPr>
          <p:cNvPicPr>
            <a:picLocks noChangeAspect="1"/>
          </p:cNvPicPr>
          <p:nvPr/>
        </p:nvPicPr>
        <p:blipFill>
          <a:blip r:embed="rId3"/>
          <a:stretch>
            <a:fillRect/>
          </a:stretch>
        </p:blipFill>
        <p:spPr>
          <a:xfrm>
            <a:off x="408373" y="1535756"/>
            <a:ext cx="6427961" cy="1331731"/>
          </a:xfrm>
          <a:prstGeom prst="rect">
            <a:avLst/>
          </a:prstGeom>
        </p:spPr>
      </p:pic>
    </p:spTree>
    <p:extLst>
      <p:ext uri="{BB962C8B-B14F-4D97-AF65-F5344CB8AC3E}">
        <p14:creationId xmlns:p14="http://schemas.microsoft.com/office/powerpoint/2010/main" val="361619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3" name="Google Shape;72;p15">
            <a:extLst>
              <a:ext uri="{FF2B5EF4-FFF2-40B4-BE49-F238E27FC236}">
                <a16:creationId xmlns:a16="http://schemas.microsoft.com/office/drawing/2014/main" id="{7932361B-AA94-55C9-340C-AFCC0A04C69A}"/>
              </a:ext>
            </a:extLst>
          </p:cNvPr>
          <p:cNvSpPr txBox="1">
            <a:spLocks noGrp="1"/>
          </p:cNvSpPr>
          <p:nvPr>
            <p:ph type="body" idx="1"/>
          </p:nvPr>
        </p:nvSpPr>
        <p:spPr>
          <a:xfrm>
            <a:off x="457199" y="1320325"/>
            <a:ext cx="7266374" cy="2767200"/>
          </a:xfrm>
          <a:prstGeom prst="rect">
            <a:avLst/>
          </a:prstGeom>
        </p:spPr>
        <p:txBody>
          <a:bodyPr spcFirstLastPara="1" wrap="square" lIns="0" tIns="0" rIns="0" bIns="0" anchor="t" anchorCtr="0">
            <a:noAutofit/>
          </a:bodyPr>
          <a:lstStyle/>
          <a:p>
            <a:r>
              <a:rPr lang="en-US" dirty="0"/>
              <a:t>We need to reduce Allowance to prevent spending more than the allowed amount </a:t>
            </a:r>
          </a:p>
        </p:txBody>
      </p:sp>
      <p:sp>
        <p:nvSpPr>
          <p:cNvPr id="4" name="Google Shape;70;p15">
            <a:extLst>
              <a:ext uri="{FF2B5EF4-FFF2-40B4-BE49-F238E27FC236}">
                <a16:creationId xmlns:a16="http://schemas.microsoft.com/office/drawing/2014/main" id="{20BFCAFC-BEA5-F4D9-0AFF-1F247A286DCD}"/>
              </a:ext>
            </a:extLst>
          </p:cNvPr>
          <p:cNvSpPr txBox="1">
            <a:spLocks/>
          </p:cNvSpPr>
          <p:nvPr/>
        </p:nvSpPr>
        <p:spPr>
          <a:xfrm>
            <a:off x="457199" y="246664"/>
            <a:ext cx="7195351"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1"/>
                </a:solidFill>
                <a:latin typeface="Poppins" panose="00000500000000000000" pitchFamily="2" charset="0"/>
                <a:cs typeface="Poppins" panose="00000500000000000000" pitchFamily="2" charset="0"/>
              </a:rPr>
              <a:t>Double Spending</a:t>
            </a:r>
          </a:p>
        </p:txBody>
      </p:sp>
      <p:pic>
        <p:nvPicPr>
          <p:cNvPr id="6" name="Picture 5">
            <a:extLst>
              <a:ext uri="{FF2B5EF4-FFF2-40B4-BE49-F238E27FC236}">
                <a16:creationId xmlns:a16="http://schemas.microsoft.com/office/drawing/2014/main" id="{974214D1-4E39-F72D-B9C0-1F9BD7FAB03F}"/>
              </a:ext>
            </a:extLst>
          </p:cNvPr>
          <p:cNvPicPr>
            <a:picLocks noChangeAspect="1"/>
          </p:cNvPicPr>
          <p:nvPr/>
        </p:nvPicPr>
        <p:blipFill>
          <a:blip r:embed="rId3"/>
          <a:stretch>
            <a:fillRect/>
          </a:stretch>
        </p:blipFill>
        <p:spPr>
          <a:xfrm>
            <a:off x="297060" y="1836384"/>
            <a:ext cx="8549880" cy="3078208"/>
          </a:xfrm>
          <a:prstGeom prst="rect">
            <a:avLst/>
          </a:prstGeom>
        </p:spPr>
      </p:pic>
    </p:spTree>
    <p:extLst>
      <p:ext uri="{BB962C8B-B14F-4D97-AF65-F5344CB8AC3E}">
        <p14:creationId xmlns:p14="http://schemas.microsoft.com/office/powerpoint/2010/main" val="372875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a:spLocks noGrp="1"/>
          </p:cNvSpPr>
          <p:nvPr>
            <p:ph type="ctrTitle"/>
          </p:nvPr>
        </p:nvSpPr>
        <p:spPr>
          <a:xfrm>
            <a:off x="685800" y="632460"/>
            <a:ext cx="4973100" cy="149893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Improving </a:t>
            </a:r>
            <a:br>
              <a:rPr lang="en-US" dirty="0"/>
            </a:br>
            <a:r>
              <a:rPr lang="en-US" dirty="0"/>
              <a:t>the structure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34;p49">
            <a:extLst>
              <a:ext uri="{FF2B5EF4-FFF2-40B4-BE49-F238E27FC236}">
                <a16:creationId xmlns:a16="http://schemas.microsoft.com/office/drawing/2014/main" id="{9DE13074-8A3E-871B-8262-07D9B583A867}"/>
              </a:ext>
            </a:extLst>
          </p:cNvPr>
          <p:cNvPicPr preferRelativeResize="0"/>
          <p:nvPr/>
        </p:nvPicPr>
        <p:blipFill>
          <a:blip r:embed="rId3">
            <a:alphaModFix/>
          </a:blip>
          <a:stretch>
            <a:fillRect/>
          </a:stretch>
        </p:blipFill>
        <p:spPr>
          <a:xfrm>
            <a:off x="4977012" y="2038756"/>
            <a:ext cx="3946008" cy="2907895"/>
          </a:xfrm>
          <a:prstGeom prst="rect">
            <a:avLst/>
          </a:prstGeom>
          <a:noFill/>
          <a:ln>
            <a:noFill/>
          </a:ln>
        </p:spPr>
      </p:pic>
      <p:sp>
        <p:nvSpPr>
          <p:cNvPr id="7" name="Text Placeholder 1">
            <a:extLst>
              <a:ext uri="{FF2B5EF4-FFF2-40B4-BE49-F238E27FC236}">
                <a16:creationId xmlns:a16="http://schemas.microsoft.com/office/drawing/2014/main" id="{E72F3B5B-0320-70DB-FFEF-78E877B12895}"/>
              </a:ext>
            </a:extLst>
          </p:cNvPr>
          <p:cNvSpPr txBox="1">
            <a:spLocks/>
          </p:cNvSpPr>
          <p:nvPr/>
        </p:nvSpPr>
        <p:spPr>
          <a:xfrm>
            <a:off x="513270" y="698995"/>
            <a:ext cx="4653090" cy="3342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5400"/>
            <a:r>
              <a:rPr lang="en-US" altLang="zh-CN" sz="4800" b="1" dirty="0">
                <a:solidFill>
                  <a:schemeClr val="accent1"/>
                </a:solidFill>
                <a:latin typeface="Poppins" panose="00000500000000000000" pitchFamily="2" charset="0"/>
                <a:cs typeface="Poppins" panose="00000500000000000000" pitchFamily="2" charset="0"/>
                <a:sym typeface="Muli"/>
              </a:rPr>
              <a:t>Informing</a:t>
            </a:r>
          </a:p>
          <a:p>
            <a:pPr marL="25400"/>
            <a:r>
              <a:rPr lang="en-US" altLang="zh-CN" sz="4800" b="1" dirty="0">
                <a:solidFill>
                  <a:schemeClr val="accent1"/>
                </a:solidFill>
                <a:latin typeface="Poppins" panose="00000500000000000000" pitchFamily="2" charset="0"/>
                <a:cs typeface="Poppins" panose="00000500000000000000" pitchFamily="2" charset="0"/>
                <a:sym typeface="Muli"/>
              </a:rPr>
              <a:t>the users</a:t>
            </a:r>
          </a:p>
          <a:p>
            <a:pPr marL="25400"/>
            <a:endParaRPr lang="en-US" altLang="zh-CN" sz="4800" dirty="0">
              <a:solidFill>
                <a:schemeClr val="accent1"/>
              </a:solidFill>
              <a:latin typeface="Muli"/>
              <a:sym typeface="Muli"/>
            </a:endParaRPr>
          </a:p>
          <a:p>
            <a:endParaRPr lang="en-US" altLang="zh-CN" sz="4800" b="1" dirty="0">
              <a:solidFill>
                <a:schemeClr val="tx1">
                  <a:lumMod val="75000"/>
                </a:schemeClr>
              </a:solidFill>
              <a:latin typeface="Muli"/>
              <a:sym typeface="Muli"/>
            </a:endParaRPr>
          </a:p>
          <a:p>
            <a:endParaRPr lang="en-US" altLang="zh-CN" sz="4800" dirty="0">
              <a:solidFill>
                <a:schemeClr val="accent5"/>
              </a:solidFill>
              <a:latin typeface="-apple-system"/>
              <a:sym typeface="Muli"/>
            </a:endParaRPr>
          </a:p>
          <a:p>
            <a:endParaRPr lang="en-US" sz="4800" dirty="0"/>
          </a:p>
        </p:txBody>
      </p:sp>
      <p:sp>
        <p:nvSpPr>
          <p:cNvPr id="2" name="Google Shape;72;p15">
            <a:extLst>
              <a:ext uri="{FF2B5EF4-FFF2-40B4-BE49-F238E27FC236}">
                <a16:creationId xmlns:a16="http://schemas.microsoft.com/office/drawing/2014/main" id="{D110B49B-EB77-1025-BB80-8478BB4AD778}"/>
              </a:ext>
            </a:extLst>
          </p:cNvPr>
          <p:cNvSpPr txBox="1">
            <a:spLocks/>
          </p:cNvSpPr>
          <p:nvPr/>
        </p:nvSpPr>
        <p:spPr>
          <a:xfrm>
            <a:off x="513270" y="2369995"/>
            <a:ext cx="5126855" cy="27672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1">
                    <a:lumMod val="75000"/>
                  </a:schemeClr>
                </a:solidFill>
                <a:latin typeface="Muli"/>
              </a:rPr>
              <a:t>Events are used for distributed applications which users can listen to things going on the blockchain without all the time pulling the blockchain node. Events are stored in a sort of sidechain. You can not retrieve them within solidity, but you can retrieve and listen to them from outside of solidity. Moreover, Using indexed we can search for them.</a:t>
            </a:r>
          </a:p>
        </p:txBody>
      </p:sp>
    </p:spTree>
    <p:extLst>
      <p:ext uri="{BB962C8B-B14F-4D97-AF65-F5344CB8AC3E}">
        <p14:creationId xmlns:p14="http://schemas.microsoft.com/office/powerpoint/2010/main" val="133231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E8EA41-DF11-D51C-E046-817F86B4AE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pic>
        <p:nvPicPr>
          <p:cNvPr id="6" name="Picture 5">
            <a:extLst>
              <a:ext uri="{FF2B5EF4-FFF2-40B4-BE49-F238E27FC236}">
                <a16:creationId xmlns:a16="http://schemas.microsoft.com/office/drawing/2014/main" id="{ED7B6515-C804-37FF-F303-4E377B1190C8}"/>
              </a:ext>
            </a:extLst>
          </p:cNvPr>
          <p:cNvPicPr>
            <a:picLocks noChangeAspect="1"/>
          </p:cNvPicPr>
          <p:nvPr/>
        </p:nvPicPr>
        <p:blipFill>
          <a:blip r:embed="rId3"/>
          <a:stretch>
            <a:fillRect/>
          </a:stretch>
        </p:blipFill>
        <p:spPr>
          <a:xfrm>
            <a:off x="0" y="934700"/>
            <a:ext cx="9144000" cy="3274100"/>
          </a:xfrm>
          <a:prstGeom prst="rect">
            <a:avLst/>
          </a:prstGeom>
        </p:spPr>
      </p:pic>
    </p:spTree>
    <p:extLst>
      <p:ext uri="{BB962C8B-B14F-4D97-AF65-F5344CB8AC3E}">
        <p14:creationId xmlns:p14="http://schemas.microsoft.com/office/powerpoint/2010/main" val="172107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1A62C3-92CA-1F1F-F269-1D568F74D8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AEF13384-0EB0-D201-8549-4934AA5000C0}"/>
              </a:ext>
            </a:extLst>
          </p:cNvPr>
          <p:cNvPicPr>
            <a:picLocks noChangeAspect="1"/>
          </p:cNvPicPr>
          <p:nvPr/>
        </p:nvPicPr>
        <p:blipFill>
          <a:blip r:embed="rId2"/>
          <a:stretch>
            <a:fillRect/>
          </a:stretch>
        </p:blipFill>
        <p:spPr>
          <a:xfrm>
            <a:off x="0" y="1114838"/>
            <a:ext cx="9144000" cy="2913824"/>
          </a:xfrm>
          <a:prstGeom prst="rect">
            <a:avLst/>
          </a:prstGeom>
        </p:spPr>
      </p:pic>
    </p:spTree>
    <p:extLst>
      <p:ext uri="{BB962C8B-B14F-4D97-AF65-F5344CB8AC3E}">
        <p14:creationId xmlns:p14="http://schemas.microsoft.com/office/powerpoint/2010/main" val="415597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139488-A702-53D3-4E26-953FB7929D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B203E701-4053-35FD-124E-A7569B4DE489}"/>
              </a:ext>
            </a:extLst>
          </p:cNvPr>
          <p:cNvPicPr>
            <a:picLocks noChangeAspect="1"/>
          </p:cNvPicPr>
          <p:nvPr/>
        </p:nvPicPr>
        <p:blipFill>
          <a:blip r:embed="rId2"/>
          <a:stretch>
            <a:fillRect/>
          </a:stretch>
        </p:blipFill>
        <p:spPr>
          <a:xfrm>
            <a:off x="1023937" y="80962"/>
            <a:ext cx="7096125" cy="4981575"/>
          </a:xfrm>
          <a:prstGeom prst="rect">
            <a:avLst/>
          </a:prstGeom>
        </p:spPr>
      </p:pic>
    </p:spTree>
    <p:extLst>
      <p:ext uri="{BB962C8B-B14F-4D97-AF65-F5344CB8AC3E}">
        <p14:creationId xmlns:p14="http://schemas.microsoft.com/office/powerpoint/2010/main" val="233026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8"/>
          <p:cNvSpPr txBox="1">
            <a:spLocks noGrp="1"/>
          </p:cNvSpPr>
          <p:nvPr>
            <p:ph type="title"/>
          </p:nvPr>
        </p:nvSpPr>
        <p:spPr>
          <a:xfrm>
            <a:off x="525780" y="52601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US" altLang="zh-CN" sz="4400" dirty="0">
                <a:solidFill>
                  <a:schemeClr val="accent1"/>
                </a:solidFill>
              </a:rPr>
            </a:br>
            <a:r>
              <a:rPr lang="en-US" altLang="zh-CN" sz="4400" dirty="0">
                <a:solidFill>
                  <a:schemeClr val="accent1"/>
                </a:solidFill>
              </a:rPr>
              <a:t>SafeMath</a:t>
            </a:r>
            <a:endParaRPr sz="4400" dirty="0"/>
          </a:p>
        </p:txBody>
      </p:sp>
      <p:pic>
        <p:nvPicPr>
          <p:cNvPr id="6" name="Picture 5">
            <a:extLst>
              <a:ext uri="{FF2B5EF4-FFF2-40B4-BE49-F238E27FC236}">
                <a16:creationId xmlns:a16="http://schemas.microsoft.com/office/drawing/2014/main" id="{E7929CEA-5A54-FBCD-8660-5F3B03973DC3}"/>
              </a:ext>
            </a:extLst>
          </p:cNvPr>
          <p:cNvPicPr>
            <a:picLocks noChangeAspect="1"/>
          </p:cNvPicPr>
          <p:nvPr/>
        </p:nvPicPr>
        <p:blipFill>
          <a:blip r:embed="rId3"/>
          <a:stretch>
            <a:fillRect/>
          </a:stretch>
        </p:blipFill>
        <p:spPr>
          <a:xfrm>
            <a:off x="522933" y="1383415"/>
            <a:ext cx="7702067" cy="187516"/>
          </a:xfrm>
          <a:prstGeom prst="rect">
            <a:avLst/>
          </a:prstGeom>
        </p:spPr>
      </p:pic>
      <p:pic>
        <p:nvPicPr>
          <p:cNvPr id="14" name="Picture 13">
            <a:extLst>
              <a:ext uri="{FF2B5EF4-FFF2-40B4-BE49-F238E27FC236}">
                <a16:creationId xmlns:a16="http://schemas.microsoft.com/office/drawing/2014/main" id="{A74E8011-D6BA-179A-4D76-41E37C9FF480}"/>
              </a:ext>
            </a:extLst>
          </p:cNvPr>
          <p:cNvPicPr>
            <a:picLocks noChangeAspect="1"/>
          </p:cNvPicPr>
          <p:nvPr/>
        </p:nvPicPr>
        <p:blipFill rotWithShape="1">
          <a:blip r:embed="rId4"/>
          <a:srcRect b="20946"/>
          <a:stretch/>
        </p:blipFill>
        <p:spPr>
          <a:xfrm>
            <a:off x="522932" y="1571880"/>
            <a:ext cx="7702067" cy="677812"/>
          </a:xfrm>
          <a:prstGeom prst="rect">
            <a:avLst/>
          </a:prstGeom>
        </p:spPr>
      </p:pic>
      <p:pic>
        <p:nvPicPr>
          <p:cNvPr id="16" name="Picture 15">
            <a:extLst>
              <a:ext uri="{FF2B5EF4-FFF2-40B4-BE49-F238E27FC236}">
                <a16:creationId xmlns:a16="http://schemas.microsoft.com/office/drawing/2014/main" id="{2B6B71A0-FA0B-A9A9-8ADE-C750168472B3}"/>
              </a:ext>
            </a:extLst>
          </p:cNvPr>
          <p:cNvPicPr>
            <a:picLocks noChangeAspect="1"/>
          </p:cNvPicPr>
          <p:nvPr/>
        </p:nvPicPr>
        <p:blipFill>
          <a:blip r:embed="rId5"/>
          <a:stretch>
            <a:fillRect/>
          </a:stretch>
        </p:blipFill>
        <p:spPr>
          <a:xfrm>
            <a:off x="522932" y="1383415"/>
            <a:ext cx="8016536" cy="164723"/>
          </a:xfrm>
          <a:prstGeom prst="rect">
            <a:avLst/>
          </a:prstGeom>
        </p:spPr>
      </p:pic>
    </p:spTree>
    <p:extLst>
      <p:ext uri="{BB962C8B-B14F-4D97-AF65-F5344CB8AC3E}">
        <p14:creationId xmlns:p14="http://schemas.microsoft.com/office/powerpoint/2010/main" val="4122033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46664"/>
            <a:ext cx="6300300" cy="857400"/>
          </a:xfrm>
          <a:prstGeom prst="rect">
            <a:avLst/>
          </a:prstGeom>
        </p:spPr>
        <p:txBody>
          <a:bodyPr spcFirstLastPara="1" wrap="square" lIns="0" tIns="0" rIns="0" bIns="0" anchor="b" anchorCtr="0">
            <a:noAutofit/>
          </a:bodyPr>
          <a:lstStyle/>
          <a:p>
            <a:r>
              <a:rPr lang="en-US" sz="2400" dirty="0">
                <a:solidFill>
                  <a:schemeClr val="accent1"/>
                </a:solidFill>
              </a:rPr>
              <a:t>Renounce Ownership</a:t>
            </a:r>
            <a:endParaRPr sz="2400" dirty="0">
              <a:solidFill>
                <a:schemeClr val="accent1"/>
              </a:solidFill>
            </a:endParaRPr>
          </a:p>
        </p:txBody>
      </p:sp>
      <p:sp>
        <p:nvSpPr>
          <p:cNvPr id="72" name="Google Shape;72;p15"/>
          <p:cNvSpPr txBox="1">
            <a:spLocks noGrp="1"/>
          </p:cNvSpPr>
          <p:nvPr>
            <p:ph type="body" idx="1"/>
          </p:nvPr>
        </p:nvSpPr>
        <p:spPr>
          <a:xfrm>
            <a:off x="457199" y="1320325"/>
            <a:ext cx="5508595" cy="2767200"/>
          </a:xfrm>
          <a:prstGeom prst="rect">
            <a:avLst/>
          </a:prstGeom>
        </p:spPr>
        <p:txBody>
          <a:bodyPr spcFirstLastPara="1" wrap="square" lIns="0" tIns="0" rIns="0" bIns="0" anchor="t" anchorCtr="0">
            <a:noAutofit/>
          </a:bodyPr>
          <a:lstStyle/>
          <a:p>
            <a:r>
              <a:rPr lang="en-US" dirty="0"/>
              <a:t>In this case it doesn’t mean to have this function</a:t>
            </a:r>
          </a:p>
          <a:p>
            <a:pPr marL="127000" indent="0">
              <a:buNone/>
            </a:pPr>
            <a:r>
              <a:rPr lang="en-US" dirty="0"/>
              <a:t>So, we need to rewrite it</a:t>
            </a:r>
          </a:p>
        </p:txBody>
      </p:sp>
    </p:spTree>
    <p:extLst>
      <p:ext uri="{BB962C8B-B14F-4D97-AF65-F5344CB8AC3E}">
        <p14:creationId xmlns:p14="http://schemas.microsoft.com/office/powerpoint/2010/main" val="388536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685800" y="1888150"/>
            <a:ext cx="49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Bigger Project</a:t>
            </a:r>
            <a:endParaRPr sz="7200" dirty="0"/>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8321A7-E834-CF74-CD2E-08352CB6FC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Google Shape;210;p28">
            <a:extLst>
              <a:ext uri="{FF2B5EF4-FFF2-40B4-BE49-F238E27FC236}">
                <a16:creationId xmlns:a16="http://schemas.microsoft.com/office/drawing/2014/main" id="{6090B6D6-98C1-72A9-AC03-E6717351C9FA}"/>
              </a:ext>
            </a:extLst>
          </p:cNvPr>
          <p:cNvSpPr txBox="1">
            <a:spLocks/>
          </p:cNvSpPr>
          <p:nvPr/>
        </p:nvSpPr>
        <p:spPr>
          <a:xfrm>
            <a:off x="474042" y="359326"/>
            <a:ext cx="7772400"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pPr algn="ctr"/>
            <a:r>
              <a:rPr lang="en-US" sz="3600" dirty="0">
                <a:solidFill>
                  <a:srgbClr val="92D050"/>
                </a:solidFill>
              </a:rPr>
              <a:t>Simple Wallet Functionality</a:t>
            </a:r>
          </a:p>
        </p:txBody>
      </p:sp>
      <p:pic>
        <p:nvPicPr>
          <p:cNvPr id="6" name="Picture 5" descr="Diagram&#10;&#10;Description automatically generated">
            <a:extLst>
              <a:ext uri="{FF2B5EF4-FFF2-40B4-BE49-F238E27FC236}">
                <a16:creationId xmlns:a16="http://schemas.microsoft.com/office/drawing/2014/main" id="{176B87CB-46CE-3BF9-B950-9C8AAC844D1D}"/>
              </a:ext>
            </a:extLst>
          </p:cNvPr>
          <p:cNvPicPr>
            <a:picLocks noChangeAspect="1"/>
          </p:cNvPicPr>
          <p:nvPr/>
        </p:nvPicPr>
        <p:blipFill>
          <a:blip r:embed="rId2"/>
          <a:stretch>
            <a:fillRect/>
          </a:stretch>
        </p:blipFill>
        <p:spPr>
          <a:xfrm>
            <a:off x="778080" y="1888891"/>
            <a:ext cx="7164324" cy="1990090"/>
          </a:xfrm>
          <a:prstGeom prst="rect">
            <a:avLst/>
          </a:prstGeom>
        </p:spPr>
      </p:pic>
    </p:spTree>
    <p:extLst>
      <p:ext uri="{BB962C8B-B14F-4D97-AF65-F5344CB8AC3E}">
        <p14:creationId xmlns:p14="http://schemas.microsoft.com/office/powerpoint/2010/main" val="207600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ABFB19-E203-D2B5-97B8-78E84B21F1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TextBox 3">
            <a:extLst>
              <a:ext uri="{FF2B5EF4-FFF2-40B4-BE49-F238E27FC236}">
                <a16:creationId xmlns:a16="http://schemas.microsoft.com/office/drawing/2014/main" id="{6C8F460F-F742-BEF5-D872-567E201D4651}"/>
              </a:ext>
            </a:extLst>
          </p:cNvPr>
          <p:cNvSpPr txBox="1"/>
          <p:nvPr/>
        </p:nvSpPr>
        <p:spPr>
          <a:xfrm>
            <a:off x="925687" y="749713"/>
            <a:ext cx="7554897" cy="3754874"/>
          </a:xfrm>
          <a:prstGeom prst="rect">
            <a:avLst/>
          </a:prstGeom>
          <a:noFill/>
        </p:spPr>
        <p:txBody>
          <a:bodyPr wrap="square">
            <a:spAutoFit/>
          </a:bodyPr>
          <a:lstStyle/>
          <a:p>
            <a:pPr marL="342900" indent="-342900">
              <a:buAutoNum type="arabicPeriod"/>
            </a:pPr>
            <a:r>
              <a:rPr lang="en-US" dirty="0"/>
              <a:t>Multi-sig functionality: Add multiple signature support to the smart contract, so that a certain number of family members need to sign off on a transaction before it can be executed.</a:t>
            </a:r>
          </a:p>
          <a:p>
            <a:pPr marL="342900" indent="-342900">
              <a:buAutoNum type="arabicPeriod"/>
            </a:pPr>
            <a:r>
              <a:rPr lang="en-US" dirty="0"/>
              <a:t>Time-locked functionality: Add time-locked functionality to the smart contract, where a transaction can only be executed after a certain amount of time has passed.</a:t>
            </a:r>
          </a:p>
          <a:p>
            <a:pPr marL="342900" indent="-342900">
              <a:buAutoNum type="arabicPeriod"/>
            </a:pPr>
            <a:r>
              <a:rPr lang="en-US" dirty="0"/>
              <a:t>Permission-based functionality: Add different levels of permissions for different family members, such as read-only access, partial spending access, and full spending access.</a:t>
            </a:r>
          </a:p>
          <a:p>
            <a:pPr marL="342900" indent="-342900">
              <a:buAutoNum type="arabicPeriod"/>
            </a:pPr>
            <a:r>
              <a:rPr lang="en-US" dirty="0"/>
              <a:t>Automated payment scheduling: Add the ability to automatically schedule payments or transfers at specific times or intervals.</a:t>
            </a:r>
          </a:p>
          <a:p>
            <a:pPr marL="342900" indent="-342900">
              <a:buAutoNum type="arabicPeriod"/>
            </a:pPr>
            <a:r>
              <a:rPr lang="en-US" dirty="0"/>
              <a:t>Integration with other smart contracts: Integrate the shared wallet smart contract with other smart contracts, such as decentralized exchanges or lending protocols, to allow for more advanced financial operations.</a:t>
            </a:r>
          </a:p>
          <a:p>
            <a:pPr marL="342900" indent="-342900">
              <a:buAutoNum type="arabicPeriod"/>
            </a:pPr>
            <a:r>
              <a:rPr lang="en-US" dirty="0"/>
              <a:t>Audit trail and reporting: Add features to the smart contract that allow for tracking and reporting of all transactions made from the wallet, for transparency and accountability.</a:t>
            </a:r>
          </a:p>
          <a:p>
            <a:pPr marL="342900" indent="-342900">
              <a:buAutoNum type="arabicPeriod"/>
            </a:pPr>
            <a:r>
              <a:rPr lang="en-US" dirty="0"/>
              <a:t>User interface: Develop a user-friendly interface to interact with the smart contract, such as a mobile app or web interface, that makes it easy for family members to manage the wallet.</a:t>
            </a:r>
          </a:p>
        </p:txBody>
      </p:sp>
    </p:spTree>
    <p:extLst>
      <p:ext uri="{BB962C8B-B14F-4D97-AF65-F5344CB8AC3E}">
        <p14:creationId xmlns:p14="http://schemas.microsoft.com/office/powerpoint/2010/main" val="2941161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7D86D"/>
        </a:solidFill>
        <a:effectLst/>
      </p:bgPr>
    </p:bg>
    <p:spTree>
      <p:nvGrpSpPr>
        <p:cNvPr id="1" name="Shape 209"/>
        <p:cNvGrpSpPr/>
        <p:nvPr/>
      </p:nvGrpSpPr>
      <p:grpSpPr>
        <a:xfrm>
          <a:off x="0" y="0"/>
          <a:ext cx="0" cy="0"/>
          <a:chOff x="0" y="0"/>
          <a:chExt cx="0" cy="0"/>
        </a:xfrm>
      </p:grpSpPr>
      <p:sp>
        <p:nvSpPr>
          <p:cNvPr id="212" name="Google Shape;212;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TextBox 2">
            <a:extLst>
              <a:ext uri="{FF2B5EF4-FFF2-40B4-BE49-F238E27FC236}">
                <a16:creationId xmlns:a16="http://schemas.microsoft.com/office/drawing/2014/main" id="{A46A8E55-AD99-0BFE-95A3-2A73709079A4}"/>
              </a:ext>
            </a:extLst>
          </p:cNvPr>
          <p:cNvSpPr txBox="1"/>
          <p:nvPr/>
        </p:nvSpPr>
        <p:spPr>
          <a:xfrm>
            <a:off x="776796" y="875921"/>
            <a:ext cx="4572000" cy="1015663"/>
          </a:xfrm>
          <a:prstGeom prst="rect">
            <a:avLst/>
          </a:prstGeom>
          <a:noFill/>
        </p:spPr>
        <p:txBody>
          <a:bodyPr wrap="square">
            <a:spAutoFit/>
          </a:bodyPr>
          <a:lstStyle/>
          <a:p>
            <a:r>
              <a:rPr lang="en" sz="6000" b="1" dirty="0">
                <a:solidFill>
                  <a:schemeClr val="bg1"/>
                </a:solidFill>
                <a:latin typeface="Poppins" panose="00000500000000000000" pitchFamily="2" charset="0"/>
                <a:cs typeface="Poppins" panose="00000500000000000000" pitchFamily="2" charset="0"/>
              </a:rPr>
              <a:t>Thanks!</a:t>
            </a:r>
            <a:endParaRPr lang="en-US" sz="6000" b="1" dirty="0">
              <a:solidFill>
                <a:schemeClr val="bg1"/>
              </a:solidFill>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title" idx="4294967295"/>
          </p:nvPr>
        </p:nvSpPr>
        <p:spPr>
          <a:xfrm>
            <a:off x="580513" y="309400"/>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Roadmap</a:t>
            </a:r>
            <a:endParaRPr dirty="0"/>
          </a:p>
        </p:txBody>
      </p:sp>
      <p:sp>
        <p:nvSpPr>
          <p:cNvPr id="398" name="Google Shape;398;p41"/>
          <p:cNvSpPr/>
          <p:nvPr/>
        </p:nvSpPr>
        <p:spPr>
          <a:xfrm>
            <a:off x="0" y="271120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41"/>
          <p:cNvSpPr/>
          <p:nvPr/>
        </p:nvSpPr>
        <p:spPr>
          <a:xfrm>
            <a:off x="0" y="271120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0" name="Google Shape;400;p41"/>
          <p:cNvGrpSpPr/>
          <p:nvPr/>
        </p:nvGrpSpPr>
        <p:grpSpPr>
          <a:xfrm>
            <a:off x="1786339" y="2043581"/>
            <a:ext cx="473400" cy="473400"/>
            <a:chOff x="1786339" y="1703401"/>
            <a:chExt cx="473400" cy="473400"/>
          </a:xfrm>
        </p:grpSpPr>
        <p:sp>
          <p:nvSpPr>
            <p:cNvPr id="401" name="Google Shape;401;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2" name="Google Shape;402;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1</a:t>
              </a:r>
              <a:endParaRPr sz="600">
                <a:solidFill>
                  <a:schemeClr val="dk1"/>
                </a:solidFill>
                <a:latin typeface="Muli"/>
                <a:ea typeface="Muli"/>
                <a:cs typeface="Muli"/>
                <a:sym typeface="Muli"/>
              </a:endParaRPr>
            </a:p>
          </p:txBody>
        </p:sp>
      </p:grpSp>
      <p:grpSp>
        <p:nvGrpSpPr>
          <p:cNvPr id="403" name="Google Shape;403;p41"/>
          <p:cNvGrpSpPr/>
          <p:nvPr/>
        </p:nvGrpSpPr>
        <p:grpSpPr>
          <a:xfrm>
            <a:off x="3814414" y="2043581"/>
            <a:ext cx="473400" cy="473400"/>
            <a:chOff x="3814414" y="1703401"/>
            <a:chExt cx="473400" cy="473400"/>
          </a:xfrm>
        </p:grpSpPr>
        <p:sp>
          <p:nvSpPr>
            <p:cNvPr id="404" name="Google Shape;404;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5" name="Google Shape;405;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Muli"/>
                  <a:ea typeface="Muli"/>
                  <a:cs typeface="Muli"/>
                  <a:sym typeface="Muli"/>
                </a:rPr>
                <a:t>3</a:t>
              </a:r>
              <a:endParaRPr sz="600" dirty="0">
                <a:solidFill>
                  <a:schemeClr val="dk1"/>
                </a:solidFill>
                <a:latin typeface="Muli"/>
                <a:ea typeface="Muli"/>
                <a:cs typeface="Muli"/>
                <a:sym typeface="Muli"/>
              </a:endParaRPr>
            </a:p>
          </p:txBody>
        </p:sp>
      </p:grpSp>
      <p:grpSp>
        <p:nvGrpSpPr>
          <p:cNvPr id="406" name="Google Shape;406;p41"/>
          <p:cNvGrpSpPr/>
          <p:nvPr/>
        </p:nvGrpSpPr>
        <p:grpSpPr>
          <a:xfrm>
            <a:off x="5842489" y="2043581"/>
            <a:ext cx="473400" cy="473400"/>
            <a:chOff x="5842489" y="1703401"/>
            <a:chExt cx="473400" cy="473400"/>
          </a:xfrm>
        </p:grpSpPr>
        <p:sp>
          <p:nvSpPr>
            <p:cNvPr id="407" name="Google Shape;407;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8" name="Google Shape;408;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5</a:t>
              </a:r>
              <a:endParaRPr sz="600">
                <a:solidFill>
                  <a:schemeClr val="dk1"/>
                </a:solidFill>
                <a:latin typeface="Muli"/>
                <a:ea typeface="Muli"/>
                <a:cs typeface="Muli"/>
                <a:sym typeface="Muli"/>
              </a:endParaRPr>
            </a:p>
          </p:txBody>
        </p:sp>
      </p:grpSp>
      <p:grpSp>
        <p:nvGrpSpPr>
          <p:cNvPr id="412" name="Google Shape;412;p41"/>
          <p:cNvGrpSpPr/>
          <p:nvPr/>
        </p:nvGrpSpPr>
        <p:grpSpPr>
          <a:xfrm>
            <a:off x="4852739" y="3916480"/>
            <a:ext cx="473400" cy="473400"/>
            <a:chOff x="4852739" y="3576300"/>
            <a:chExt cx="473400" cy="473400"/>
          </a:xfrm>
        </p:grpSpPr>
        <p:sp>
          <p:nvSpPr>
            <p:cNvPr id="413" name="Google Shape;413;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14" name="Google Shape;414;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4</a:t>
              </a:r>
              <a:endParaRPr sz="600">
                <a:solidFill>
                  <a:schemeClr val="dk1"/>
                </a:solidFill>
                <a:latin typeface="Muli"/>
                <a:ea typeface="Muli"/>
                <a:cs typeface="Muli"/>
                <a:sym typeface="Muli"/>
              </a:endParaRPr>
            </a:p>
          </p:txBody>
        </p:sp>
      </p:grpSp>
      <p:grpSp>
        <p:nvGrpSpPr>
          <p:cNvPr id="415" name="Google Shape;415;p41"/>
          <p:cNvGrpSpPr/>
          <p:nvPr/>
        </p:nvGrpSpPr>
        <p:grpSpPr>
          <a:xfrm>
            <a:off x="2824664" y="3916480"/>
            <a:ext cx="473400" cy="473400"/>
            <a:chOff x="2824664" y="3576300"/>
            <a:chExt cx="473400" cy="473400"/>
          </a:xfrm>
        </p:grpSpPr>
        <p:sp>
          <p:nvSpPr>
            <p:cNvPr id="416" name="Google Shape;416;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17" name="Google Shape;417;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2</a:t>
              </a:r>
              <a:endParaRPr sz="600">
                <a:solidFill>
                  <a:schemeClr val="dk1"/>
                </a:solidFill>
                <a:latin typeface="Muli"/>
                <a:ea typeface="Muli"/>
                <a:cs typeface="Muli"/>
                <a:sym typeface="Muli"/>
              </a:endParaRPr>
            </a:p>
          </p:txBody>
        </p:sp>
      </p:grpSp>
      <p:sp>
        <p:nvSpPr>
          <p:cNvPr id="418" name="Google Shape;418;p41"/>
          <p:cNvSpPr txBox="1"/>
          <p:nvPr/>
        </p:nvSpPr>
        <p:spPr>
          <a:xfrm>
            <a:off x="1221425" y="1496280"/>
            <a:ext cx="16032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b="1" dirty="0">
                <a:solidFill>
                  <a:schemeClr val="dk1"/>
                </a:solidFill>
                <a:latin typeface="Muli"/>
              </a:rPr>
              <a:t>Deposit funds with fallback function</a:t>
            </a:r>
            <a:endParaRPr lang="en-US" sz="1600" b="1" dirty="0">
              <a:solidFill>
                <a:schemeClr val="dk1"/>
              </a:solidFill>
              <a:latin typeface="Muli"/>
              <a:ea typeface="Muli"/>
              <a:cs typeface="Muli"/>
              <a:sym typeface="Muli"/>
            </a:endParaRPr>
          </a:p>
        </p:txBody>
      </p:sp>
      <p:sp>
        <p:nvSpPr>
          <p:cNvPr id="419" name="Google Shape;419;p41"/>
          <p:cNvSpPr txBox="1"/>
          <p:nvPr/>
        </p:nvSpPr>
        <p:spPr>
          <a:xfrm>
            <a:off x="3218799" y="1496280"/>
            <a:ext cx="16032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b="1" dirty="0">
                <a:solidFill>
                  <a:schemeClr val="dk1"/>
                </a:solidFill>
                <a:latin typeface="Muli"/>
              </a:rPr>
              <a:t>Security, Permission</a:t>
            </a:r>
            <a:endParaRPr lang="en-US" sz="1600" dirty="0">
              <a:solidFill>
                <a:schemeClr val="dk1"/>
              </a:solidFill>
              <a:latin typeface="Muli"/>
              <a:sym typeface="Muli"/>
            </a:endParaRPr>
          </a:p>
        </p:txBody>
      </p:sp>
      <p:sp>
        <p:nvSpPr>
          <p:cNvPr id="420" name="Google Shape;420;p41"/>
          <p:cNvSpPr txBox="1"/>
          <p:nvPr/>
        </p:nvSpPr>
        <p:spPr>
          <a:xfrm>
            <a:off x="5006053" y="1723831"/>
            <a:ext cx="2250947"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b="1" dirty="0">
                <a:solidFill>
                  <a:schemeClr val="dk1"/>
                </a:solidFill>
                <a:latin typeface="Muli"/>
              </a:rPr>
              <a:t>Events</a:t>
            </a:r>
          </a:p>
          <a:p>
            <a:pPr marL="0" marR="0" lvl="0" indent="0" algn="ctr" rtl="0">
              <a:lnSpc>
                <a:spcPct val="100000"/>
              </a:lnSpc>
              <a:spcBef>
                <a:spcPts val="0"/>
              </a:spcBef>
              <a:spcAft>
                <a:spcPts val="0"/>
              </a:spcAft>
              <a:buNone/>
            </a:pPr>
            <a:endParaRPr lang="en-US" sz="1600" b="1" dirty="0">
              <a:solidFill>
                <a:schemeClr val="dk1"/>
              </a:solidFill>
              <a:latin typeface="Muli"/>
              <a:sym typeface="Muli"/>
            </a:endParaRPr>
          </a:p>
        </p:txBody>
      </p:sp>
      <p:sp>
        <p:nvSpPr>
          <p:cNvPr id="421" name="Google Shape;421;p41"/>
          <p:cNvSpPr txBox="1"/>
          <p:nvPr/>
        </p:nvSpPr>
        <p:spPr>
          <a:xfrm>
            <a:off x="2259775" y="4403780"/>
            <a:ext cx="16032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b="1" dirty="0">
                <a:solidFill>
                  <a:schemeClr val="dk1"/>
                </a:solidFill>
                <a:latin typeface="Muli"/>
              </a:rPr>
              <a:t>Withdraw money</a:t>
            </a:r>
            <a:endParaRPr lang="en-US" sz="1600" b="1" dirty="0">
              <a:solidFill>
                <a:schemeClr val="dk1"/>
              </a:solidFill>
              <a:latin typeface="Muli"/>
              <a:sym typeface="Muli"/>
            </a:endParaRPr>
          </a:p>
        </p:txBody>
      </p:sp>
      <p:sp>
        <p:nvSpPr>
          <p:cNvPr id="422" name="Google Shape;422;p41"/>
          <p:cNvSpPr txBox="1"/>
          <p:nvPr/>
        </p:nvSpPr>
        <p:spPr>
          <a:xfrm>
            <a:off x="4287849" y="4403780"/>
            <a:ext cx="1858390" cy="533400"/>
          </a:xfrm>
          <a:prstGeom prst="rect">
            <a:avLst/>
          </a:prstGeom>
          <a:noFill/>
          <a:ln>
            <a:noFill/>
          </a:ln>
        </p:spPr>
        <p:txBody>
          <a:bodyPr spcFirstLastPara="1" wrap="square" lIns="0" tIns="0" rIns="0" bIns="0" anchor="t" anchorCtr="0">
            <a:noAutofit/>
          </a:bodyPr>
          <a:lstStyle/>
          <a:p>
            <a:pPr algn="ctr"/>
            <a:r>
              <a:rPr lang="en-US" sz="1600" b="1" dirty="0">
                <a:solidFill>
                  <a:schemeClr val="dk1"/>
                </a:solidFill>
                <a:latin typeface="Muli"/>
              </a:rPr>
              <a:t>Allowance</a:t>
            </a:r>
            <a:endParaRPr lang="en-US" sz="1600" b="1" dirty="0">
              <a:solidFill>
                <a:schemeClr val="dk1"/>
              </a:solidFill>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 name="Picture 1">
            <a:extLst>
              <a:ext uri="{FF2B5EF4-FFF2-40B4-BE49-F238E27FC236}">
                <a16:creationId xmlns:a16="http://schemas.microsoft.com/office/drawing/2014/main" id="{8D5382C2-598A-71AB-7085-84DD9F8D5038}"/>
              </a:ext>
            </a:extLst>
          </p:cNvPr>
          <p:cNvPicPr>
            <a:picLocks noChangeAspect="1"/>
          </p:cNvPicPr>
          <p:nvPr/>
        </p:nvPicPr>
        <p:blipFill>
          <a:blip r:embed="rId3"/>
          <a:stretch>
            <a:fillRect/>
          </a:stretch>
        </p:blipFill>
        <p:spPr>
          <a:xfrm>
            <a:off x="609600" y="2006602"/>
            <a:ext cx="3819525" cy="2419350"/>
          </a:xfrm>
          <a:prstGeom prst="rect">
            <a:avLst/>
          </a:prstGeom>
        </p:spPr>
      </p:pic>
      <p:sp>
        <p:nvSpPr>
          <p:cNvPr id="3" name="Google Shape;72;p15">
            <a:extLst>
              <a:ext uri="{FF2B5EF4-FFF2-40B4-BE49-F238E27FC236}">
                <a16:creationId xmlns:a16="http://schemas.microsoft.com/office/drawing/2014/main" id="{7932361B-AA94-55C9-340C-AFCC0A04C69A}"/>
              </a:ext>
            </a:extLst>
          </p:cNvPr>
          <p:cNvSpPr txBox="1">
            <a:spLocks noGrp="1"/>
          </p:cNvSpPr>
          <p:nvPr>
            <p:ph type="body" idx="1"/>
          </p:nvPr>
        </p:nvSpPr>
        <p:spPr>
          <a:xfrm>
            <a:off x="457199" y="1320325"/>
            <a:ext cx="4982699" cy="2767200"/>
          </a:xfrm>
          <a:prstGeom prst="rect">
            <a:avLst/>
          </a:prstGeom>
        </p:spPr>
        <p:txBody>
          <a:bodyPr spcFirstLastPara="1" wrap="square" lIns="0" tIns="0" rIns="0" bIns="0" anchor="t" anchorCtr="0">
            <a:noAutofit/>
          </a:bodyPr>
          <a:lstStyle/>
          <a:p>
            <a:r>
              <a:rPr lang="en-US" dirty="0"/>
              <a:t>the first basic function that we are going to use</a:t>
            </a:r>
            <a:endParaRPr lang="en-US" altLang="zh-CN" dirty="0"/>
          </a:p>
        </p:txBody>
      </p:sp>
      <p:sp>
        <p:nvSpPr>
          <p:cNvPr id="4" name="Google Shape;70;p15">
            <a:extLst>
              <a:ext uri="{FF2B5EF4-FFF2-40B4-BE49-F238E27FC236}">
                <a16:creationId xmlns:a16="http://schemas.microsoft.com/office/drawing/2014/main" id="{20BFCAFC-BEA5-F4D9-0AFF-1F247A286DCD}"/>
              </a:ext>
            </a:extLst>
          </p:cNvPr>
          <p:cNvSpPr txBox="1">
            <a:spLocks/>
          </p:cNvSpPr>
          <p:nvPr/>
        </p:nvSpPr>
        <p:spPr>
          <a:xfrm>
            <a:off x="457199" y="282175"/>
            <a:ext cx="7195351"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1"/>
                </a:solidFill>
                <a:latin typeface="Poppins" panose="00000500000000000000" pitchFamily="2" charset="0"/>
                <a:cs typeface="Poppins" panose="00000500000000000000" pitchFamily="2" charset="0"/>
              </a:rPr>
              <a:t>Deposit funds with fallback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8"/>
          <p:cNvSpPr txBox="1">
            <a:spLocks noGrp="1"/>
          </p:cNvSpPr>
          <p:nvPr>
            <p:ph type="title"/>
          </p:nvPr>
        </p:nvSpPr>
        <p:spPr>
          <a:xfrm>
            <a:off x="525780" y="52601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US" altLang="zh-CN" sz="4400" dirty="0">
                <a:solidFill>
                  <a:schemeClr val="accent1"/>
                </a:solidFill>
              </a:rPr>
            </a:br>
            <a:r>
              <a:rPr lang="en-US" altLang="zh-CN" sz="4400" dirty="0">
                <a:solidFill>
                  <a:schemeClr val="accent1"/>
                </a:solidFill>
              </a:rPr>
              <a:t>Withdraw money</a:t>
            </a:r>
            <a:endParaRPr sz="4400" dirty="0"/>
          </a:p>
        </p:txBody>
      </p:sp>
      <p:pic>
        <p:nvPicPr>
          <p:cNvPr id="3" name="Picture 2">
            <a:extLst>
              <a:ext uri="{FF2B5EF4-FFF2-40B4-BE49-F238E27FC236}">
                <a16:creationId xmlns:a16="http://schemas.microsoft.com/office/drawing/2014/main" id="{CE73F77E-21F6-187C-D6CA-E7A54EF67CC0}"/>
              </a:ext>
            </a:extLst>
          </p:cNvPr>
          <p:cNvPicPr>
            <a:picLocks noChangeAspect="1"/>
          </p:cNvPicPr>
          <p:nvPr/>
        </p:nvPicPr>
        <p:blipFill>
          <a:blip r:embed="rId3"/>
          <a:stretch>
            <a:fillRect/>
          </a:stretch>
        </p:blipFill>
        <p:spPr>
          <a:xfrm>
            <a:off x="525780" y="1664976"/>
            <a:ext cx="5477291" cy="7714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r>
              <a:rPr lang="en-US" sz="2400" dirty="0">
                <a:solidFill>
                  <a:schemeClr val="accent1"/>
                </a:solidFill>
              </a:rPr>
              <a:t>Adding Security</a:t>
            </a:r>
            <a:endParaRPr sz="2400" dirty="0">
              <a:solidFill>
                <a:schemeClr val="accent1"/>
              </a:solidFill>
            </a:endParaRPr>
          </a:p>
        </p:txBody>
      </p:sp>
      <p:sp>
        <p:nvSpPr>
          <p:cNvPr id="72" name="Google Shape;72;p15"/>
          <p:cNvSpPr txBox="1">
            <a:spLocks noGrp="1"/>
          </p:cNvSpPr>
          <p:nvPr>
            <p:ph type="body" idx="1"/>
          </p:nvPr>
        </p:nvSpPr>
        <p:spPr>
          <a:xfrm>
            <a:off x="457199" y="1320325"/>
            <a:ext cx="5126855" cy="2767200"/>
          </a:xfrm>
          <a:prstGeom prst="rect">
            <a:avLst/>
          </a:prstGeom>
        </p:spPr>
        <p:txBody>
          <a:bodyPr spcFirstLastPara="1" wrap="square" lIns="0" tIns="0" rIns="0" bIns="0" anchor="t" anchorCtr="0">
            <a:noAutofit/>
          </a:bodyPr>
          <a:lstStyle/>
          <a:p>
            <a:r>
              <a:rPr lang="en-US" dirty="0"/>
              <a:t>We want just the owner to be able to withdraw money</a:t>
            </a:r>
          </a:p>
        </p:txBody>
      </p:sp>
      <p:pic>
        <p:nvPicPr>
          <p:cNvPr id="5" name="Picture 4">
            <a:extLst>
              <a:ext uri="{FF2B5EF4-FFF2-40B4-BE49-F238E27FC236}">
                <a16:creationId xmlns:a16="http://schemas.microsoft.com/office/drawing/2014/main" id="{8FCA9F47-A6EC-8225-64E3-D8E7565C0286}"/>
              </a:ext>
            </a:extLst>
          </p:cNvPr>
          <p:cNvPicPr>
            <a:picLocks noChangeAspect="1"/>
          </p:cNvPicPr>
          <p:nvPr/>
        </p:nvPicPr>
        <p:blipFill>
          <a:blip r:embed="rId3"/>
          <a:stretch>
            <a:fillRect/>
          </a:stretch>
        </p:blipFill>
        <p:spPr>
          <a:xfrm>
            <a:off x="457199" y="2207256"/>
            <a:ext cx="5110287" cy="2061019"/>
          </a:xfrm>
          <a:prstGeom prst="rect">
            <a:avLst/>
          </a:prstGeom>
        </p:spPr>
      </p:pic>
    </p:spTree>
    <p:extLst>
      <p:ext uri="{BB962C8B-B14F-4D97-AF65-F5344CB8AC3E}">
        <p14:creationId xmlns:p14="http://schemas.microsoft.com/office/powerpoint/2010/main" val="378589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6B54C5-854D-64F1-C6CC-4FEBE9443477}"/>
              </a:ext>
            </a:extLst>
          </p:cNvPr>
          <p:cNvPicPr>
            <a:picLocks noChangeAspect="1"/>
          </p:cNvPicPr>
          <p:nvPr/>
        </p:nvPicPr>
        <p:blipFill>
          <a:blip r:embed="rId3"/>
          <a:stretch>
            <a:fillRect/>
          </a:stretch>
        </p:blipFill>
        <p:spPr>
          <a:xfrm>
            <a:off x="457199" y="2094420"/>
            <a:ext cx="5280137" cy="1414323"/>
          </a:xfrm>
          <a:prstGeom prst="rect">
            <a:avLst/>
          </a:prstGeom>
        </p:spPr>
      </p:pic>
      <p:sp>
        <p:nvSpPr>
          <p:cNvPr id="6" name="Google Shape;70;p15">
            <a:extLst>
              <a:ext uri="{FF2B5EF4-FFF2-40B4-BE49-F238E27FC236}">
                <a16:creationId xmlns:a16="http://schemas.microsoft.com/office/drawing/2014/main" id="{AF57AC9C-94DB-3C1B-89E6-54E056555E58}"/>
              </a:ext>
            </a:extLst>
          </p:cNvPr>
          <p:cNvSpPr txBox="1">
            <a:spLocks/>
          </p:cNvSpPr>
          <p:nvPr/>
        </p:nvSpPr>
        <p:spPr>
          <a:xfrm>
            <a:off x="457200" y="246665"/>
            <a:ext cx="6300300"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r>
              <a:rPr lang="en-US" sz="2400" dirty="0">
                <a:solidFill>
                  <a:schemeClr val="accent1"/>
                </a:solidFill>
              </a:rPr>
              <a:t>Modifier</a:t>
            </a:r>
          </a:p>
        </p:txBody>
      </p:sp>
      <p:sp>
        <p:nvSpPr>
          <p:cNvPr id="7" name="Google Shape;72;p15">
            <a:extLst>
              <a:ext uri="{FF2B5EF4-FFF2-40B4-BE49-F238E27FC236}">
                <a16:creationId xmlns:a16="http://schemas.microsoft.com/office/drawing/2014/main" id="{6ADA0A1F-6C6B-E111-032A-3917419BD3C3}"/>
              </a:ext>
            </a:extLst>
          </p:cNvPr>
          <p:cNvSpPr txBox="1">
            <a:spLocks/>
          </p:cNvSpPr>
          <p:nvPr/>
        </p:nvSpPr>
        <p:spPr>
          <a:xfrm>
            <a:off x="457199" y="1320325"/>
            <a:ext cx="5508595" cy="2767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1pPr>
            <a:lvl2pPr marL="914400" marR="0" lvl="1"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2pPr>
            <a:lvl3pPr marL="1371600" marR="0" lvl="2"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3pPr>
            <a:lvl4pPr marL="1828800" marR="0" lvl="3"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4pPr>
            <a:lvl5pPr marL="2286000" marR="0" lvl="4"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5pPr>
            <a:lvl6pPr marL="2743200" marR="0" lvl="5"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6pPr>
            <a:lvl7pPr marL="3200400" marR="0" lvl="6"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7pPr>
            <a:lvl8pPr marL="3657600" marR="0" lvl="7"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8pPr>
            <a:lvl9pPr marL="4114800" marR="0" lvl="8" indent="-368300" algn="l" rtl="0">
              <a:lnSpc>
                <a:spcPct val="115000"/>
              </a:lnSpc>
              <a:spcBef>
                <a:spcPts val="0"/>
              </a:spcBef>
              <a:spcAft>
                <a:spcPts val="0"/>
              </a:spcAft>
              <a:buClr>
                <a:schemeClr val="accent5"/>
              </a:buClr>
              <a:buSzPts val="1800"/>
              <a:buFont typeface="Muli"/>
              <a:buNone/>
              <a:defRPr sz="1800" b="0" i="0" u="none" strike="noStrike" cap="none">
                <a:solidFill>
                  <a:schemeClr val="accent5"/>
                </a:solidFill>
                <a:latin typeface="Muli"/>
                <a:ea typeface="Muli"/>
                <a:cs typeface="Muli"/>
                <a:sym typeface="Muli"/>
              </a:defRPr>
            </a:lvl9pPr>
          </a:lstStyle>
          <a:p>
            <a:r>
              <a:rPr lang="en-US" sz="1200" dirty="0">
                <a:solidFill>
                  <a:schemeClr val="bg2"/>
                </a:solidFill>
                <a:latin typeface="Cambria" panose="02040503050406030204" pitchFamily="18" charset="0"/>
                <a:ea typeface="Cambria" panose="02040503050406030204" pitchFamily="18" charset="0"/>
              </a:rPr>
              <a:t>●</a:t>
            </a:r>
            <a:r>
              <a:rPr lang="en-US" dirty="0">
                <a:solidFill>
                  <a:schemeClr val="bg2"/>
                </a:solidFill>
                <a:latin typeface="Cambria" panose="02040503050406030204" pitchFamily="18" charset="0"/>
                <a:ea typeface="Cambria" panose="02040503050406030204" pitchFamily="18" charset="0"/>
              </a:rPr>
              <a:t> </a:t>
            </a:r>
            <a:r>
              <a:rPr lang="en-US" sz="1600" dirty="0">
                <a:solidFill>
                  <a:schemeClr val="tx2">
                    <a:lumMod val="50000"/>
                  </a:schemeClr>
                </a:solidFill>
              </a:rPr>
              <a:t>We can do the same with modifier and later we are able to extend its capabilities for the owner</a:t>
            </a:r>
          </a:p>
          <a:p>
            <a:endParaRPr lang="en-US" dirty="0"/>
          </a:p>
        </p:txBody>
      </p:sp>
    </p:spTree>
    <p:extLst>
      <p:ext uri="{BB962C8B-B14F-4D97-AF65-F5344CB8AC3E}">
        <p14:creationId xmlns:p14="http://schemas.microsoft.com/office/powerpoint/2010/main" val="427823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10540" y="526015"/>
            <a:ext cx="6300300" cy="857400"/>
          </a:xfrm>
          <a:prstGeom prst="rect">
            <a:avLst/>
          </a:prstGeom>
        </p:spPr>
        <p:txBody>
          <a:bodyPr spcFirstLastPara="1" wrap="square" lIns="0" tIns="0" rIns="0" bIns="0" anchor="b" anchorCtr="0">
            <a:noAutofit/>
          </a:bodyPr>
          <a:lstStyle/>
          <a:p>
            <a:r>
              <a:rPr lang="en-US" sz="3500" dirty="0"/>
              <a:t>OpenZeppelin </a:t>
            </a:r>
            <a:r>
              <a:rPr lang="en-US" sz="1500" b="0" dirty="0">
                <a:hlinkClick r:id="rId3"/>
              </a:rPr>
              <a:t>[link]</a:t>
            </a:r>
            <a:endParaRPr lang="en-US" sz="1500" b="0" dirty="0"/>
          </a:p>
        </p:txBody>
      </p:sp>
      <p:sp>
        <p:nvSpPr>
          <p:cNvPr id="4" name="Google Shape;72;p15">
            <a:extLst>
              <a:ext uri="{FF2B5EF4-FFF2-40B4-BE49-F238E27FC236}">
                <a16:creationId xmlns:a16="http://schemas.microsoft.com/office/drawing/2014/main" id="{0F720AD0-EFE1-0C62-AE5C-A405A0F27595}"/>
              </a:ext>
            </a:extLst>
          </p:cNvPr>
          <p:cNvSpPr txBox="1">
            <a:spLocks noGrp="1"/>
          </p:cNvSpPr>
          <p:nvPr>
            <p:ph type="body" idx="1"/>
          </p:nvPr>
        </p:nvSpPr>
        <p:spPr>
          <a:xfrm>
            <a:off x="510540" y="1622166"/>
            <a:ext cx="5126855" cy="2767200"/>
          </a:xfrm>
          <a:prstGeom prst="rect">
            <a:avLst/>
          </a:prstGeom>
        </p:spPr>
        <p:txBody>
          <a:bodyPr spcFirstLastPara="1" wrap="square" lIns="0" tIns="0" rIns="0" bIns="0" anchor="t" anchorCtr="0">
            <a:noAutofit/>
          </a:bodyPr>
          <a:lstStyle/>
          <a:p>
            <a:endParaRPr lang="en-US" sz="1600" dirty="0"/>
          </a:p>
          <a:p>
            <a:r>
              <a:rPr lang="en-US" sz="1600" dirty="0"/>
              <a:t>Instead of Reinventing the wheel, we can use already existing smart contracts. OpenZeppelin has developed   a set of different smart contracts under MIT license that we can use pretty much everywhere.</a:t>
            </a:r>
          </a:p>
          <a:p>
            <a:r>
              <a:rPr lang="en-US" sz="1600" dirty="0"/>
              <a:t>In remix we just need to import them.</a:t>
            </a:r>
          </a:p>
        </p:txBody>
      </p:sp>
      <p:pic>
        <p:nvPicPr>
          <p:cNvPr id="6" name="Picture 5">
            <a:extLst>
              <a:ext uri="{FF2B5EF4-FFF2-40B4-BE49-F238E27FC236}">
                <a16:creationId xmlns:a16="http://schemas.microsoft.com/office/drawing/2014/main" id="{8FC2F3AD-460B-9AD6-D830-90283C2B6346}"/>
              </a:ext>
            </a:extLst>
          </p:cNvPr>
          <p:cNvPicPr>
            <a:picLocks noChangeAspect="1"/>
          </p:cNvPicPr>
          <p:nvPr/>
        </p:nvPicPr>
        <p:blipFill>
          <a:blip r:embed="rId4"/>
          <a:stretch>
            <a:fillRect/>
          </a:stretch>
        </p:blipFill>
        <p:spPr>
          <a:xfrm>
            <a:off x="355107" y="1541032"/>
            <a:ext cx="6816889" cy="251047"/>
          </a:xfrm>
          <a:prstGeom prst="rect">
            <a:avLst/>
          </a:prstGeom>
        </p:spPr>
      </p:pic>
    </p:spTree>
    <p:extLst>
      <p:ext uri="{BB962C8B-B14F-4D97-AF65-F5344CB8AC3E}">
        <p14:creationId xmlns:p14="http://schemas.microsoft.com/office/powerpoint/2010/main" val="91021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Google Shape;98;p19">
            <a:extLst>
              <a:ext uri="{FF2B5EF4-FFF2-40B4-BE49-F238E27FC236}">
                <a16:creationId xmlns:a16="http://schemas.microsoft.com/office/drawing/2014/main" id="{28433A50-19F4-4850-BEE2-217B1E548575}"/>
              </a:ext>
            </a:extLst>
          </p:cNvPr>
          <p:cNvSpPr txBox="1">
            <a:spLocks/>
          </p:cNvSpPr>
          <p:nvPr/>
        </p:nvSpPr>
        <p:spPr>
          <a:xfrm>
            <a:off x="510540" y="526015"/>
            <a:ext cx="7461608"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b="1" dirty="0">
                <a:solidFill>
                  <a:schemeClr val="bg2"/>
                </a:solidFill>
                <a:latin typeface="Poppins" panose="00000500000000000000" pitchFamily="2" charset="0"/>
                <a:cs typeface="Poppins" panose="00000500000000000000" pitchFamily="2" charset="0"/>
              </a:rPr>
              <a:t>Adding Allowance Functionality</a:t>
            </a:r>
          </a:p>
        </p:txBody>
      </p:sp>
      <p:pic>
        <p:nvPicPr>
          <p:cNvPr id="5" name="Picture 4">
            <a:extLst>
              <a:ext uri="{FF2B5EF4-FFF2-40B4-BE49-F238E27FC236}">
                <a16:creationId xmlns:a16="http://schemas.microsoft.com/office/drawing/2014/main" id="{0A22BF7F-F1D2-8750-6A1E-7CCD522C1A3E}"/>
              </a:ext>
            </a:extLst>
          </p:cNvPr>
          <p:cNvPicPr>
            <a:picLocks noChangeAspect="1"/>
          </p:cNvPicPr>
          <p:nvPr/>
        </p:nvPicPr>
        <p:blipFill>
          <a:blip r:embed="rId3"/>
          <a:stretch>
            <a:fillRect/>
          </a:stretch>
        </p:blipFill>
        <p:spPr>
          <a:xfrm>
            <a:off x="319596" y="1686891"/>
            <a:ext cx="6362100" cy="1429685"/>
          </a:xfrm>
          <a:prstGeom prst="rect">
            <a:avLst/>
          </a:prstGeom>
        </p:spPr>
      </p:pic>
    </p:spTree>
    <p:extLst>
      <p:ext uri="{BB962C8B-B14F-4D97-AF65-F5344CB8AC3E}">
        <p14:creationId xmlns:p14="http://schemas.microsoft.com/office/powerpoint/2010/main" val="2076969013"/>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480</Words>
  <Application>Microsoft Office PowerPoint</Application>
  <PresentationFormat>On-screen Show (16:9)</PresentationFormat>
  <Paragraphs>53</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Cambria</vt:lpstr>
      <vt:lpstr>Muli</vt:lpstr>
      <vt:lpstr>Poppins</vt:lpstr>
      <vt:lpstr>Gower template</vt:lpstr>
      <vt:lpstr>Blockchain and Cryptocurrencies Project  Children's wallet  with limited withdrawals  Amir Hajiabadi  Master’s Degree in Artificial Intelligence University of Bologna  February 2023 </vt:lpstr>
      <vt:lpstr>PowerPoint Presentation</vt:lpstr>
      <vt:lpstr>Roadmap</vt:lpstr>
      <vt:lpstr>PowerPoint Presentation</vt:lpstr>
      <vt:lpstr> Withdraw money</vt:lpstr>
      <vt:lpstr>Adding Security</vt:lpstr>
      <vt:lpstr>PowerPoint Presentation</vt:lpstr>
      <vt:lpstr>OpenZeppelin [link]</vt:lpstr>
      <vt:lpstr>PowerPoint Presentation</vt:lpstr>
      <vt:lpstr>PowerPoint Presentation</vt:lpstr>
      <vt:lpstr>PowerPoint Presentation</vt:lpstr>
      <vt:lpstr>Improving  the structure</vt:lpstr>
      <vt:lpstr>PowerPoint Presentation</vt:lpstr>
      <vt:lpstr>PowerPoint Presentation</vt:lpstr>
      <vt:lpstr>PowerPoint Presentation</vt:lpstr>
      <vt:lpstr>PowerPoint Presentation</vt:lpstr>
      <vt:lpstr> SafeMath</vt:lpstr>
      <vt:lpstr>Renounce Ownership</vt:lpstr>
      <vt:lpstr>Bigger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Project  Analyzing Twitter users' feelings about the takeover of Twitter by Elon Musk using 75000 tweets  Amir Hajiabadi        Molin Zhang     Jialing Li  Master’s Degree in Artificial Intelligence University of Bologna  16th June 2022</dc:title>
  <dc:creator>Arash</dc:creator>
  <cp:lastModifiedBy>Amir Hajiabadi - amir.hajiabadi@studio.unibo.it</cp:lastModifiedBy>
  <cp:revision>57</cp:revision>
  <dcterms:modified xsi:type="dcterms:W3CDTF">2023-02-26T21:51:16Z</dcterms:modified>
</cp:coreProperties>
</file>