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2"/>
  </p:notesMasterIdLst>
  <p:sldIdLst>
    <p:sldId id="256" r:id="rId2"/>
    <p:sldId id="296" r:id="rId3"/>
    <p:sldId id="258" r:id="rId4"/>
    <p:sldId id="257" r:id="rId5"/>
    <p:sldId id="303" r:id="rId6"/>
    <p:sldId id="302" r:id="rId7"/>
    <p:sldId id="297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5" r:id="rId17"/>
    <p:sldId id="312" r:id="rId18"/>
    <p:sldId id="298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26" r:id="rId29"/>
    <p:sldId id="327" r:id="rId30"/>
    <p:sldId id="328" r:id="rId31"/>
    <p:sldId id="329" r:id="rId32"/>
    <p:sldId id="331" r:id="rId33"/>
    <p:sldId id="299" r:id="rId34"/>
    <p:sldId id="333" r:id="rId35"/>
    <p:sldId id="300" r:id="rId36"/>
    <p:sldId id="335" r:id="rId37"/>
    <p:sldId id="334" r:id="rId38"/>
    <p:sldId id="336" r:id="rId39"/>
    <p:sldId id="337" r:id="rId40"/>
    <p:sldId id="338" r:id="rId41"/>
    <p:sldId id="341" r:id="rId42"/>
    <p:sldId id="342" r:id="rId43"/>
    <p:sldId id="343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39" r:id="rId53"/>
    <p:sldId id="353" r:id="rId54"/>
    <p:sldId id="354" r:id="rId55"/>
    <p:sldId id="355" r:id="rId56"/>
    <p:sldId id="356" r:id="rId57"/>
    <p:sldId id="357" r:id="rId58"/>
    <p:sldId id="340" r:id="rId59"/>
    <p:sldId id="358" r:id="rId60"/>
    <p:sldId id="359" r:id="rId61"/>
    <p:sldId id="361" r:id="rId62"/>
    <p:sldId id="360" r:id="rId63"/>
    <p:sldId id="362" r:id="rId64"/>
    <p:sldId id="364" r:id="rId65"/>
    <p:sldId id="365" r:id="rId66"/>
    <p:sldId id="366" r:id="rId67"/>
    <p:sldId id="367" r:id="rId68"/>
    <p:sldId id="301" r:id="rId69"/>
    <p:sldId id="277" r:id="rId70"/>
    <p:sldId id="363" r:id="rId71"/>
  </p:sldIdLst>
  <p:sldSz cx="9144000" cy="5143500" type="screen16x9"/>
  <p:notesSz cx="6858000" cy="9144000"/>
  <p:embeddedFontLst>
    <p:embeddedFont>
      <p:font typeface="Barlow" panose="020B0604020202020204" charset="0"/>
      <p:regular r:id="rId73"/>
      <p:bold r:id="rId74"/>
      <p:italic r:id="rId75"/>
      <p:boldItalic r:id="rId76"/>
    </p:embeddedFont>
    <p:embeddedFont>
      <p:font typeface="Vazir" panose="020B0603030804020204" pitchFamily="34" charset="-78"/>
      <p:regular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Barlow Light" panose="020B0604020202020204" charset="0"/>
      <p:regular r:id="rId82"/>
      <p:bold r:id="rId83"/>
      <p:italic r:id="rId84"/>
      <p:boldItalic r:id="rId85"/>
    </p:embeddedFont>
    <p:embeddedFont>
      <p:font typeface="Consolas" panose="020B0609020204030204" pitchFamily="49" charset="0"/>
      <p:regular r:id="rId86"/>
      <p:bold r:id="rId87"/>
      <p:italic r:id="rId88"/>
      <p:boldItalic r:id="rId89"/>
    </p:embeddedFont>
    <p:embeddedFont>
      <p:font typeface="Barlow SemiBold" panose="020B060402020202020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1D"/>
    <a:srgbClr val="27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04DE17-6216-4F67-8E04-AEC17D6C3149}">
  <a:tblStyle styleId="{3C04DE17-6216-4F67-8E04-AEC17D6C3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E5CAB5-A95F-41BE-A5D8-56D68C3E00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font" Target="fonts/font18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5.fntdata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93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0997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01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09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47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926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67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58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552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04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39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6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caecd45a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caecd45a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46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068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30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240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2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873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1121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43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21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267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315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535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11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739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819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95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53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783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30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09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48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2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360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228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977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294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367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053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4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1555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7206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6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93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2434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4440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272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481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7562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0148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8604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735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61594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670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63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222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0202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1801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2176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3103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6697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8085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3935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829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00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72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40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94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0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sparrow/Pintos-Project-4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www.cs.yale.edu/homes/aspnes/pinewiki/BTrees.html" TargetMode="External"/><Relationship Id="rId4" Type="http://schemas.openxmlformats.org/officeDocument/2006/relationships/hyperlink" Target="http://javatpoint.com/os-directory-implementa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پروژه عملی دوم </a:t>
            </a:r>
            <a:r>
              <a:rPr lang="fa-IR" dirty="0" err="1">
                <a:latin typeface="Vazir" panose="020B0603030804020204" pitchFamily="34" charset="-78"/>
                <a:cs typeface="Vazir" panose="020B0603030804020204" pitchFamily="34" charset="-78"/>
              </a:rPr>
              <a:t>پینتوس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Google Shape;516;p13">
            <a:extLst>
              <a:ext uri="{FF2B5EF4-FFF2-40B4-BE49-F238E27FC236}">
                <a16:creationId xmlns="" xmlns:a16="http://schemas.microsoft.com/office/drawing/2014/main" id="{81BC5673-7189-42C9-ADE1-F9D0AF7D6AD8}"/>
              </a:ext>
            </a:extLst>
          </p:cNvPr>
          <p:cNvSpPr txBox="1">
            <a:spLocks/>
          </p:cNvSpPr>
          <p:nvPr/>
        </p:nvSpPr>
        <p:spPr>
          <a:xfrm>
            <a:off x="2731682" y="3876416"/>
            <a:ext cx="2475614" cy="126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fa-IR" sz="1400" b="1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اعضای گروه</a:t>
            </a:r>
          </a:p>
          <a:p>
            <a:pPr algn="ctr"/>
            <a:r>
              <a:rPr lang="fa-IR" sz="1400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امیر </a:t>
            </a:r>
            <a:r>
              <a:rPr lang="fa-IR" sz="1400" dirty="0" err="1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حلاجی</a:t>
            </a:r>
            <a:endParaRPr lang="fa-IR" sz="1400" dirty="0">
              <a:solidFill>
                <a:srgbClr val="272A36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/>
            <a:r>
              <a:rPr lang="fa-IR" sz="1400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حامد خادمی </a:t>
            </a:r>
            <a:r>
              <a:rPr lang="fa-IR" sz="1400" dirty="0" err="1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خالدی</a:t>
            </a:r>
            <a:endParaRPr lang="fa-IR" sz="1400" dirty="0">
              <a:solidFill>
                <a:srgbClr val="272A36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/>
            <a:r>
              <a:rPr lang="fa-IR" sz="1400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متین </a:t>
            </a:r>
            <a:r>
              <a:rPr lang="fa-IR" sz="1400" dirty="0" err="1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زیودار</a:t>
            </a:r>
            <a:endParaRPr lang="fa-IR" sz="1400" dirty="0">
              <a:solidFill>
                <a:srgbClr val="272A36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ctr"/>
            <a:r>
              <a:rPr lang="fa-IR" sz="1400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محمد </a:t>
            </a:r>
            <a:r>
              <a:rPr lang="fa-IR" sz="1400" dirty="0" err="1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خدام</a:t>
            </a:r>
            <a:endParaRPr lang="fa-IR" sz="1400" dirty="0">
              <a:solidFill>
                <a:srgbClr val="272A36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Google Shape;516;p13">
            <a:extLst>
              <a:ext uri="{FF2B5EF4-FFF2-40B4-BE49-F238E27FC236}">
                <a16:creationId xmlns="" xmlns:a16="http://schemas.microsoft.com/office/drawing/2014/main" id="{0E05176D-B35A-4DAB-8663-AC6FAEF7653A}"/>
              </a:ext>
            </a:extLst>
          </p:cNvPr>
          <p:cNvSpPr txBox="1">
            <a:spLocks/>
          </p:cNvSpPr>
          <p:nvPr/>
        </p:nvSpPr>
        <p:spPr>
          <a:xfrm>
            <a:off x="576817" y="3876416"/>
            <a:ext cx="2475614" cy="126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fa-IR" sz="1400" b="1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استاد درس</a:t>
            </a:r>
          </a:p>
          <a:p>
            <a:pPr algn="ctr"/>
            <a:r>
              <a:rPr lang="fa-IR" sz="1400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دکتر </a:t>
            </a:r>
            <a:r>
              <a:rPr lang="fa-IR" sz="1400" dirty="0" err="1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شهاب‌الدّین</a:t>
            </a:r>
            <a:r>
              <a:rPr lang="fa-IR" sz="1400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نبوی</a:t>
            </a:r>
          </a:p>
        </p:txBody>
      </p:sp>
      <p:sp>
        <p:nvSpPr>
          <p:cNvPr id="5" name="Google Shape;516;p13">
            <a:extLst>
              <a:ext uri="{FF2B5EF4-FFF2-40B4-BE49-F238E27FC236}">
                <a16:creationId xmlns="" xmlns:a16="http://schemas.microsoft.com/office/drawing/2014/main" id="{7C4D4421-E15F-4358-B27D-AB640E961DDC}"/>
              </a:ext>
            </a:extLst>
          </p:cNvPr>
          <p:cNvSpPr txBox="1">
            <a:spLocks/>
          </p:cNvSpPr>
          <p:nvPr/>
        </p:nvSpPr>
        <p:spPr>
          <a:xfrm>
            <a:off x="576817" y="4509958"/>
            <a:ext cx="2475614" cy="126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fa-IR" sz="1400" b="1" dirty="0">
                <a:solidFill>
                  <a:srgbClr val="272A36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بهار ۱۴۰۰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dir_open_root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28" cy="19799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dir_open_root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dir_open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inode_open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ROOT_DIR_SECTOR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02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dir_reopen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28" cy="19799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dir_reopen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dir_open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inode_reopen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74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dir_close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699"/>
            <a:ext cx="7528828" cy="2681677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dir_close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inode_close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48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dir_get_inode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28" cy="15404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33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lookup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94" cy="25895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31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lookup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070344" y="1599700"/>
            <a:ext cx="7329377" cy="336216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inode_read_at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4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-lookup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94" cy="25895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fr-FR" sz="12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dir_lookup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inode) 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8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-lookup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070344" y="1599700"/>
            <a:ext cx="7329377" cy="262497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inode_lock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inode_open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inode_unlock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36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۳. سایر توابع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924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-add	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94" cy="25895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dir_add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name, </a:t>
            </a:r>
            <a:r>
              <a:rPr lang="en-U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block_sector_t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(name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7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مسیر راه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42" name="Google Shape;842;p4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0" y="2599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40"/>
          <p:cNvSpPr/>
          <p:nvPr/>
        </p:nvSpPr>
        <p:spPr>
          <a:xfrm>
            <a:off x="0" y="2599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40"/>
          <p:cNvGrpSpPr/>
          <p:nvPr/>
        </p:nvGrpSpPr>
        <p:grpSpPr>
          <a:xfrm>
            <a:off x="1786339" y="1932001"/>
            <a:ext cx="473400" cy="473400"/>
            <a:chOff x="1786339" y="1703401"/>
            <a:chExt cx="473400" cy="473400"/>
          </a:xfrm>
        </p:grpSpPr>
        <p:sp>
          <p:nvSpPr>
            <p:cNvPr id="846" name="Google Shape;84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۱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48" name="Google Shape;848;p40"/>
          <p:cNvGrpSpPr/>
          <p:nvPr/>
        </p:nvGrpSpPr>
        <p:grpSpPr>
          <a:xfrm>
            <a:off x="3814414" y="1932001"/>
            <a:ext cx="473400" cy="473400"/>
            <a:chOff x="3814414" y="1703401"/>
            <a:chExt cx="473400" cy="473400"/>
          </a:xfrm>
        </p:grpSpPr>
        <p:sp>
          <p:nvSpPr>
            <p:cNvPr id="849" name="Google Shape;84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۳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5842489" y="1932001"/>
            <a:ext cx="473400" cy="473400"/>
            <a:chOff x="5842489" y="1703401"/>
            <a:chExt cx="473400" cy="473400"/>
          </a:xfrm>
        </p:grpSpPr>
        <p:sp>
          <p:nvSpPr>
            <p:cNvPr id="852" name="Google Shape;85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۵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6880814" y="3804900"/>
            <a:ext cx="473400" cy="473400"/>
            <a:chOff x="6880814" y="3576300"/>
            <a:chExt cx="473400" cy="473400"/>
          </a:xfrm>
        </p:grpSpPr>
        <p:sp>
          <p:nvSpPr>
            <p:cNvPr id="855" name="Google Shape;85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۶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52739" y="3804900"/>
            <a:ext cx="473400" cy="473400"/>
            <a:chOff x="4852739" y="3576300"/>
            <a:chExt cx="473400" cy="473400"/>
          </a:xfrm>
        </p:grpSpPr>
        <p:sp>
          <p:nvSpPr>
            <p:cNvPr id="858" name="Google Shape;85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۴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2824664" y="3804900"/>
            <a:ext cx="473400" cy="473400"/>
            <a:chOff x="2824664" y="3576300"/>
            <a:chExt cx="473400" cy="473400"/>
          </a:xfrm>
        </p:grpSpPr>
        <p:sp>
          <p:nvSpPr>
            <p:cNvPr id="861" name="Google Shape;86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862" name="Google Shape;86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۲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863" name="Google Shape;863;p40"/>
          <p:cNvSpPr txBox="1"/>
          <p:nvPr/>
        </p:nvSpPr>
        <p:spPr>
          <a:xfrm>
            <a:off x="1379850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مروری بر ساختار فعلی </a:t>
            </a: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دایرکتوری‌ها</a:t>
            </a:r>
            <a:endParaRPr sz="1100" dirty="0">
              <a:solidFill>
                <a:schemeClr val="dk2"/>
              </a:solidFill>
              <a:latin typeface="Vazir" panose="020B0603030804020204" pitchFamily="34" charset="-78"/>
              <a:ea typeface="Barlow"/>
              <a:cs typeface="Vazir" panose="020B0603030804020204" pitchFamily="34" charset="-78"/>
              <a:sym typeface="Barlow"/>
            </a:endParaRPr>
          </a:p>
        </p:txBody>
      </p:sp>
      <p:sp>
        <p:nvSpPr>
          <p:cNvPr id="864" name="Google Shape;864;p40"/>
          <p:cNvSpPr txBox="1"/>
          <p:nvPr/>
        </p:nvSpPr>
        <p:spPr>
          <a:xfrm>
            <a:off x="3377205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سایر توابع </a:t>
            </a: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دایرکتوری‌ها</a:t>
            </a:r>
            <a:endParaRPr sz="1100" dirty="0">
              <a:solidFill>
                <a:schemeClr val="dk2"/>
              </a:solidFill>
              <a:latin typeface="Vazir" panose="020B0603030804020204" pitchFamily="34" charset="-78"/>
              <a:ea typeface="Barlow"/>
              <a:cs typeface="Vazir" panose="020B0603030804020204" pitchFamily="34" charset="-78"/>
              <a:sym typeface="Barlow"/>
            </a:endParaRPr>
          </a:p>
        </p:txBody>
      </p:sp>
      <p:sp>
        <p:nvSpPr>
          <p:cNvPr id="865" name="Google Shape;865;p40"/>
          <p:cNvSpPr txBox="1"/>
          <p:nvPr/>
        </p:nvSpPr>
        <p:spPr>
          <a:xfrm>
            <a:off x="5435989" y="146300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تغییرات ناشی از اعمال ساختار جدید </a:t>
            </a: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هش‌تیبل</a:t>
            </a: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 بر روی </a:t>
            </a: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دایرکتوری‌ها</a:t>
            </a:r>
            <a:endParaRPr sz="1100" dirty="0">
              <a:solidFill>
                <a:schemeClr val="dk2"/>
              </a:solidFill>
              <a:latin typeface="Vazir" panose="020B0603030804020204" pitchFamily="34" charset="-78"/>
              <a:ea typeface="Barlow"/>
              <a:cs typeface="Vazir" panose="020B0603030804020204" pitchFamily="34" charset="-78"/>
              <a:sym typeface="Barlow"/>
            </a:endParaRPr>
          </a:p>
        </p:txBody>
      </p:sp>
      <p:sp>
        <p:nvSpPr>
          <p:cNvPr id="866" name="Google Shape;866;p40"/>
          <p:cNvSpPr txBox="1"/>
          <p:nvPr/>
        </p:nvSpPr>
        <p:spPr>
          <a:xfrm>
            <a:off x="241817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توابع اولیه </a:t>
            </a: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دایرکتوری‌ها</a:t>
            </a:r>
            <a:endParaRPr sz="1100" dirty="0">
              <a:solidFill>
                <a:schemeClr val="dk2"/>
              </a:solidFill>
              <a:latin typeface="Vazir" panose="020B0603030804020204" pitchFamily="34" charset="-78"/>
              <a:ea typeface="Barlow"/>
              <a:cs typeface="Vazir" panose="020B0603030804020204" pitchFamily="34" charset="-78"/>
              <a:sym typeface="Barlow"/>
            </a:endParaRPr>
          </a:p>
        </p:txBody>
      </p:sp>
      <p:sp>
        <p:nvSpPr>
          <p:cNvPr id="867" name="Google Shape;867;p40"/>
          <p:cNvSpPr txBox="1"/>
          <p:nvPr/>
        </p:nvSpPr>
        <p:spPr>
          <a:xfrm>
            <a:off x="444625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روش کارآمدتر برای </a:t>
            </a: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پیاده‌سازی</a:t>
            </a: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؟</a:t>
            </a:r>
            <a:endParaRPr sz="1100" dirty="0">
              <a:solidFill>
                <a:schemeClr val="dk2"/>
              </a:solidFill>
              <a:latin typeface="Vazir" panose="020B0603030804020204" pitchFamily="34" charset="-78"/>
              <a:ea typeface="Barlow"/>
              <a:cs typeface="Vazir" panose="020B0603030804020204" pitchFamily="34" charset="-78"/>
              <a:sym typeface="Barlow"/>
            </a:endParaRPr>
          </a:p>
        </p:txBody>
      </p:sp>
      <p:sp>
        <p:nvSpPr>
          <p:cNvPr id="868" name="Google Shape;868;p40"/>
          <p:cNvSpPr txBox="1"/>
          <p:nvPr/>
        </p:nvSpPr>
        <p:spPr>
          <a:xfrm>
            <a:off x="647433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 err="1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جمع‌بندی</a:t>
            </a:r>
            <a:r>
              <a:rPr lang="fa-IR" sz="1100" dirty="0">
                <a:solidFill>
                  <a:schemeClr val="dk2"/>
                </a:solidFill>
                <a:latin typeface="Vazir" panose="020B0603030804020204" pitchFamily="34" charset="-78"/>
                <a:ea typeface="Barlow"/>
                <a:cs typeface="Vazir" panose="020B0603030804020204" pitchFamily="34" charset="-78"/>
                <a:sym typeface="Barlow"/>
              </a:rPr>
              <a:t> و پایان</a:t>
            </a:r>
            <a:endParaRPr sz="1100" dirty="0">
              <a:solidFill>
                <a:schemeClr val="dk2"/>
              </a:solidFill>
              <a:latin typeface="Vazir" panose="020B0603030804020204" pitchFamily="34" charset="-78"/>
              <a:ea typeface="Barlow"/>
              <a:cs typeface="Vazir" panose="020B0603030804020204" pitchFamily="34" charset="-78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77976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-add	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94" cy="31991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inode_lock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Check NAME for validity. */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US" sz="11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(name)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NAME_MAX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done;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Check that NAME is not in use. */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name,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done;</a:t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inode_add_parent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inode_get_inumber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done;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25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-add		3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rd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12874" y="1599700"/>
            <a:ext cx="7293935" cy="31991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inode_read_at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Write slot. */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strlcpy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name,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inode_write_at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15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-add		4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th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12874" y="1599700"/>
            <a:ext cx="7293935" cy="31991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done: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inode_unlock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203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-remove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699"/>
            <a:ext cx="7528894" cy="2759649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dir_remove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24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-remove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699"/>
            <a:ext cx="7528894" cy="2759649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inode_lock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directory entry.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Open inode.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inode_open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22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-remove	3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rd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27051" y="1599699"/>
            <a:ext cx="7208876" cy="3199129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Directory to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processes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inode_is_dir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inode_get_open_cnt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Directory to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inode_is_dir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dir_is_empty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directory entry.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inode_write_at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225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-remove	4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th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27051" y="1599699"/>
            <a:ext cx="7208876" cy="3050273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inode.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inode_close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inode_unlock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65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dir_readdir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049079" y="1599700"/>
            <a:ext cx="3728484" cy="3374502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dir_readdir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NAME_MAX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inode_lock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inode_read_at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Google Shape;522;p14">
            <a:extLst>
              <a:ext uri="{FF2B5EF4-FFF2-40B4-BE49-F238E27FC236}">
                <a16:creationId xmlns="" xmlns:a16="http://schemas.microsoft.com/office/drawing/2014/main" id="{31838ACD-A6CC-42F6-B477-0BE905F75042}"/>
              </a:ext>
            </a:extLst>
          </p:cNvPr>
          <p:cNvSpPr txBox="1">
            <a:spLocks/>
          </p:cNvSpPr>
          <p:nvPr/>
        </p:nvSpPr>
        <p:spPr>
          <a:xfrm>
            <a:off x="4777563" y="1599699"/>
            <a:ext cx="3643423" cy="3374503"/>
          </a:xfrm>
          <a:prstGeom prst="rect">
            <a:avLst/>
          </a:prstGeom>
          <a:solidFill>
            <a:srgbClr val="272A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strlcpy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NAME_MAX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inode_unlock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inode_unlock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330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dir_is_empty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68486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dir_is_empty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inode_read_at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(inode,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{ 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}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00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dir_is_root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291277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dir_is_root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inode_get_inumber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ROOT_DIR_SECTOR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1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۱. مروری بر ساختار فعلی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endParaRPr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smtClean="0">
                <a:latin typeface="Vazir" panose="020B0603030804020204" pitchFamily="34" charset="-78"/>
                <a:cs typeface="Vazir" panose="020B0603030804020204" pitchFamily="34" charset="-78"/>
              </a:rPr>
              <a:t>dir_get_parent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1887779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dir_get_parent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block_sector_t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inode_get_parent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dir_get_inode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inode_open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145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976650" y="1991850"/>
            <a:ext cx="719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 err="1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پیاده‌سازی</a:t>
            </a:r>
            <a: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5400" dirty="0" err="1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endParaRPr lang="en" sz="9600" dirty="0">
              <a:solidFill>
                <a:schemeClr val="accent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08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329184" y="657800"/>
            <a:ext cx="4463816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روش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Linear List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617148" y="1489972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- برای عملیات پایه نظیر 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ایجاد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حذف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 err="1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آپدیتِ</a:t>
            </a:r>
            <a:r>
              <a:rPr lang="fa-IR" sz="1600" b="1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دایرکتوری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کل لیست، باید </a:t>
            </a:r>
            <a:r>
              <a:rPr lang="fa-IR" sz="1600" dirty="0" err="1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پیمایش</a:t>
            </a: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شود.</a:t>
            </a:r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" name="Picture 2" descr="os directory implementation linear list">
            <a:extLst>
              <a:ext uri="{FF2B5EF4-FFF2-40B4-BE49-F238E27FC236}">
                <a16:creationId xmlns="" xmlns:a16="http://schemas.microsoft.com/office/drawing/2014/main" id="{A2BCEA23-E597-4A50-87E8-400B63B0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" y="2393726"/>
            <a:ext cx="50101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1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۴.روش کارآمدتر برای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پیاده‌سازی</a:t>
            </a: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؟</a:t>
            </a:r>
          </a:p>
        </p:txBody>
      </p:sp>
    </p:spTree>
    <p:extLst>
      <p:ext uri="{BB962C8B-B14F-4D97-AF65-F5344CB8AC3E}">
        <p14:creationId xmlns:p14="http://schemas.microsoft.com/office/powerpoint/2010/main" val="240145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329184" y="657800"/>
            <a:ext cx="4463816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روش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Hash Table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519612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حل مشکلات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روش پیشین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با استفاده از تکنیک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Hashing</a:t>
            </a:r>
            <a:endParaRPr lang="fa-IR" sz="1600" dirty="0">
              <a:solidFill>
                <a:schemeClr val="bg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50" name="Picture 2" descr="os directory implementation hash table">
            <a:extLst>
              <a:ext uri="{FF2B5EF4-FFF2-40B4-BE49-F238E27FC236}">
                <a16:creationId xmlns="" xmlns:a16="http://schemas.microsoft.com/office/drawing/2014/main" id="{86B8108F-7EF0-46C8-AD00-21280AAE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600"/>
            <a:ext cx="590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016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۵. تغییرات ناشی از اعمال ساختار جدید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هش‌تیبل</a:t>
            </a: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 بر روی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4376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976650" y="1991850"/>
            <a:ext cx="719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ساختار</a:t>
            </a:r>
            <a:b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en-US" sz="5400" dirty="0" err="1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BTable</a:t>
            </a:r>
            <a:endParaRPr lang="en" sz="5400" dirty="0">
              <a:solidFill>
                <a:schemeClr val="accent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171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Btable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Node Structure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2480981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leaf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?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how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keys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?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keys[MAX_KEYS];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entries[MAX_KEYS];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[MAX_KEYS];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kids[MAX_KEYS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kids[i]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holds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&lt; keys[i]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764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btCreate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81733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btCreate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b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(b);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7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btDestroy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81733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btDestroy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(i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i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i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btDestroy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2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مقدمه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اهداف</a:t>
            </a:r>
          </a:p>
          <a:p>
            <a:pPr marL="285750" indent="-285750" algn="r" rtl="1"/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اضافه‌کردن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قابلیت سلسله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مراتبی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فایل سیستم و حالت تو در توی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endParaRPr lang="fa-IR" sz="1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285750" indent="-285750"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هر دایرکتوری، یک یا چند </a:t>
            </a:r>
            <a:r>
              <a:rPr lang="en-US" sz="1400" dirty="0">
                <a:latin typeface="Vazir" panose="020B0603030804020204" pitchFamily="34" charset="-78"/>
                <a:cs typeface="Vazir" panose="020B0603030804020204" pitchFamily="34" charset="-78"/>
              </a:rPr>
              <a:t>entry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شامل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فایل‌ها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دایرکتوری‌های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دیگر درون خودش داشته باشد.</a:t>
            </a:r>
          </a:p>
          <a:p>
            <a:pPr marL="285750" indent="-285750" algn="r" rtl="1"/>
            <a:endParaRPr sz="1400" b="1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	</a:t>
            </a:r>
            <a:endParaRPr sz="1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 err="1">
                <a:latin typeface="Vazir" panose="020B0603030804020204" pitchFamily="34" charset="-78"/>
                <a:cs typeface="Vazir" panose="020B0603030804020204" pitchFamily="34" charset="-78"/>
              </a:rPr>
              <a:t>چشم‌انداز</a:t>
            </a:r>
            <a:endParaRPr lang="fa-IR" sz="1600" b="1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285750" indent="-285750"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مفهوم دایرکتوری و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دایرکتوری‌اینتری</a:t>
            </a:r>
            <a:endParaRPr lang="fa-IR" sz="1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285750" indent="-285750" algn="r" rtl="1"/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بررسی کلی </a:t>
            </a:r>
            <a:r>
              <a:rPr lang="fa-IR" sz="14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 و توابع مربوط به آن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searchKey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81733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searchKey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a,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key)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hi;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invariant: a[</a:t>
            </a:r>
            <a:r>
              <a:rPr lang="fr-FR" sz="12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fr-FR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 &lt; key &lt;= a[hi] */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hi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502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searchKey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3632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hi) 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fr-FR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key) 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fr-FR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key) 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fr-FR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hi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hi;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509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btSearch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3632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btSearch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key,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have to check for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879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btSearch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3632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look for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smallest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position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fits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below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pos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searchKey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(pos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btSearch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[pos], key,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761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btInsertInternal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1349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btInsertInternal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b2;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pos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searchKey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key);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(pos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nothing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to do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01600" indent="0">
              <a:buNone/>
            </a:pPr>
            <a:r>
              <a:rPr lang="fr-FR" sz="11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30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btInsertInternal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1349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everybody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above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pos moves up one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89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btInsertInternal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3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rd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1349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insert in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b2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btInsertInternal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[pos], key,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insert a new key in b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(b2)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above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pos moves up one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633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btInsertInternal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4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th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1349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new kid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goes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in pos + 1*/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pos);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[pos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b2;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45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btInsertInternal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5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th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4291300" cy="3313494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waste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tiny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bit of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splitting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now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instead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of on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insert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MAX_KEYS)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b2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b2));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" name="Google Shape;522;p14">
            <a:extLst>
              <a:ext uri="{FF2B5EF4-FFF2-40B4-BE49-F238E27FC236}">
                <a16:creationId xmlns="" xmlns:a16="http://schemas.microsoft.com/office/drawing/2014/main" id="{FF897B35-BAD8-423A-9E4C-DBCD2E49224E}"/>
              </a:ext>
            </a:extLst>
          </p:cNvPr>
          <p:cNvSpPr txBox="1">
            <a:spLocks/>
          </p:cNvSpPr>
          <p:nvPr/>
        </p:nvSpPr>
        <p:spPr>
          <a:xfrm>
            <a:off x="5425440" y="1599700"/>
            <a:ext cx="2880360" cy="3313494"/>
          </a:xfrm>
          <a:prstGeom prst="rect">
            <a:avLst/>
          </a:prstGeom>
          <a:solidFill>
            <a:srgbClr val="272A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 new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for keys &gt;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      3 5 7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      A B C D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becomes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          (5)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      3        7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      A B      C D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       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27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btInsertInternal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6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th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3806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[mid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[mid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[mid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[mid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[mid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[mid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offests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b2;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;}}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73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latin typeface="Vazir" panose="020B0603030804020204" pitchFamily="34" charset="-78"/>
                <a:cs typeface="Vazir" panose="020B0603030804020204" pitchFamily="34" charset="-78"/>
              </a:rPr>
              <a:t>ساختار 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4950562" y="1599700"/>
            <a:ext cx="3447300" cy="31565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دایرکتوری (</a:t>
            </a:r>
            <a:r>
              <a:rPr lang="en-US" sz="1600" b="1" dirty="0">
                <a:latin typeface="Vazir" panose="020B0603030804020204" pitchFamily="34" charset="-78"/>
                <a:cs typeface="Vazir" panose="020B0603030804020204" pitchFamily="34" charset="-78"/>
              </a:rPr>
              <a:t>Directory</a:t>
            </a: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101600" indent="0">
              <a:buNone/>
            </a:pPr>
            <a:endParaRPr lang="en-US" sz="1200" b="0" i="1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A directory.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            </a:t>
            </a: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Backing store.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                      </a:t>
            </a: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Current position.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0" indent="0" algn="r" rtl="1">
              <a:buNone/>
            </a:pPr>
            <a:endParaRPr lang="en-US" sz="1400" b="1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400" dirty="0">
                <a:latin typeface="Vazir" panose="020B0603030804020204" pitchFamily="34" charset="-78"/>
                <a:cs typeface="Vazir" panose="020B0603030804020204" pitchFamily="34" charset="-78"/>
              </a:rPr>
              <a:t>	</a:t>
            </a:r>
            <a:endParaRPr sz="14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066324" y="1599700"/>
            <a:ext cx="3447300" cy="31565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دایرکتوری‌اینتری</a:t>
            </a: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 (</a:t>
            </a:r>
            <a:r>
              <a:rPr lang="en-US" sz="1600" b="1" dirty="0">
                <a:latin typeface="Vazir" panose="020B0603030804020204" pitchFamily="34" charset="-78"/>
                <a:cs typeface="Vazir" panose="020B0603030804020204" pitchFamily="34" charset="-78"/>
              </a:rPr>
              <a:t>Directory Entry</a:t>
            </a: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101600" indent="0">
              <a:buNone/>
            </a:pP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A single directory entry.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block_sector_t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    </a:t>
            </a: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Sector number of header.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NAME_MAX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];            </a:t>
            </a: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Null terminated file name.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                    </a:t>
            </a:r>
            <a:r>
              <a:rPr lang="en-US" sz="12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In use or free? */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pPr marL="0" lvl="0" indent="0" algn="r" rtl="1">
              <a:spcBef>
                <a:spcPts val="600"/>
              </a:spcBef>
              <a:spcAft>
                <a:spcPts val="0"/>
              </a:spcAft>
              <a:buNone/>
            </a:pPr>
            <a:endParaRPr lang="fa-IR" sz="1600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188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1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st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3806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btInsert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key,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b1;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new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b2;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new right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b2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btInsertInternal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(b, key,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867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btInsert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	2</a:t>
            </a:r>
            <a:r>
              <a:rPr lang="en-US" sz="2400" baseline="30000" dirty="0">
                <a:latin typeface="Vazir" panose="020B0603030804020204" pitchFamily="34" charset="-78"/>
                <a:cs typeface="Vazir" panose="020B0603030804020204" pitchFamily="34" charset="-78"/>
              </a:rPr>
              <a:t>nd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part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33806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(b2)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basic issue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are at the root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split,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have to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 new root */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b1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b1));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(b1);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copy root to b1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memmove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(b1, b,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b));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root point to b1 and b2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numKeys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b1;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kids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b2; }}</a:t>
            </a:r>
          </a:p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917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976650" y="1991850"/>
            <a:ext cx="719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ساختار</a:t>
            </a:r>
            <a:b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en-US" sz="5400" dirty="0" err="1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HTable</a:t>
            </a:r>
            <a:endParaRPr lang="en" sz="5400" dirty="0">
              <a:solidFill>
                <a:schemeClr val="accent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551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Htable</a:t>
            </a: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Node Structure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1"/>
            <a:ext cx="7180520" cy="12006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hash h;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680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htCreate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2553199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hTree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htCreate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btCreate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hash_init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dir_hash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dir_less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659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htDestroy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2553199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htDestroy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btDestroy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hash_clear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009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htSearch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191375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htSearch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hTree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name,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ep, </a:t>
            </a:r>
            <a:r>
              <a:rPr lang="en-US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e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hash_find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(e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key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hash_entry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(e,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btSearch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key,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ep,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972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htInsert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void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htInsert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hTree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block_sector_t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key;</a:t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hash_insert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btInsert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key,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 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panic if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sth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goes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wrong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in_use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strlcpy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241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976650" y="1991850"/>
            <a:ext cx="719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تغییرات</a:t>
            </a:r>
            <a:br>
              <a:rPr lang="fa-IR" sz="96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</a:br>
            <a:r>
              <a:rPr lang="en-US" sz="5400" dirty="0" err="1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lang="en" sz="5400" dirty="0">
              <a:solidFill>
                <a:schemeClr val="accent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953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                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Backing store. */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pos;                          /* Current position. */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sz="1100" b="1" dirty="0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htree</a:t>
            </a:r>
            <a:r>
              <a:rPr lang="en-US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htree</a:t>
            </a:r>
            <a:r>
              <a:rPr lang="en-US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  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Hash balanced tree. */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};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604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329184" y="657800"/>
            <a:ext cx="4463816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نمایش بصری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 err="1">
                <a:latin typeface="Vazir" panose="020B0603030804020204" pitchFamily="34" charset="-78"/>
                <a:cs typeface="Vazir" panose="020B0603030804020204" pitchFamily="34" charset="-78"/>
              </a:rPr>
              <a:t>اینتری‌بلاک</a:t>
            </a:r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 برای دایرکتوری </a:t>
            </a: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/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که شامل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b="1" dirty="0">
                <a:latin typeface="Vazir" panose="020B0603030804020204" pitchFamily="34" charset="-78"/>
                <a:cs typeface="Vazir" panose="020B0603030804020204" pitchFamily="34" charset="-78"/>
              </a:rPr>
              <a:t>..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Vazir" panose="020B0603030804020204" pitchFamily="34" charset="-78"/>
                <a:cs typeface="Vazir" panose="020B0603030804020204" pitchFamily="34" charset="-78"/>
              </a:rPr>
              <a:t>etc</a:t>
            </a:r>
            <a:endParaRPr lang="en-US" sz="1600" b="1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Vazir" panose="020B0603030804020204" pitchFamily="34" charset="-78"/>
                <a:cs typeface="Vazir" panose="020B0603030804020204" pitchFamily="34" charset="-78"/>
              </a:rPr>
              <a:t>bin</a:t>
            </a:r>
          </a:p>
          <a:p>
            <a:pPr marL="0" lvl="0" indent="0" algn="ctr" rtl="1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1600" dirty="0">
                <a:latin typeface="Vazir" panose="020B0603030804020204" pitchFamily="34" charset="-78"/>
                <a:cs typeface="Vazir" panose="020B0603030804020204" pitchFamily="34" charset="-78"/>
              </a:rPr>
              <a:t>است.</a:t>
            </a:r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3A9E3F-477C-4116-8352-A181C518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96" y="573751"/>
            <a:ext cx="3327474" cy="38481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6004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dir_open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inode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(inode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inode;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-&gt;pos = 0;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htree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htCreate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 { . . . }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602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 1/3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bool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e;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. . 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462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2/3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for (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inode_read_at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-&gt;inode, &amp;e,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e,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e;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e) 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if (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e.in_use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&amp;&amp; !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 e.name)) 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{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 if (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!= NULL)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   *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ep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= e;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 if (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!= NULL)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   *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ofsp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 return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}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707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3/3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htSearch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htree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e,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(e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ep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e;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ofsp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ofs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58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B58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false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083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34485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0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dir_add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name, </a:t>
            </a:r>
            <a:r>
              <a:rPr lang="en-US" sz="10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block_sector_t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. . . </a:t>
            </a:r>
          </a:p>
          <a:p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for (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inode_read_at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-&gt;inode, &amp;e,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e,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e;</a:t>
            </a: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ofs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e) </a:t>
            </a: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if (!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e.in_use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    break;</a:t>
            </a:r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Write slot. */</a:t>
            </a: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e.in_use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strlcpy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(e.name,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e.name);</a:t>
            </a: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5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e.inode_sector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05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inode_sector</a:t>
            </a:r>
            <a:r>
              <a:rPr lang="fr-FR" sz="105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sz="1050" i="1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</a:t>
            </a:r>
            <a:r>
              <a:rPr lang="en-US" sz="10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htInsert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10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htree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name, </a:t>
            </a:r>
            <a:r>
              <a:rPr lang="en-US" sz="10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inode_sector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e, </a:t>
            </a:r>
            <a:r>
              <a:rPr lang="en-US" sz="10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&amp;</a:t>
            </a:r>
            <a:r>
              <a:rPr lang="en-US" sz="10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ofs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sz="1000" b="0" dirty="0" err="1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goto</a:t>
            </a:r>
            <a:r>
              <a:rPr lang="en-US" sz="10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done; . . . }</a:t>
            </a:r>
          </a:p>
          <a:p>
            <a:pPr marL="101600" indent="0">
              <a:buNone/>
            </a:pPr>
            <a:endParaRPr lang="fr-FR" sz="105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320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تغییرات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27627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dir_remove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name) </a:t>
            </a:r>
          </a:p>
          <a:p>
            <a:r>
              <a:rPr lang="en-US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	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 . . 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inode.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htDestroy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htree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 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// Destroy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hTree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inode_remove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(inode);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1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F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 . .		}</a:t>
            </a:r>
          </a:p>
          <a:p>
            <a:pPr marL="101600" indent="0">
              <a:buNone/>
            </a:pP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406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افزودنی به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27627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 hash value for the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refers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to.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unsigned</a:t>
            </a:r>
            <a:endParaRPr lang="fr-FR" sz="1100" b="0" dirty="0">
              <a:solidFill>
                <a:srgbClr val="BBBBBB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dir_hash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hash_elem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e,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aux UNUSED)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hash_entry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(e,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hash_elem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((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uintptr_t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&gt;&gt;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NAME_MAX;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098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افزودنی به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directory.c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134140" y="1599700"/>
            <a:ext cx="7180520" cy="2762750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if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precedes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i="1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100" b="0" i="1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B. */</a:t>
            </a: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bool</a:t>
            </a:r>
            <a:endParaRPr lang="fr-FR" sz="1100" b="0" dirty="0">
              <a:solidFill>
                <a:srgbClr val="BBBBBB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dir_less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hash_elem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a_,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hash_elem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b_,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        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aux UNUSED)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hash_entry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(a_,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hash_elem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*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hash_entry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(b_, </a:t>
            </a:r>
            <a:r>
              <a:rPr lang="fr-FR" sz="1100" b="1" dirty="0" err="1">
                <a:solidFill>
                  <a:srgbClr val="93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struct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fr-FR" sz="1100" b="0" dirty="0" err="1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hash_elem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8599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fr-FR" sz="1100" b="0" dirty="0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fr-FR" sz="1100" b="0" dirty="0" err="1">
                <a:solidFill>
                  <a:srgbClr val="268B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addr</a:t>
            </a:r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1100" b="0" dirty="0">
                <a:solidFill>
                  <a:srgbClr val="BB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endParaRPr lang="fr-F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405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۶.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جمع‌بندی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98585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pSp>
        <p:nvGrpSpPr>
          <p:cNvPr id="758" name="Google Shape;758;p34"/>
          <p:cNvGrpSpPr/>
          <p:nvPr/>
        </p:nvGrpSpPr>
        <p:grpSpPr>
          <a:xfrm>
            <a:off x="824698" y="373300"/>
            <a:ext cx="7494604" cy="3983990"/>
            <a:chOff x="1177450" y="241631"/>
            <a:chExt cx="6173152" cy="3616776"/>
          </a:xfrm>
        </p:grpSpPr>
        <p:sp>
          <p:nvSpPr>
            <p:cNvPr id="759" name="Google Shape;759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34"/>
          <p:cNvSpPr txBox="1">
            <a:spLocks noGrp="1"/>
          </p:cNvSpPr>
          <p:nvPr>
            <p:ph type="body" idx="4294967295"/>
          </p:nvPr>
        </p:nvSpPr>
        <p:spPr>
          <a:xfrm>
            <a:off x="3315261" y="518230"/>
            <a:ext cx="2499600" cy="10645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ea typeface="Barlow SemiBold"/>
                <a:cs typeface="Vazir" panose="020B0603030804020204" pitchFamily="34" charset="-78"/>
                <a:sym typeface="Barlow SemiBold"/>
              </a:rPr>
              <a:t>منابع</a:t>
            </a:r>
            <a:endParaRPr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0" name="Google Shape;763;p34">
            <a:extLst>
              <a:ext uri="{FF2B5EF4-FFF2-40B4-BE49-F238E27FC236}">
                <a16:creationId xmlns="" xmlns:a16="http://schemas.microsoft.com/office/drawing/2014/main" id="{B973FCBA-EF8D-434F-959C-FAB8E8DACFC0}"/>
              </a:ext>
            </a:extLst>
          </p:cNvPr>
          <p:cNvSpPr txBox="1">
            <a:spLocks/>
          </p:cNvSpPr>
          <p:nvPr/>
        </p:nvSpPr>
        <p:spPr>
          <a:xfrm>
            <a:off x="1698665" y="1423339"/>
            <a:ext cx="5732793" cy="244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Vazir" panose="020B0603030804020204" pitchFamily="34" charset="-78"/>
                <a:ea typeface="Barlow SemiBold"/>
                <a:cs typeface="Vazir" panose="020B0603030804020204" pitchFamily="34" charset="-78"/>
                <a:sym typeface="Barlow SemiBol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https://github.com/alansparrow/Pintos-Project-4/</a:t>
            </a:r>
            <a:endParaRPr lang="fa-IR" sz="1100" b="1" dirty="0">
              <a:solidFill>
                <a:schemeClr val="accent6">
                  <a:lumMod val="75000"/>
                </a:schemeClr>
              </a:solidFill>
              <a:latin typeface="Vazir" panose="020B0603030804020204" pitchFamily="34" charset="-78"/>
              <a:ea typeface="Barlow SemiBold"/>
              <a:cs typeface="Vazir" panose="020B0603030804020204" pitchFamily="34" charset="-78"/>
              <a:sym typeface="Barlow SemiBold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http://javatpoint.com/os-directory-implementation</a:t>
            </a:r>
            <a:endParaRPr lang="fa-IR" sz="1100" b="1" dirty="0">
              <a:solidFill>
                <a:schemeClr val="accent6">
                  <a:lumMod val="75000"/>
                </a:schemeClr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https://www.cs.yale.edu/homes/aspnes/pinewiki/BTrees.html</a:t>
            </a:r>
            <a:endParaRPr lang="fa-IR" sz="1100" b="1" dirty="0">
              <a:solidFill>
                <a:schemeClr val="accent6">
                  <a:lumMod val="75000"/>
                </a:schemeClr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https://slideplayer.com/slide/4968541/</a:t>
            </a:r>
            <a:endParaRPr lang="fa-IR" sz="1100" b="1" dirty="0">
              <a:solidFill>
                <a:schemeClr val="accent6">
                  <a:lumMod val="75000"/>
                </a:schemeClr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5122" name="Picture 2" descr="cDock - macEnhance">
            <a:extLst>
              <a:ext uri="{FF2B5EF4-FFF2-40B4-BE49-F238E27FC236}">
                <a16:creationId xmlns="" xmlns:a16="http://schemas.microsoft.com/office/drawing/2014/main" id="{A18DCBE0-1873-4D5A-BC91-F9D0100E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11" y="3620335"/>
            <a:ext cx="4857750" cy="3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g Sur &amp;quot;Light&amp;quot; Appearance - Change Menu Bar Color Without 3rd Party Apps |  Hackintosher">
            <a:extLst>
              <a:ext uri="{FF2B5EF4-FFF2-40B4-BE49-F238E27FC236}">
                <a16:creationId xmlns="" xmlns:a16="http://schemas.microsoft.com/office/drawing/2014/main" id="{2B651F48-63E6-4C98-9DA8-548F00741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9" b="97367"/>
          <a:stretch/>
        </p:blipFill>
        <p:spPr bwMode="auto">
          <a:xfrm>
            <a:off x="1667673" y="554735"/>
            <a:ext cx="5822787" cy="12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0;p15">
            <a:extLst>
              <a:ext uri="{FF2B5EF4-FFF2-40B4-BE49-F238E27FC236}">
                <a16:creationId xmlns="" xmlns:a16="http://schemas.microsoft.com/office/drawing/2014/main" id="{A6FCC263-0481-4270-AABE-A9419AAE4D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425" y="2135400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dirty="0">
                <a:latin typeface="Vazir" panose="020B0603030804020204" pitchFamily="34" charset="-78"/>
                <a:cs typeface="Vazir" panose="020B0603030804020204" pitchFamily="34" charset="-78"/>
              </a:rPr>
              <a:t>۲. توابع اولیه </a:t>
            </a:r>
            <a:r>
              <a:rPr lang="fa-IR" sz="2800" dirty="0" err="1">
                <a:latin typeface="Vazir" panose="020B0603030804020204" pitchFamily="34" charset="-78"/>
                <a:cs typeface="Vazir" panose="020B0603030804020204" pitchFamily="34" charset="-78"/>
              </a:rPr>
              <a:t>دایرکتوری‌ها</a:t>
            </a:r>
            <a:endParaRPr lang="fa-IR" sz="2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09713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70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35"/>
          <p:cNvSpPr txBox="1">
            <a:spLocks noGrp="1"/>
          </p:cNvSpPr>
          <p:nvPr>
            <p:ph type="ctrTitle" idx="4294967295"/>
          </p:nvPr>
        </p:nvSpPr>
        <p:spPr>
          <a:xfrm>
            <a:off x="4201550" y="215550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dirty="0">
                <a:solidFill>
                  <a:schemeClr val="accent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ممنون از توجه شما!</a:t>
            </a:r>
            <a:endParaRPr sz="3200" dirty="0">
              <a:solidFill>
                <a:schemeClr val="accent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3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dir_open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975360" y="1599700"/>
            <a:ext cx="7528828" cy="1979928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dir_create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block_sector_t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sector,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entry_cnt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inode_create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(sector, 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entry_cnt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dir_entry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50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sz="2400" dirty="0" err="1">
                <a:latin typeface="Vazir" panose="020B0603030804020204" pitchFamily="34" charset="-78"/>
                <a:cs typeface="Vazir" panose="020B0603030804020204" pitchFamily="34" charset="-78"/>
              </a:rPr>
              <a:t>dir_open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1049079" y="1599700"/>
            <a:ext cx="3728484" cy="3092802"/>
          </a:xfrm>
          <a:prstGeom prst="rect">
            <a:avLst/>
          </a:prstGeom>
          <a:solidFill>
            <a:srgbClr val="272A3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dir_open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inode) 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(inode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inode;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sz="12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fr-FR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522;p14">
            <a:extLst>
              <a:ext uri="{FF2B5EF4-FFF2-40B4-BE49-F238E27FC236}">
                <a16:creationId xmlns="" xmlns:a16="http://schemas.microsoft.com/office/drawing/2014/main" id="{31838ACD-A6CC-42F6-B477-0BE905F75042}"/>
              </a:ext>
            </a:extLst>
          </p:cNvPr>
          <p:cNvSpPr txBox="1">
            <a:spLocks/>
          </p:cNvSpPr>
          <p:nvPr/>
        </p:nvSpPr>
        <p:spPr>
          <a:xfrm>
            <a:off x="4777563" y="1599699"/>
            <a:ext cx="3643423" cy="3092801"/>
          </a:xfrm>
          <a:prstGeom prst="rect">
            <a:avLst/>
          </a:prstGeom>
          <a:solidFill>
            <a:srgbClr val="272A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▪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Barlow Light"/>
              <a:buChar char="▫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</a:t>
            </a:r>
            <a:r>
              <a:rPr lang="fr-FR" sz="1200" dirty="0" err="1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endParaRPr lang="fr-FR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fr-F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inode_close</a:t>
            </a:r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(inode);</a:t>
            </a:r>
          </a:p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fr-FR" sz="1200" dirty="0">
                <a:solidFill>
                  <a:srgbClr val="268BD2"/>
                </a:solidFill>
                <a:latin typeface="Consolas" panose="020B0609020204030204" pitchFamily="49" charset="0"/>
              </a:rPr>
              <a:t>free</a:t>
            </a:r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fr-FR" sz="1200" dirty="0" err="1">
                <a:solidFill>
                  <a:srgbClr val="268BD2"/>
                </a:solidFill>
                <a:latin typeface="Consolas" panose="020B0609020204030204" pitchFamily="49" charset="0"/>
              </a:rPr>
              <a:t>dir</a:t>
            </a:r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fr-FR" sz="12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fr-FR" sz="1200" dirty="0">
                <a:solidFill>
                  <a:srgbClr val="268BD2"/>
                </a:solidFill>
                <a:latin typeface="Consolas" panose="020B0609020204030204" pitchFamily="49" charset="0"/>
              </a:rPr>
              <a:t>NULL</a:t>
            </a:r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0176339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418</Words>
  <Application>Microsoft Office PowerPoint</Application>
  <PresentationFormat>On-screen Show (16:9)</PresentationFormat>
  <Paragraphs>694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Barlow</vt:lpstr>
      <vt:lpstr>Vazir</vt:lpstr>
      <vt:lpstr>Calibri</vt:lpstr>
      <vt:lpstr>Barlow Light</vt:lpstr>
      <vt:lpstr>Arial</vt:lpstr>
      <vt:lpstr>Consolas</vt:lpstr>
      <vt:lpstr>Barlow SemiBold</vt:lpstr>
      <vt:lpstr>Lodovico template</vt:lpstr>
      <vt:lpstr>پروژه عملی دوم پینتوس</vt:lpstr>
      <vt:lpstr>مسیر راه</vt:lpstr>
      <vt:lpstr>۱. مروری بر ساختار فعلی دایرکتوری‌ها</vt:lpstr>
      <vt:lpstr>مقدمه</vt:lpstr>
      <vt:lpstr>ساختار </vt:lpstr>
      <vt:lpstr>نمایش بصری</vt:lpstr>
      <vt:lpstr>۲. توابع اولیه دایرکتوری‌ها</vt:lpstr>
      <vt:lpstr> dir_open</vt:lpstr>
      <vt:lpstr> dir_open</vt:lpstr>
      <vt:lpstr> dir_open_root</vt:lpstr>
      <vt:lpstr> dir_reopen</vt:lpstr>
      <vt:lpstr> dir_close</vt:lpstr>
      <vt:lpstr> dir_get_inode</vt:lpstr>
      <vt:lpstr>lookup 1st part</vt:lpstr>
      <vt:lpstr>lookup 2nd part</vt:lpstr>
      <vt:lpstr>dir-lookup 1st part</vt:lpstr>
      <vt:lpstr>dir-lookup 2nd part</vt:lpstr>
      <vt:lpstr>۳. سایر توابع دایرکتوری‌ها</vt:lpstr>
      <vt:lpstr>dir-add  1st part</vt:lpstr>
      <vt:lpstr>dir-add  2nd part</vt:lpstr>
      <vt:lpstr>dir-add  3rd part</vt:lpstr>
      <vt:lpstr>dir-add  4th part</vt:lpstr>
      <vt:lpstr>dir-remove 1st part</vt:lpstr>
      <vt:lpstr>dir-remove 2nd part</vt:lpstr>
      <vt:lpstr>dir-remove 3rd part</vt:lpstr>
      <vt:lpstr>dir-remove 4th part</vt:lpstr>
      <vt:lpstr> dir_readdir</vt:lpstr>
      <vt:lpstr>dir_is_empty</vt:lpstr>
      <vt:lpstr>dir_is_root</vt:lpstr>
      <vt:lpstr>dir_get_parent</vt:lpstr>
      <vt:lpstr>پیاده‌سازی دایرکتوری‌ها</vt:lpstr>
      <vt:lpstr>روش Linear List</vt:lpstr>
      <vt:lpstr>۴.روش کارآمدتر برای پیاده‌سازی؟</vt:lpstr>
      <vt:lpstr>روش Hash Table</vt:lpstr>
      <vt:lpstr>۵. تغییرات ناشی از اعمال ساختار جدید هش‌تیبل بر روی دایرکتوری‌ها</vt:lpstr>
      <vt:lpstr>ساختار BTable</vt:lpstr>
      <vt:lpstr>Btable Node Structure</vt:lpstr>
      <vt:lpstr>btCreate</vt:lpstr>
      <vt:lpstr>btDestroy</vt:lpstr>
      <vt:lpstr>searchKey 1st part</vt:lpstr>
      <vt:lpstr>searchKey 2nd part</vt:lpstr>
      <vt:lpstr>btSearch 1st part</vt:lpstr>
      <vt:lpstr>btSearch 2nd part</vt:lpstr>
      <vt:lpstr>btInsertInternal 1st part</vt:lpstr>
      <vt:lpstr>btInsertInternal 2nd part</vt:lpstr>
      <vt:lpstr>btInsertInternal 3rd part</vt:lpstr>
      <vt:lpstr>btInsertInternal 4th part</vt:lpstr>
      <vt:lpstr>btInsertInternal 5th part</vt:lpstr>
      <vt:lpstr>btInsertInternal 6th part</vt:lpstr>
      <vt:lpstr>btInsert 1st part</vt:lpstr>
      <vt:lpstr>btInsert 2nd part</vt:lpstr>
      <vt:lpstr>ساختار HTable</vt:lpstr>
      <vt:lpstr>Htable Node Structure</vt:lpstr>
      <vt:lpstr>htCreate</vt:lpstr>
      <vt:lpstr>htDestroy</vt:lpstr>
      <vt:lpstr>htSearch</vt:lpstr>
      <vt:lpstr>htInsert</vt:lpstr>
      <vt:lpstr>تغییرات directory.c</vt:lpstr>
      <vt:lpstr>تغییرات directory.c</vt:lpstr>
      <vt:lpstr>تغییرات directory.c</vt:lpstr>
      <vt:lpstr>تغییرات   1/3 directory.c</vt:lpstr>
      <vt:lpstr>تغییرات  2/3 directory.c</vt:lpstr>
      <vt:lpstr>تغییرات  3/3 directory.c</vt:lpstr>
      <vt:lpstr>تغییرات directory.c</vt:lpstr>
      <vt:lpstr>تغییرات directory.c</vt:lpstr>
      <vt:lpstr>افزودنی به directory.c</vt:lpstr>
      <vt:lpstr>افزودنی به directory.c</vt:lpstr>
      <vt:lpstr>۶. جمع‌بندی</vt:lpstr>
      <vt:lpstr>PowerPoint Presentation</vt:lpstr>
      <vt:lpstr>ممنون از توجه شما!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عملی دوم پینتوس</dc:title>
  <dc:creator>Mohammad Khoddam</dc:creator>
  <cp:lastModifiedBy>Microsoft account</cp:lastModifiedBy>
  <cp:revision>31</cp:revision>
  <cp:lastPrinted>2021-06-09T07:47:21Z</cp:lastPrinted>
  <dcterms:modified xsi:type="dcterms:W3CDTF">2021-06-09T12:10:48Z</dcterms:modified>
</cp:coreProperties>
</file>