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57" r:id="rId4"/>
    <p:sldId id="303" r:id="rId5"/>
    <p:sldId id="305" r:id="rId6"/>
    <p:sldId id="306" r:id="rId7"/>
    <p:sldId id="307" r:id="rId8"/>
    <p:sldId id="304" r:id="rId9"/>
    <p:sldId id="276" r:id="rId10"/>
    <p:sldId id="296" r:id="rId11"/>
    <p:sldId id="298" r:id="rId12"/>
    <p:sldId id="297" r:id="rId13"/>
    <p:sldId id="299" r:id="rId14"/>
    <p:sldId id="301" r:id="rId15"/>
    <p:sldId id="300" r:id="rId16"/>
    <p:sldId id="302" r:id="rId17"/>
    <p:sldId id="271" r:id="rId18"/>
  </p:sldIdLst>
  <p:sldSz cx="9144000" cy="5143500" type="screen16x9"/>
  <p:notesSz cx="6858000" cy="9144000"/>
  <p:embeddedFontLst>
    <p:embeddedFont>
      <p:font typeface="Roboto Slab" panose="020B0604020202020204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Vazir" panose="020B0603030804020204" pitchFamily="34" charset="-78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2B3E50"/>
    <a:srgbClr val="8C8A7D"/>
    <a:srgbClr val="ED1C24"/>
    <a:srgbClr val="B9E0A5"/>
    <a:srgbClr val="FFE599"/>
    <a:srgbClr val="F19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87" d="100"/>
          <a:sy n="87" d="100"/>
        </p:scale>
        <p:origin x="13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04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40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22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077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52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9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2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66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50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2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8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17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.eecs.berkeley.edu/~cs162/fa19/static/hw/hw5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thecuongthehieu/CS-162-Operating-Systems-and-System-Programming-Homewo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08;p15">
            <a:extLst>
              <a:ext uri="{FF2B5EF4-FFF2-40B4-BE49-F238E27FC236}">
                <a16:creationId xmlns:a16="http://schemas.microsoft.com/office/drawing/2014/main" id="{99BBF561-EEBF-4AE3-A728-C74EBC2E8CD8}"/>
              </a:ext>
            </a:extLst>
          </p:cNvPr>
          <p:cNvPicPr preferRelativeResize="0"/>
          <p:nvPr/>
        </p:nvPicPr>
        <p:blipFill>
          <a:blip r:embed="rId3"/>
          <a:srcRect l="25000" r="25000"/>
          <a:stretch/>
        </p:blipFill>
        <p:spPr>
          <a:xfrm>
            <a:off x="7009910" y="249029"/>
            <a:ext cx="1616057" cy="16160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DCF2298-447C-4EF5-806F-F6C50295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243" y="1971352"/>
            <a:ext cx="5807400" cy="2310362"/>
          </a:xfrm>
        </p:spPr>
        <p:txBody>
          <a:bodyPr/>
          <a:lstStyle/>
          <a:p>
            <a:pPr algn="ctr" rtl="1"/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تمرین سری اول آزمایشگاه </a:t>
            </a:r>
            <a:r>
              <a:rPr lang="fa-IR" sz="2000" dirty="0" err="1">
                <a:latin typeface="Vazir" panose="020B0603030804020204" pitchFamily="34" charset="-78"/>
                <a:cs typeface="Vazir" panose="020B0603030804020204" pitchFamily="34" charset="-78"/>
              </a:rPr>
              <a:t>سیستم‌های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عامل</a:t>
            </a:r>
            <a:b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(</a:t>
            </a:r>
            <a:r>
              <a:rPr lang="fa-IR" sz="2000" dirty="0" err="1">
                <a:latin typeface="Vazir" panose="020B0603030804020204" pitchFamily="34" charset="-78"/>
                <a:cs typeface="Vazir" panose="020B0603030804020204" pitchFamily="34" charset="-78"/>
              </a:rPr>
              <a:t>نخ‌ها</a:t>
            </a:r>
            <a: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  <a:t> و پشته)</a:t>
            </a:r>
            <a:b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</a:br>
            <a:br>
              <a:rPr lang="fa-IR" sz="200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dirty="0">
                <a:latin typeface="Vazir" panose="020B0603030804020204" pitchFamily="34" charset="-78"/>
                <a:cs typeface="Vazir" panose="020B0603030804020204" pitchFamily="34" charset="-78"/>
              </a:rPr>
              <a:t>استاد درس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دکتر </a:t>
            </a:r>
            <a:r>
              <a:rPr lang="fa-IR" sz="1200" b="0" dirty="0" err="1">
                <a:latin typeface="Vazir" panose="020B0603030804020204" pitchFamily="34" charset="-78"/>
                <a:cs typeface="Vazir" panose="020B0603030804020204" pitchFamily="34" charset="-78"/>
              </a:rPr>
              <a:t>شهاب‌الدّین</a:t>
            </a: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 نبوی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dirty="0">
                <a:latin typeface="Vazir" panose="020B0603030804020204" pitchFamily="34" charset="-78"/>
                <a:cs typeface="Vazir" panose="020B0603030804020204" pitchFamily="34" charset="-78"/>
              </a:rPr>
              <a:t>اعضای گروه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امیر </a:t>
            </a:r>
            <a:r>
              <a:rPr lang="fa-IR" sz="1200" b="0" dirty="0" err="1">
                <a:latin typeface="Vazir" panose="020B0603030804020204" pitchFamily="34" charset="-78"/>
                <a:cs typeface="Vazir" panose="020B0603030804020204" pitchFamily="34" charset="-78"/>
              </a:rPr>
              <a:t>حلاجی</a:t>
            </a: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200" b="0" dirty="0" err="1">
                <a:latin typeface="Vazir" panose="020B0603030804020204" pitchFamily="34" charset="-78"/>
                <a:cs typeface="Vazir" panose="020B0603030804020204" pitchFamily="34" charset="-78"/>
              </a:rPr>
              <a:t>بیدگلی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حامد خادمی </a:t>
            </a:r>
            <a:r>
              <a:rPr lang="fa-IR" sz="1200" b="0" dirty="0" err="1">
                <a:latin typeface="Vazir" panose="020B0603030804020204" pitchFamily="34" charset="-78"/>
                <a:cs typeface="Vazir" panose="020B0603030804020204" pitchFamily="34" charset="-78"/>
              </a:rPr>
              <a:t>خالدی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محمد </a:t>
            </a:r>
            <a:r>
              <a:rPr lang="fa-IR" sz="1200" b="0" dirty="0" err="1">
                <a:latin typeface="Vazir" panose="020B0603030804020204" pitchFamily="34" charset="-78"/>
                <a:cs typeface="Vazir" panose="020B0603030804020204" pitchFamily="34" charset="-78"/>
              </a:rPr>
              <a:t>خدام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  <a:t>متین </a:t>
            </a:r>
            <a:r>
              <a:rPr lang="fa-IR" sz="1200" b="0" dirty="0" err="1">
                <a:latin typeface="Vazir" panose="020B0603030804020204" pitchFamily="34" charset="-78"/>
                <a:cs typeface="Vazir" panose="020B0603030804020204" pitchFamily="34" charset="-78"/>
              </a:rPr>
              <a:t>زیودار</a:t>
            </a: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br>
              <a:rPr lang="fa-IR" sz="1200" b="0" dirty="0"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fa-IR" sz="1200" dirty="0">
                <a:latin typeface="Vazir" panose="020B0603030804020204" pitchFamily="34" charset="-78"/>
                <a:cs typeface="Vazir" panose="020B0603030804020204" pitchFamily="34" charset="-78"/>
              </a:rPr>
              <a:t>بهار ۱۴۰۰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get_block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E53F7-F99B-4CFE-A2E1-D3D95FE0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0"/>
            <a:ext cx="3200400" cy="2940627"/>
          </a:xfrm>
          <a:prstGeom prst="rect">
            <a:avLst/>
          </a:prstGeom>
        </p:spPr>
      </p:pic>
      <p:sp>
        <p:nvSpPr>
          <p:cNvPr id="10" name="Title 19">
            <a:extLst>
              <a:ext uri="{FF2B5EF4-FFF2-40B4-BE49-F238E27FC236}">
                <a16:creationId xmlns:a16="http://schemas.microsoft.com/office/drawing/2014/main" id="{48B4048A-0CFB-4DC8-91F8-B63C9C36B860}"/>
              </a:ext>
            </a:extLst>
          </p:cNvPr>
          <p:cNvSpPr txBox="1">
            <a:spLocks/>
          </p:cNvSpPr>
          <p:nvPr/>
        </p:nvSpPr>
        <p:spPr>
          <a:xfrm>
            <a:off x="5252484" y="1010720"/>
            <a:ext cx="3105366" cy="101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این تابع یک آدرس گرفته و اگر این آدرس به ابتدای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اشاره کند آن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را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بر‌می‌گرداند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در غیر این صورت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null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باز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می‌گرداند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32086-C9C4-4355-A1E4-B7FB4B242440}"/>
              </a:ext>
            </a:extLst>
          </p:cNvPr>
          <p:cNvSpPr txBox="1"/>
          <p:nvPr/>
        </p:nvSpPr>
        <p:spPr>
          <a:xfrm>
            <a:off x="5535519" y="2672862"/>
            <a:ext cx="2822331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موردنظر خروجی:</a:t>
            </a:r>
          </a:p>
          <a:p>
            <a:pPr algn="ctr" rtl="1"/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بلوکِ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موردنظرِ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یافت‌شده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یا </a:t>
            </a:r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null</a:t>
            </a:r>
            <a:endParaRPr lang="fa-IR" dirty="0">
              <a:solidFill>
                <a:srgbClr val="00B05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268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split_block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C33B-4413-44C5-BCCA-76C20BF4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1" y="1010720"/>
            <a:ext cx="4379899" cy="2743200"/>
          </a:xfrm>
          <a:prstGeom prst="rect">
            <a:avLst/>
          </a:prstGeom>
        </p:spPr>
      </p:pic>
      <p:sp>
        <p:nvSpPr>
          <p:cNvPr id="6" name="Title 19">
            <a:extLst>
              <a:ext uri="{FF2B5EF4-FFF2-40B4-BE49-F238E27FC236}">
                <a16:creationId xmlns:a16="http://schemas.microsoft.com/office/drawing/2014/main" id="{5868E5FF-0863-432D-808E-3ECD73F12FEB}"/>
              </a:ext>
            </a:extLst>
          </p:cNvPr>
          <p:cNvSpPr txBox="1">
            <a:spLocks/>
          </p:cNvSpPr>
          <p:nvPr/>
        </p:nvSpPr>
        <p:spPr>
          <a:xfrm>
            <a:off x="5252484" y="1125812"/>
            <a:ext cx="3105366" cy="150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یک اشاره گر به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یک سایز از ورودی گرفته و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مد نظر را به اندازه آن تقسیم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لازم اندازه این سایز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حداقلی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داشته باشد و همچنان از اندازه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بزرگتر نباشد و بعد از چک کردن به سراغ درست کردن ارتباطات بین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بلاک‌های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جدید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می‌رویم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99AF-F5A4-4A2A-AB2B-CF33F4723D3F}"/>
              </a:ext>
            </a:extLst>
          </p:cNvPr>
          <p:cNvSpPr txBox="1"/>
          <p:nvPr/>
        </p:nvSpPr>
        <p:spPr>
          <a:xfrm>
            <a:off x="5535519" y="2672862"/>
            <a:ext cx="282233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جدید 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۲- سایز انتخابی بلوک جدید جهت </a:t>
            </a:r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split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کردن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خروجی: 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ندارد.</a:t>
            </a:r>
          </a:p>
        </p:txBody>
      </p:sp>
    </p:spTree>
    <p:extLst>
      <p:ext uri="{BB962C8B-B14F-4D97-AF65-F5344CB8AC3E}">
        <p14:creationId xmlns:p14="http://schemas.microsoft.com/office/powerpoint/2010/main" val="194501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>
                <a:latin typeface="Vazir" panose="020B0603030804020204" pitchFamily="34" charset="-78"/>
                <a:cs typeface="Vazir" panose="020B0603030804020204" pitchFamily="34" charset="-78"/>
              </a:rPr>
              <a:t>fusion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E0BB1-C5F5-4C3A-9C29-35629537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0"/>
            <a:ext cx="4254050" cy="2743200"/>
          </a:xfrm>
          <a:prstGeom prst="rect">
            <a:avLst/>
          </a:prstGeom>
        </p:spPr>
      </p:pic>
      <p:sp>
        <p:nvSpPr>
          <p:cNvPr id="8" name="Title 19">
            <a:extLst>
              <a:ext uri="{FF2B5EF4-FFF2-40B4-BE49-F238E27FC236}">
                <a16:creationId xmlns:a16="http://schemas.microsoft.com/office/drawing/2014/main" id="{1E2A9987-DEA5-4591-A2BE-964AAB498324}"/>
              </a:ext>
            </a:extLst>
          </p:cNvPr>
          <p:cNvSpPr txBox="1">
            <a:spLocks/>
          </p:cNvSpPr>
          <p:nvPr/>
        </p:nvSpPr>
        <p:spPr>
          <a:xfrm>
            <a:off x="5252484" y="1010720"/>
            <a:ext cx="3105366" cy="119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به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را گرفته و اگر بتوان آن را با هریک از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همسایه‌ها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ادغام کرد آن را ادغام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(‌لازم است ارتباط بین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‌ها -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next and </a:t>
            </a:r>
            <a:r>
              <a:rPr lang="en-US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prev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 -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نیز درست شوند)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34D1B-6496-4B56-BDDB-FDCA99B8087C}"/>
              </a:ext>
            </a:extLst>
          </p:cNvPr>
          <p:cNvSpPr txBox="1"/>
          <p:nvPr/>
        </p:nvSpPr>
        <p:spPr>
          <a:xfrm>
            <a:off x="5535519" y="2672862"/>
            <a:ext cx="282233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خروجی:</a:t>
            </a:r>
          </a:p>
          <a:p>
            <a:pPr algn="ctr" rtl="1"/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جدید  </a:t>
            </a:r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extend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شده یا همان آدرس ابتدای بلوک اولیه</a:t>
            </a:r>
          </a:p>
        </p:txBody>
      </p:sp>
    </p:spTree>
    <p:extLst>
      <p:ext uri="{BB962C8B-B14F-4D97-AF65-F5344CB8AC3E}">
        <p14:creationId xmlns:p14="http://schemas.microsoft.com/office/powerpoint/2010/main" val="414238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mem_copy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02468-472A-4903-A2C9-BBB26741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0"/>
            <a:ext cx="4037163" cy="2286000"/>
          </a:xfrm>
          <a:prstGeom prst="rect">
            <a:avLst/>
          </a:prstGeom>
        </p:spPr>
      </p:pic>
      <p:sp>
        <p:nvSpPr>
          <p:cNvPr id="6" name="Title 19">
            <a:extLst>
              <a:ext uri="{FF2B5EF4-FFF2-40B4-BE49-F238E27FC236}">
                <a16:creationId xmlns:a16="http://schemas.microsoft.com/office/drawing/2014/main" id="{CF08FDEB-748E-464B-92E3-94A9AF1A6457}"/>
              </a:ext>
            </a:extLst>
          </p:cNvPr>
          <p:cNvSpPr txBox="1">
            <a:spLocks/>
          </p:cNvSpPr>
          <p:nvPr/>
        </p:nvSpPr>
        <p:spPr>
          <a:xfrm>
            <a:off x="5252484" y="1094644"/>
            <a:ext cx="3105366" cy="150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این تابع، دو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آرگومان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دارد که محتویات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قدیمی را در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جدید، کپی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 در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زمان‌هایی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که بخواهیم از حافظه بزرگتری استفاده کنیم و آن را نداشته باشیم، پس از ایجاد کردن حافظه جدید، محتویات آن را با استفاده از این تابع، کپی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می‌کنیم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2E528-3675-4278-BE6D-CE4EFC5AA9DA}"/>
              </a:ext>
            </a:extLst>
          </p:cNvPr>
          <p:cNvSpPr txBox="1"/>
          <p:nvPr/>
        </p:nvSpPr>
        <p:spPr>
          <a:xfrm>
            <a:off x="5535519" y="2672862"/>
            <a:ext cx="282233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اول 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۲-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دوم خروجی:</a:t>
            </a:r>
          </a:p>
          <a:p>
            <a:pPr algn="ctr" rtl="1"/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بخش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دیتای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بلوک جدید یا </a:t>
            </a:r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null</a:t>
            </a:r>
            <a:endParaRPr lang="fa-IR" dirty="0">
              <a:solidFill>
                <a:srgbClr val="00B05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646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mm_realloc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1B66C-2330-404B-9A49-C6D98F49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0"/>
            <a:ext cx="3550211" cy="3200400"/>
          </a:xfrm>
          <a:prstGeom prst="rect">
            <a:avLst/>
          </a:prstGeom>
        </p:spPr>
      </p:pic>
      <p:sp>
        <p:nvSpPr>
          <p:cNvPr id="6" name="Title 19">
            <a:extLst>
              <a:ext uri="{FF2B5EF4-FFF2-40B4-BE49-F238E27FC236}">
                <a16:creationId xmlns:a16="http://schemas.microsoft.com/office/drawing/2014/main" id="{1F7E39B6-9937-4664-ADDF-360BC8BD83F6}"/>
              </a:ext>
            </a:extLst>
          </p:cNvPr>
          <p:cNvSpPr txBox="1">
            <a:spLocks/>
          </p:cNvSpPr>
          <p:nvPr/>
        </p:nvSpPr>
        <p:spPr>
          <a:xfrm>
            <a:off x="5252484" y="1010720"/>
            <a:ext cx="3105366" cy="18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این تابع، دو پارامتر دارد که یکی از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آن‌ها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به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دیگری، اندازه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است. کاری که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این است که سایز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را به اندازه سایز دلخواه تغییر بدهد. یک نمونه استفاده از تابع </a:t>
            </a:r>
            <a:r>
              <a:rPr lang="en-US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memcpy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میتواند این باشد که ابتدا با تابع </a:t>
            </a:r>
            <a:r>
              <a:rPr lang="en-US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realloc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یک حافظه بزرگتر بخواهیم و سپس </a:t>
            </a:r>
            <a:r>
              <a:rPr lang="en-US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memcpy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کنیم.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A81D5-BE4A-44E8-8A14-65D203692FDB}"/>
              </a:ext>
            </a:extLst>
          </p:cNvPr>
          <p:cNvSpPr txBox="1"/>
          <p:nvPr/>
        </p:nvSpPr>
        <p:spPr>
          <a:xfrm>
            <a:off x="5535519" y="3156439"/>
            <a:ext cx="282233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یک بلوک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۲- اندازه جدید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endParaRPr lang="fa-IR" dirty="0">
              <a:solidFill>
                <a:srgbClr val="00B05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خروجی:</a:t>
            </a:r>
          </a:p>
          <a:p>
            <a:pPr algn="ctr" rtl="1"/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دیتای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بلوک جدید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تغییراندازه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داده‌شده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یا </a:t>
            </a:r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null</a:t>
            </a:r>
            <a:endParaRPr lang="fa-IR" dirty="0">
              <a:solidFill>
                <a:srgbClr val="00B05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144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mm_malloc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863EB-B0C2-4CB0-8483-5EEF7236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742950"/>
            <a:ext cx="3266253" cy="3657600"/>
          </a:xfrm>
          <a:prstGeom prst="rect">
            <a:avLst/>
          </a:prstGeom>
        </p:spPr>
      </p:pic>
      <p:sp>
        <p:nvSpPr>
          <p:cNvPr id="6" name="Title 19">
            <a:extLst>
              <a:ext uri="{FF2B5EF4-FFF2-40B4-BE49-F238E27FC236}">
                <a16:creationId xmlns:a16="http://schemas.microsoft.com/office/drawing/2014/main" id="{8F486550-017A-468D-BD61-FB21308A42C2}"/>
              </a:ext>
            </a:extLst>
          </p:cNvPr>
          <p:cNvSpPr txBox="1">
            <a:spLocks/>
          </p:cNvSpPr>
          <p:nvPr/>
        </p:nvSpPr>
        <p:spPr>
          <a:xfrm>
            <a:off x="5252484" y="1010720"/>
            <a:ext cx="3105366" cy="100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این تابع در ورودی یک سایز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می‌گیرد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به دنبال یافتن اولین خانه‌ در حافظه است که خالی باشد و حداقل اندازه مورد نظر را نیز داشته باشد.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46499-7991-404B-9E6B-C3A3322632F0}"/>
              </a:ext>
            </a:extLst>
          </p:cNvPr>
          <p:cNvSpPr txBox="1"/>
          <p:nvPr/>
        </p:nvSpPr>
        <p:spPr>
          <a:xfrm>
            <a:off x="5535519" y="2672862"/>
            <a:ext cx="2822331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۲- سایز بلوک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خروجی:</a:t>
            </a:r>
          </a:p>
          <a:p>
            <a:pPr algn="ctr" rtl="1"/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بخش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دیتای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بلوک جدید یا بلوک اولیه</a:t>
            </a:r>
          </a:p>
        </p:txBody>
      </p:sp>
    </p:spTree>
    <p:extLst>
      <p:ext uri="{BB962C8B-B14F-4D97-AF65-F5344CB8AC3E}">
        <p14:creationId xmlns:p14="http://schemas.microsoft.com/office/powerpoint/2010/main" val="400043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mm_free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11FF1-06D6-41FD-AD97-E524A6520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0"/>
            <a:ext cx="4123765" cy="3200400"/>
          </a:xfrm>
          <a:prstGeom prst="rect">
            <a:avLst/>
          </a:prstGeom>
        </p:spPr>
      </p:pic>
      <p:sp>
        <p:nvSpPr>
          <p:cNvPr id="6" name="Title 19">
            <a:extLst>
              <a:ext uri="{FF2B5EF4-FFF2-40B4-BE49-F238E27FC236}">
                <a16:creationId xmlns:a16="http://schemas.microsoft.com/office/drawing/2014/main" id="{88372950-5B87-4FB4-832D-C4C71F19668B}"/>
              </a:ext>
            </a:extLst>
          </p:cNvPr>
          <p:cNvSpPr txBox="1">
            <a:spLocks/>
          </p:cNvSpPr>
          <p:nvPr/>
        </p:nvSpPr>
        <p:spPr>
          <a:xfrm>
            <a:off x="5252484" y="1010720"/>
            <a:ext cx="3105366" cy="231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همانطور که از اسم این تابع مشخص است، این تابع برا آزادسازی است. اینگونه است که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در ورودی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می‌گیرد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که این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به آن اشاره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را، آزادسازی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 لازم به ذکر است علاوه بر اینکه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های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next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و </a:t>
            </a:r>
            <a:r>
              <a:rPr lang="en-US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prev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را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null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می‌کنیم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، باید تابع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fusion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را نیز استفاده کنیم که نسبت به ادغام دو فضایی که اکنون از هم جدا هستند، اقدام کند.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7DCAF-39AE-4D39-ACDC-E7EF2E08120C}"/>
              </a:ext>
            </a:extLst>
          </p:cNvPr>
          <p:cNvSpPr txBox="1"/>
          <p:nvPr/>
        </p:nvSpPr>
        <p:spPr>
          <a:xfrm>
            <a:off x="5535519" y="3323294"/>
            <a:ext cx="282233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یک بلوک 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خروجی:</a:t>
            </a:r>
          </a:p>
          <a:p>
            <a:pPr algn="ctr" rtl="1"/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- - -</a:t>
            </a:r>
            <a:endParaRPr lang="fa-IR" dirty="0">
              <a:solidFill>
                <a:srgbClr val="00B05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60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b="1" dirty="0">
                <a:latin typeface="Vazir" panose="020B0603030804020204" pitchFamily="34" charset="-78"/>
                <a:cs typeface="Vazir" panose="020B0603030804020204" pitchFamily="34" charset="-78"/>
              </a:rPr>
              <a:t>پایان</a:t>
            </a:r>
            <a:endParaRPr sz="9600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تشکر از توجه شما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منابع:</a:t>
            </a:r>
          </a:p>
          <a:p>
            <a:pPr marL="447675" algn="ctr" rtl="0">
              <a:spcBef>
                <a:spcPts val="1000"/>
              </a:spcBef>
              <a:spcAft>
                <a:spcPts val="0"/>
              </a:spcAft>
            </a:pPr>
            <a:r>
              <a:rPr lang="en-US" sz="1050" b="0" i="0" u="sng" strike="noStrike" dirty="0">
                <a:solidFill>
                  <a:srgbClr val="1155CC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  <a:hlinkClick r:id="rId3"/>
              </a:rPr>
              <a:t>https://inst.eecs.berkeley.edu/~cs162/fa19/static/hw/hw5.pdf</a:t>
            </a:r>
            <a:endParaRPr lang="en-US" sz="1600" b="0" dirty="0"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47675" algn="ctr" rtl="0">
              <a:spcBef>
                <a:spcPts val="1000"/>
              </a:spcBef>
              <a:spcAft>
                <a:spcPts val="0"/>
              </a:spcAft>
            </a:pPr>
            <a:r>
              <a:rPr lang="en-US" sz="1050" b="0" i="0" u="sng" strike="noStrike" dirty="0">
                <a:solidFill>
                  <a:srgbClr val="1155CC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  <a:hlinkClick r:id="rId4"/>
              </a:rPr>
              <a:t>https://github.com/thecuongthehieu/CS-162-Operating-Systems-and-System-Programming-Homework</a:t>
            </a:r>
            <a:endParaRPr lang="en-US" sz="1600" b="0" dirty="0"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br>
              <a:rPr lang="en-US" dirty="0"/>
            </a:b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79833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chemeClr val="accent4"/>
                </a:solidFill>
              </a:rPr>
              <a:t>۱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err="1">
                <a:latin typeface="Vazir" panose="020B0603030804020204" pitchFamily="34" charset="-78"/>
                <a:cs typeface="Vazir" panose="020B0603030804020204" pitchFamily="34" charset="-78"/>
              </a:rPr>
              <a:t>پیش‌گفتار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هدف پروژه</a:t>
            </a:r>
            <a:endParaRPr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E7E1D-DC15-43E8-89C4-E51AC8F276AA}"/>
              </a:ext>
            </a:extLst>
          </p:cNvPr>
          <p:cNvSpPr txBox="1"/>
          <p:nvPr/>
        </p:nvSpPr>
        <p:spPr>
          <a:xfrm>
            <a:off x="5624613" y="1593948"/>
            <a:ext cx="27332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هدف از این پروژه پیاده سازی حافظه پویا برای هر ترد در سیستم عامل </a:t>
            </a:r>
            <a:r>
              <a:rPr lang="en-US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1400" b="1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Pintos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می‌باشد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 </a:t>
            </a:r>
          </a:p>
          <a:p>
            <a:pPr algn="ctr" rtl="1"/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هر ترد یا 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پروسس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در 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پینتوس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حافظه اختصاصی خود را دارد که شکل آن به صورت زیر است (هدف ما پیاده سازی بخش </a:t>
            </a:r>
            <a:r>
              <a:rPr lang="en-US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Heap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است).</a:t>
            </a:r>
          </a:p>
          <a:p>
            <a:pPr algn="ctr" rtl="1"/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برای پیاده سازی </a:t>
            </a:r>
            <a:r>
              <a:rPr lang="en-US" dirty="0">
                <a:solidFill>
                  <a:srgbClr val="0091EA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Heap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نیاز به توابع مختلفی نیاز است که در ادامه به بررسی کد 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تک‌تک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‌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آن‌ها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پرداخته و 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آن‌ها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را شرح </a:t>
            </a:r>
            <a:r>
              <a:rPr lang="fa-IR" sz="1400" b="0" i="0" u="none" strike="noStrike" dirty="0" err="1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می‌دهیم</a:t>
            </a:r>
            <a:r>
              <a:rPr lang="fa-IR" sz="1400" b="0" i="0" u="none" strike="noStrike" dirty="0">
                <a:solidFill>
                  <a:srgbClr val="0091EA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algn="ctr" rtl="1"/>
            <a:endParaRPr lang="fa-IR" dirty="0">
              <a:solidFill>
                <a:srgbClr val="0091EA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A986DD0-AFD4-4A85-939B-81B97CD7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7" y="1265901"/>
            <a:ext cx="2609850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chemeClr val="accent4"/>
                </a:solidFill>
              </a:rPr>
              <a:t>۲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Heap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77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ساختار </a:t>
            </a:r>
            <a:r>
              <a:rPr lang="en-US" b="1" dirty="0">
                <a:latin typeface="Vazir" panose="020B0603030804020204" pitchFamily="34" charset="-78"/>
                <a:cs typeface="Vazir" panose="020B0603030804020204" pitchFamily="34" charset="-78"/>
              </a:rPr>
              <a:t>Heap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DB82863-F191-451E-B574-B9666ABD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74" y="1241999"/>
            <a:ext cx="4758070" cy="276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1C85A986-FBF1-4B11-99B9-18F3F2D2B445}"/>
              </a:ext>
            </a:extLst>
          </p:cNvPr>
          <p:cNvSpPr/>
          <p:nvPr/>
        </p:nvSpPr>
        <p:spPr>
          <a:xfrm>
            <a:off x="5693321" y="1956089"/>
            <a:ext cx="45719" cy="305102"/>
          </a:xfrm>
          <a:prstGeom prst="rightBrace">
            <a:avLst/>
          </a:prstGeom>
          <a:ln>
            <a:solidFill>
              <a:srgbClr val="F19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CC5116B-226E-4B3C-844D-FA7E47E4B552}"/>
              </a:ext>
            </a:extLst>
          </p:cNvPr>
          <p:cNvSpPr/>
          <p:nvPr/>
        </p:nvSpPr>
        <p:spPr>
          <a:xfrm>
            <a:off x="5693320" y="2290450"/>
            <a:ext cx="45719" cy="720315"/>
          </a:xfrm>
          <a:prstGeom prst="rightBrace">
            <a:avLst/>
          </a:prstGeom>
          <a:ln>
            <a:solidFill>
              <a:srgbClr val="FFE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DAD8A89-165F-4863-A2CF-F1FC0DE80095}"/>
              </a:ext>
            </a:extLst>
          </p:cNvPr>
          <p:cNvSpPr/>
          <p:nvPr/>
        </p:nvSpPr>
        <p:spPr>
          <a:xfrm>
            <a:off x="5693320" y="3040024"/>
            <a:ext cx="45719" cy="495135"/>
          </a:xfrm>
          <a:prstGeom prst="rightBrace">
            <a:avLst/>
          </a:prstGeom>
          <a:ln>
            <a:solidFill>
              <a:srgbClr val="B9E0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BF534-B8DB-4718-A9CD-1C0C485921FA}"/>
              </a:ext>
            </a:extLst>
          </p:cNvPr>
          <p:cNvSpPr txBox="1"/>
          <p:nvPr/>
        </p:nvSpPr>
        <p:spPr>
          <a:xfrm>
            <a:off x="5818168" y="1877807"/>
            <a:ext cx="2056871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19C99"/>
                </a:solidFill>
              </a:rPr>
              <a:t>Not accessible space,</a:t>
            </a:r>
          </a:p>
          <a:p>
            <a:pPr algn="ctr"/>
            <a:r>
              <a:rPr lang="en-US" sz="1000" b="1" dirty="0">
                <a:solidFill>
                  <a:srgbClr val="F19C99"/>
                </a:solidFill>
              </a:rPr>
              <a:t>Bound Limit for Heap (Not implemented in this project)</a:t>
            </a:r>
            <a:endParaRPr lang="fa-IR" sz="1000" b="1" dirty="0">
              <a:solidFill>
                <a:srgbClr val="F19C9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CA5C3-C8F4-49EC-B9E4-B8340516F359}"/>
              </a:ext>
            </a:extLst>
          </p:cNvPr>
          <p:cNvSpPr txBox="1"/>
          <p:nvPr/>
        </p:nvSpPr>
        <p:spPr>
          <a:xfrm>
            <a:off x="5882006" y="2502846"/>
            <a:ext cx="205687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E599"/>
                </a:solidFill>
              </a:rPr>
              <a:t>Accessible space but needs</a:t>
            </a:r>
          </a:p>
          <a:p>
            <a:pPr algn="ctr"/>
            <a:r>
              <a:rPr lang="en-US" sz="1000" b="1" dirty="0">
                <a:solidFill>
                  <a:srgbClr val="FFE599"/>
                </a:solidFill>
              </a:rPr>
              <a:t>OS privilege</a:t>
            </a:r>
            <a:endParaRPr lang="fa-IR" sz="1000" b="1" dirty="0">
              <a:solidFill>
                <a:srgbClr val="FFE5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F8D6C-936C-4645-85F6-334C60F8E9F9}"/>
              </a:ext>
            </a:extLst>
          </p:cNvPr>
          <p:cNvSpPr txBox="1"/>
          <p:nvPr/>
        </p:nvSpPr>
        <p:spPr>
          <a:xfrm>
            <a:off x="5882005" y="3010765"/>
            <a:ext cx="2056871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>
                <a:solidFill>
                  <a:srgbClr val="B9E0A5"/>
                </a:solidFill>
              </a:rPr>
              <a:t>Accessible space</a:t>
            </a:r>
            <a:endParaRPr lang="fa-IR" sz="1000" b="1" dirty="0">
              <a:solidFill>
                <a:srgbClr val="B9E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 err="1">
                <a:latin typeface="Vazir" panose="020B0603030804020204" pitchFamily="34" charset="-78"/>
                <a:cs typeface="Vazir" panose="020B0603030804020204" pitchFamily="34" charset="-78"/>
              </a:rPr>
              <a:t>چالش‌های</a:t>
            </a:r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b="1" dirty="0">
                <a:latin typeface="Vazir" panose="020B0603030804020204" pitchFamily="34" charset="-78"/>
                <a:cs typeface="Vazir" panose="020B0603030804020204" pitchFamily="34" charset="-78"/>
              </a:rPr>
              <a:t>Heap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944D4B-7E9B-47B5-B5FC-615786A9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7" y="1265901"/>
            <a:ext cx="2609850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1BFF83-AF1B-4279-92F9-7BB214259F6A}"/>
              </a:ext>
            </a:extLst>
          </p:cNvPr>
          <p:cNvCxnSpPr>
            <a:cxnSpLocks/>
          </p:cNvCxnSpPr>
          <p:nvPr/>
        </p:nvCxnSpPr>
        <p:spPr>
          <a:xfrm>
            <a:off x="3358970" y="2044955"/>
            <a:ext cx="419654" cy="0"/>
          </a:xfrm>
          <a:prstGeom prst="line">
            <a:avLst/>
          </a:prstGeom>
          <a:ln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D2940-4E8F-4B21-A584-A0565915ED74}"/>
              </a:ext>
            </a:extLst>
          </p:cNvPr>
          <p:cNvSpPr/>
          <p:nvPr/>
        </p:nvSpPr>
        <p:spPr>
          <a:xfrm>
            <a:off x="1582366" y="1330455"/>
            <a:ext cx="1725038" cy="232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7D4375-99C9-4002-AF9A-F60E4126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912292" y="2558207"/>
            <a:ext cx="1065185" cy="443276"/>
          </a:xfrm>
          <a:prstGeom prst="rect">
            <a:avLst/>
          </a:prstGeom>
        </p:spPr>
      </p:pic>
      <p:sp>
        <p:nvSpPr>
          <p:cNvPr id="21" name="Google Shape;75;p13">
            <a:extLst>
              <a:ext uri="{FF2B5EF4-FFF2-40B4-BE49-F238E27FC236}">
                <a16:creationId xmlns:a16="http://schemas.microsoft.com/office/drawing/2014/main" id="{0E94FD26-82A5-4190-9E25-1958B5C0261A}"/>
              </a:ext>
            </a:extLst>
          </p:cNvPr>
          <p:cNvSpPr txBox="1">
            <a:spLocks/>
          </p:cNvSpPr>
          <p:nvPr/>
        </p:nvSpPr>
        <p:spPr>
          <a:xfrm>
            <a:off x="1912291" y="2455521"/>
            <a:ext cx="1065186" cy="23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en-US" sz="800" dirty="0">
                <a:solidFill>
                  <a:srgbClr val="8C8A7D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grows upward</a:t>
            </a:r>
            <a:endParaRPr lang="fa-IR" sz="800" dirty="0">
              <a:solidFill>
                <a:srgbClr val="8C8A7D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70346A-7894-432E-AB3C-60D9002D6AFB}"/>
              </a:ext>
            </a:extLst>
          </p:cNvPr>
          <p:cNvCxnSpPr>
            <a:cxnSpLocks/>
          </p:cNvCxnSpPr>
          <p:nvPr/>
        </p:nvCxnSpPr>
        <p:spPr>
          <a:xfrm>
            <a:off x="3325352" y="2571749"/>
            <a:ext cx="4532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onflict Icon – Free Download, PNG and Vector">
            <a:extLst>
              <a:ext uri="{FF2B5EF4-FFF2-40B4-BE49-F238E27FC236}">
                <a16:creationId xmlns:a16="http://schemas.microsoft.com/office/drawing/2014/main" id="{D984198B-3395-4603-8DC2-59572007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72" y="1820622"/>
            <a:ext cx="959223" cy="95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75;p13">
            <a:extLst>
              <a:ext uri="{FF2B5EF4-FFF2-40B4-BE49-F238E27FC236}">
                <a16:creationId xmlns:a16="http://schemas.microsoft.com/office/drawing/2014/main" id="{9DD777F9-C5FA-4B45-96CD-D1626E889AD5}"/>
              </a:ext>
            </a:extLst>
          </p:cNvPr>
          <p:cNvSpPr txBox="1">
            <a:spLocks/>
          </p:cNvSpPr>
          <p:nvPr/>
        </p:nvSpPr>
        <p:spPr>
          <a:xfrm>
            <a:off x="4763166" y="2044955"/>
            <a:ext cx="2411308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b="1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۱. امکان تداخل با </a:t>
            </a:r>
            <a:r>
              <a:rPr lang="fa-IR" b="1" dirty="0" err="1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استک</a:t>
            </a:r>
            <a:endParaRPr lang="fa-IR" b="1" dirty="0">
              <a:solidFill>
                <a:srgbClr val="FF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C506CB-2E39-46EA-85CF-5C4E55B0630E}"/>
              </a:ext>
            </a:extLst>
          </p:cNvPr>
          <p:cNvCxnSpPr>
            <a:cxnSpLocks/>
          </p:cNvCxnSpPr>
          <p:nvPr/>
        </p:nvCxnSpPr>
        <p:spPr>
          <a:xfrm>
            <a:off x="3370470" y="3552480"/>
            <a:ext cx="1135627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Google Shape;75;p13">
            <a:extLst>
              <a:ext uri="{FF2B5EF4-FFF2-40B4-BE49-F238E27FC236}">
                <a16:creationId xmlns:a16="http://schemas.microsoft.com/office/drawing/2014/main" id="{17B8B3A2-AF6D-4C76-98A8-140E44E167F1}"/>
              </a:ext>
            </a:extLst>
          </p:cNvPr>
          <p:cNvSpPr txBox="1">
            <a:spLocks/>
          </p:cNvSpPr>
          <p:nvPr/>
        </p:nvSpPr>
        <p:spPr>
          <a:xfrm>
            <a:off x="4632960" y="3238447"/>
            <a:ext cx="3601553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b="1" dirty="0">
                <a:solidFill>
                  <a:srgbClr val="FF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۲. آدرس شروع از آدرس صفر حافظه نیست.</a:t>
            </a:r>
          </a:p>
        </p:txBody>
      </p:sp>
    </p:spTree>
    <p:extLst>
      <p:ext uri="{BB962C8B-B14F-4D97-AF65-F5344CB8AC3E}">
        <p14:creationId xmlns:p14="http://schemas.microsoft.com/office/powerpoint/2010/main" val="213726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2928157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ساختمان داده </a:t>
            </a:r>
            <a:r>
              <a:rPr lang="en-US" b="1" dirty="0">
                <a:latin typeface="Vazir" panose="020B0603030804020204" pitchFamily="34" charset="-78"/>
                <a:cs typeface="Vazir" panose="020B0603030804020204" pitchFamily="34" charset="-78"/>
              </a:rPr>
              <a:t>Heap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944D4B-7E9B-47B5-B5FC-615786A9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7" y="1265901"/>
            <a:ext cx="2609850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7D4375-99C9-4002-AF9A-F60E4126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912292" y="2558207"/>
            <a:ext cx="1065185" cy="443276"/>
          </a:xfrm>
          <a:prstGeom prst="rect">
            <a:avLst/>
          </a:prstGeom>
        </p:spPr>
      </p:pic>
      <p:sp>
        <p:nvSpPr>
          <p:cNvPr id="21" name="Google Shape;75;p13">
            <a:extLst>
              <a:ext uri="{FF2B5EF4-FFF2-40B4-BE49-F238E27FC236}">
                <a16:creationId xmlns:a16="http://schemas.microsoft.com/office/drawing/2014/main" id="{0E94FD26-82A5-4190-9E25-1958B5C0261A}"/>
              </a:ext>
            </a:extLst>
          </p:cNvPr>
          <p:cNvSpPr txBox="1">
            <a:spLocks/>
          </p:cNvSpPr>
          <p:nvPr/>
        </p:nvSpPr>
        <p:spPr>
          <a:xfrm>
            <a:off x="1912291" y="2455521"/>
            <a:ext cx="1065186" cy="23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en-US" sz="800" dirty="0">
                <a:solidFill>
                  <a:srgbClr val="8C8A7D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grows upward</a:t>
            </a:r>
            <a:endParaRPr lang="fa-IR" sz="800" dirty="0">
              <a:solidFill>
                <a:srgbClr val="8C8A7D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C11C24-B2BD-48A2-9192-ABF81EB7BE6F}"/>
              </a:ext>
            </a:extLst>
          </p:cNvPr>
          <p:cNvCxnSpPr>
            <a:cxnSpLocks/>
          </p:cNvCxnSpPr>
          <p:nvPr/>
        </p:nvCxnSpPr>
        <p:spPr>
          <a:xfrm flipV="1">
            <a:off x="3283013" y="1942078"/>
            <a:ext cx="1231322" cy="13917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204A2-9946-4D05-A88A-7CF175E4655E}"/>
              </a:ext>
            </a:extLst>
          </p:cNvPr>
          <p:cNvCxnSpPr>
            <a:cxnSpLocks/>
          </p:cNvCxnSpPr>
          <p:nvPr/>
        </p:nvCxnSpPr>
        <p:spPr>
          <a:xfrm flipH="1" flipV="1">
            <a:off x="3289111" y="3441704"/>
            <a:ext cx="1233030" cy="11864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3DE309F-44D2-4055-B49F-9371ACC6BAFF}"/>
              </a:ext>
            </a:extLst>
          </p:cNvPr>
          <p:cNvSpPr/>
          <p:nvPr/>
        </p:nvSpPr>
        <p:spPr>
          <a:xfrm>
            <a:off x="4514335" y="1950719"/>
            <a:ext cx="2141838" cy="2648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766D4E-2D7D-4062-83E6-2AFDDC9B9C7E}"/>
              </a:ext>
            </a:extLst>
          </p:cNvPr>
          <p:cNvCxnSpPr>
            <a:cxnSpLocks/>
          </p:cNvCxnSpPr>
          <p:nvPr/>
        </p:nvCxnSpPr>
        <p:spPr>
          <a:xfrm>
            <a:off x="1556951" y="3333874"/>
            <a:ext cx="1732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017EEC-056C-4A69-A474-9324B4D7AF1F}"/>
              </a:ext>
            </a:extLst>
          </p:cNvPr>
          <p:cNvSpPr txBox="1"/>
          <p:nvPr/>
        </p:nvSpPr>
        <p:spPr>
          <a:xfrm>
            <a:off x="2201481" y="3301111"/>
            <a:ext cx="1016273" cy="1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Block n</a:t>
            </a:r>
            <a:endParaRPr lang="fa-IR" sz="5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E6C757-A5D5-4F8D-B72E-E399640A8A4B}"/>
              </a:ext>
            </a:extLst>
          </p:cNvPr>
          <p:cNvSpPr txBox="1"/>
          <p:nvPr/>
        </p:nvSpPr>
        <p:spPr>
          <a:xfrm>
            <a:off x="5077117" y="4225016"/>
            <a:ext cx="10162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56E482-1AD7-4728-B3F7-6B0B624B86BF}"/>
              </a:ext>
            </a:extLst>
          </p:cNvPr>
          <p:cNvSpPr txBox="1"/>
          <p:nvPr/>
        </p:nvSpPr>
        <p:spPr>
          <a:xfrm>
            <a:off x="5048969" y="3718513"/>
            <a:ext cx="10162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fa-IR" sz="1600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B5F292-1B2D-4863-9A63-8214231A1E1B}"/>
              </a:ext>
            </a:extLst>
          </p:cNvPr>
          <p:cNvCxnSpPr>
            <a:cxnSpLocks/>
          </p:cNvCxnSpPr>
          <p:nvPr/>
        </p:nvCxnSpPr>
        <p:spPr>
          <a:xfrm flipH="1">
            <a:off x="4514335" y="3779822"/>
            <a:ext cx="2141838" cy="0"/>
          </a:xfrm>
          <a:prstGeom prst="line">
            <a:avLst/>
          </a:prstGeom>
          <a:ln>
            <a:solidFill>
              <a:srgbClr val="2B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53B11A-8EFA-448B-B7F4-E4A76E46F799}"/>
              </a:ext>
            </a:extLst>
          </p:cNvPr>
          <p:cNvSpPr txBox="1"/>
          <p:nvPr/>
        </p:nvSpPr>
        <p:spPr>
          <a:xfrm>
            <a:off x="5077116" y="4092546"/>
            <a:ext cx="10162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Free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7BC9F-1B23-4082-8FC4-103F09783E38}"/>
              </a:ext>
            </a:extLst>
          </p:cNvPr>
          <p:cNvSpPr txBox="1"/>
          <p:nvPr/>
        </p:nvSpPr>
        <p:spPr>
          <a:xfrm>
            <a:off x="5077116" y="3915561"/>
            <a:ext cx="10162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Size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678F238-CFE1-45F5-A8D9-67F2FDC0A3B5}"/>
              </a:ext>
            </a:extLst>
          </p:cNvPr>
          <p:cNvSpPr/>
          <p:nvPr/>
        </p:nvSpPr>
        <p:spPr>
          <a:xfrm>
            <a:off x="6794352" y="1956101"/>
            <a:ext cx="314573" cy="1823721"/>
          </a:xfrm>
          <a:prstGeom prst="rightBrace">
            <a:avLst/>
          </a:prstGeom>
          <a:ln>
            <a:solidFill>
              <a:srgbClr val="2B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948F22C4-28D2-4D52-A786-62F392B963FE}"/>
              </a:ext>
            </a:extLst>
          </p:cNvPr>
          <p:cNvSpPr/>
          <p:nvPr/>
        </p:nvSpPr>
        <p:spPr>
          <a:xfrm>
            <a:off x="6794352" y="3779823"/>
            <a:ext cx="314573" cy="819828"/>
          </a:xfrm>
          <a:prstGeom prst="rightBrace">
            <a:avLst/>
          </a:prstGeom>
          <a:ln>
            <a:solidFill>
              <a:srgbClr val="2B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8F1214-C2C7-4AED-BAA8-6191B04AB41D}"/>
              </a:ext>
            </a:extLst>
          </p:cNvPr>
          <p:cNvSpPr txBox="1"/>
          <p:nvPr/>
        </p:nvSpPr>
        <p:spPr>
          <a:xfrm>
            <a:off x="7157280" y="2724485"/>
            <a:ext cx="10162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2B3E50"/>
                </a:solidFill>
              </a:rPr>
              <a:t>Data</a:t>
            </a:r>
            <a:endParaRPr lang="fa-IR" sz="1600" dirty="0">
              <a:solidFill>
                <a:srgbClr val="2B3E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1D0328-5FB2-4440-9035-513CB6CE3EB9}"/>
              </a:ext>
            </a:extLst>
          </p:cNvPr>
          <p:cNvSpPr txBox="1"/>
          <p:nvPr/>
        </p:nvSpPr>
        <p:spPr>
          <a:xfrm>
            <a:off x="7218954" y="4054060"/>
            <a:ext cx="10162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2B3E50"/>
                </a:solidFill>
              </a:rPr>
              <a:t>Metadata</a:t>
            </a:r>
            <a:endParaRPr lang="fa-IR" sz="1600" dirty="0">
              <a:solidFill>
                <a:srgbClr val="2B3E50"/>
              </a:solidFill>
            </a:endParaRPr>
          </a:p>
        </p:txBody>
      </p:sp>
      <p:pic>
        <p:nvPicPr>
          <p:cNvPr id="5122" name="Picture 2" descr="Binary data - Free computer icons">
            <a:extLst>
              <a:ext uri="{FF2B5EF4-FFF2-40B4-BE49-F238E27FC236}">
                <a16:creationId xmlns:a16="http://schemas.microsoft.com/office/drawing/2014/main" id="{0B10D801-CD79-4577-A9F1-2E2A0483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71" y="2175678"/>
            <a:ext cx="1474468" cy="14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2005D65-9F27-46A3-BAC4-239C5D93E840}"/>
              </a:ext>
            </a:extLst>
          </p:cNvPr>
          <p:cNvSpPr/>
          <p:nvPr/>
        </p:nvSpPr>
        <p:spPr>
          <a:xfrm>
            <a:off x="4522141" y="-340233"/>
            <a:ext cx="2141838" cy="212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580FC8-81C4-4313-9E55-7CC3B1F9C249}"/>
              </a:ext>
            </a:extLst>
          </p:cNvPr>
          <p:cNvSpPr/>
          <p:nvPr/>
        </p:nvSpPr>
        <p:spPr>
          <a:xfrm>
            <a:off x="4522141" y="4787444"/>
            <a:ext cx="2141838" cy="212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DCA016-6A62-4AB6-82E4-03ACE7C87A0B}"/>
              </a:ext>
            </a:extLst>
          </p:cNvPr>
          <p:cNvSpPr txBox="1"/>
          <p:nvPr/>
        </p:nvSpPr>
        <p:spPr>
          <a:xfrm>
            <a:off x="5077117" y="1444123"/>
            <a:ext cx="10162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200" dirty="0">
                <a:solidFill>
                  <a:srgbClr val="FF0000"/>
                </a:solidFill>
              </a:rPr>
              <a:t>Next</a:t>
            </a:r>
            <a:endParaRPr lang="fa-IR" sz="1600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54F0BD-6215-40AC-A628-2B6FBC92C4E8}"/>
              </a:ext>
            </a:extLst>
          </p:cNvPr>
          <p:cNvCxnSpPr>
            <a:cxnSpLocks/>
          </p:cNvCxnSpPr>
          <p:nvPr/>
        </p:nvCxnSpPr>
        <p:spPr>
          <a:xfrm flipH="1">
            <a:off x="4514335" y="998929"/>
            <a:ext cx="2141838" cy="0"/>
          </a:xfrm>
          <a:prstGeom prst="line">
            <a:avLst/>
          </a:prstGeom>
          <a:ln>
            <a:solidFill>
              <a:srgbClr val="2B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259CB8C-3FB3-43D5-8446-7B641CE37440}"/>
              </a:ext>
            </a:extLst>
          </p:cNvPr>
          <p:cNvSpPr txBox="1"/>
          <p:nvPr/>
        </p:nvSpPr>
        <p:spPr>
          <a:xfrm>
            <a:off x="5077116" y="1311653"/>
            <a:ext cx="10162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Free</a:t>
            </a:r>
            <a:endParaRPr lang="fa-IR" sz="16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2E48C0-A769-4255-AFFE-B30CA0D62BB2}"/>
              </a:ext>
            </a:extLst>
          </p:cNvPr>
          <p:cNvSpPr txBox="1"/>
          <p:nvPr/>
        </p:nvSpPr>
        <p:spPr>
          <a:xfrm>
            <a:off x="5077116" y="1134668"/>
            <a:ext cx="101627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Size</a:t>
            </a:r>
            <a:endParaRPr lang="fa-IR" sz="1600" dirty="0">
              <a:solidFill>
                <a:srgbClr val="FF0000"/>
              </a:solidFill>
            </a:endParaRPr>
          </a:p>
        </p:txBody>
      </p:sp>
      <p:pic>
        <p:nvPicPr>
          <p:cNvPr id="76" name="Picture 2" descr="Binary data - Free computer icons">
            <a:extLst>
              <a:ext uri="{FF2B5EF4-FFF2-40B4-BE49-F238E27FC236}">
                <a16:creationId xmlns:a16="http://schemas.microsoft.com/office/drawing/2014/main" id="{4F56A7A7-7AC9-49FE-BA83-68C756DE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71" y="-605215"/>
            <a:ext cx="1474468" cy="14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8CCA2CC-A552-4343-9F7C-FB5AAFA3A5AE}"/>
              </a:ext>
            </a:extLst>
          </p:cNvPr>
          <p:cNvSpPr txBox="1"/>
          <p:nvPr/>
        </p:nvSpPr>
        <p:spPr>
          <a:xfrm>
            <a:off x="5060921" y="906312"/>
            <a:ext cx="101627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fa-IR" sz="1600" dirty="0">
              <a:solidFill>
                <a:srgbClr val="FF0000"/>
              </a:solidFill>
            </a:endParaRPr>
          </a:p>
        </p:txBody>
      </p:sp>
      <p:pic>
        <p:nvPicPr>
          <p:cNvPr id="78" name="Picture 2" descr="Binary data - Free computer icons">
            <a:extLst>
              <a:ext uri="{FF2B5EF4-FFF2-40B4-BE49-F238E27FC236}">
                <a16:creationId xmlns:a16="http://schemas.microsoft.com/office/drawing/2014/main" id="{E9055A0D-31D5-4DDD-BC15-DE0BEB36C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66" y="4950787"/>
            <a:ext cx="1474468" cy="147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6904D2-A612-4A23-B94E-18E64E73C9D5}"/>
              </a:ext>
            </a:extLst>
          </p:cNvPr>
          <p:cNvCxnSpPr>
            <a:cxnSpLocks/>
          </p:cNvCxnSpPr>
          <p:nvPr/>
        </p:nvCxnSpPr>
        <p:spPr>
          <a:xfrm>
            <a:off x="1556951" y="3441704"/>
            <a:ext cx="1732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8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798336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>
                <a:solidFill>
                  <a:schemeClr val="accent4"/>
                </a:solidFill>
              </a:rPr>
              <a:t>۳</a:t>
            </a:r>
            <a:r>
              <a:rPr lang="en" sz="6000" dirty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تشریح توابع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32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F1F6186-641C-4989-BF46-59AE2FEB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484" y="308120"/>
            <a:ext cx="3105366" cy="702600"/>
          </a:xfrm>
        </p:spPr>
        <p:txBody>
          <a:bodyPr/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تابع </a:t>
            </a:r>
            <a:r>
              <a:rPr lang="en-US" b="1" dirty="0" err="1">
                <a:latin typeface="Vazir" panose="020B0603030804020204" pitchFamily="34" charset="-78"/>
                <a:cs typeface="Vazir" panose="020B0603030804020204" pitchFamily="34" charset="-78"/>
              </a:rPr>
              <a:t>extend_heap</a:t>
            </a:r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400C47-144E-44AA-A321-0D778B89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10721"/>
            <a:ext cx="3200400" cy="3148571"/>
          </a:xfrm>
          <a:prstGeom prst="rect">
            <a:avLst/>
          </a:prstGeom>
        </p:spPr>
      </p:pic>
      <p:sp>
        <p:nvSpPr>
          <p:cNvPr id="28" name="Title 19">
            <a:extLst>
              <a:ext uri="{FF2B5EF4-FFF2-40B4-BE49-F238E27FC236}">
                <a16:creationId xmlns:a16="http://schemas.microsoft.com/office/drawing/2014/main" id="{D58C2399-9950-433F-8AB3-1EE2C94BB656}"/>
              </a:ext>
            </a:extLst>
          </p:cNvPr>
          <p:cNvSpPr txBox="1">
            <a:spLocks/>
          </p:cNvSpPr>
          <p:nvPr/>
        </p:nvSpPr>
        <p:spPr>
          <a:xfrm>
            <a:off x="5252484" y="1010720"/>
            <a:ext cx="3105366" cy="150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r" rtl="1"/>
            <a:endParaRPr lang="fa-IR" sz="1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fa-IR" sz="1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این تابع در صورت امکان یک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بلاک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به انتهای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 heap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اضافه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می‌کند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در غیر این صورت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null 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بر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می‌گرداند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algn="r" rtl="1"/>
            <a:r>
              <a:rPr lang="fa-IR" sz="1400" b="1" dirty="0">
                <a:latin typeface="Vazir" panose="020B0603030804020204" pitchFamily="34" charset="-78"/>
                <a:cs typeface="Vazir" panose="020B0603030804020204" pitchFamily="34" charset="-78"/>
              </a:rPr>
              <a:t>برای پیاده سازی این تابع از سیستم کال </a:t>
            </a:r>
            <a:r>
              <a:rPr lang="en-US" sz="1400" b="1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1400" b="1" dirty="0" err="1">
                <a:latin typeface="Vazir" panose="020B0603030804020204" pitchFamily="34" charset="-78"/>
                <a:cs typeface="Vazir" panose="020B0603030804020204" pitchFamily="34" charset="-78"/>
              </a:rPr>
              <a:t>sbrk</a:t>
            </a:r>
            <a:r>
              <a:rPr lang="en-US" sz="1400" b="1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400" b="1" dirty="0">
                <a:latin typeface="Vazir" panose="020B0603030804020204" pitchFamily="34" charset="-78"/>
                <a:cs typeface="Vazir" panose="020B0603030804020204" pitchFamily="34" charset="-78"/>
              </a:rPr>
              <a:t> استفاده </a:t>
            </a:r>
            <a:r>
              <a:rPr lang="fa-IR" sz="1400" b="1" dirty="0" err="1">
                <a:latin typeface="Vazir" panose="020B0603030804020204" pitchFamily="34" charset="-78"/>
                <a:cs typeface="Vazir" panose="020B0603030804020204" pitchFamily="34" charset="-78"/>
              </a:rPr>
              <a:t>می‌شود</a:t>
            </a:r>
            <a:r>
              <a:rPr lang="fa-IR" sz="1400" b="1" dirty="0">
                <a:latin typeface="Vazir" panose="020B0603030804020204" pitchFamily="34" charset="-78"/>
                <a:cs typeface="Vazir" panose="020B0603030804020204" pitchFamily="34" charset="-78"/>
              </a:rPr>
              <a:t> تا چک کند که آیا </a:t>
            </a:r>
            <a:r>
              <a:rPr lang="fa-IR" sz="1400" b="1" dirty="0" err="1">
                <a:latin typeface="Vazir" panose="020B0603030804020204" pitchFamily="34" charset="-78"/>
                <a:cs typeface="Vazir" panose="020B0603030804020204" pitchFamily="34" charset="-78"/>
              </a:rPr>
              <a:t>می‌توان</a:t>
            </a:r>
            <a:r>
              <a:rPr lang="fa-IR" sz="1400" b="1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1400" b="1" dirty="0">
                <a:latin typeface="Vazir" panose="020B0603030804020204" pitchFamily="34" charset="-78"/>
                <a:cs typeface="Vazir" panose="020B0603030804020204" pitchFamily="34" charset="-78"/>
              </a:rPr>
              <a:t>heap</a:t>
            </a:r>
            <a:r>
              <a:rPr lang="fa-IR" sz="1400" b="1" dirty="0">
                <a:latin typeface="Vazir" panose="020B0603030804020204" pitchFamily="34" charset="-78"/>
                <a:cs typeface="Vazir" panose="020B0603030804020204" pitchFamily="34" charset="-78"/>
              </a:rPr>
              <a:t> را گسترش داد یا خیر.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0C5E6-56D0-4A1D-ADD7-644392FA80BD}"/>
              </a:ext>
            </a:extLst>
          </p:cNvPr>
          <p:cNvSpPr txBox="1"/>
          <p:nvPr/>
        </p:nvSpPr>
        <p:spPr>
          <a:xfrm>
            <a:off x="5535519" y="2672862"/>
            <a:ext cx="2822331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ورودی: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۱-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جدید 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۲- سایز بلوک جدید (بخش </a:t>
            </a:r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دیتا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ctr" rtl="1"/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خروجی:</a:t>
            </a:r>
          </a:p>
          <a:p>
            <a:pPr algn="ctr" rtl="1"/>
            <a:r>
              <a:rPr lang="fa-IR" dirty="0" err="1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اشاره‌گری</a:t>
            </a:r>
            <a:r>
              <a:rPr lang="fa-IR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به ابتدای بلوک جدید یا </a:t>
            </a:r>
            <a:r>
              <a:rPr lang="en-US" dirty="0">
                <a:solidFill>
                  <a:srgbClr val="00B05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null</a:t>
            </a:r>
            <a:endParaRPr lang="fa-IR" dirty="0">
              <a:solidFill>
                <a:srgbClr val="00B05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803</Words>
  <Application>Microsoft Office PowerPoint</Application>
  <PresentationFormat>On-screen Show (16:9)</PresentationFormat>
  <Paragraphs>95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Source Sans Pro</vt:lpstr>
      <vt:lpstr>Roboto Slab</vt:lpstr>
      <vt:lpstr>Vazir</vt:lpstr>
      <vt:lpstr>Cordelia template</vt:lpstr>
      <vt:lpstr>تمرین سری اول آزمایشگاه سیستم‌های عامل (نخ‌ها و پشته)  استاد درس دکتر شهاب‌الدّین نبوی  اعضای گروه امیر حلاجی بیدگلی حامد خادمی خالدی محمد خدام متین زیودار  بهار ۱۴۰۰</vt:lpstr>
      <vt:lpstr>۱. پیش‌گفتار</vt:lpstr>
      <vt:lpstr>هدف پروژه</vt:lpstr>
      <vt:lpstr>۲. Heap</vt:lpstr>
      <vt:lpstr>ساختار Heap</vt:lpstr>
      <vt:lpstr>چالش‌های Heap</vt:lpstr>
      <vt:lpstr>ساختمان داده Heap</vt:lpstr>
      <vt:lpstr>۳. تشریح توابع</vt:lpstr>
      <vt:lpstr>تابع extend_heap</vt:lpstr>
      <vt:lpstr>تابع get_block</vt:lpstr>
      <vt:lpstr>تابع split_block</vt:lpstr>
      <vt:lpstr>تابع fusion</vt:lpstr>
      <vt:lpstr>تابع mem_copy</vt:lpstr>
      <vt:lpstr>تابع mm_realloc</vt:lpstr>
      <vt:lpstr>تابع mm_malloc</vt:lpstr>
      <vt:lpstr>تابع mm_free</vt:lpstr>
      <vt:lpstr>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سری اول آزمایشگاه سیستم‌های عامل (نخ‌ها و پشته)  استاد درس دکتر شهاب‌الدّین نبوی  اعضای گروه امیر حلاجی بیدگلی حامد خادمی خالدی محمد خدام متین زیوار  بهار ۱۴۰۰</dc:title>
  <dc:creator>Mohammad Khoddam</dc:creator>
  <cp:lastModifiedBy>Mohammad Khoddam</cp:lastModifiedBy>
  <cp:revision>24</cp:revision>
  <dcterms:modified xsi:type="dcterms:W3CDTF">2021-04-21T02:23:00Z</dcterms:modified>
</cp:coreProperties>
</file>