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5" r:id="rId2"/>
    <p:sldId id="310" r:id="rId3"/>
    <p:sldId id="333" r:id="rId4"/>
    <p:sldId id="321" r:id="rId5"/>
    <p:sldId id="322" r:id="rId6"/>
    <p:sldId id="334" r:id="rId7"/>
    <p:sldId id="320" r:id="rId8"/>
    <p:sldId id="323" r:id="rId9"/>
    <p:sldId id="335" r:id="rId10"/>
    <p:sldId id="324" r:id="rId11"/>
    <p:sldId id="325" r:id="rId12"/>
    <p:sldId id="336" r:id="rId13"/>
    <p:sldId id="326" r:id="rId14"/>
    <p:sldId id="327" r:id="rId15"/>
    <p:sldId id="328" r:id="rId16"/>
    <p:sldId id="329" r:id="rId17"/>
    <p:sldId id="330" r:id="rId18"/>
    <p:sldId id="337" r:id="rId19"/>
    <p:sldId id="331" r:id="rId20"/>
    <p:sldId id="338" r:id="rId21"/>
    <p:sldId id="339" r:id="rId22"/>
    <p:sldId id="332"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6A889D-CDFB-4A21-82DE-584B9FEF92A9}">
          <p14:sldIdLst>
            <p14:sldId id="265"/>
            <p14:sldId id="310"/>
            <p14:sldId id="333"/>
            <p14:sldId id="321"/>
            <p14:sldId id="322"/>
            <p14:sldId id="334"/>
            <p14:sldId id="320"/>
            <p14:sldId id="323"/>
            <p14:sldId id="335"/>
            <p14:sldId id="324"/>
            <p14:sldId id="325"/>
            <p14:sldId id="336"/>
            <p14:sldId id="326"/>
            <p14:sldId id="327"/>
            <p14:sldId id="328"/>
            <p14:sldId id="329"/>
            <p14:sldId id="330"/>
            <p14:sldId id="337"/>
            <p14:sldId id="331"/>
            <p14:sldId id="338"/>
            <p14:sldId id="339"/>
            <p14:sldId id="33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94" d="100"/>
          <a:sy n="94" d="100"/>
        </p:scale>
        <p:origin x="24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2020-10-11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2020-10-11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a:xfrm>
            <a:off x="9828212" y="6400800"/>
            <a:ext cx="838201" cy="276228"/>
          </a:xfrm>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r>
              <a:rPr lang="en-US" dirty="0"/>
              <a:t> </a:t>
            </a:r>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6</a:t>
            </a:r>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r>
              <a:rPr lang="en-US" dirty="0"/>
              <a:t> of 6</a:t>
            </a: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1"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067798" cy="2895600"/>
          </a:xfrm>
        </p:spPr>
        <p:txBody>
          <a:bodyPr>
            <a:normAutofit/>
          </a:bodyPr>
          <a:lstStyle/>
          <a:p>
            <a:r>
              <a:rPr lang="en-US" sz="5400" dirty="0">
                <a:latin typeface="MrRobot" panose="020B0600000000000000" pitchFamily="34" charset="0"/>
                <a:cs typeface="Moalla" panose="02000506000000020002" pitchFamily="2" charset="0"/>
              </a:rPr>
              <a:t>Air Gap Systems</a:t>
            </a:r>
          </a:p>
        </p:txBody>
      </p:sp>
      <p:sp>
        <p:nvSpPr>
          <p:cNvPr id="4" name="Subtitle 3"/>
          <p:cNvSpPr>
            <a:spLocks noGrp="1"/>
          </p:cNvSpPr>
          <p:nvPr>
            <p:ph type="subTitle" idx="1"/>
          </p:nvPr>
        </p:nvSpPr>
        <p:spPr/>
        <p:txBody>
          <a:bodyPr/>
          <a:lstStyle/>
          <a:p>
            <a:r>
              <a:rPr lang="it-IT" dirty="0">
                <a:latin typeface="Sakkal Majalla" panose="02000000000000000000" pitchFamily="2" charset="-78"/>
                <a:cs typeface="Sakkal Majalla" panose="02000000000000000000" pitchFamily="2" charset="-78"/>
              </a:rPr>
              <a:t>A WAY to secure our data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93103-16EE-4D0E-94DA-D14C73BD5BEE}"/>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13AC8AE4-3F4A-4E15-9C5C-3E5C2437ADD4}"/>
              </a:ext>
            </a:extLst>
          </p:cNvPr>
          <p:cNvSpPr>
            <a:spLocks noGrp="1"/>
          </p:cNvSpPr>
          <p:nvPr>
            <p:ph idx="1"/>
          </p:nvPr>
        </p:nvSpPr>
        <p:spPr>
          <a:xfrm>
            <a:off x="1522413" y="2057400"/>
            <a:ext cx="5257800" cy="4154657"/>
          </a:xfrm>
        </p:spPr>
        <p:txBody>
          <a:bodyPr vert="horz" lIns="91440" tIns="45720" rIns="91440" bIns="45720" rtlCol="0">
            <a:normAutofit/>
          </a:bodyPr>
          <a:lstStyle/>
          <a:p>
            <a:pPr marL="0" indent="0" algn="l" rtl="0">
              <a:lnSpc>
                <a:spcPct val="100000"/>
              </a:lnSpc>
              <a:buNone/>
            </a:pPr>
            <a:r>
              <a:rPr lang="en-US" altLang="fa-IR" dirty="0" smtClean="0">
                <a:latin typeface="Sitka Banner" panose="02000505000000020004" pitchFamily="2" charset="0"/>
              </a:rPr>
              <a:t>Do </a:t>
            </a:r>
            <a:r>
              <a:rPr lang="en-US" altLang="fa-IR" dirty="0">
                <a:latin typeface="Sitka Banner" panose="02000505000000020004" pitchFamily="2" charset="0"/>
              </a:rPr>
              <a:t>you remember the scene from the movie </a:t>
            </a:r>
            <a:r>
              <a:rPr lang="en-US" altLang="fa-IR" i="1" dirty="0">
                <a:solidFill>
                  <a:schemeClr val="accent1">
                    <a:lumMod val="40000"/>
                    <a:lumOff val="60000"/>
                  </a:schemeClr>
                </a:solidFill>
                <a:latin typeface="Sitka Banner" panose="02000505000000020004" pitchFamily="2" charset="0"/>
              </a:rPr>
              <a:t>Mission Impossible</a:t>
            </a:r>
            <a:r>
              <a:rPr lang="en-US" altLang="fa-IR" dirty="0">
                <a:latin typeface="Sitka Banner" panose="02000505000000020004" pitchFamily="2" charset="0"/>
              </a:rPr>
              <a:t> where </a:t>
            </a:r>
            <a:r>
              <a:rPr lang="en-US" altLang="fa-IR" i="1" dirty="0">
                <a:solidFill>
                  <a:schemeClr val="accent1">
                    <a:lumMod val="20000"/>
                    <a:lumOff val="80000"/>
                  </a:schemeClr>
                </a:solidFill>
                <a:latin typeface="Sitka Banner" panose="02000505000000020004" pitchFamily="2" charset="0"/>
              </a:rPr>
              <a:t>Tom Cruise</a:t>
            </a:r>
            <a:r>
              <a:rPr lang="en-US" altLang="fa-IR" dirty="0">
                <a:latin typeface="Sitka Banner" panose="02000505000000020004" pitchFamily="2" charset="0"/>
              </a:rPr>
              <a:t> rappels down from the ceiling?</a:t>
            </a:r>
          </a:p>
          <a:p>
            <a:pPr marL="0" indent="0" algn="l" rtl="0">
              <a:lnSpc>
                <a:spcPct val="100000"/>
              </a:lnSpc>
              <a:buNone/>
            </a:pPr>
            <a:r>
              <a:rPr lang="fa-IR" altLang="fa-IR" dirty="0">
                <a:latin typeface="Sitka Banner" panose="02000505000000020004" pitchFamily="2" charset="0"/>
              </a:rPr>
              <a:t>It’s one of the most famous scenes in movie history. In it, Cruise lowers himself from an air vent and dangles just feet above the floor as he steals a list from a computer in FBI headquarters.</a:t>
            </a:r>
          </a:p>
          <a:p>
            <a:pPr marL="0" indent="0" algn="l" rtl="0">
              <a:lnSpc>
                <a:spcPct val="100000"/>
              </a:lnSpc>
              <a:buNone/>
            </a:pPr>
            <a:r>
              <a:rPr lang="fa-IR" altLang="fa-IR" dirty="0">
                <a:latin typeface="Sitka Banner" panose="02000505000000020004" pitchFamily="2" charset="0"/>
              </a:rPr>
              <a:t>That is an </a:t>
            </a:r>
            <a:r>
              <a:rPr lang="fa-IR" altLang="fa-IR" b="1" dirty="0">
                <a:latin typeface="Sitka Banner" panose="02000505000000020004" pitchFamily="2" charset="0"/>
              </a:rPr>
              <a:t>air gapped computer</a:t>
            </a:r>
            <a:r>
              <a:rPr lang="fa-IR" altLang="fa-IR" dirty="0">
                <a:latin typeface="Sitka Banner" panose="02000505000000020004" pitchFamily="2" charset="0"/>
              </a:rPr>
              <a:t>.</a:t>
            </a:r>
          </a:p>
        </p:txBody>
      </p:sp>
      <p:pic>
        <p:nvPicPr>
          <p:cNvPr id="9" name="Picture 8">
            <a:extLst>
              <a:ext uri="{FF2B5EF4-FFF2-40B4-BE49-F238E27FC236}">
                <a16:creationId xmlns="" xmlns:a16="http://schemas.microsoft.com/office/drawing/2014/main" id="{289E43AF-9420-4240-BAB3-DE146BDA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012" y="2209800"/>
            <a:ext cx="4673600" cy="3067050"/>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p:spPr>
      </p:pic>
      <p:sp>
        <p:nvSpPr>
          <p:cNvPr id="11" name="Slide Number Placeholder 10">
            <a:extLst>
              <a:ext uri="{FF2B5EF4-FFF2-40B4-BE49-F238E27FC236}">
                <a16:creationId xmlns="" xmlns:a16="http://schemas.microsoft.com/office/drawing/2014/main" id="{1F165276-F076-4365-AC25-2E4DBE38CB8D}"/>
              </a:ext>
            </a:extLst>
          </p:cNvPr>
          <p:cNvSpPr>
            <a:spLocks noGrp="1"/>
          </p:cNvSpPr>
          <p:nvPr>
            <p:ph type="sldNum" sz="quarter" idx="12"/>
          </p:nvPr>
        </p:nvSpPr>
        <p:spPr/>
        <p:txBody>
          <a:bodyPr/>
          <a:lstStyle/>
          <a:p>
            <a:fld id="{2A013F82-EE5E-44EE-A61D-E31C6657F26F}" type="slidenum">
              <a:rPr lang="en-US" smtClean="0"/>
              <a:pPr/>
              <a:t>10</a:t>
            </a:fld>
            <a:r>
              <a:rPr lang="en-US"/>
              <a:t> of 21</a:t>
            </a:r>
            <a:endParaRPr lang="en-US" dirty="0"/>
          </a:p>
        </p:txBody>
      </p:sp>
    </p:spTree>
    <p:extLst>
      <p:ext uri="{BB962C8B-B14F-4D97-AF65-F5344CB8AC3E}">
        <p14:creationId xmlns:p14="http://schemas.microsoft.com/office/powerpoint/2010/main" val="405162947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681303-908F-48C5-9D84-4AEDB5D9E8F2}"/>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9205F709-63F9-44B6-AF77-E85C7D10D4D1}"/>
              </a:ext>
            </a:extLst>
          </p:cNvPr>
          <p:cNvSpPr>
            <a:spLocks noGrp="1"/>
          </p:cNvSpPr>
          <p:nvPr>
            <p:ph idx="1"/>
          </p:nvPr>
        </p:nvSpPr>
        <p:spPr>
          <a:xfrm>
            <a:off x="1522413" y="1904999"/>
            <a:ext cx="9134391" cy="4495801"/>
          </a:xfrm>
        </p:spPr>
        <p:txBody>
          <a:bodyPr vert="horz" lIns="91440" tIns="45720" rIns="91440" bIns="45720" rtlCol="0">
            <a:normAutofit lnSpcReduction="10000"/>
          </a:bodyPr>
          <a:lstStyle/>
          <a:p>
            <a:pPr marL="0" indent="0" algn="l" rtl="0">
              <a:lnSpc>
                <a:spcPct val="100000"/>
              </a:lnSpc>
              <a:buNone/>
            </a:pPr>
            <a:r>
              <a:rPr lang="en-US" dirty="0">
                <a:latin typeface="Sitka Banner" panose="02000505000000020004" pitchFamily="2" charset="0"/>
              </a:rPr>
              <a:t>Air gaps generally are implemented where the system or network requires extra </a:t>
            </a:r>
            <a:r>
              <a:rPr lang="en-US" b="1" dirty="0">
                <a:latin typeface="Sitka Banner" panose="02000505000000020004" pitchFamily="2" charset="0"/>
              </a:rPr>
              <a:t>security</a:t>
            </a:r>
            <a:r>
              <a:rPr lang="en-US" dirty="0">
                <a:latin typeface="Sitka Banner" panose="02000505000000020004" pitchFamily="2" charset="0"/>
              </a:rPr>
              <a:t>, such as </a:t>
            </a:r>
            <a:r>
              <a:rPr lang="en-US" b="1" dirty="0">
                <a:latin typeface="Sitka Banner" panose="02000505000000020004" pitchFamily="2" charset="0"/>
              </a:rPr>
              <a:t>classified military networks</a:t>
            </a:r>
            <a:r>
              <a:rPr lang="en-US" dirty="0">
                <a:latin typeface="Sitka Banner" panose="02000505000000020004" pitchFamily="2" charset="0"/>
              </a:rPr>
              <a:t>, </a:t>
            </a:r>
            <a:r>
              <a:rPr lang="en-US" b="1" dirty="0">
                <a:latin typeface="Sitka Banner" panose="02000505000000020004" pitchFamily="2" charset="0"/>
              </a:rPr>
              <a:t>the payment networks </a:t>
            </a:r>
            <a:r>
              <a:rPr lang="en-US" dirty="0">
                <a:latin typeface="Sitka Banner" panose="02000505000000020004" pitchFamily="2" charset="0"/>
              </a:rPr>
              <a:t>that process credit and debit card transactions for retailers, or </a:t>
            </a:r>
            <a:r>
              <a:rPr lang="en-US" b="1" dirty="0">
                <a:latin typeface="Sitka Banner" panose="02000505000000020004" pitchFamily="2" charset="0"/>
              </a:rPr>
              <a:t>industrial control systems </a:t>
            </a:r>
            <a:r>
              <a:rPr lang="en-US" dirty="0">
                <a:latin typeface="Sitka Banner" panose="02000505000000020004" pitchFamily="2" charset="0"/>
              </a:rPr>
              <a:t>that operate critical infrastructure.</a:t>
            </a:r>
          </a:p>
          <a:p>
            <a:pPr marL="0" indent="0" algn="l" rtl="0">
              <a:lnSpc>
                <a:spcPct val="100000"/>
              </a:lnSpc>
              <a:buNone/>
            </a:pPr>
            <a:r>
              <a:rPr lang="en-US" dirty="0">
                <a:latin typeface="Sitka Banner" panose="02000505000000020004" pitchFamily="2" charset="0"/>
              </a:rPr>
              <a:t>Also in :</a:t>
            </a:r>
          </a:p>
          <a:p>
            <a:pPr algn="l" rtl="0">
              <a:lnSpc>
                <a:spcPct val="100000"/>
              </a:lnSpc>
            </a:pPr>
            <a:r>
              <a:rPr lang="en-US" dirty="0">
                <a:latin typeface="Sitka Banner" panose="02000505000000020004" pitchFamily="2" charset="0"/>
              </a:rPr>
              <a:t>Life-critical systems such as Medical Equipment </a:t>
            </a:r>
          </a:p>
          <a:p>
            <a:pPr algn="l" rtl="0">
              <a:lnSpc>
                <a:spcPct val="100000"/>
              </a:lnSpc>
            </a:pPr>
            <a:r>
              <a:rPr lang="en-US" dirty="0">
                <a:latin typeface="Sitka Banner" panose="02000505000000020004" pitchFamily="2" charset="0"/>
              </a:rPr>
              <a:t>Nuclear power plants</a:t>
            </a:r>
          </a:p>
          <a:p>
            <a:pPr algn="l" rtl="0">
              <a:lnSpc>
                <a:spcPct val="100000"/>
              </a:lnSpc>
            </a:pPr>
            <a:r>
              <a:rPr lang="en-US" dirty="0">
                <a:latin typeface="Sitka Banner" panose="02000505000000020004" pitchFamily="2" charset="0"/>
              </a:rPr>
              <a:t>Aviation Computers</a:t>
            </a:r>
          </a:p>
          <a:p>
            <a:pPr algn="l" rtl="0">
              <a:lnSpc>
                <a:spcPct val="100000"/>
              </a:lnSpc>
            </a:pPr>
            <a:r>
              <a:rPr lang="en-US" dirty="0">
                <a:latin typeface="Sitka Banner" panose="02000505000000020004" pitchFamily="2" charset="0"/>
              </a:rPr>
              <a:t>Government computer systems and networks</a:t>
            </a:r>
          </a:p>
        </p:txBody>
      </p:sp>
      <p:sp>
        <p:nvSpPr>
          <p:cNvPr id="6" name="Slide Number Placeholder 5">
            <a:extLst>
              <a:ext uri="{FF2B5EF4-FFF2-40B4-BE49-F238E27FC236}">
                <a16:creationId xmlns="" xmlns:a16="http://schemas.microsoft.com/office/drawing/2014/main" id="{DA776D57-5186-4C1C-A9A3-63F756D62664}"/>
              </a:ext>
            </a:extLst>
          </p:cNvPr>
          <p:cNvSpPr>
            <a:spLocks noGrp="1"/>
          </p:cNvSpPr>
          <p:nvPr>
            <p:ph type="sldNum" sz="quarter" idx="12"/>
          </p:nvPr>
        </p:nvSpPr>
        <p:spPr/>
        <p:txBody>
          <a:bodyPr/>
          <a:lstStyle/>
          <a:p>
            <a:fld id="{2A013F82-EE5E-44EE-A61D-E31C6657F26F}" type="slidenum">
              <a:rPr lang="en-US" smtClean="0"/>
              <a:pPr/>
              <a:t>11</a:t>
            </a:fld>
            <a:r>
              <a:rPr lang="en-US"/>
              <a:t> of 21</a:t>
            </a:r>
            <a:endParaRPr lang="en-US" dirty="0"/>
          </a:p>
        </p:txBody>
      </p:sp>
    </p:spTree>
    <p:extLst>
      <p:ext uri="{BB962C8B-B14F-4D97-AF65-F5344CB8AC3E}">
        <p14:creationId xmlns:p14="http://schemas.microsoft.com/office/powerpoint/2010/main" val="244040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DDF2-F293-4D2A-8F37-18DB57792DE0}"/>
              </a:ext>
            </a:extLst>
          </p:cNvPr>
          <p:cNvSpPr>
            <a:spLocks noGrp="1"/>
          </p:cNvSpPr>
          <p:nvPr>
            <p:ph type="title"/>
          </p:nvPr>
        </p:nvSpPr>
        <p:spPr/>
        <p:txBody>
          <a:bodyPr/>
          <a:lstStyle/>
          <a:p>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Text Placeholder 2">
            <a:extLst>
              <a:ext uri="{FF2B5EF4-FFF2-40B4-BE49-F238E27FC236}">
                <a16:creationId xmlns="" xmlns:a16="http://schemas.microsoft.com/office/drawing/2014/main" id="{EF9276CD-6277-44E6-81D5-3EAA152C2058}"/>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 xmlns:a16="http://schemas.microsoft.com/office/drawing/2014/main" id="{E1640AEB-71E6-4D4F-92AE-6A407637F308}"/>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42246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B007E-27FA-4C76-8DC4-46A5755B025B}"/>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D0E14509-49B9-4473-A592-F055BDFDB31B}"/>
              </a:ext>
            </a:extLst>
          </p:cNvPr>
          <p:cNvSpPr>
            <a:spLocks noGrp="1"/>
          </p:cNvSpPr>
          <p:nvPr>
            <p:ph idx="1"/>
          </p:nvPr>
        </p:nvSpPr>
        <p:spPr>
          <a:xfrm>
            <a:off x="1532022" y="2743201"/>
            <a:ext cx="9134391" cy="457200"/>
          </a:xfrm>
        </p:spPr>
        <p:txBody>
          <a:bodyPr vert="horz" lIns="91440" tIns="45720" rIns="91440" bIns="45720" rtlCol="0">
            <a:normAutofit/>
          </a:bodyPr>
          <a:lstStyle/>
          <a:p>
            <a:pPr marL="0" indent="0" algn="ctr" rtl="0">
              <a:lnSpc>
                <a:spcPct val="100000"/>
              </a:lnSpc>
              <a:buNone/>
            </a:pPr>
            <a:r>
              <a:rPr lang="en-US" dirty="0">
                <a:latin typeface="Sitka Subheading" panose="02000505000000020004" pitchFamily="2" charset="0"/>
              </a:rPr>
              <a:t>Are air gapped computers completely secure?</a:t>
            </a:r>
          </a:p>
          <a:p>
            <a:pPr marL="0" indent="0" algn="l" rtl="0">
              <a:lnSpc>
                <a:spcPct val="100000"/>
              </a:lnSpc>
              <a:buNone/>
            </a:pPr>
            <a:endParaRPr lang="en-US" dirty="0">
              <a:latin typeface="Sitka Banner" panose="02000505000000020004" pitchFamily="2" charset="0"/>
              <a:sym typeface="Wingdings" panose="05000000000000000000" pitchFamily="2" charset="2"/>
            </a:endParaRPr>
          </a:p>
          <a:p>
            <a:pPr marL="0" indent="0" algn="l" rtl="0">
              <a:lnSpc>
                <a:spcPct val="100000"/>
              </a:lnSpc>
              <a:buNone/>
            </a:pPr>
            <a:endParaRPr lang="en-US" dirty="0">
              <a:latin typeface="Sitka Banner" panose="02000505000000020004" pitchFamily="2" charset="0"/>
              <a:sym typeface="Wingdings" panose="05000000000000000000" pitchFamily="2" charset="2"/>
            </a:endParaRPr>
          </a:p>
        </p:txBody>
      </p:sp>
      <p:sp>
        <p:nvSpPr>
          <p:cNvPr id="5" name="TextBox 4">
            <a:extLst>
              <a:ext uri="{FF2B5EF4-FFF2-40B4-BE49-F238E27FC236}">
                <a16:creationId xmlns="" xmlns:a16="http://schemas.microsoft.com/office/drawing/2014/main" id="{8CBAD1F5-CC3F-4050-85BF-3059BE44E29F}"/>
              </a:ext>
            </a:extLst>
          </p:cNvPr>
          <p:cNvSpPr txBox="1"/>
          <p:nvPr/>
        </p:nvSpPr>
        <p:spPr>
          <a:xfrm>
            <a:off x="3808412" y="3505200"/>
            <a:ext cx="4572000" cy="461665"/>
          </a:xfrm>
          <a:prstGeom prst="rect">
            <a:avLst/>
          </a:prstGeom>
          <a:noFill/>
        </p:spPr>
        <p:txBody>
          <a:bodyPr wrap="square" rtlCol="1">
            <a:spAutoFit/>
          </a:bodyPr>
          <a:lstStyle/>
          <a:p>
            <a:pPr algn="ctr" rtl="0">
              <a:lnSpc>
                <a:spcPct val="100000"/>
              </a:lnSpc>
              <a:buFontTx/>
              <a:buChar char="-"/>
            </a:pPr>
            <a:r>
              <a:rPr lang="en-US" sz="2400" dirty="0">
                <a:latin typeface="Sitka Banner" panose="02000505000000020004" pitchFamily="2" charset="0"/>
              </a:rPr>
              <a:t>No. At least not from </a:t>
            </a:r>
            <a:r>
              <a:rPr lang="en-US" sz="2400" i="1" dirty="0">
                <a:solidFill>
                  <a:schemeClr val="accent1">
                    <a:lumMod val="20000"/>
                    <a:lumOff val="80000"/>
                  </a:schemeClr>
                </a:solidFill>
                <a:latin typeface="Sitka Banner" panose="02000505000000020004" pitchFamily="2" charset="0"/>
              </a:rPr>
              <a:t>Tom Cruise</a:t>
            </a:r>
            <a:r>
              <a:rPr lang="en-US" sz="2400" dirty="0">
                <a:latin typeface="Sitka Banner" panose="02000505000000020004" pitchFamily="2" charset="0"/>
              </a:rPr>
              <a:t>. </a:t>
            </a:r>
            <a:r>
              <a:rPr lang="en-US" sz="2400" dirty="0">
                <a:latin typeface="Sitka Banner" panose="02000505000000020004" pitchFamily="2" charset="0"/>
                <a:sym typeface="Wingdings" panose="05000000000000000000" pitchFamily="2" charset="2"/>
              </a:rPr>
              <a:t></a:t>
            </a:r>
          </a:p>
        </p:txBody>
      </p:sp>
      <p:sp>
        <p:nvSpPr>
          <p:cNvPr id="7" name="Slide Number Placeholder 6">
            <a:extLst>
              <a:ext uri="{FF2B5EF4-FFF2-40B4-BE49-F238E27FC236}">
                <a16:creationId xmlns="" xmlns:a16="http://schemas.microsoft.com/office/drawing/2014/main" id="{C1E76C18-38A1-4C07-A94A-22BF3C40F963}"/>
              </a:ext>
            </a:extLst>
          </p:cNvPr>
          <p:cNvSpPr>
            <a:spLocks noGrp="1"/>
          </p:cNvSpPr>
          <p:nvPr>
            <p:ph type="sldNum" sz="quarter" idx="12"/>
          </p:nvPr>
        </p:nvSpPr>
        <p:spPr/>
        <p:txBody>
          <a:bodyPr/>
          <a:lstStyle/>
          <a:p>
            <a:fld id="{2A013F82-EE5E-44EE-A61D-E31C6657F26F}" type="slidenum">
              <a:rPr lang="en-US" smtClean="0"/>
              <a:pPr/>
              <a:t>13</a:t>
            </a:fld>
            <a:r>
              <a:rPr lang="en-US"/>
              <a:t> of 21</a:t>
            </a:r>
            <a:endParaRPr lang="en-US" dirty="0"/>
          </a:p>
        </p:txBody>
      </p:sp>
    </p:spTree>
    <p:extLst>
      <p:ext uri="{BB962C8B-B14F-4D97-AF65-F5344CB8AC3E}">
        <p14:creationId xmlns:p14="http://schemas.microsoft.com/office/powerpoint/2010/main" val="151152780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grpId="1" nodeType="clickEffect">
                                  <p:stCondLst>
                                    <p:cond delay="0"/>
                                  </p:stCondLst>
                                  <p:iterate type="lt">
                                    <p:tmPct val="4000"/>
                                  </p:iterate>
                                  <p:childTnLst>
                                    <p:set>
                                      <p:cBhvr override="childStyle">
                                        <p:cTn id="13" dur="500" fill="hold"/>
                                        <p:tgtEl>
                                          <p:spTgt spid="5"/>
                                        </p:tgtEl>
                                        <p:attrNameLst>
                                          <p:attrName>style.color</p:attrName>
                                        </p:attrNameLst>
                                      </p:cBhvr>
                                      <p:to>
                                        <p:clrVal>
                                          <a:schemeClr val="accent2"/>
                                        </p:clrVal>
                                      </p:to>
                                    </p:set>
                                    <p:set>
                                      <p:cBhvr>
                                        <p:cTn id="14" dur="500" fill="hold"/>
                                        <p:tgtEl>
                                          <p:spTgt spid="5"/>
                                        </p:tgtEl>
                                        <p:attrNameLst>
                                          <p:attrName>fillcolor</p:attrName>
                                        </p:attrNameLst>
                                      </p:cBhvr>
                                      <p:to>
                                        <p:clrVal>
                                          <a:schemeClr val="accent2"/>
                                        </p:clrVal>
                                      </p:to>
                                    </p:set>
                                    <p:set>
                                      <p:cBhvr>
                                        <p:cTn id="15"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5734B-D87D-494D-AE9C-F061C091989B}"/>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D4ACD8DD-37A8-4185-84B4-45A1F93507AD}"/>
              </a:ext>
            </a:extLst>
          </p:cNvPr>
          <p:cNvSpPr>
            <a:spLocks noGrp="1"/>
          </p:cNvSpPr>
          <p:nvPr>
            <p:ph idx="1"/>
          </p:nvPr>
        </p:nvSpPr>
        <p:spPr>
          <a:xfrm>
            <a:off x="1522413" y="2209798"/>
            <a:ext cx="5410199" cy="4191001"/>
          </a:xfrm>
        </p:spPr>
        <p:txBody>
          <a:bodyPr>
            <a:normAutofit/>
          </a:bodyPr>
          <a:lstStyle/>
          <a:p>
            <a:pPr marL="0" indent="0" algn="l" rtl="0">
              <a:lnSpc>
                <a:spcPct val="150000"/>
              </a:lnSpc>
              <a:buNone/>
            </a:pPr>
            <a:r>
              <a:rPr lang="en-US" dirty="0">
                <a:latin typeface="Sitka Banner" panose="02000505000000020004" pitchFamily="2" charset="0"/>
              </a:rPr>
              <a:t>Seriously though, while you definitely don’t need to freak out and go find an alternative to air gapping, it would be silly to pretend that nothing can go wrong. Air gapped computers can still be breached. Granted, it’s a hell of a lot harder to do when a computer is air gapped, but methods exist.</a:t>
            </a:r>
            <a:endParaRPr lang="fa-IR" dirty="0">
              <a:latin typeface="Sitka Banner" panose="02000505000000020004" pitchFamily="2" charset="0"/>
            </a:endParaRPr>
          </a:p>
        </p:txBody>
      </p:sp>
      <p:pic>
        <p:nvPicPr>
          <p:cNvPr id="10" name="Picture 9">
            <a:extLst>
              <a:ext uri="{FF2B5EF4-FFF2-40B4-BE49-F238E27FC236}">
                <a16:creationId xmlns="" xmlns:a16="http://schemas.microsoft.com/office/drawing/2014/main" id="{4FE1B15E-105B-4B97-AFA1-150C4C604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412" y="2362200"/>
            <a:ext cx="4542985" cy="32134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Slide Number Placeholder 11">
            <a:extLst>
              <a:ext uri="{FF2B5EF4-FFF2-40B4-BE49-F238E27FC236}">
                <a16:creationId xmlns="" xmlns:a16="http://schemas.microsoft.com/office/drawing/2014/main" id="{B9377FD8-F15E-4F21-B6F9-6C0F14BB2591}"/>
              </a:ext>
            </a:extLst>
          </p:cNvPr>
          <p:cNvSpPr>
            <a:spLocks noGrp="1"/>
          </p:cNvSpPr>
          <p:nvPr>
            <p:ph type="sldNum" sz="quarter" idx="12"/>
          </p:nvPr>
        </p:nvSpPr>
        <p:spPr/>
        <p:txBody>
          <a:bodyPr/>
          <a:lstStyle/>
          <a:p>
            <a:fld id="{2A013F82-EE5E-44EE-A61D-E31C6657F26F}" type="slidenum">
              <a:rPr lang="en-US" smtClean="0"/>
              <a:pPr/>
              <a:t>14</a:t>
            </a:fld>
            <a:r>
              <a:rPr lang="en-US"/>
              <a:t> of 21</a:t>
            </a:r>
            <a:endParaRPr lang="en-US" dirty="0"/>
          </a:p>
        </p:txBody>
      </p:sp>
    </p:spTree>
    <p:extLst>
      <p:ext uri="{BB962C8B-B14F-4D97-AF65-F5344CB8AC3E}">
        <p14:creationId xmlns:p14="http://schemas.microsoft.com/office/powerpoint/2010/main" val="147400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6AB96-8F8A-4E05-8356-220B5A8B05E0}"/>
              </a:ext>
            </a:extLst>
          </p:cNvPr>
          <p:cNvSpPr>
            <a:spLocks noGrp="1"/>
          </p:cNvSpPr>
          <p:nvPr>
            <p:ph type="title"/>
          </p:nvPr>
        </p:nvSpPr>
        <p:spPr/>
        <p:txBody>
          <a:bodyPr vert="horz" lIns="91440" tIns="45720" rIns="91440" bIns="45720" rtlCol="0" anchor="b">
            <a:normAutofit/>
          </a:bodyPr>
          <a:lstStyle/>
          <a:p>
            <a:pPr marL="0" indent="0" algn="l" rtl="0">
              <a:buNone/>
            </a:pPr>
            <a:r>
              <a:rPr lang="en-US" sz="3200" dirty="0">
                <a:latin typeface="Colonna MT" panose="04020805060202030203" pitchFamily="82" charset="0"/>
              </a:rPr>
              <a:t>The easy way to breach an air gapped computer</a:t>
            </a:r>
          </a:p>
        </p:txBody>
      </p:sp>
      <p:sp>
        <p:nvSpPr>
          <p:cNvPr id="3" name="Content Placeholder 2">
            <a:extLst>
              <a:ext uri="{FF2B5EF4-FFF2-40B4-BE49-F238E27FC236}">
                <a16:creationId xmlns="" xmlns:a16="http://schemas.microsoft.com/office/drawing/2014/main" id="{418C6E46-85A3-4601-9529-1194193FD5CC}"/>
              </a:ext>
            </a:extLst>
          </p:cNvPr>
          <p:cNvSpPr>
            <a:spLocks noGrp="1"/>
          </p:cNvSpPr>
          <p:nvPr>
            <p:ph idx="1"/>
          </p:nvPr>
        </p:nvSpPr>
        <p:spPr/>
        <p:txBody>
          <a:bodyPr/>
          <a:lstStyle/>
          <a:p>
            <a:pPr marL="0" indent="0" algn="l" rtl="0">
              <a:lnSpc>
                <a:spcPct val="150000"/>
              </a:lnSpc>
              <a:buNone/>
            </a:pPr>
            <a:r>
              <a:rPr lang="en-US" b="1" dirty="0" smtClean="0">
                <a:solidFill>
                  <a:schemeClr val="accent1">
                    <a:lumMod val="20000"/>
                    <a:lumOff val="80000"/>
                  </a:schemeClr>
                </a:solidFill>
                <a:latin typeface="Sitka Banner" panose="02000505000000020004" pitchFamily="2" charset="0"/>
              </a:rPr>
              <a:t>Social </a:t>
            </a:r>
            <a:r>
              <a:rPr lang="en-US" b="1" dirty="0">
                <a:solidFill>
                  <a:schemeClr val="accent1">
                    <a:lumMod val="20000"/>
                    <a:lumOff val="80000"/>
                  </a:schemeClr>
                </a:solidFill>
                <a:latin typeface="Sitka Banner" panose="02000505000000020004" pitchFamily="2" charset="0"/>
              </a:rPr>
              <a:t>engineering</a:t>
            </a:r>
            <a:r>
              <a:rPr lang="en-US" dirty="0">
                <a:latin typeface="Sitka Banner" panose="02000505000000020004" pitchFamily="2" charset="0"/>
              </a:rPr>
              <a:t>. That’s right, the easiest way to breach an air gapped computer is to find a human intermediary to wittingly </a:t>
            </a:r>
            <a:r>
              <a:rPr lang="en-US" sz="2000" dirty="0">
                <a:latin typeface="Sitka Banner" panose="02000505000000020004" pitchFamily="2" charset="0"/>
              </a:rPr>
              <a:t>(or possibly unwittingly) </a:t>
            </a:r>
            <a:r>
              <a:rPr lang="en-US" dirty="0">
                <a:latin typeface="Sitka Banner" panose="02000505000000020004" pitchFamily="2" charset="0"/>
              </a:rPr>
              <a:t>breach the computer. To do this they will need to access the computer themselves and attach a USB device like a flash drive or a Wi-Fi dongle.</a:t>
            </a:r>
          </a:p>
          <a:p>
            <a:pPr marL="0" indent="0" algn="l" rtl="0">
              <a:lnSpc>
                <a:spcPct val="150000"/>
              </a:lnSpc>
              <a:buNone/>
            </a:pPr>
            <a:r>
              <a:rPr lang="en-US" dirty="0">
                <a:latin typeface="Sitka Banner" panose="02000505000000020004" pitchFamily="2" charset="0"/>
              </a:rPr>
              <a:t>That’s the </a:t>
            </a:r>
            <a:r>
              <a:rPr lang="en-US" dirty="0" smtClean="0">
                <a:latin typeface="Sitka Banner" panose="02000505000000020004" pitchFamily="2" charset="0"/>
              </a:rPr>
              <a:t>easiest </a:t>
            </a:r>
            <a:r>
              <a:rPr lang="en-US" dirty="0">
                <a:latin typeface="Sitka Banner" panose="02000505000000020004" pitchFamily="2" charset="0"/>
              </a:rPr>
              <a:t>way.</a:t>
            </a:r>
          </a:p>
          <a:p>
            <a:pPr marL="0" indent="0" algn="l" rtl="0">
              <a:buNone/>
            </a:pPr>
            <a:endParaRPr lang="fa-IR" dirty="0">
              <a:latin typeface="Sitka Banner" panose="02000505000000020004" pitchFamily="2" charset="0"/>
            </a:endParaRPr>
          </a:p>
        </p:txBody>
      </p:sp>
      <p:sp>
        <p:nvSpPr>
          <p:cNvPr id="6" name="Slide Number Placeholder 5">
            <a:extLst>
              <a:ext uri="{FF2B5EF4-FFF2-40B4-BE49-F238E27FC236}">
                <a16:creationId xmlns="" xmlns:a16="http://schemas.microsoft.com/office/drawing/2014/main" id="{93419482-AC62-4199-9BA9-58C8A915AA9E}"/>
              </a:ext>
            </a:extLst>
          </p:cNvPr>
          <p:cNvSpPr>
            <a:spLocks noGrp="1"/>
          </p:cNvSpPr>
          <p:nvPr>
            <p:ph type="sldNum" sz="quarter" idx="12"/>
          </p:nvPr>
        </p:nvSpPr>
        <p:spPr/>
        <p:txBody>
          <a:bodyPr/>
          <a:lstStyle/>
          <a:p>
            <a:fld id="{2A013F82-EE5E-44EE-A61D-E31C6657F26F}" type="slidenum">
              <a:rPr lang="en-US" smtClean="0"/>
              <a:pPr/>
              <a:t>15</a:t>
            </a:fld>
            <a:r>
              <a:rPr lang="en-US"/>
              <a:t> of 21</a:t>
            </a:r>
            <a:endParaRPr lang="en-US" dirty="0"/>
          </a:p>
        </p:txBody>
      </p:sp>
    </p:spTree>
    <p:extLst>
      <p:ext uri="{BB962C8B-B14F-4D97-AF65-F5344CB8AC3E}">
        <p14:creationId xmlns:p14="http://schemas.microsoft.com/office/powerpoint/2010/main" val="5058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0E57BB-E8EC-40F3-9510-2FE8AE527772}"/>
              </a:ext>
            </a:extLst>
          </p:cNvPr>
          <p:cNvSpPr>
            <a:spLocks noGrp="1"/>
          </p:cNvSpPr>
          <p:nvPr>
            <p:ph idx="1"/>
          </p:nvPr>
        </p:nvSpPr>
        <p:spPr/>
        <p:txBody>
          <a:bodyPr/>
          <a:lstStyle/>
          <a:p>
            <a:pPr marL="0" indent="0" algn="l" rtl="0">
              <a:buNone/>
            </a:pPr>
            <a:r>
              <a:rPr lang="en-US" dirty="0">
                <a:latin typeface="Sitka Banner" panose="02000505000000020004" pitchFamily="2" charset="0"/>
              </a:rPr>
              <a:t>If you want to get a bit more scientific, there are other way channels to extract data from an air gapped computer, they include:</a:t>
            </a:r>
          </a:p>
          <a:p>
            <a:pPr algn="l" rtl="0"/>
            <a:r>
              <a:rPr lang="en-US" dirty="0">
                <a:latin typeface="Sitka Banner" panose="02000505000000020004" pitchFamily="2" charset="0"/>
              </a:rPr>
              <a:t>Electromagnetic (EM)</a:t>
            </a:r>
          </a:p>
          <a:p>
            <a:pPr algn="l" rtl="0"/>
            <a:r>
              <a:rPr lang="en-US" dirty="0">
                <a:latin typeface="Sitka Banner" panose="02000505000000020004" pitchFamily="2" charset="0"/>
              </a:rPr>
              <a:t>Acoustic</a:t>
            </a:r>
          </a:p>
          <a:p>
            <a:pPr algn="l" rtl="0"/>
            <a:r>
              <a:rPr lang="en-US" dirty="0">
                <a:latin typeface="Sitka Banner" panose="02000505000000020004" pitchFamily="2" charset="0"/>
              </a:rPr>
              <a:t>Thermal</a:t>
            </a:r>
          </a:p>
          <a:p>
            <a:pPr algn="l" rtl="0"/>
            <a:r>
              <a:rPr lang="en-US" dirty="0">
                <a:latin typeface="Sitka Banner" panose="02000505000000020004" pitchFamily="2" charset="0"/>
              </a:rPr>
              <a:t>Optical</a:t>
            </a:r>
          </a:p>
          <a:p>
            <a:pPr marL="0" indent="0" algn="l" rtl="0">
              <a:buNone/>
            </a:pPr>
            <a:endParaRPr lang="fa-IR" dirty="0">
              <a:latin typeface="Sitka Banner" panose="02000505000000020004" pitchFamily="2" charset="0"/>
            </a:endParaRPr>
          </a:p>
        </p:txBody>
      </p:sp>
      <p:sp>
        <p:nvSpPr>
          <p:cNvPr id="5" name="Title 1">
            <a:extLst>
              <a:ext uri="{FF2B5EF4-FFF2-40B4-BE49-F238E27FC236}">
                <a16:creationId xmlns="" xmlns:a16="http://schemas.microsoft.com/office/drawing/2014/main" id="{E8AC6BB9-E5FB-47B7-990A-ABD6CB5902C9}"/>
              </a:ext>
            </a:extLst>
          </p:cNvPr>
          <p:cNvSpPr>
            <a:spLocks noGrp="1"/>
          </p:cNvSpPr>
          <p:nvPr>
            <p:ph type="title"/>
          </p:nvPr>
        </p:nvSpPr>
        <p:spPr>
          <a:xfrm>
            <a:off x="1522413" y="381000"/>
            <a:ext cx="9144000" cy="1371600"/>
          </a:xfrm>
        </p:spPr>
        <p:txBody>
          <a:bodyPr vert="horz" lIns="91440" tIns="45720" rIns="91440" bIns="45720" rtlCol="0" anchor="b">
            <a:normAutofit/>
          </a:bodyPr>
          <a:lstStyle/>
          <a:p>
            <a:pPr rtl="0"/>
            <a:r>
              <a:rPr lang="en-US" sz="3200" dirty="0">
                <a:latin typeface="Colonna MT" panose="04020805060202030203" pitchFamily="82" charset="0"/>
              </a:rPr>
              <a:t>Other ways to breach air gapped computers</a:t>
            </a:r>
          </a:p>
        </p:txBody>
      </p:sp>
      <p:sp>
        <p:nvSpPr>
          <p:cNvPr id="7" name="Slide Number Placeholder 6">
            <a:extLst>
              <a:ext uri="{FF2B5EF4-FFF2-40B4-BE49-F238E27FC236}">
                <a16:creationId xmlns="" xmlns:a16="http://schemas.microsoft.com/office/drawing/2014/main" id="{7EF8849A-04EE-40D3-A6B9-E3457594C6AD}"/>
              </a:ext>
            </a:extLst>
          </p:cNvPr>
          <p:cNvSpPr>
            <a:spLocks noGrp="1"/>
          </p:cNvSpPr>
          <p:nvPr>
            <p:ph type="sldNum" sz="quarter" idx="12"/>
          </p:nvPr>
        </p:nvSpPr>
        <p:spPr/>
        <p:txBody>
          <a:bodyPr/>
          <a:lstStyle/>
          <a:p>
            <a:fld id="{2A013F82-EE5E-44EE-A61D-E31C6657F26F}" type="slidenum">
              <a:rPr lang="en-US" smtClean="0"/>
              <a:pPr/>
              <a:t>16</a:t>
            </a:fld>
            <a:r>
              <a:rPr lang="en-US"/>
              <a:t> of 21</a:t>
            </a:r>
            <a:endParaRPr lang="en-US" dirty="0"/>
          </a:p>
        </p:txBody>
      </p:sp>
    </p:spTree>
    <p:extLst>
      <p:ext uri="{BB962C8B-B14F-4D97-AF65-F5344CB8AC3E}">
        <p14:creationId xmlns:p14="http://schemas.microsoft.com/office/powerpoint/2010/main" val="37438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4A8DE-FFCE-43B7-B2A4-F5112CFD441B}"/>
              </a:ext>
            </a:extLst>
          </p:cNvPr>
          <p:cNvSpPr>
            <a:spLocks noGrp="1"/>
          </p:cNvSpPr>
          <p:nvPr>
            <p:ph type="title"/>
          </p:nvPr>
        </p:nvSpPr>
        <p:spPr/>
        <p:txBody>
          <a:bodyPr vert="horz" lIns="91440" tIns="45720" rIns="91440" bIns="45720" rtlCol="0" anchor="b">
            <a:normAutofit/>
          </a:bodyPr>
          <a:lstStyle/>
          <a:p>
            <a:pPr rtl="0"/>
            <a:r>
              <a:rPr lang="en-US" sz="3200" dirty="0">
                <a:latin typeface="Colonna MT" panose="04020805060202030203" pitchFamily="82" charset="0"/>
              </a:rPr>
              <a:t>Stuxnet,</a:t>
            </a:r>
            <a:br>
              <a:rPr lang="en-US" sz="3200" dirty="0">
                <a:latin typeface="Colonna MT" panose="04020805060202030203" pitchFamily="82" charset="0"/>
              </a:rPr>
            </a:br>
            <a:r>
              <a:rPr lang="en-US" sz="3200" dirty="0">
                <a:latin typeface="Colonna MT" panose="04020805060202030203" pitchFamily="82" charset="0"/>
              </a:rPr>
              <a:t>the most famous infection of air gap systems</a:t>
            </a:r>
            <a:endParaRPr lang="fa-IR" sz="3200"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6D3EBD16-68F3-4D59-BF6F-E0137C53443F}"/>
              </a:ext>
            </a:extLst>
          </p:cNvPr>
          <p:cNvSpPr>
            <a:spLocks noGrp="1"/>
          </p:cNvSpPr>
          <p:nvPr>
            <p:ph idx="1"/>
          </p:nvPr>
        </p:nvSpPr>
        <p:spPr>
          <a:xfrm>
            <a:off x="1522413" y="1904999"/>
            <a:ext cx="9134391" cy="4343401"/>
          </a:xfrm>
        </p:spPr>
        <p:txBody>
          <a:bodyPr>
            <a:normAutofit lnSpcReduction="10000"/>
          </a:bodyPr>
          <a:lstStyle/>
          <a:p>
            <a:pPr marL="0" indent="0" algn="l" rtl="0">
              <a:lnSpc>
                <a:spcPct val="150000"/>
              </a:lnSpc>
              <a:buNone/>
            </a:pPr>
            <a:r>
              <a:rPr lang="en-US" dirty="0" smtClean="0">
                <a:latin typeface="Sitka Banner" panose="02000505000000020004" pitchFamily="2" charset="0"/>
              </a:rPr>
              <a:t>	One </a:t>
            </a:r>
            <a:r>
              <a:rPr lang="en-US" dirty="0">
                <a:latin typeface="Sitka Banner" panose="02000505000000020004" pitchFamily="2" charset="0"/>
              </a:rPr>
              <a:t>of the most famous cases involving the infection of an air-gapped system is </a:t>
            </a:r>
            <a:r>
              <a:rPr lang="en-US" i="1" dirty="0">
                <a:solidFill>
                  <a:schemeClr val="accent1">
                    <a:lumMod val="20000"/>
                    <a:lumOff val="80000"/>
                  </a:schemeClr>
                </a:solidFill>
                <a:latin typeface="Sitka Banner" panose="02000505000000020004" pitchFamily="2" charset="0"/>
              </a:rPr>
              <a:t>Stuxnet</a:t>
            </a:r>
            <a:r>
              <a:rPr lang="en-US" dirty="0">
                <a:latin typeface="Sitka Banner" panose="02000505000000020004" pitchFamily="2" charset="0"/>
              </a:rPr>
              <a:t>, the virus/worm designed to sabotage centrifuges used at a </a:t>
            </a:r>
            <a:r>
              <a:rPr lang="en-US" i="1" dirty="0">
                <a:solidFill>
                  <a:schemeClr val="accent1">
                    <a:lumMod val="20000"/>
                    <a:lumOff val="80000"/>
                  </a:schemeClr>
                </a:solidFill>
                <a:latin typeface="Sitka Banner" panose="02000505000000020004" pitchFamily="2" charset="0"/>
              </a:rPr>
              <a:t>uranium enrichment plant in Iran</a:t>
            </a:r>
            <a:r>
              <a:rPr lang="en-US" dirty="0">
                <a:latin typeface="Sitka Banner" panose="02000505000000020004" pitchFamily="2" charset="0"/>
              </a:rPr>
              <a:t>. Computer systems controlling the centrifuges were air-gapped, so the attackers designed </a:t>
            </a:r>
            <a:r>
              <a:rPr lang="en-US" i="1" dirty="0">
                <a:solidFill>
                  <a:schemeClr val="accent1">
                    <a:lumMod val="20000"/>
                    <a:lumOff val="80000"/>
                  </a:schemeClr>
                </a:solidFill>
                <a:latin typeface="Sitka Banner" panose="02000505000000020004" pitchFamily="2" charset="0"/>
              </a:rPr>
              <a:t>Stuxnet</a:t>
            </a:r>
            <a:r>
              <a:rPr lang="en-US" dirty="0">
                <a:latin typeface="Sitka Banner" panose="02000505000000020004" pitchFamily="2" charset="0"/>
              </a:rPr>
              <a:t> to spread surreptitiously via USB flash drives. Outside contractors responsible for programming the systems in Iran were infected first and then became unwitting carriers for the malware when they brought their laptops into the plant and transferred data to the air-gapped systems with a flash drive.</a:t>
            </a:r>
            <a:endParaRPr lang="fa-IR" dirty="0">
              <a:latin typeface="Sitka Banner" panose="02000505000000020004" pitchFamily="2" charset="0"/>
            </a:endParaRPr>
          </a:p>
        </p:txBody>
      </p:sp>
      <p:sp>
        <p:nvSpPr>
          <p:cNvPr id="6" name="Slide Number Placeholder 5">
            <a:extLst>
              <a:ext uri="{FF2B5EF4-FFF2-40B4-BE49-F238E27FC236}">
                <a16:creationId xmlns="" xmlns:a16="http://schemas.microsoft.com/office/drawing/2014/main" id="{C2AD3CCD-EE2A-4B40-B81E-9B47F27376E4}"/>
              </a:ext>
            </a:extLst>
          </p:cNvPr>
          <p:cNvSpPr>
            <a:spLocks noGrp="1"/>
          </p:cNvSpPr>
          <p:nvPr>
            <p:ph type="sldNum" sz="quarter" idx="12"/>
          </p:nvPr>
        </p:nvSpPr>
        <p:spPr/>
        <p:txBody>
          <a:bodyPr/>
          <a:lstStyle/>
          <a:p>
            <a:fld id="{2A013F82-EE5E-44EE-A61D-E31C6657F26F}" type="slidenum">
              <a:rPr lang="en-US" smtClean="0"/>
              <a:pPr/>
              <a:t>17</a:t>
            </a:fld>
            <a:r>
              <a:rPr lang="en-US"/>
              <a:t> of 21</a:t>
            </a:r>
            <a:endParaRPr lang="en-US" dirty="0"/>
          </a:p>
        </p:txBody>
      </p:sp>
    </p:spTree>
    <p:extLst>
      <p:ext uri="{BB962C8B-B14F-4D97-AF65-F5344CB8AC3E}">
        <p14:creationId xmlns:p14="http://schemas.microsoft.com/office/powerpoint/2010/main" val="32749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441CF-7F8A-4D9C-B276-AB5FC627D779}"/>
              </a:ext>
            </a:extLst>
          </p:cNvPr>
          <p:cNvSpPr>
            <a:spLocks noGrp="1"/>
          </p:cNvSpPr>
          <p:nvPr>
            <p:ph type="title"/>
          </p:nvPr>
        </p:nvSpPr>
        <p:spPr/>
        <p:txBody>
          <a:bodyPr/>
          <a:lstStyle/>
          <a:p>
            <a:r>
              <a:rPr lang="en-US" dirty="0">
                <a:latin typeface="Colonna MT" panose="04020805060202030203" pitchFamily="82" charset="0"/>
              </a:rPr>
              <a:t>Conclusion</a:t>
            </a:r>
            <a:endParaRPr lang="fa-IR" dirty="0">
              <a:latin typeface="Colonna MT" panose="04020805060202030203" pitchFamily="82" charset="0"/>
            </a:endParaRPr>
          </a:p>
        </p:txBody>
      </p:sp>
      <p:sp>
        <p:nvSpPr>
          <p:cNvPr id="3" name="Text Placeholder 2">
            <a:extLst>
              <a:ext uri="{FF2B5EF4-FFF2-40B4-BE49-F238E27FC236}">
                <a16:creationId xmlns="" xmlns:a16="http://schemas.microsoft.com/office/drawing/2014/main" id="{BB38015B-336A-4925-87FB-963334C00626}"/>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 xmlns:a16="http://schemas.microsoft.com/office/drawing/2014/main" id="{3BB54E30-6293-4B43-80A7-5A5D4C0B97A7}"/>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366795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9087F6-0018-4BEB-9FCD-84302D11A8B6}"/>
              </a:ext>
            </a:extLst>
          </p:cNvPr>
          <p:cNvSpPr>
            <a:spLocks noGrp="1"/>
          </p:cNvSpPr>
          <p:nvPr>
            <p:ph type="title"/>
          </p:nvPr>
        </p:nvSpPr>
        <p:spPr/>
        <p:txBody>
          <a:bodyPr vert="horz" lIns="91440" tIns="45720" rIns="91440" bIns="45720" rtlCol="0" anchor="b">
            <a:normAutofit/>
          </a:bodyPr>
          <a:lstStyle/>
          <a:p>
            <a:pPr rtl="0"/>
            <a:r>
              <a:rPr lang="en-US" sz="3200" dirty="0">
                <a:latin typeface="Colonna MT" panose="04020805060202030203" pitchFamily="82" charset="0"/>
              </a:rPr>
              <a:t>Conclusion</a:t>
            </a:r>
            <a:endParaRPr lang="fa-IR" sz="3200"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718C16F0-0D16-4084-B96A-5ADEC3569403}"/>
              </a:ext>
            </a:extLst>
          </p:cNvPr>
          <p:cNvSpPr>
            <a:spLocks noGrp="1"/>
          </p:cNvSpPr>
          <p:nvPr>
            <p:ph idx="1"/>
          </p:nvPr>
        </p:nvSpPr>
        <p:spPr>
          <a:xfrm>
            <a:off x="1522413" y="2019299"/>
            <a:ext cx="10134599" cy="4114801"/>
          </a:xfrm>
        </p:spPr>
        <p:txBody>
          <a:bodyPr/>
          <a:lstStyle/>
          <a:p>
            <a:pPr marL="0" indent="0" algn="ctr" rtl="0">
              <a:buNone/>
            </a:pPr>
            <a:r>
              <a:rPr lang="en-US" i="1" dirty="0">
                <a:latin typeface="Sitka Banner" panose="02000505000000020004" pitchFamily="2" charset="0"/>
              </a:rPr>
              <a:t>In theory, air-gapped networks seem like a great idea. In practice, it’s </a:t>
            </a:r>
            <a:r>
              <a:rPr lang="en-US" i="1" dirty="0" smtClean="0">
                <a:latin typeface="Sitka Banner" panose="02000505000000020004" pitchFamily="2" charset="0"/>
              </a:rPr>
              <a:t>another story</a:t>
            </a:r>
            <a:r>
              <a:rPr lang="en-US" i="1" dirty="0">
                <a:latin typeface="Sitka Banner" panose="02000505000000020004" pitchFamily="2" charset="0"/>
              </a:rPr>
              <a:t>.</a:t>
            </a:r>
          </a:p>
          <a:p>
            <a:pPr marL="0" indent="0" algn="l" rtl="0">
              <a:lnSpc>
                <a:spcPct val="100000"/>
              </a:lnSpc>
              <a:buNone/>
            </a:pPr>
            <a:r>
              <a:rPr lang="en-US" dirty="0">
                <a:latin typeface="Sitka Banner" panose="02000505000000020004" pitchFamily="2" charset="0"/>
              </a:rPr>
              <a:t>So if you or your business use an air-gapped system,</a:t>
            </a:r>
            <a:br>
              <a:rPr lang="en-US" dirty="0">
                <a:latin typeface="Sitka Banner" panose="02000505000000020004" pitchFamily="2" charset="0"/>
              </a:rPr>
            </a:br>
            <a:r>
              <a:rPr lang="en-US" dirty="0">
                <a:latin typeface="Sitka Banner" panose="02000505000000020004" pitchFamily="2" charset="0"/>
              </a:rPr>
              <a:t>you must assess or monitor your network to sure </a:t>
            </a:r>
            <a:br>
              <a:rPr lang="en-US" dirty="0">
                <a:latin typeface="Sitka Banner" panose="02000505000000020004" pitchFamily="2" charset="0"/>
              </a:rPr>
            </a:br>
            <a:r>
              <a:rPr lang="en-US" dirty="0">
                <a:latin typeface="Sitka Banner" panose="02000505000000020004" pitchFamily="2" charset="0"/>
              </a:rPr>
              <a:t>your system is correctly air-gapped. Monitoring includes </a:t>
            </a:r>
            <a:br>
              <a:rPr lang="en-US" dirty="0">
                <a:latin typeface="Sitka Banner" panose="02000505000000020004" pitchFamily="2" charset="0"/>
              </a:rPr>
            </a:br>
            <a:r>
              <a:rPr lang="en-US" dirty="0">
                <a:latin typeface="Sitka Banner" panose="02000505000000020004" pitchFamily="2" charset="0"/>
              </a:rPr>
              <a:t>looking for new data coming in from removable media, </a:t>
            </a:r>
            <a:br>
              <a:rPr lang="en-US" dirty="0">
                <a:latin typeface="Sitka Banner" panose="02000505000000020004" pitchFamily="2" charset="0"/>
              </a:rPr>
            </a:br>
            <a:r>
              <a:rPr lang="en-US" dirty="0">
                <a:latin typeface="Sitka Banner" panose="02000505000000020004" pitchFamily="2" charset="0"/>
              </a:rPr>
              <a:t>transient devices, or external network connections </a:t>
            </a:r>
            <a:br>
              <a:rPr lang="en-US" dirty="0">
                <a:latin typeface="Sitka Banner" panose="02000505000000020004" pitchFamily="2" charset="0"/>
              </a:rPr>
            </a:br>
            <a:r>
              <a:rPr lang="en-US" dirty="0">
                <a:latin typeface="Sitka Banner" panose="02000505000000020004" pitchFamily="2" charset="0"/>
              </a:rPr>
              <a:t>being set up with modems or VPNs.</a:t>
            </a:r>
          </a:p>
          <a:p>
            <a:pPr marL="0" indent="0" algn="l" rtl="0">
              <a:buNone/>
            </a:pPr>
            <a:r>
              <a:rPr lang="en-US" dirty="0">
                <a:latin typeface="Sitka Banner" panose="02000505000000020004" pitchFamily="2" charset="0"/>
              </a:rPr>
              <a:t>And Also, you should not neglect </a:t>
            </a:r>
            <a:r>
              <a:rPr lang="en-US" b="1" u="sng" dirty="0">
                <a:latin typeface="Sitka Banner" panose="02000505000000020004" pitchFamily="2" charset="0"/>
              </a:rPr>
              <a:t>social engineering</a:t>
            </a:r>
            <a:r>
              <a:rPr lang="en-US" dirty="0">
                <a:latin typeface="Sitka Banner" panose="02000505000000020004" pitchFamily="2" charset="0"/>
              </a:rPr>
              <a:t>.</a:t>
            </a:r>
          </a:p>
        </p:txBody>
      </p:sp>
      <p:pic>
        <p:nvPicPr>
          <p:cNvPr id="6" name="Picture 5">
            <a:extLst>
              <a:ext uri="{FF2B5EF4-FFF2-40B4-BE49-F238E27FC236}">
                <a16:creationId xmlns="" xmlns:a16="http://schemas.microsoft.com/office/drawing/2014/main" id="{C362ED80-D912-4CA6-8A2D-866914FC46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012" y="2743200"/>
            <a:ext cx="2850506" cy="31497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Slide Number Placeholder 7">
            <a:extLst>
              <a:ext uri="{FF2B5EF4-FFF2-40B4-BE49-F238E27FC236}">
                <a16:creationId xmlns="" xmlns:a16="http://schemas.microsoft.com/office/drawing/2014/main" id="{2A1D8830-F902-4C66-9944-4C1BBC605AB0}"/>
              </a:ext>
            </a:extLst>
          </p:cNvPr>
          <p:cNvSpPr>
            <a:spLocks noGrp="1"/>
          </p:cNvSpPr>
          <p:nvPr>
            <p:ph type="sldNum" sz="quarter" idx="12"/>
          </p:nvPr>
        </p:nvSpPr>
        <p:spPr/>
        <p:txBody>
          <a:bodyPr/>
          <a:lstStyle/>
          <a:p>
            <a:fld id="{2A013F82-EE5E-44EE-A61D-E31C6657F26F}" type="slidenum">
              <a:rPr lang="en-US" smtClean="0"/>
              <a:pPr/>
              <a:t>19</a:t>
            </a:fld>
            <a:r>
              <a:rPr lang="en-US"/>
              <a:t> of 21</a:t>
            </a:r>
            <a:endParaRPr lang="en-US" dirty="0"/>
          </a:p>
        </p:txBody>
      </p:sp>
    </p:spTree>
    <p:extLst>
      <p:ext uri="{BB962C8B-B14F-4D97-AF65-F5344CB8AC3E}">
        <p14:creationId xmlns:p14="http://schemas.microsoft.com/office/powerpoint/2010/main" val="19529220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olonna MT" panose="04020805060202030203" pitchFamily="82" charset="0"/>
              </a:rPr>
              <a:t>Table of Contents</a:t>
            </a:r>
          </a:p>
        </p:txBody>
      </p:sp>
      <p:sp>
        <p:nvSpPr>
          <p:cNvPr id="6" name="Content Placeholder 5">
            <a:extLst>
              <a:ext uri="{FF2B5EF4-FFF2-40B4-BE49-F238E27FC236}">
                <a16:creationId xmlns="" xmlns:a16="http://schemas.microsoft.com/office/drawing/2014/main" id="{2E0F4C2B-D51B-4CD1-B2D8-77E40879AC23}"/>
              </a:ext>
            </a:extLst>
          </p:cNvPr>
          <p:cNvSpPr>
            <a:spLocks noGrp="1"/>
          </p:cNvSpPr>
          <p:nvPr>
            <p:ph idx="1"/>
          </p:nvPr>
        </p:nvSpPr>
        <p:spPr>
          <a:xfrm>
            <a:off x="2208212" y="2019299"/>
            <a:ext cx="9134391" cy="4114801"/>
          </a:xfrm>
        </p:spPr>
        <p:txBody>
          <a:bodyPr/>
          <a:lstStyle/>
          <a:p>
            <a:pPr lvl="0" algn="l" rtl="0"/>
            <a:r>
              <a:rPr lang="en-US" dirty="0">
                <a:latin typeface="Sitka Banner" panose="02000505000000020004" pitchFamily="2" charset="0"/>
              </a:rPr>
              <a:t>Introduction</a:t>
            </a:r>
            <a:endParaRPr lang="fa-IR" dirty="0">
              <a:latin typeface="Sitka Banner" panose="02000505000000020004" pitchFamily="2" charset="0"/>
            </a:endParaRPr>
          </a:p>
          <a:p>
            <a:pPr lvl="0" algn="l" rtl="0"/>
            <a:r>
              <a:rPr lang="en-US" dirty="0">
                <a:latin typeface="Sitka Banner" panose="02000505000000020004" pitchFamily="2" charset="0"/>
              </a:rPr>
              <a:t>What are air gap systems?</a:t>
            </a:r>
            <a:endParaRPr lang="fa-IR" dirty="0">
              <a:latin typeface="Sitka Banner" panose="02000505000000020004" pitchFamily="2" charset="0"/>
            </a:endParaRPr>
          </a:p>
          <a:p>
            <a:pPr lvl="0" algn="l" rtl="0"/>
            <a:r>
              <a:rPr lang="en-US" dirty="0">
                <a:latin typeface="Sitka Banner" panose="02000505000000020004" pitchFamily="2" charset="0"/>
              </a:rPr>
              <a:t>Usage of air gap systems</a:t>
            </a:r>
            <a:endParaRPr lang="fa-IR" dirty="0">
              <a:latin typeface="Sitka Banner" panose="02000505000000020004" pitchFamily="2" charset="0"/>
            </a:endParaRPr>
          </a:p>
          <a:p>
            <a:pPr lvl="0" algn="l" rtl="0"/>
            <a:r>
              <a:rPr lang="en-US" dirty="0">
                <a:latin typeface="Sitka Banner" panose="02000505000000020004" pitchFamily="2" charset="0"/>
              </a:rPr>
              <a:t>Flaws of air gap systems</a:t>
            </a:r>
            <a:endParaRPr lang="fa-IR" dirty="0">
              <a:latin typeface="Sitka Banner" panose="02000505000000020004" pitchFamily="2" charset="0"/>
            </a:endParaRPr>
          </a:p>
          <a:p>
            <a:pPr lvl="0" algn="l" rtl="0"/>
            <a:r>
              <a:rPr lang="en-US" dirty="0">
                <a:latin typeface="Sitka Banner" panose="02000505000000020004" pitchFamily="2" charset="0"/>
              </a:rPr>
              <a:t>conclusion </a:t>
            </a:r>
            <a:endParaRPr lang="fa-IR" dirty="0">
              <a:latin typeface="Sitka Banner" panose="02000505000000020004" pitchFamily="2" charset="0"/>
            </a:endParaRPr>
          </a:p>
        </p:txBody>
      </p:sp>
      <p:sp>
        <p:nvSpPr>
          <p:cNvPr id="3" name="Slide Number Placeholder 2">
            <a:extLst>
              <a:ext uri="{FF2B5EF4-FFF2-40B4-BE49-F238E27FC236}">
                <a16:creationId xmlns="" xmlns:a16="http://schemas.microsoft.com/office/drawing/2014/main" id="{780B1A77-015D-4730-9EDE-7A5D51246536}"/>
              </a:ext>
            </a:extLst>
          </p:cNvPr>
          <p:cNvSpPr>
            <a:spLocks noGrp="1"/>
          </p:cNvSpPr>
          <p:nvPr>
            <p:ph type="sldNum" sz="quarter" idx="12"/>
          </p:nvPr>
        </p:nvSpPr>
        <p:spPr/>
        <p:txBody>
          <a:bodyPr/>
          <a:lstStyle/>
          <a:p>
            <a:fld id="{2A013F82-EE5E-44EE-A61D-E31C6657F26F}" type="slidenum">
              <a:rPr lang="en-US" smtClean="0"/>
              <a:pPr/>
              <a:t>2</a:t>
            </a:fld>
            <a:r>
              <a:rPr lang="en-US"/>
              <a:t> of 21</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32D47-C7B2-4D8F-8B6E-1FA604A218EC}"/>
              </a:ext>
            </a:extLst>
          </p:cNvPr>
          <p:cNvSpPr>
            <a:spLocks noGrp="1"/>
          </p:cNvSpPr>
          <p:nvPr>
            <p:ph type="title"/>
          </p:nvPr>
        </p:nvSpPr>
        <p:spPr/>
        <p:txBody>
          <a:bodyPr/>
          <a:lstStyle/>
          <a:p>
            <a:r>
              <a:rPr lang="en-US" dirty="0">
                <a:latin typeface="MrRobot" panose="020B0600000000000000" pitchFamily="34" charset="0"/>
              </a:rPr>
              <a:t>The end</a:t>
            </a:r>
            <a:endParaRPr lang="fa-IR" dirty="0">
              <a:latin typeface="MrRobot" panose="020B0600000000000000" pitchFamily="34" charset="0"/>
            </a:endParaRPr>
          </a:p>
        </p:txBody>
      </p:sp>
      <p:sp>
        <p:nvSpPr>
          <p:cNvPr id="3" name="Text Placeholder 2">
            <a:extLst>
              <a:ext uri="{FF2B5EF4-FFF2-40B4-BE49-F238E27FC236}">
                <a16:creationId xmlns="" xmlns:a16="http://schemas.microsoft.com/office/drawing/2014/main" id="{17255B33-6931-40C4-81ED-EBD154E2609D}"/>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 xmlns:a16="http://schemas.microsoft.com/office/drawing/2014/main" id="{28F8D599-397E-46EF-86F3-98C5800B5CB3}"/>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291732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06" y="1143000"/>
            <a:ext cx="9134391" cy="4572000"/>
          </a:xfrm>
        </p:spPr>
        <p:txBody>
          <a:bodyPr>
            <a:normAutofit fontScale="70000" lnSpcReduction="20000"/>
          </a:bodyPr>
          <a:lstStyle/>
          <a:p>
            <a:pPr algn="l" rtl="0"/>
            <a:r>
              <a:rPr lang="en-US" dirty="0"/>
              <a:t>Air-gap network = </a:t>
            </a:r>
            <a:r>
              <a:rPr lang="fa-IR" dirty="0"/>
              <a:t>شبکه شکاف هوا</a:t>
            </a:r>
          </a:p>
          <a:p>
            <a:pPr algn="l" rtl="0"/>
            <a:r>
              <a:rPr lang="en-US" dirty="0"/>
              <a:t>Network security =  </a:t>
            </a:r>
            <a:r>
              <a:rPr lang="fa-IR" dirty="0"/>
              <a:t>امنیت شبکه</a:t>
            </a:r>
          </a:p>
          <a:p>
            <a:pPr algn="l" rtl="0"/>
            <a:r>
              <a:rPr lang="en-US" dirty="0"/>
              <a:t>WIFI ( wireless network interface controller ) = </a:t>
            </a:r>
            <a:r>
              <a:rPr lang="fa-IR" dirty="0"/>
              <a:t>کنترل کننده رابط شبکه بی سیم</a:t>
            </a:r>
          </a:p>
          <a:p>
            <a:pPr algn="l" rtl="0"/>
            <a:r>
              <a:rPr lang="en-US" dirty="0"/>
              <a:t>Network administers = </a:t>
            </a:r>
            <a:r>
              <a:rPr lang="fa-IR" dirty="0"/>
              <a:t>مدیران شبکه</a:t>
            </a:r>
          </a:p>
          <a:p>
            <a:pPr algn="l" rtl="0"/>
            <a:r>
              <a:rPr lang="en-US" dirty="0"/>
              <a:t>Breaches = </a:t>
            </a:r>
            <a:r>
              <a:rPr lang="fa-IR" dirty="0"/>
              <a:t>نقض</a:t>
            </a:r>
          </a:p>
          <a:p>
            <a:pPr algn="l" rtl="0"/>
            <a:r>
              <a:rPr lang="en-US" dirty="0"/>
              <a:t>Sophisticated attackers = </a:t>
            </a:r>
            <a:r>
              <a:rPr lang="fa-IR" dirty="0"/>
              <a:t>حمله </a:t>
            </a:r>
            <a:r>
              <a:rPr lang="fa-IR" dirty="0" err="1" smtClean="0"/>
              <a:t>کنندگان</a:t>
            </a:r>
            <a:r>
              <a:rPr lang="fa-IR" dirty="0" smtClean="0"/>
              <a:t> </a:t>
            </a:r>
            <a:r>
              <a:rPr lang="fa-IR" dirty="0"/>
              <a:t>خبره </a:t>
            </a:r>
            <a:r>
              <a:rPr lang="fa-IR" dirty="0" err="1" smtClean="0"/>
              <a:t>وماهر</a:t>
            </a:r>
            <a:endParaRPr lang="fa-IR" dirty="0"/>
          </a:p>
          <a:p>
            <a:pPr algn="l" rtl="0"/>
            <a:r>
              <a:rPr lang="en-US" dirty="0"/>
              <a:t>Network architecture = </a:t>
            </a:r>
            <a:r>
              <a:rPr lang="fa-IR" dirty="0"/>
              <a:t>معماری شبکه</a:t>
            </a:r>
          </a:p>
          <a:p>
            <a:pPr algn="l" rtl="0"/>
            <a:r>
              <a:rPr lang="en-US" dirty="0"/>
              <a:t>Aviation Computers = </a:t>
            </a:r>
            <a:r>
              <a:rPr lang="fa-IR" dirty="0"/>
              <a:t>رایانه های هواپیمایی</a:t>
            </a:r>
          </a:p>
          <a:p>
            <a:pPr algn="l" rtl="0"/>
            <a:r>
              <a:rPr lang="en-US" dirty="0"/>
              <a:t>Social engineering = </a:t>
            </a:r>
            <a:r>
              <a:rPr lang="fa-IR" dirty="0"/>
              <a:t>مهندسی اجتماعی (امنیت)</a:t>
            </a:r>
          </a:p>
          <a:p>
            <a:pPr algn="l" rtl="0"/>
            <a:r>
              <a:rPr lang="en-US" dirty="0"/>
              <a:t>FM radio receiver ( medium frequency ) </a:t>
            </a:r>
          </a:p>
          <a:p>
            <a:pPr algn="l" rtl="0"/>
            <a:r>
              <a:rPr lang="en-US" dirty="0"/>
              <a:t>VPN ( virtual private network ) = </a:t>
            </a:r>
            <a:r>
              <a:rPr lang="fa-IR" dirty="0"/>
              <a:t>شبکه خصوصی مجازی</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pPr/>
              <a:t>21</a:t>
            </a:fld>
            <a:r>
              <a:rPr lang="en-US" smtClean="0"/>
              <a:t> of 21</a:t>
            </a:r>
            <a:endParaRPr lang="en-US" dirty="0"/>
          </a:p>
        </p:txBody>
      </p:sp>
    </p:spTree>
    <p:extLst>
      <p:ext uri="{BB962C8B-B14F-4D97-AF65-F5344CB8AC3E}">
        <p14:creationId xmlns:p14="http://schemas.microsoft.com/office/powerpoint/2010/main" val="60192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ABE1A2-C152-4676-9578-186A057D6843}"/>
              </a:ext>
            </a:extLst>
          </p:cNvPr>
          <p:cNvSpPr>
            <a:spLocks noGrp="1"/>
          </p:cNvSpPr>
          <p:nvPr>
            <p:ph type="title"/>
          </p:nvPr>
        </p:nvSpPr>
        <p:spPr>
          <a:xfrm>
            <a:off x="757613" y="1143000"/>
            <a:ext cx="10673598" cy="2819400"/>
          </a:xfrm>
        </p:spPr>
        <p:txBody>
          <a:bodyPr/>
          <a:lstStyle/>
          <a:p>
            <a:r>
              <a:rPr lang="en-US" dirty="0">
                <a:latin typeface="MrRobot" panose="020B0600000000000000" pitchFamily="34" charset="0"/>
              </a:rPr>
              <a:t>Thanks for your attention</a:t>
            </a:r>
            <a:endParaRPr lang="fa-IR" dirty="0">
              <a:latin typeface="MrRobot" panose="020B0600000000000000" pitchFamily="34" charset="0"/>
            </a:endParaRPr>
          </a:p>
        </p:txBody>
      </p:sp>
      <p:pic>
        <p:nvPicPr>
          <p:cNvPr id="6" name="Graphic 5" descr="Male profile">
            <a:extLst>
              <a:ext uri="{FF2B5EF4-FFF2-40B4-BE49-F238E27FC236}">
                <a16:creationId xmlns="" xmlns:a16="http://schemas.microsoft.com/office/drawing/2014/main" id="{B972A0EC-F8E2-4601-82B4-17E1FA9DFC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446211" y="4449189"/>
            <a:ext cx="609601" cy="609601"/>
          </a:xfrm>
          <a:prstGeom prst="rect">
            <a:avLst/>
          </a:prstGeom>
        </p:spPr>
      </p:pic>
      <p:pic>
        <p:nvPicPr>
          <p:cNvPr id="8" name="Graphic 7" descr="Male profile">
            <a:extLst>
              <a:ext uri="{FF2B5EF4-FFF2-40B4-BE49-F238E27FC236}">
                <a16:creationId xmlns="" xmlns:a16="http://schemas.microsoft.com/office/drawing/2014/main" id="{2434FA12-75A3-4796-847B-D118B02DC1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446212" y="5334745"/>
            <a:ext cx="609601" cy="609601"/>
          </a:xfrm>
          <a:prstGeom prst="rect">
            <a:avLst/>
          </a:prstGeom>
        </p:spPr>
      </p:pic>
      <p:sp>
        <p:nvSpPr>
          <p:cNvPr id="10" name="Text Placeholder 9">
            <a:extLst>
              <a:ext uri="{FF2B5EF4-FFF2-40B4-BE49-F238E27FC236}">
                <a16:creationId xmlns="" xmlns:a16="http://schemas.microsoft.com/office/drawing/2014/main" id="{CDA55F93-1B4B-47C7-98F3-382722148CE9}"/>
              </a:ext>
            </a:extLst>
          </p:cNvPr>
          <p:cNvSpPr>
            <a:spLocks noGrp="1"/>
          </p:cNvSpPr>
          <p:nvPr>
            <p:ph type="body" idx="1"/>
          </p:nvPr>
        </p:nvSpPr>
        <p:spPr>
          <a:xfrm>
            <a:off x="2360612" y="4571999"/>
            <a:ext cx="6248933" cy="609601"/>
          </a:xfrm>
        </p:spPr>
        <p:txBody>
          <a:bodyPr>
            <a:normAutofit/>
          </a:bodyPr>
          <a:lstStyle/>
          <a:p>
            <a:pPr algn="ctr" rtl="0"/>
            <a:r>
              <a:rPr lang="en-US" sz="3200" dirty="0">
                <a:latin typeface="Colonna MT" panose="04020805060202030203" pitchFamily="82" charset="0"/>
              </a:rPr>
              <a:t>Amir Mohammad babaee</a:t>
            </a:r>
            <a:endParaRPr lang="fa-IR" sz="3200" dirty="0">
              <a:latin typeface="Colonna MT" panose="04020805060202030203" pitchFamily="82" charset="0"/>
            </a:endParaRPr>
          </a:p>
        </p:txBody>
      </p:sp>
      <p:sp>
        <p:nvSpPr>
          <p:cNvPr id="11" name="Text Placeholder 9">
            <a:extLst>
              <a:ext uri="{FF2B5EF4-FFF2-40B4-BE49-F238E27FC236}">
                <a16:creationId xmlns="" xmlns:a16="http://schemas.microsoft.com/office/drawing/2014/main" id="{43AD7926-D913-4FC8-B271-6C602663AB70}"/>
              </a:ext>
            </a:extLst>
          </p:cNvPr>
          <p:cNvSpPr txBox="1">
            <a:spLocks/>
          </p:cNvSpPr>
          <p:nvPr/>
        </p:nvSpPr>
        <p:spPr>
          <a:xfrm>
            <a:off x="2589212" y="5486398"/>
            <a:ext cx="6248933" cy="609601"/>
          </a:xfrm>
          <a:prstGeom prst="rect">
            <a:avLst/>
          </a:prstGeom>
        </p:spPr>
        <p:txBody>
          <a:bodyPr vert="horz" lIns="91440" tIns="45720" rIns="91440" bIns="45720" rtlCol="0" anchor="t">
            <a:normAutofit/>
          </a:bodyPr>
          <a:lstStyle>
            <a:lvl1pPr marL="0" indent="0" algn="r" defTabSz="914400" rtl="1"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r" defTabSz="914400" rtl="1"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ctr" rtl="0"/>
            <a:r>
              <a:rPr lang="en-US" sz="3200" dirty="0">
                <a:latin typeface="Colonna MT" panose="04020805060202030203" pitchFamily="82" charset="0"/>
              </a:rPr>
              <a:t>Amir hosein Najafi Zadeh</a:t>
            </a:r>
            <a:endParaRPr lang="fa-IR" sz="3200" dirty="0">
              <a:latin typeface="Colonna MT" panose="04020805060202030203" pitchFamily="82" charset="0"/>
            </a:endParaRPr>
          </a:p>
        </p:txBody>
      </p:sp>
      <p:sp>
        <p:nvSpPr>
          <p:cNvPr id="13" name="Slide Number Placeholder 12">
            <a:extLst>
              <a:ext uri="{FF2B5EF4-FFF2-40B4-BE49-F238E27FC236}">
                <a16:creationId xmlns="" xmlns:a16="http://schemas.microsoft.com/office/drawing/2014/main" id="{5F14CB7B-3AD9-40E7-B6BF-76D865BCD86F}"/>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284017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981C8-D9F7-4421-975F-64D5BD97EB0B}"/>
              </a:ext>
            </a:extLst>
          </p:cNvPr>
          <p:cNvSpPr>
            <a:spLocks noGrp="1"/>
          </p:cNvSpPr>
          <p:nvPr>
            <p:ph type="title"/>
          </p:nvPr>
        </p:nvSpPr>
        <p:spPr/>
        <p:txBody>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Text Placeholder 2">
            <a:extLst>
              <a:ext uri="{FF2B5EF4-FFF2-40B4-BE49-F238E27FC236}">
                <a16:creationId xmlns="" xmlns:a16="http://schemas.microsoft.com/office/drawing/2014/main" id="{2A4D76D9-0F41-4F6F-B21E-1810BF58E828}"/>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 xmlns:a16="http://schemas.microsoft.com/office/drawing/2014/main" id="{52DDB0B8-0FE5-4996-895F-61924B1C32CF}"/>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35949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291F9-A64F-4733-B41C-078B67C93D8A}"/>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BF24C20B-F45D-40A8-8139-E0B3F6AAB6B9}"/>
              </a:ext>
            </a:extLst>
          </p:cNvPr>
          <p:cNvSpPr>
            <a:spLocks noGrp="1"/>
          </p:cNvSpPr>
          <p:nvPr>
            <p:ph idx="1"/>
          </p:nvPr>
        </p:nvSpPr>
        <p:spPr>
          <a:xfrm>
            <a:off x="1622179" y="2514600"/>
            <a:ext cx="4267199" cy="2209801"/>
          </a:xfrm>
        </p:spPr>
        <p:txBody>
          <a:bodyPr/>
          <a:lstStyle/>
          <a:p>
            <a:pPr marL="0" indent="0" algn="l" rtl="0">
              <a:buNone/>
            </a:pPr>
            <a:r>
              <a:rPr lang="en-US" dirty="0">
                <a:latin typeface="Sitka Banner" panose="02000505000000020004" pitchFamily="2" charset="0"/>
              </a:rPr>
              <a:t>“</a:t>
            </a:r>
            <a:r>
              <a:rPr lang="en-US" i="1" dirty="0">
                <a:solidFill>
                  <a:schemeClr val="accent1">
                    <a:lumMod val="40000"/>
                    <a:lumOff val="60000"/>
                  </a:schemeClr>
                </a:solidFill>
                <a:latin typeface="Sitka Banner" panose="02000505000000020004" pitchFamily="2" charset="0"/>
              </a:rPr>
              <a:t>Ransomware is expected to attack a business </a:t>
            </a:r>
            <a:r>
              <a:rPr lang="en-US" i="1" u="sng" dirty="0">
                <a:solidFill>
                  <a:schemeClr val="accent1">
                    <a:lumMod val="40000"/>
                    <a:lumOff val="60000"/>
                  </a:schemeClr>
                </a:solidFill>
                <a:latin typeface="Sitka Banner" panose="02000505000000020004" pitchFamily="2" charset="0"/>
              </a:rPr>
              <a:t>every 11 seconds</a:t>
            </a:r>
            <a:r>
              <a:rPr lang="en-US" i="1" dirty="0">
                <a:solidFill>
                  <a:schemeClr val="accent1">
                    <a:lumMod val="40000"/>
                    <a:lumOff val="60000"/>
                  </a:schemeClr>
                </a:solidFill>
                <a:latin typeface="Sitka Banner" panose="02000505000000020004" pitchFamily="2" charset="0"/>
              </a:rPr>
              <a:t> by the end of 2021</a:t>
            </a:r>
            <a:r>
              <a:rPr lang="en-US" dirty="0">
                <a:latin typeface="Sitka Banner" panose="02000505000000020004" pitchFamily="2" charset="0"/>
              </a:rPr>
              <a:t>,” </a:t>
            </a:r>
          </a:p>
          <a:p>
            <a:pPr marL="0" indent="0" algn="l" rtl="0">
              <a:buNone/>
            </a:pPr>
            <a:r>
              <a:rPr lang="en-US" dirty="0">
                <a:latin typeface="Sitka Banner" panose="02000505000000020004" pitchFamily="2" charset="0"/>
              </a:rPr>
              <a:t>says a report by Cybersecurity Ventures.</a:t>
            </a:r>
            <a:endParaRPr lang="fa-IR" dirty="0">
              <a:latin typeface="Sitka Banner" panose="02000505000000020004" pitchFamily="2" charset="0"/>
            </a:endParaRPr>
          </a:p>
        </p:txBody>
      </p:sp>
      <p:pic>
        <p:nvPicPr>
          <p:cNvPr id="6" name="Picture 5">
            <a:extLst>
              <a:ext uri="{FF2B5EF4-FFF2-40B4-BE49-F238E27FC236}">
                <a16:creationId xmlns="" xmlns:a16="http://schemas.microsoft.com/office/drawing/2014/main" id="{69735D8C-89E2-4202-9810-7A60E34B0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012" y="1828720"/>
            <a:ext cx="4795838" cy="3200559"/>
          </a:xfrm>
          <a:prstGeom prst="round2DiagRect">
            <a:avLst>
              <a:gd name="adj1" fmla="val 0"/>
              <a:gd name="adj2" fmla="val 32453"/>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a:extLst>
              <a:ext uri="{FF2B5EF4-FFF2-40B4-BE49-F238E27FC236}">
                <a16:creationId xmlns="" xmlns:a16="http://schemas.microsoft.com/office/drawing/2014/main" id="{3E2B43B2-73D4-4264-89A4-F75D8A59444E}"/>
              </a:ext>
            </a:extLst>
          </p:cNvPr>
          <p:cNvSpPr>
            <a:spLocks noGrp="1"/>
          </p:cNvSpPr>
          <p:nvPr>
            <p:ph type="sldNum" sz="quarter" idx="12"/>
          </p:nvPr>
        </p:nvSpPr>
        <p:spPr/>
        <p:txBody>
          <a:bodyPr/>
          <a:lstStyle/>
          <a:p>
            <a:fld id="{2A013F82-EE5E-44EE-A61D-E31C6657F26F}" type="slidenum">
              <a:rPr lang="en-US" smtClean="0"/>
              <a:pPr/>
              <a:t>4</a:t>
            </a:fld>
            <a:r>
              <a:rPr lang="en-US"/>
              <a:t> of 21</a:t>
            </a:r>
            <a:endParaRPr lang="en-US" dirty="0"/>
          </a:p>
        </p:txBody>
      </p:sp>
    </p:spTree>
    <p:extLst>
      <p:ext uri="{BB962C8B-B14F-4D97-AF65-F5344CB8AC3E}">
        <p14:creationId xmlns:p14="http://schemas.microsoft.com/office/powerpoint/2010/main" val="250042061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23A0F-1147-4373-84FF-A3E055407B7F}"/>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4971C385-5B31-4E87-8711-258803FBC1C3}"/>
              </a:ext>
            </a:extLst>
          </p:cNvPr>
          <p:cNvSpPr>
            <a:spLocks noGrp="1"/>
          </p:cNvSpPr>
          <p:nvPr>
            <p:ph idx="1"/>
          </p:nvPr>
        </p:nvSpPr>
        <p:spPr>
          <a:xfrm>
            <a:off x="1532021" y="1752600"/>
            <a:ext cx="9134391" cy="4114801"/>
          </a:xfrm>
        </p:spPr>
        <p:txBody>
          <a:bodyPr/>
          <a:lstStyle/>
          <a:p>
            <a:pPr marL="0" indent="0" algn="l" rtl="0">
              <a:buNone/>
            </a:pPr>
            <a:r>
              <a:rPr lang="en-US" dirty="0">
                <a:latin typeface="Sitka Banner" panose="02000505000000020004" pitchFamily="2" charset="0"/>
              </a:rPr>
              <a:t>The cost of damages due to system security breaches is projected to cost over $6 trillion by 2021. </a:t>
            </a:r>
            <a:endParaRPr lang="fa-IR" dirty="0">
              <a:latin typeface="Sitka Banner" panose="02000505000000020004" pitchFamily="2" charset="0"/>
            </a:endParaRPr>
          </a:p>
        </p:txBody>
      </p:sp>
      <p:pic>
        <p:nvPicPr>
          <p:cNvPr id="6" name="Picture 5">
            <a:extLst>
              <a:ext uri="{FF2B5EF4-FFF2-40B4-BE49-F238E27FC236}">
                <a16:creationId xmlns="" xmlns:a16="http://schemas.microsoft.com/office/drawing/2014/main" id="{7C5E0D0E-B8CC-469E-B18C-911FC0440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322" y="3057518"/>
            <a:ext cx="3269787" cy="1404986"/>
          </a:xfrm>
          <a:prstGeom prst="round2DiagRect">
            <a:avLst>
              <a:gd name="adj1" fmla="val 16667"/>
              <a:gd name="adj2" fmla="val 13269"/>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 xmlns:a16="http://schemas.microsoft.com/office/drawing/2014/main" id="{60EEDE5F-CCE5-40BF-96E2-1DDA5996AF5B}"/>
              </a:ext>
            </a:extLst>
          </p:cNvPr>
          <p:cNvSpPr txBox="1"/>
          <p:nvPr/>
        </p:nvSpPr>
        <p:spPr>
          <a:xfrm>
            <a:off x="1522413" y="4749454"/>
            <a:ext cx="9134391" cy="830997"/>
          </a:xfrm>
          <a:prstGeom prst="rect">
            <a:avLst/>
          </a:prstGeom>
          <a:noFill/>
        </p:spPr>
        <p:txBody>
          <a:bodyPr wrap="square" rtlCol="1">
            <a:spAutoFit/>
          </a:bodyPr>
          <a:lstStyle/>
          <a:p>
            <a:r>
              <a:rPr lang="en-US" sz="2400" dirty="0">
                <a:latin typeface="Sitka Banner" panose="02000505000000020004" pitchFamily="2" charset="0"/>
              </a:rPr>
              <a:t>Because of these threats, </a:t>
            </a:r>
            <a:r>
              <a:rPr lang="en-US" sz="2400" b="1" dirty="0">
                <a:latin typeface="Sitka Banner" panose="02000505000000020004" pitchFamily="2" charset="0"/>
              </a:rPr>
              <a:t>many organizations are now choosing to have air-gapped computers or networks.</a:t>
            </a:r>
            <a:endParaRPr lang="fa-IR" sz="2400" dirty="0">
              <a:latin typeface="Sitka Banner" panose="02000505000000020004" pitchFamily="2" charset="0"/>
            </a:endParaRPr>
          </a:p>
        </p:txBody>
      </p:sp>
      <p:sp>
        <p:nvSpPr>
          <p:cNvPr id="8" name="Slide Number Placeholder 7">
            <a:extLst>
              <a:ext uri="{FF2B5EF4-FFF2-40B4-BE49-F238E27FC236}">
                <a16:creationId xmlns="" xmlns:a16="http://schemas.microsoft.com/office/drawing/2014/main" id="{4E8001E8-C816-4848-BD4E-92266800E616}"/>
              </a:ext>
            </a:extLst>
          </p:cNvPr>
          <p:cNvSpPr>
            <a:spLocks noGrp="1"/>
          </p:cNvSpPr>
          <p:nvPr>
            <p:ph type="sldNum" sz="quarter" idx="12"/>
          </p:nvPr>
        </p:nvSpPr>
        <p:spPr/>
        <p:txBody>
          <a:bodyPr/>
          <a:lstStyle/>
          <a:p>
            <a:fld id="{2A013F82-EE5E-44EE-A61D-E31C6657F26F}" type="slidenum">
              <a:rPr lang="en-US" smtClean="0"/>
              <a:pPr/>
              <a:t>5</a:t>
            </a:fld>
            <a:r>
              <a:rPr lang="en-US"/>
              <a:t> of 21</a:t>
            </a:r>
            <a:endParaRPr lang="en-US" dirty="0"/>
          </a:p>
        </p:txBody>
      </p:sp>
    </p:spTree>
    <p:extLst>
      <p:ext uri="{BB962C8B-B14F-4D97-AF65-F5344CB8AC3E}">
        <p14:creationId xmlns:p14="http://schemas.microsoft.com/office/powerpoint/2010/main" val="350160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8DAFC-BCF8-434E-9398-720991DCA97E}"/>
              </a:ext>
            </a:extLst>
          </p:cNvPr>
          <p:cNvSpPr>
            <a:spLocks noGrp="1"/>
          </p:cNvSpPr>
          <p:nvPr>
            <p:ph type="title"/>
          </p:nvPr>
        </p:nvSpPr>
        <p:spPr/>
        <p:txBody>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Text Placeholder 2">
            <a:extLst>
              <a:ext uri="{FF2B5EF4-FFF2-40B4-BE49-F238E27FC236}">
                <a16:creationId xmlns="" xmlns:a16="http://schemas.microsoft.com/office/drawing/2014/main" id="{998B2ADB-4577-422B-A615-888526E980E3}"/>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 xmlns:a16="http://schemas.microsoft.com/office/drawing/2014/main" id="{FBDA6BB8-017D-44E9-B5EE-E039A0102089}"/>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51437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4A46CF-0C91-4FF1-97D4-3C8726E88B96}"/>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2E4E5C30-20E7-4C92-9420-CE036D32006E}"/>
              </a:ext>
            </a:extLst>
          </p:cNvPr>
          <p:cNvSpPr>
            <a:spLocks noGrp="1"/>
          </p:cNvSpPr>
          <p:nvPr>
            <p:ph sz="half" idx="1"/>
          </p:nvPr>
        </p:nvSpPr>
        <p:spPr>
          <a:xfrm>
            <a:off x="7161212" y="2438400"/>
            <a:ext cx="4589631" cy="2819398"/>
          </a:xfrm>
        </p:spPr>
        <p:txBody>
          <a:bodyPr>
            <a:normAutofit lnSpcReduction="10000"/>
          </a:bodyPr>
          <a:lstStyle/>
          <a:p>
            <a:pPr marL="0" indent="0" algn="l" rtl="0">
              <a:lnSpc>
                <a:spcPct val="150000"/>
              </a:lnSpc>
              <a:buNone/>
            </a:pPr>
            <a:r>
              <a:rPr lang="en-US" dirty="0">
                <a:latin typeface="Sitka Banner" panose="02000505000000020004" pitchFamily="2" charset="0"/>
              </a:rPr>
              <a:t>Air-gap refers to computers or networks that are not connected directly to the internet or to any other computers that are connected to the internet.</a:t>
            </a:r>
            <a:endParaRPr lang="fa-IR" dirty="0">
              <a:latin typeface="Sitka Banner" panose="02000505000000020004" pitchFamily="2" charset="0"/>
            </a:endParaRPr>
          </a:p>
        </p:txBody>
      </p:sp>
      <p:pic>
        <p:nvPicPr>
          <p:cNvPr id="7" name="Content Placeholder 6">
            <a:extLst>
              <a:ext uri="{FF2B5EF4-FFF2-40B4-BE49-F238E27FC236}">
                <a16:creationId xmlns="" xmlns:a16="http://schemas.microsoft.com/office/drawing/2014/main" id="{E133D6D8-A559-4395-A6AD-19191B991E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141412" y="2603446"/>
            <a:ext cx="5290949" cy="26454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Slide Number Placeholder 5">
            <a:extLst>
              <a:ext uri="{FF2B5EF4-FFF2-40B4-BE49-F238E27FC236}">
                <a16:creationId xmlns="" xmlns:a16="http://schemas.microsoft.com/office/drawing/2014/main" id="{1C9D7785-ECE3-4B9D-849D-20069E2C95B0}"/>
              </a:ext>
            </a:extLst>
          </p:cNvPr>
          <p:cNvSpPr>
            <a:spLocks noGrp="1"/>
          </p:cNvSpPr>
          <p:nvPr>
            <p:ph type="sldNum" sz="quarter" idx="12"/>
          </p:nvPr>
        </p:nvSpPr>
        <p:spPr/>
        <p:txBody>
          <a:bodyPr/>
          <a:lstStyle/>
          <a:p>
            <a:fld id="{2A013F82-EE5E-44EE-A61D-E31C6657F26F}" type="slidenum">
              <a:rPr lang="en-US" smtClean="0"/>
              <a:pPr/>
              <a:t>7</a:t>
            </a:fld>
            <a:r>
              <a:rPr lang="en-US"/>
              <a:t> of 6</a:t>
            </a:r>
            <a:endParaRPr lang="en-US" dirty="0"/>
          </a:p>
        </p:txBody>
      </p:sp>
    </p:spTree>
    <p:extLst>
      <p:ext uri="{BB962C8B-B14F-4D97-AF65-F5344CB8AC3E}">
        <p14:creationId xmlns:p14="http://schemas.microsoft.com/office/powerpoint/2010/main" val="214756918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CCA14-405F-4D19-B7D3-F92482D20819}"/>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Content Placeholder 2">
            <a:extLst>
              <a:ext uri="{FF2B5EF4-FFF2-40B4-BE49-F238E27FC236}">
                <a16:creationId xmlns="" xmlns:a16="http://schemas.microsoft.com/office/drawing/2014/main" id="{DE8BD9D2-E992-4FCC-BC06-062DEE21E072}"/>
              </a:ext>
            </a:extLst>
          </p:cNvPr>
          <p:cNvSpPr>
            <a:spLocks noGrp="1"/>
          </p:cNvSpPr>
          <p:nvPr>
            <p:ph idx="1"/>
          </p:nvPr>
        </p:nvSpPr>
        <p:spPr>
          <a:xfrm>
            <a:off x="1522413" y="2209801"/>
            <a:ext cx="4571999" cy="2895600"/>
          </a:xfrm>
        </p:spPr>
        <p:txBody>
          <a:bodyPr>
            <a:normAutofit/>
          </a:bodyPr>
          <a:lstStyle/>
          <a:p>
            <a:pPr marL="0" indent="0" algn="l" rtl="0">
              <a:lnSpc>
                <a:spcPct val="160000"/>
              </a:lnSpc>
              <a:buNone/>
            </a:pPr>
            <a:r>
              <a:rPr lang="en-US" dirty="0">
                <a:latin typeface="Sitka Banner" panose="02000505000000020004" pitchFamily="2" charset="0"/>
              </a:rPr>
              <a:t>A true air gapped computer is also physically isolated, meaning data can only be passed to it physically </a:t>
            </a:r>
            <a:r>
              <a:rPr lang="en-US" sz="2000" dirty="0">
                <a:latin typeface="Sitka Banner" panose="02000505000000020004" pitchFamily="2" charset="0"/>
              </a:rPr>
              <a:t>(via USB, removable media or a firewire with another machine).</a:t>
            </a:r>
            <a:endParaRPr lang="fa-IR" dirty="0">
              <a:latin typeface="Sitka Banner" panose="02000505000000020004" pitchFamily="2" charset="0"/>
            </a:endParaRPr>
          </a:p>
        </p:txBody>
      </p:sp>
      <p:pic>
        <p:nvPicPr>
          <p:cNvPr id="6" name="Picture 5">
            <a:extLst>
              <a:ext uri="{FF2B5EF4-FFF2-40B4-BE49-F238E27FC236}">
                <a16:creationId xmlns="" xmlns:a16="http://schemas.microsoft.com/office/drawing/2014/main" id="{0F872657-375D-4DC3-9EC3-B52CE44CCC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2411668"/>
            <a:ext cx="5029200" cy="2693733"/>
          </a:xfrm>
          <a:prstGeom prst="round2DiagRect">
            <a:avLst>
              <a:gd name="adj1" fmla="val 0"/>
              <a:gd name="adj2" fmla="val 31874"/>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a:extLst>
              <a:ext uri="{FF2B5EF4-FFF2-40B4-BE49-F238E27FC236}">
                <a16:creationId xmlns="" xmlns:a16="http://schemas.microsoft.com/office/drawing/2014/main" id="{1C03DE1D-306F-46A6-8C39-552F43EBF6D2}"/>
              </a:ext>
            </a:extLst>
          </p:cNvPr>
          <p:cNvSpPr>
            <a:spLocks noGrp="1"/>
          </p:cNvSpPr>
          <p:nvPr>
            <p:ph type="sldNum" sz="quarter" idx="12"/>
          </p:nvPr>
        </p:nvSpPr>
        <p:spPr/>
        <p:txBody>
          <a:bodyPr/>
          <a:lstStyle/>
          <a:p>
            <a:fld id="{2A013F82-EE5E-44EE-A61D-E31C6657F26F}" type="slidenum">
              <a:rPr lang="en-US" smtClean="0"/>
              <a:pPr/>
              <a:t>8</a:t>
            </a:fld>
            <a:r>
              <a:rPr lang="en-US"/>
              <a:t> of 21</a:t>
            </a:r>
            <a:endParaRPr lang="en-US" dirty="0"/>
          </a:p>
        </p:txBody>
      </p:sp>
    </p:spTree>
    <p:extLst>
      <p:ext uri="{BB962C8B-B14F-4D97-AF65-F5344CB8AC3E}">
        <p14:creationId xmlns:p14="http://schemas.microsoft.com/office/powerpoint/2010/main" val="38116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E6D02-6D58-4ECE-AA0E-8C177F20059D}"/>
              </a:ext>
            </a:extLst>
          </p:cNvPr>
          <p:cNvSpPr>
            <a:spLocks noGrp="1"/>
          </p:cNvSpPr>
          <p:nvPr>
            <p:ph type="title"/>
          </p:nvPr>
        </p:nvSpPr>
        <p:spPr/>
        <p:txBody>
          <a:bodyPr/>
          <a:lstStyle/>
          <a:p>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Text Placeholder 2">
            <a:extLst>
              <a:ext uri="{FF2B5EF4-FFF2-40B4-BE49-F238E27FC236}">
                <a16:creationId xmlns="" xmlns:a16="http://schemas.microsoft.com/office/drawing/2014/main" id="{873AD796-EBDC-4D37-B2B8-1E7656D37701}"/>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 xmlns:a16="http://schemas.microsoft.com/office/drawing/2014/main" id="{FB338C93-36D7-42A4-A7AB-9A7CABF27729}"/>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142286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526</TotalTime>
  <Words>689</Words>
  <Application>Microsoft Office PowerPoint</Application>
  <PresentationFormat>Custom</PresentationFormat>
  <Paragraphs>90</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Colonna MT</vt:lpstr>
      <vt:lpstr>Corbel</vt:lpstr>
      <vt:lpstr>Moalla</vt:lpstr>
      <vt:lpstr>MrRobot</vt:lpstr>
      <vt:lpstr>Sakkal Majalla</vt:lpstr>
      <vt:lpstr>Sitka Banner</vt:lpstr>
      <vt:lpstr>Sitka Subheading</vt:lpstr>
      <vt:lpstr>Tahoma</vt:lpstr>
      <vt:lpstr>Wingdings</vt:lpstr>
      <vt:lpstr>Digital Blue Tunnel 16x9</vt:lpstr>
      <vt:lpstr>Air Gap Systems</vt:lpstr>
      <vt:lpstr>Table of Contents</vt:lpstr>
      <vt:lpstr>Introduction</vt:lpstr>
      <vt:lpstr>Introduction</vt:lpstr>
      <vt:lpstr>Introduction</vt:lpstr>
      <vt:lpstr>What are air gap systems?</vt:lpstr>
      <vt:lpstr>What are air gap systems?</vt:lpstr>
      <vt:lpstr>What are air gap systems?</vt:lpstr>
      <vt:lpstr>Usages of air gap systems</vt:lpstr>
      <vt:lpstr>Usages of air gap systems</vt:lpstr>
      <vt:lpstr>Usages of air gap systems</vt:lpstr>
      <vt:lpstr>Flaws of air gap systems</vt:lpstr>
      <vt:lpstr>Flaws of air gap systems</vt:lpstr>
      <vt:lpstr>Flaws of air gap systems</vt:lpstr>
      <vt:lpstr>The easy way to breach an air gapped computer</vt:lpstr>
      <vt:lpstr>Other ways to breach air gapped computers</vt:lpstr>
      <vt:lpstr>Stuxnet, the most famous infection of air gap systems</vt:lpstr>
      <vt:lpstr>Conclusion</vt:lpstr>
      <vt:lpstr>Conclusion</vt:lpstr>
      <vt:lpstr>The end</vt:lpstr>
      <vt:lpstr>PowerPoint Presentation</vt:lpstr>
      <vt:lpstr>Thanks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Gap Systems</dc:title>
  <dc:creator>amirmohamad babaee</dc:creator>
  <cp:lastModifiedBy>Amir.h21 Najafi zadeh</cp:lastModifiedBy>
  <cp:revision>33</cp:revision>
  <dcterms:created xsi:type="dcterms:W3CDTF">2020-09-30T14:09:47Z</dcterms:created>
  <dcterms:modified xsi:type="dcterms:W3CDTF">2020-10-11T05:51:55Z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