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2"/>
  </p:notesMasterIdLst>
  <p:sldIdLst>
    <p:sldId id="257" r:id="rId3"/>
    <p:sldId id="260" r:id="rId4"/>
    <p:sldId id="290" r:id="rId5"/>
    <p:sldId id="261" r:id="rId6"/>
    <p:sldId id="262" r:id="rId7"/>
    <p:sldId id="291" r:id="rId8"/>
    <p:sldId id="263" r:id="rId9"/>
    <p:sldId id="264" r:id="rId10"/>
    <p:sldId id="265" r:id="rId11"/>
    <p:sldId id="266" r:id="rId12"/>
    <p:sldId id="267" r:id="rId13"/>
    <p:sldId id="268" r:id="rId14"/>
    <p:sldId id="315" r:id="rId15"/>
    <p:sldId id="269" r:id="rId16"/>
    <p:sldId id="271" r:id="rId17"/>
    <p:sldId id="270" r:id="rId18"/>
    <p:sldId id="272" r:id="rId19"/>
    <p:sldId id="273" r:id="rId20"/>
    <p:sldId id="274" r:id="rId21"/>
    <p:sldId id="275" r:id="rId22"/>
    <p:sldId id="276" r:id="rId23"/>
    <p:sldId id="316" r:id="rId24"/>
    <p:sldId id="277" r:id="rId25"/>
    <p:sldId id="278" r:id="rId26"/>
    <p:sldId id="283" r:id="rId27"/>
    <p:sldId id="279" r:id="rId28"/>
    <p:sldId id="280" r:id="rId29"/>
    <p:sldId id="284" r:id="rId30"/>
    <p:sldId id="285" r:id="rId31"/>
    <p:sldId id="281" r:id="rId32"/>
    <p:sldId id="286" r:id="rId33"/>
    <p:sldId id="282" r:id="rId34"/>
    <p:sldId id="287" r:id="rId35"/>
    <p:sldId id="288" r:id="rId36"/>
    <p:sldId id="289" r:id="rId37"/>
    <p:sldId id="317"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5C59A-0662-4068-AD8A-E10846A66B79}" type="datetimeFigureOut">
              <a:rPr lang="en-US" smtClean="0"/>
              <a:t>2021-02-18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BEA52-FA64-46A5-BE43-BBCD6D2A1E57}" type="slidenum">
              <a:rPr lang="en-US" smtClean="0"/>
              <a:t>‹#›</a:t>
            </a:fld>
            <a:endParaRPr lang="en-US"/>
          </a:p>
        </p:txBody>
      </p:sp>
    </p:spTree>
    <p:extLst>
      <p:ext uri="{BB962C8B-B14F-4D97-AF65-F5344CB8AC3E}">
        <p14:creationId xmlns:p14="http://schemas.microsoft.com/office/powerpoint/2010/main" val="379870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EA52-FA64-46A5-BE43-BBCD6D2A1E57}" type="slidenum">
              <a:rPr lang="en-US" smtClean="0"/>
              <a:t>3</a:t>
            </a:fld>
            <a:endParaRPr lang="en-US"/>
          </a:p>
        </p:txBody>
      </p:sp>
    </p:spTree>
    <p:extLst>
      <p:ext uri="{BB962C8B-B14F-4D97-AF65-F5344CB8AC3E}">
        <p14:creationId xmlns:p14="http://schemas.microsoft.com/office/powerpoint/2010/main" val="221090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80722-43D1-496A-9D2C-91F7EE9DB1EA}" type="datetimeFigureOut">
              <a:rPr lang="en-US" smtClean="0"/>
              <a:t>2021-02-18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44869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80722-43D1-496A-9D2C-91F7EE9DB1EA}" type="datetimeFigureOut">
              <a:rPr lang="en-US" smtClean="0"/>
              <a:t>2021-02-18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00769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80722-43D1-496A-9D2C-91F7EE9DB1EA}" type="datetimeFigureOut">
              <a:rPr lang="en-US" smtClean="0"/>
              <a:t>2021-02-18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407241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اسلاید با مت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FC2AC-1430-48B1-AC82-748AC68B411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19B2FDD3-24FA-4097-989F-554311D86DFB}"/>
              </a:ext>
            </a:extLst>
          </p:cNvPr>
          <p:cNvSpPr>
            <a:spLocks noGrp="1"/>
          </p:cNvSpPr>
          <p:nvPr>
            <p:ph type="subTitle" idx="1"/>
          </p:nvPr>
        </p:nvSpPr>
        <p:spPr>
          <a:xfrm>
            <a:off x="1524000" y="1608667"/>
            <a:ext cx="9144000" cy="3649133"/>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Box 8">
            <a:extLst>
              <a:ext uri="{FF2B5EF4-FFF2-40B4-BE49-F238E27FC236}">
                <a16:creationId xmlns:a16="http://schemas.microsoft.com/office/drawing/2014/main" xmlns="" id="{D0CCFA76-3F55-4FC3-8F3F-58F5215B0B81}"/>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4107906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اسلاید با عکس در چپ">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E06151-B2EE-463C-96E7-44FE54057D42}"/>
              </a:ext>
            </a:extLst>
          </p:cNvPr>
          <p:cNvSpPr>
            <a:spLocks noGrp="1"/>
          </p:cNvSpPr>
          <p:nvPr>
            <p:ph idx="1"/>
          </p:nvPr>
        </p:nvSpPr>
        <p:spPr>
          <a:xfrm>
            <a:off x="838200" y="1825625"/>
            <a:ext cx="448733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xmlns="" id="{0851FDFE-623E-4CD9-BBF7-B8AF69EC5AA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xmlns="" id="{F8246772-86C2-4354-A509-57169A4EF22C}"/>
              </a:ext>
            </a:extLst>
          </p:cNvPr>
          <p:cNvSpPr>
            <a:spLocks noGrp="1"/>
          </p:cNvSpPr>
          <p:nvPr>
            <p:ph type="subTitle" idx="13"/>
          </p:nvPr>
        </p:nvSpPr>
        <p:spPr>
          <a:xfrm>
            <a:off x="5850467" y="2040467"/>
            <a:ext cx="4927600" cy="3649133"/>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Box 13">
            <a:extLst>
              <a:ext uri="{FF2B5EF4-FFF2-40B4-BE49-F238E27FC236}">
                <a16:creationId xmlns:a16="http://schemas.microsoft.com/office/drawing/2014/main" xmlns="" id="{3A3BF0C5-9AC1-438D-841C-27BB07ACE444}"/>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197684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اسلاید با عکس وسط">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E06151-B2EE-463C-96E7-44FE54057D42}"/>
              </a:ext>
            </a:extLst>
          </p:cNvPr>
          <p:cNvSpPr>
            <a:spLocks noGrp="1"/>
          </p:cNvSpPr>
          <p:nvPr>
            <p:ph idx="1"/>
          </p:nvPr>
        </p:nvSpPr>
        <p:spPr>
          <a:xfrm>
            <a:off x="3124201" y="1530330"/>
            <a:ext cx="5579532" cy="2099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xmlns="" id="{0851FDFE-623E-4CD9-BBF7-B8AF69EC5AA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xmlns="" id="{F26ED5D5-75BC-451E-8142-980773047026}"/>
              </a:ext>
            </a:extLst>
          </p:cNvPr>
          <p:cNvSpPr>
            <a:spLocks noGrp="1"/>
          </p:cNvSpPr>
          <p:nvPr>
            <p:ph type="subTitle" idx="10"/>
          </p:nvPr>
        </p:nvSpPr>
        <p:spPr>
          <a:xfrm>
            <a:off x="1524000" y="3725333"/>
            <a:ext cx="9144000" cy="2218267"/>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xmlns="" id="{D8864C83-B93D-4625-A115-EC54D72D19F7}"/>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209144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80722-43D1-496A-9D2C-91F7EE9DB1EA}" type="datetimeFigureOut">
              <a:rPr lang="en-US" smtClean="0"/>
              <a:t>2021-02-18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140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80722-43D1-496A-9D2C-91F7EE9DB1EA}" type="datetimeFigureOut">
              <a:rPr lang="en-US" smtClean="0"/>
              <a:t>2021-02-18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74232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80722-43D1-496A-9D2C-91F7EE9DB1EA}" type="datetimeFigureOut">
              <a:rPr lang="en-US" smtClean="0"/>
              <a:t>2021-02-18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97310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80722-43D1-496A-9D2C-91F7EE9DB1EA}" type="datetimeFigureOut">
              <a:rPr lang="en-US" smtClean="0"/>
              <a:t>2021-02-18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106044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80722-43D1-496A-9D2C-91F7EE9DB1EA}" type="datetimeFigureOut">
              <a:rPr lang="en-US" smtClean="0"/>
              <a:t>2021-02-18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128229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80722-43D1-496A-9D2C-91F7EE9DB1EA}" type="datetimeFigureOut">
              <a:rPr lang="en-US" smtClean="0"/>
              <a:t>2021-02-18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28214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80722-43D1-496A-9D2C-91F7EE9DB1EA}" type="datetimeFigureOut">
              <a:rPr lang="en-US" smtClean="0"/>
              <a:t>2021-02-18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425594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80722-43D1-496A-9D2C-91F7EE9DB1EA}" type="datetimeFigureOut">
              <a:rPr lang="en-US" smtClean="0"/>
              <a:t>2021-02-18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A2ACE-F05B-4750-9B26-B839B34C21FB}" type="slidenum">
              <a:rPr lang="en-US" smtClean="0"/>
              <a:t>‹#›</a:t>
            </a:fld>
            <a:endParaRPr lang="en-US"/>
          </a:p>
        </p:txBody>
      </p:sp>
    </p:spTree>
    <p:extLst>
      <p:ext uri="{BB962C8B-B14F-4D97-AF65-F5344CB8AC3E}">
        <p14:creationId xmlns:p14="http://schemas.microsoft.com/office/powerpoint/2010/main" val="257849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80722-43D1-496A-9D2C-91F7EE9DB1EA}" type="datetimeFigureOut">
              <a:rPr lang="en-US" smtClean="0"/>
              <a:t>2021-02-18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A2ACE-F05B-4750-9B26-B839B34C21FB}" type="slidenum">
              <a:rPr lang="en-US" smtClean="0"/>
              <a:t>‹#›</a:t>
            </a:fld>
            <a:endParaRPr lang="en-US"/>
          </a:p>
        </p:txBody>
      </p:sp>
    </p:spTree>
    <p:extLst>
      <p:ext uri="{BB962C8B-B14F-4D97-AF65-F5344CB8AC3E}">
        <p14:creationId xmlns:p14="http://schemas.microsoft.com/office/powerpoint/2010/main" val="279940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CDDAF06-1BA8-4979-9363-CC6B3AA969B8}"/>
              </a:ext>
            </a:extLst>
          </p:cNvPr>
          <p:cNvSpPr/>
          <p:nvPr userDrawn="1"/>
        </p:nvSpPr>
        <p:spPr>
          <a:xfrm>
            <a:off x="0" y="0"/>
            <a:ext cx="12192000" cy="6858000"/>
          </a:xfrm>
          <a:prstGeom prst="rect">
            <a:avLst/>
          </a:prstGeom>
          <a:gradFill flip="none" rotWithShape="1">
            <a:gsLst>
              <a:gs pos="61000">
                <a:srgbClr val="421132"/>
              </a:gs>
              <a:gs pos="0">
                <a:srgbClr val="7B0D09"/>
              </a:gs>
              <a:gs pos="100000">
                <a:srgbClr val="09145D"/>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2" name="Title Placeholder 1">
            <a:extLst>
              <a:ext uri="{FF2B5EF4-FFF2-40B4-BE49-F238E27FC236}">
                <a16:creationId xmlns:a16="http://schemas.microsoft.com/office/drawing/2014/main" xmlns="" id="{269E0BCF-9655-4ADD-8A84-49D96CA8F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D29AE7F-24F4-4D55-A39B-DCA36B38E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204844-28E4-4EAB-8270-7688FBD1D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5301-45B7-40E2-9A8E-99C89F1D2C26}" type="datetimeFigureOut">
              <a:rPr lang="en-US" smtClean="0">
                <a:solidFill>
                  <a:prstClr val="black">
                    <a:tint val="75000"/>
                  </a:prstClr>
                </a:solidFill>
              </a:rPr>
              <a:pPr/>
              <a:t>2021-02-18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DF2F70C-6280-4669-A24F-F21CA894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04163C8-02AC-4279-AADB-42A6D9361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96200-9023-4420-A1C2-62774C7FA49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99962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uru99.com/linux-pipe-grep.html/" TargetMode="External"/><Relationship Id="rId3" Type="http://schemas.openxmlformats.org/officeDocument/2006/relationships/hyperlink" Target="https://www.linux.com/topic/desktop/how-search-files-linux-command-line/" TargetMode="External"/><Relationship Id="rId7" Type="http://schemas.openxmlformats.org/officeDocument/2006/relationships/hyperlink" Target="https://www.cyberciti.biz/faq/howto-use-grep-command-in-linux-unix/" TargetMode="External"/><Relationship Id="rId2" Type="http://schemas.openxmlformats.org/officeDocument/2006/relationships/hyperlink" Target="https://linuxize.com/post/how-to-find-files-in-linux-using-the-command-line/" TargetMode="External"/><Relationship Id="rId1" Type="http://schemas.openxmlformats.org/officeDocument/2006/relationships/slideLayout" Target="../slideLayouts/slideLayout12.xml"/><Relationship Id="rId6" Type="http://schemas.openxmlformats.org/officeDocument/2006/relationships/hyperlink" Target="https://phoenixnap.com/kb/grep-command-linux-unix-examples/" TargetMode="External"/><Relationship Id="rId5" Type="http://schemas.openxmlformats.org/officeDocument/2006/relationships/hyperlink" Target="https://www.binarytides.com/linux-find-command-examples/" TargetMode="External"/><Relationship Id="rId4" Type="http://schemas.openxmlformats.org/officeDocument/2006/relationships/hyperlink" Target="https://www.plesk.com/blog/various/find-files-in-linux-via-command-line/" TargetMode="External"/><Relationship Id="rId9" Type="http://schemas.openxmlformats.org/officeDocument/2006/relationships/hyperlink" Target="https://www.geeksforgeeks.org/piping-in-unix-or-linu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59.xml"/><Relationship Id="rId2" Type="http://schemas.openxmlformats.org/officeDocument/2006/relationships/slide" Target="slide4.xml"/><Relationship Id="rId1" Type="http://schemas.openxmlformats.org/officeDocument/2006/relationships/slideLayout" Target="../slideLayouts/slideLayout12.xml"/><Relationship Id="rId6" Type="http://schemas.openxmlformats.org/officeDocument/2006/relationships/slide" Target="slide37.xml"/><Relationship Id="rId5" Type="http://schemas.openxmlformats.org/officeDocument/2006/relationships/slide" Target="slide23.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yberciti.biz/faq/howto-linux-unix-delete-remove-file/" TargetMode="External"/><Relationship Id="rId7" Type="http://schemas.openxmlformats.org/officeDocument/2006/relationships/hyperlink" Target="https://linuxize.com/post/how-to-move-files-in-linux-with-mv-command/" TargetMode="External"/><Relationship Id="rId2" Type="http://schemas.openxmlformats.org/officeDocument/2006/relationships/hyperlink" Target="https://linuxize.com/post/how-to-remove-files-and-directories-using-linux-command-line/" TargetMode="External"/><Relationship Id="rId1" Type="http://schemas.openxmlformats.org/officeDocument/2006/relationships/slideLayout" Target="../slideLayouts/slideLayout12.xml"/><Relationship Id="rId6" Type="http://schemas.openxmlformats.org/officeDocument/2006/relationships/hyperlink" Target="https://www.rapidtables.com/code/linux/mv.html" TargetMode="External"/><Relationship Id="rId5" Type="http://schemas.openxmlformats.org/officeDocument/2006/relationships/hyperlink" Target="https://phoenixnap.com/kb/how-to-copy-files-directories-linux/" TargetMode="External"/><Relationship Id="rId4" Type="http://schemas.openxmlformats.org/officeDocument/2006/relationships/hyperlink" Target="https://www.cyberciti.biz/faq/copy-comman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www.tecmint.com/use-wildcards-to-match-filenames-in-linux/" TargetMode="External"/><Relationship Id="rId7" Type="http://schemas.openxmlformats.org/officeDocument/2006/relationships/hyperlink" Target="https://kompjuteras.com/en/wildcards-in-linux-commands-with-practical-examples/" TargetMode="External"/><Relationship Id="rId2" Type="http://schemas.openxmlformats.org/officeDocument/2006/relationships/hyperlink" Target="https://geek-university.com/linux/wildcard/" TargetMode="External"/><Relationship Id="rId1" Type="http://schemas.openxmlformats.org/officeDocument/2006/relationships/slideLayout" Target="../slideLayouts/slideLayout12.xml"/><Relationship Id="rId6" Type="http://schemas.openxmlformats.org/officeDocument/2006/relationships/hyperlink" Target="https://tldp.org/LDP/GNU-Linux-Tools-Summary/html/x11655.htm/" TargetMode="External"/><Relationship Id="rId5" Type="http://schemas.openxmlformats.org/officeDocument/2006/relationships/hyperlink" Target="https://linuxhint.com/bash_wildcard_tutorial/" TargetMode="External"/><Relationship Id="rId4" Type="http://schemas.openxmlformats.org/officeDocument/2006/relationships/hyperlink" Target="https://ryanstutorials.net/linuxtutorial/wildcards.php/"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pidtables.com/code/linux/ls.html" TargetMode="External"/><Relationship Id="rId2" Type="http://schemas.openxmlformats.org/officeDocument/2006/relationships/hyperlink" Target="https://www.freecodecamp.org/news/the-linux-ls-command-how-to-list-files-in-a-directory-with-options/" TargetMode="External"/><Relationship Id="rId1" Type="http://schemas.openxmlformats.org/officeDocument/2006/relationships/slideLayout" Target="../slideLayouts/slideLayout12.xml"/><Relationship Id="rId4" Type="http://schemas.openxmlformats.org/officeDocument/2006/relationships/hyperlink" Target="https://www.mkssoftware.com/docs/man1/ls.1.as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3EF51E2-8D59-4854-9958-1509221488C2}"/>
              </a:ext>
            </a:extLst>
          </p:cNvPr>
          <p:cNvSpPr/>
          <p:nvPr/>
        </p:nvSpPr>
        <p:spPr>
          <a:xfrm>
            <a:off x="0" y="0"/>
            <a:ext cx="12192000" cy="6858000"/>
          </a:xfrm>
          <a:prstGeom prst="rect">
            <a:avLst/>
          </a:prstGeom>
          <a:gradFill flip="none" rotWithShape="1">
            <a:gsLst>
              <a:gs pos="61000">
                <a:srgbClr val="421132"/>
              </a:gs>
              <a:gs pos="0">
                <a:srgbClr val="7B0D09"/>
              </a:gs>
              <a:gs pos="100000">
                <a:srgbClr val="09145D"/>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xmlns="" id="{1329FB39-9C56-4A8F-B3BB-1A76A74325BC}"/>
              </a:ext>
            </a:extLst>
          </p:cNvPr>
          <p:cNvSpPr/>
          <p:nvPr/>
        </p:nvSpPr>
        <p:spPr>
          <a:xfrm>
            <a:off x="5563161" y="2850683"/>
            <a:ext cx="793008" cy="79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275F90D7-5971-4C11-B41D-50378288097C}"/>
              </a:ext>
            </a:extLst>
          </p:cNvPr>
          <p:cNvSpPr/>
          <p:nvPr/>
        </p:nvSpPr>
        <p:spPr>
          <a:xfrm>
            <a:off x="5536279" y="2824181"/>
            <a:ext cx="846772" cy="8480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A5D2E48-C017-41BB-A044-99F7A3067FD3}"/>
              </a:ext>
            </a:extLst>
          </p:cNvPr>
          <p:cNvSpPr/>
          <p:nvPr/>
        </p:nvSpPr>
        <p:spPr>
          <a:xfrm>
            <a:off x="5230500" y="2519407"/>
            <a:ext cx="1458329" cy="145761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454CB160-726D-43EA-AD21-5933E46AB5C8}"/>
              </a:ext>
            </a:extLst>
          </p:cNvPr>
          <p:cNvCxnSpPr>
            <a:cxnSpLocks/>
          </p:cNvCxnSpPr>
          <p:nvPr/>
        </p:nvCxnSpPr>
        <p:spPr>
          <a:xfrm flipV="1">
            <a:off x="5959665" y="1436534"/>
            <a:ext cx="0" cy="1060084"/>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2" name="Circle: Hollow 11">
            <a:extLst>
              <a:ext uri="{FF2B5EF4-FFF2-40B4-BE49-F238E27FC236}">
                <a16:creationId xmlns:a16="http://schemas.microsoft.com/office/drawing/2014/main" xmlns="" id="{AE95CAA7-45C4-4CC9-A3EF-A5A65FA60ECA}"/>
              </a:ext>
            </a:extLst>
          </p:cNvPr>
          <p:cNvSpPr/>
          <p:nvPr/>
        </p:nvSpPr>
        <p:spPr>
          <a:xfrm>
            <a:off x="5852138" y="1198015"/>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2" name="Straight Connector 21">
            <a:extLst>
              <a:ext uri="{FF2B5EF4-FFF2-40B4-BE49-F238E27FC236}">
                <a16:creationId xmlns:a16="http://schemas.microsoft.com/office/drawing/2014/main" xmlns="" id="{4E3128D6-99C8-46DD-9A2D-212758F059E7}"/>
              </a:ext>
            </a:extLst>
          </p:cNvPr>
          <p:cNvCxnSpPr>
            <a:cxnSpLocks/>
          </p:cNvCxnSpPr>
          <p:nvPr/>
        </p:nvCxnSpPr>
        <p:spPr>
          <a:xfrm>
            <a:off x="5959665" y="3999812"/>
            <a:ext cx="0" cy="1060084"/>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3" name="Circle: Hollow 22">
            <a:extLst>
              <a:ext uri="{FF2B5EF4-FFF2-40B4-BE49-F238E27FC236}">
                <a16:creationId xmlns:a16="http://schemas.microsoft.com/office/drawing/2014/main" xmlns="" id="{31D683D7-0660-4917-98FA-F8F9AC375606}"/>
              </a:ext>
            </a:extLst>
          </p:cNvPr>
          <p:cNvSpPr/>
          <p:nvPr/>
        </p:nvSpPr>
        <p:spPr>
          <a:xfrm flipV="1">
            <a:off x="5852138" y="5086398"/>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5" name="Straight Connector 24">
            <a:extLst>
              <a:ext uri="{FF2B5EF4-FFF2-40B4-BE49-F238E27FC236}">
                <a16:creationId xmlns:a16="http://schemas.microsoft.com/office/drawing/2014/main" xmlns="" id="{0203AAF1-FEB0-4F22-A2E2-643D001FFD54}"/>
              </a:ext>
            </a:extLst>
          </p:cNvPr>
          <p:cNvCxnSpPr>
            <a:cxnSpLocks/>
          </p:cNvCxnSpPr>
          <p:nvPr/>
        </p:nvCxnSpPr>
        <p:spPr>
          <a:xfrm rot="16200000" flipV="1">
            <a:off x="4680144" y="2719049"/>
            <a:ext cx="0" cy="105833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6" name="Circle: Hollow 25">
            <a:extLst>
              <a:ext uri="{FF2B5EF4-FFF2-40B4-BE49-F238E27FC236}">
                <a16:creationId xmlns:a16="http://schemas.microsoft.com/office/drawing/2014/main" xmlns="" id="{863A99CC-F23F-43EB-8401-BCEF5C039D37}"/>
              </a:ext>
            </a:extLst>
          </p:cNvPr>
          <p:cNvSpPr/>
          <p:nvPr/>
        </p:nvSpPr>
        <p:spPr>
          <a:xfrm rot="16200000">
            <a:off x="3909537" y="3142381"/>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Connector 27">
            <a:extLst>
              <a:ext uri="{FF2B5EF4-FFF2-40B4-BE49-F238E27FC236}">
                <a16:creationId xmlns:a16="http://schemas.microsoft.com/office/drawing/2014/main" xmlns="" id="{941F5E60-A8C9-4F64-8734-11CDF092D827}"/>
              </a:ext>
            </a:extLst>
          </p:cNvPr>
          <p:cNvCxnSpPr>
            <a:cxnSpLocks/>
          </p:cNvCxnSpPr>
          <p:nvPr/>
        </p:nvCxnSpPr>
        <p:spPr>
          <a:xfrm rot="16200000">
            <a:off x="7239186" y="2719049"/>
            <a:ext cx="0" cy="1058333"/>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9" name="Circle: Hollow 28">
            <a:extLst>
              <a:ext uri="{FF2B5EF4-FFF2-40B4-BE49-F238E27FC236}">
                <a16:creationId xmlns:a16="http://schemas.microsoft.com/office/drawing/2014/main" xmlns="" id="{225DC978-38D2-4D68-B3CC-DFE46E9C700A}"/>
              </a:ext>
            </a:extLst>
          </p:cNvPr>
          <p:cNvSpPr/>
          <p:nvPr/>
        </p:nvSpPr>
        <p:spPr>
          <a:xfrm rot="16200000" flipV="1">
            <a:off x="7794383" y="3142381"/>
            <a:ext cx="215409" cy="21166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xmlns="" id="{5CFAB704-1A0B-46D7-B31B-02F29A17681C}"/>
              </a:ext>
            </a:extLst>
          </p:cNvPr>
          <p:cNvCxnSpPr>
            <a:cxnSpLocks/>
          </p:cNvCxnSpPr>
          <p:nvPr/>
        </p:nvCxnSpPr>
        <p:spPr>
          <a:xfrm flipV="1">
            <a:off x="5737103" y="2095153"/>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3" name="Circle: Hollow 32">
            <a:extLst>
              <a:ext uri="{FF2B5EF4-FFF2-40B4-BE49-F238E27FC236}">
                <a16:creationId xmlns:a16="http://schemas.microsoft.com/office/drawing/2014/main" xmlns="" id="{B998C5B6-A2B5-4453-8C1A-9BAC172FD9B2}"/>
              </a:ext>
            </a:extLst>
          </p:cNvPr>
          <p:cNvSpPr/>
          <p:nvPr/>
        </p:nvSpPr>
        <p:spPr>
          <a:xfrm>
            <a:off x="5660374" y="1909859"/>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xmlns="" id="{05A32213-6E19-4CF9-890A-2D0664D0F603}"/>
              </a:ext>
            </a:extLst>
          </p:cNvPr>
          <p:cNvCxnSpPr>
            <a:cxnSpLocks/>
          </p:cNvCxnSpPr>
          <p:nvPr/>
        </p:nvCxnSpPr>
        <p:spPr>
          <a:xfrm flipV="1">
            <a:off x="6182227" y="2101737"/>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7" name="Circle: Hollow 36">
            <a:extLst>
              <a:ext uri="{FF2B5EF4-FFF2-40B4-BE49-F238E27FC236}">
                <a16:creationId xmlns:a16="http://schemas.microsoft.com/office/drawing/2014/main" xmlns="" id="{61DBC57C-92FE-4E78-ACE1-326B7FB2BAF2}"/>
              </a:ext>
            </a:extLst>
          </p:cNvPr>
          <p:cNvSpPr/>
          <p:nvPr/>
        </p:nvSpPr>
        <p:spPr>
          <a:xfrm>
            <a:off x="6105498" y="1916443"/>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xmlns="" id="{D7BEE793-FF09-4D71-A34C-DA7E790A6778}"/>
              </a:ext>
            </a:extLst>
          </p:cNvPr>
          <p:cNvCxnSpPr>
            <a:cxnSpLocks/>
          </p:cNvCxnSpPr>
          <p:nvPr/>
        </p:nvCxnSpPr>
        <p:spPr>
          <a:xfrm flipH="1">
            <a:off x="6182227" y="3995001"/>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5" name="Circle: Hollow 44">
            <a:extLst>
              <a:ext uri="{FF2B5EF4-FFF2-40B4-BE49-F238E27FC236}">
                <a16:creationId xmlns:a16="http://schemas.microsoft.com/office/drawing/2014/main" xmlns="" id="{8738FBAA-3495-4C53-8A27-ECCB220CC864}"/>
              </a:ext>
            </a:extLst>
          </p:cNvPr>
          <p:cNvSpPr/>
          <p:nvPr/>
        </p:nvSpPr>
        <p:spPr>
          <a:xfrm flipH="1" flipV="1">
            <a:off x="6105498" y="4419256"/>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a:extLst>
              <a:ext uri="{FF2B5EF4-FFF2-40B4-BE49-F238E27FC236}">
                <a16:creationId xmlns:a16="http://schemas.microsoft.com/office/drawing/2014/main" xmlns="" id="{EB97CF87-1CB8-415B-B4CB-1345EF669AB6}"/>
              </a:ext>
            </a:extLst>
          </p:cNvPr>
          <p:cNvCxnSpPr>
            <a:cxnSpLocks/>
          </p:cNvCxnSpPr>
          <p:nvPr/>
        </p:nvCxnSpPr>
        <p:spPr>
          <a:xfrm flipH="1">
            <a:off x="5737103" y="3988417"/>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3" name="Circle: Hollow 42">
            <a:extLst>
              <a:ext uri="{FF2B5EF4-FFF2-40B4-BE49-F238E27FC236}">
                <a16:creationId xmlns:a16="http://schemas.microsoft.com/office/drawing/2014/main" xmlns="" id="{2DD4244F-D54F-4839-B273-A049EC93ECB3}"/>
              </a:ext>
            </a:extLst>
          </p:cNvPr>
          <p:cNvSpPr/>
          <p:nvPr/>
        </p:nvSpPr>
        <p:spPr>
          <a:xfrm flipH="1" flipV="1">
            <a:off x="5660374" y="4412672"/>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1" name="Straight Connector 50">
            <a:extLst>
              <a:ext uri="{FF2B5EF4-FFF2-40B4-BE49-F238E27FC236}">
                <a16:creationId xmlns:a16="http://schemas.microsoft.com/office/drawing/2014/main" xmlns="" id="{290E4207-2AFF-4995-82AD-7936966EC5BA}"/>
              </a:ext>
            </a:extLst>
          </p:cNvPr>
          <p:cNvCxnSpPr>
            <a:cxnSpLocks/>
          </p:cNvCxnSpPr>
          <p:nvPr/>
        </p:nvCxnSpPr>
        <p:spPr>
          <a:xfrm rot="16200000" flipV="1">
            <a:off x="5011309" y="327584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2" name="Circle: Hollow 51">
            <a:extLst>
              <a:ext uri="{FF2B5EF4-FFF2-40B4-BE49-F238E27FC236}">
                <a16:creationId xmlns:a16="http://schemas.microsoft.com/office/drawing/2014/main" xmlns="" id="{323251AC-FCFC-450E-B4DF-6A18FE490E63}"/>
              </a:ext>
            </a:extLst>
          </p:cNvPr>
          <p:cNvSpPr/>
          <p:nvPr/>
        </p:nvSpPr>
        <p:spPr>
          <a:xfrm rot="16200000">
            <a:off x="4630182" y="339513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9" name="Straight Connector 48">
            <a:extLst>
              <a:ext uri="{FF2B5EF4-FFF2-40B4-BE49-F238E27FC236}">
                <a16:creationId xmlns:a16="http://schemas.microsoft.com/office/drawing/2014/main" xmlns="" id="{2FCA7EC7-DD0D-4C7A-9F26-95286A9BA567}"/>
              </a:ext>
            </a:extLst>
          </p:cNvPr>
          <p:cNvCxnSpPr>
            <a:cxnSpLocks/>
          </p:cNvCxnSpPr>
          <p:nvPr/>
        </p:nvCxnSpPr>
        <p:spPr>
          <a:xfrm rot="16200000" flipV="1">
            <a:off x="5017883" y="282998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0" name="Circle: Hollow 49">
            <a:extLst>
              <a:ext uri="{FF2B5EF4-FFF2-40B4-BE49-F238E27FC236}">
                <a16:creationId xmlns:a16="http://schemas.microsoft.com/office/drawing/2014/main" xmlns="" id="{9A72617D-B61A-40C2-841B-F30202EBD0E7}"/>
              </a:ext>
            </a:extLst>
          </p:cNvPr>
          <p:cNvSpPr/>
          <p:nvPr/>
        </p:nvSpPr>
        <p:spPr>
          <a:xfrm rot="16200000">
            <a:off x="4636756" y="294927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xmlns="" id="{21F466A5-348D-4ABA-B203-ADB97BC1283D}"/>
              </a:ext>
            </a:extLst>
          </p:cNvPr>
          <p:cNvCxnSpPr>
            <a:cxnSpLocks/>
          </p:cNvCxnSpPr>
          <p:nvPr/>
        </p:nvCxnSpPr>
        <p:spPr>
          <a:xfrm rot="16200000" flipH="1">
            <a:off x="6908019" y="282998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9" name="Circle: Hollow 58">
            <a:extLst>
              <a:ext uri="{FF2B5EF4-FFF2-40B4-BE49-F238E27FC236}">
                <a16:creationId xmlns:a16="http://schemas.microsoft.com/office/drawing/2014/main" xmlns="" id="{313EE228-2B78-4A43-A8C2-22B2617E1692}"/>
              </a:ext>
            </a:extLst>
          </p:cNvPr>
          <p:cNvSpPr/>
          <p:nvPr/>
        </p:nvSpPr>
        <p:spPr>
          <a:xfrm rot="16200000" flipH="1" flipV="1">
            <a:off x="7135434" y="294927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xmlns="" id="{6ABBB6FF-C2BE-4640-BBD2-3DDC33E14F91}"/>
              </a:ext>
            </a:extLst>
          </p:cNvPr>
          <p:cNvCxnSpPr>
            <a:cxnSpLocks/>
          </p:cNvCxnSpPr>
          <p:nvPr/>
        </p:nvCxnSpPr>
        <p:spPr>
          <a:xfrm rot="16200000" flipH="1">
            <a:off x="6901445" y="327584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7" name="Circle: Hollow 56">
            <a:extLst>
              <a:ext uri="{FF2B5EF4-FFF2-40B4-BE49-F238E27FC236}">
                <a16:creationId xmlns:a16="http://schemas.microsoft.com/office/drawing/2014/main" xmlns="" id="{682D76F2-896A-4C10-BE26-4F099EF7633D}"/>
              </a:ext>
            </a:extLst>
          </p:cNvPr>
          <p:cNvSpPr/>
          <p:nvPr/>
        </p:nvSpPr>
        <p:spPr>
          <a:xfrm rot="16200000" flipH="1" flipV="1">
            <a:off x="7128860" y="339513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a:extLst>
              <a:ext uri="{FF2B5EF4-FFF2-40B4-BE49-F238E27FC236}">
                <a16:creationId xmlns:a16="http://schemas.microsoft.com/office/drawing/2014/main" xmlns="" id="{45703607-3CF9-408D-991A-0973607BE4EE}"/>
              </a:ext>
            </a:extLst>
          </p:cNvPr>
          <p:cNvCxnSpPr>
            <a:cxnSpLocks/>
          </p:cNvCxnSpPr>
          <p:nvPr/>
        </p:nvCxnSpPr>
        <p:spPr>
          <a:xfrm flipV="1">
            <a:off x="5454491" y="1725406"/>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019EDBB4-1641-445D-8D02-E56F54E6408D}"/>
              </a:ext>
            </a:extLst>
          </p:cNvPr>
          <p:cNvCxnSpPr>
            <a:cxnSpLocks/>
          </p:cNvCxnSpPr>
          <p:nvPr/>
        </p:nvCxnSpPr>
        <p:spPr>
          <a:xfrm rot="16200000" flipV="1">
            <a:off x="5281856" y="1534907"/>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5" name="Circle: Hollow 64">
            <a:extLst>
              <a:ext uri="{FF2B5EF4-FFF2-40B4-BE49-F238E27FC236}">
                <a16:creationId xmlns:a16="http://schemas.microsoft.com/office/drawing/2014/main" xmlns="" id="{4F0BB83D-47CA-4456-9E88-B87B8F85BBF9}"/>
              </a:ext>
            </a:extLst>
          </p:cNvPr>
          <p:cNvSpPr/>
          <p:nvPr/>
        </p:nvSpPr>
        <p:spPr>
          <a:xfrm>
            <a:off x="4847939" y="1619398"/>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8" name="Straight Connector 67">
            <a:extLst>
              <a:ext uri="{FF2B5EF4-FFF2-40B4-BE49-F238E27FC236}">
                <a16:creationId xmlns:a16="http://schemas.microsoft.com/office/drawing/2014/main" xmlns="" id="{6F266D58-A0C3-4C25-8412-638287EF2F81}"/>
              </a:ext>
            </a:extLst>
          </p:cNvPr>
          <p:cNvCxnSpPr>
            <a:cxnSpLocks/>
          </p:cNvCxnSpPr>
          <p:nvPr/>
        </p:nvCxnSpPr>
        <p:spPr>
          <a:xfrm flipH="1" flipV="1">
            <a:off x="6561995" y="1724709"/>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53FDFB3-1B41-4664-BDBC-CF959C0D63FA}"/>
              </a:ext>
            </a:extLst>
          </p:cNvPr>
          <p:cNvCxnSpPr>
            <a:cxnSpLocks/>
          </p:cNvCxnSpPr>
          <p:nvPr/>
        </p:nvCxnSpPr>
        <p:spPr>
          <a:xfrm rot="5400000" flipH="1" flipV="1">
            <a:off x="6734630" y="1534210"/>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70" name="Circle: Hollow 69">
            <a:extLst>
              <a:ext uri="{FF2B5EF4-FFF2-40B4-BE49-F238E27FC236}">
                <a16:creationId xmlns:a16="http://schemas.microsoft.com/office/drawing/2014/main" xmlns="" id="{A8372D0B-7F24-430A-9A8E-F62211DA3DF7}"/>
              </a:ext>
            </a:extLst>
          </p:cNvPr>
          <p:cNvSpPr/>
          <p:nvPr/>
        </p:nvSpPr>
        <p:spPr>
          <a:xfrm flipH="1">
            <a:off x="6953494" y="1618701"/>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xmlns="" id="{A55EB2E9-0E49-4B76-8A63-EC3F347AF4A2}"/>
              </a:ext>
            </a:extLst>
          </p:cNvPr>
          <p:cNvCxnSpPr>
            <a:cxnSpLocks/>
          </p:cNvCxnSpPr>
          <p:nvPr/>
        </p:nvCxnSpPr>
        <p:spPr>
          <a:xfrm>
            <a:off x="5454491" y="3999114"/>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9FE26B9B-D100-4594-AFDB-2616E30E2C7E}"/>
              </a:ext>
            </a:extLst>
          </p:cNvPr>
          <p:cNvCxnSpPr>
            <a:cxnSpLocks/>
          </p:cNvCxnSpPr>
          <p:nvPr/>
        </p:nvCxnSpPr>
        <p:spPr>
          <a:xfrm rot="5400000">
            <a:off x="5281856" y="4579826"/>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0" name="Circle: Hollow 79">
            <a:extLst>
              <a:ext uri="{FF2B5EF4-FFF2-40B4-BE49-F238E27FC236}">
                <a16:creationId xmlns:a16="http://schemas.microsoft.com/office/drawing/2014/main" xmlns="" id="{FBD21912-E183-4BCC-B843-96D3A7BCC613}"/>
              </a:ext>
            </a:extLst>
          </p:cNvPr>
          <p:cNvSpPr/>
          <p:nvPr/>
        </p:nvSpPr>
        <p:spPr>
          <a:xfrm flipV="1">
            <a:off x="4847939" y="4664317"/>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5" name="Straight Connector 74">
            <a:extLst>
              <a:ext uri="{FF2B5EF4-FFF2-40B4-BE49-F238E27FC236}">
                <a16:creationId xmlns:a16="http://schemas.microsoft.com/office/drawing/2014/main" xmlns="" id="{3CDEBC9D-251C-484B-B2FA-DFBF0068696A}"/>
              </a:ext>
            </a:extLst>
          </p:cNvPr>
          <p:cNvCxnSpPr>
            <a:cxnSpLocks/>
          </p:cNvCxnSpPr>
          <p:nvPr/>
        </p:nvCxnSpPr>
        <p:spPr>
          <a:xfrm flipH="1">
            <a:off x="6561995" y="3999811"/>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5A23F0A5-9523-4D58-979D-76CEA385ECEC}"/>
              </a:ext>
            </a:extLst>
          </p:cNvPr>
          <p:cNvCxnSpPr>
            <a:cxnSpLocks/>
          </p:cNvCxnSpPr>
          <p:nvPr/>
        </p:nvCxnSpPr>
        <p:spPr>
          <a:xfrm rot="16200000" flipH="1">
            <a:off x="6734630" y="4580523"/>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77" name="Circle: Hollow 76">
            <a:extLst>
              <a:ext uri="{FF2B5EF4-FFF2-40B4-BE49-F238E27FC236}">
                <a16:creationId xmlns:a16="http://schemas.microsoft.com/office/drawing/2014/main" xmlns="" id="{B992369B-8C07-4555-940A-CB4E7BA14252}"/>
              </a:ext>
            </a:extLst>
          </p:cNvPr>
          <p:cNvSpPr/>
          <p:nvPr/>
        </p:nvSpPr>
        <p:spPr>
          <a:xfrm flipH="1" flipV="1">
            <a:off x="6953494" y="4665014"/>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8" name="Straight Connector 97">
            <a:extLst>
              <a:ext uri="{FF2B5EF4-FFF2-40B4-BE49-F238E27FC236}">
                <a16:creationId xmlns:a16="http://schemas.microsoft.com/office/drawing/2014/main" xmlns="" id="{0074BCC3-6B94-408B-8CF5-CA248CBF575F}"/>
              </a:ext>
            </a:extLst>
          </p:cNvPr>
          <p:cNvCxnSpPr>
            <a:cxnSpLocks/>
          </p:cNvCxnSpPr>
          <p:nvPr/>
        </p:nvCxnSpPr>
        <p:spPr>
          <a:xfrm rot="16200000" flipV="1">
            <a:off x="4824690" y="3417218"/>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07E4B8-344F-4E02-BB96-E00986290419}"/>
              </a:ext>
            </a:extLst>
          </p:cNvPr>
          <p:cNvCxnSpPr>
            <a:cxnSpLocks/>
          </p:cNvCxnSpPr>
          <p:nvPr/>
        </p:nvCxnSpPr>
        <p:spPr>
          <a:xfrm rot="10800000" flipV="1">
            <a:off x="4439721" y="3784292"/>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0" name="Circle: Hollow 99">
            <a:extLst>
              <a:ext uri="{FF2B5EF4-FFF2-40B4-BE49-F238E27FC236}">
                <a16:creationId xmlns:a16="http://schemas.microsoft.com/office/drawing/2014/main" xmlns="" id="{56056E36-B61F-46AC-B818-E67F3E80B34E}"/>
              </a:ext>
            </a:extLst>
          </p:cNvPr>
          <p:cNvSpPr/>
          <p:nvPr/>
        </p:nvSpPr>
        <p:spPr>
          <a:xfrm rot="16200000">
            <a:off x="4332017" y="4196204"/>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5" name="Straight Connector 94">
            <a:extLst>
              <a:ext uri="{FF2B5EF4-FFF2-40B4-BE49-F238E27FC236}">
                <a16:creationId xmlns:a16="http://schemas.microsoft.com/office/drawing/2014/main" xmlns="" id="{B1EC2B74-87F5-401D-A076-C5FD0272BE5E}"/>
              </a:ext>
            </a:extLst>
          </p:cNvPr>
          <p:cNvCxnSpPr>
            <a:cxnSpLocks/>
          </p:cNvCxnSpPr>
          <p:nvPr/>
        </p:nvCxnSpPr>
        <p:spPr>
          <a:xfrm rot="16200000" flipH="1" flipV="1">
            <a:off x="4823994" y="2307881"/>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39A8F265-6452-4022-84F8-5B8EB25DF6C3}"/>
              </a:ext>
            </a:extLst>
          </p:cNvPr>
          <p:cNvCxnSpPr>
            <a:cxnSpLocks/>
          </p:cNvCxnSpPr>
          <p:nvPr/>
        </p:nvCxnSpPr>
        <p:spPr>
          <a:xfrm flipH="1" flipV="1">
            <a:off x="4439025" y="2329114"/>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7" name="Circle: Hollow 96">
            <a:extLst>
              <a:ext uri="{FF2B5EF4-FFF2-40B4-BE49-F238E27FC236}">
                <a16:creationId xmlns:a16="http://schemas.microsoft.com/office/drawing/2014/main" xmlns="" id="{F7E31489-8C0D-4E59-BFD0-774B8A4849B9}"/>
              </a:ext>
            </a:extLst>
          </p:cNvPr>
          <p:cNvSpPr/>
          <p:nvPr/>
        </p:nvSpPr>
        <p:spPr>
          <a:xfrm rot="16200000" flipH="1">
            <a:off x="4331321" y="2087165"/>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0" name="Straight Connector 89">
            <a:extLst>
              <a:ext uri="{FF2B5EF4-FFF2-40B4-BE49-F238E27FC236}">
                <a16:creationId xmlns:a16="http://schemas.microsoft.com/office/drawing/2014/main" xmlns="" id="{CB3EE348-6CB7-4DEF-A426-3A7C0487CDC9}"/>
              </a:ext>
            </a:extLst>
          </p:cNvPr>
          <p:cNvCxnSpPr>
            <a:cxnSpLocks/>
          </p:cNvCxnSpPr>
          <p:nvPr/>
        </p:nvCxnSpPr>
        <p:spPr>
          <a:xfrm rot="16200000">
            <a:off x="7094640" y="3417218"/>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4CE1103D-E82C-48C9-A7DB-F400CD149007}"/>
              </a:ext>
            </a:extLst>
          </p:cNvPr>
          <p:cNvCxnSpPr>
            <a:cxnSpLocks/>
          </p:cNvCxnSpPr>
          <p:nvPr/>
        </p:nvCxnSpPr>
        <p:spPr>
          <a:xfrm>
            <a:off x="7479609" y="3784292"/>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2" name="Circle: Hollow 91">
            <a:extLst>
              <a:ext uri="{FF2B5EF4-FFF2-40B4-BE49-F238E27FC236}">
                <a16:creationId xmlns:a16="http://schemas.microsoft.com/office/drawing/2014/main" xmlns="" id="{3E7733AD-BB41-41E5-8560-AD8333FECF98}"/>
              </a:ext>
            </a:extLst>
          </p:cNvPr>
          <p:cNvSpPr/>
          <p:nvPr/>
        </p:nvSpPr>
        <p:spPr>
          <a:xfrm rot="16200000" flipV="1">
            <a:off x="7371904" y="4196204"/>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7" name="Straight Connector 86">
            <a:extLst>
              <a:ext uri="{FF2B5EF4-FFF2-40B4-BE49-F238E27FC236}">
                <a16:creationId xmlns:a16="http://schemas.microsoft.com/office/drawing/2014/main" xmlns="" id="{3676E4EC-F7EB-4E2B-9FB1-13C3F43BCE92}"/>
              </a:ext>
            </a:extLst>
          </p:cNvPr>
          <p:cNvCxnSpPr>
            <a:cxnSpLocks/>
          </p:cNvCxnSpPr>
          <p:nvPr/>
        </p:nvCxnSpPr>
        <p:spPr>
          <a:xfrm rot="16200000" flipH="1">
            <a:off x="7095336" y="2307881"/>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40654440-34D5-4C13-9752-41C9C1068992}"/>
              </a:ext>
            </a:extLst>
          </p:cNvPr>
          <p:cNvCxnSpPr>
            <a:cxnSpLocks/>
          </p:cNvCxnSpPr>
          <p:nvPr/>
        </p:nvCxnSpPr>
        <p:spPr>
          <a:xfrm rot="10800000" flipH="1">
            <a:off x="7480305" y="2329114"/>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9" name="Circle: Hollow 88">
            <a:extLst>
              <a:ext uri="{FF2B5EF4-FFF2-40B4-BE49-F238E27FC236}">
                <a16:creationId xmlns:a16="http://schemas.microsoft.com/office/drawing/2014/main" xmlns="" id="{92ABAB52-9C27-4D25-B2F1-B4D983774DD0}"/>
              </a:ext>
            </a:extLst>
          </p:cNvPr>
          <p:cNvSpPr/>
          <p:nvPr/>
        </p:nvSpPr>
        <p:spPr>
          <a:xfrm rot="16200000" flipH="1" flipV="1">
            <a:off x="7372600" y="2087165"/>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3" name="Group 102">
            <a:extLst>
              <a:ext uri="{FF2B5EF4-FFF2-40B4-BE49-F238E27FC236}">
                <a16:creationId xmlns:a16="http://schemas.microsoft.com/office/drawing/2014/main" xmlns="" id="{C5101D2A-C983-4CD3-B4A9-B392958031F3}"/>
              </a:ext>
            </a:extLst>
          </p:cNvPr>
          <p:cNvGrpSpPr/>
          <p:nvPr/>
        </p:nvGrpSpPr>
        <p:grpSpPr>
          <a:xfrm>
            <a:off x="10138448" y="36719"/>
            <a:ext cx="6638544" cy="6638400"/>
            <a:chOff x="3309079" y="644044"/>
            <a:chExt cx="5573842" cy="5569912"/>
          </a:xfrm>
        </p:grpSpPr>
        <p:sp>
          <p:nvSpPr>
            <p:cNvPr id="104" name="Rectangle 103">
              <a:extLst>
                <a:ext uri="{FF2B5EF4-FFF2-40B4-BE49-F238E27FC236}">
                  <a16:creationId xmlns:a16="http://schemas.microsoft.com/office/drawing/2014/main" xmlns="" id="{2E98CD2B-E8AF-4793-B1F6-AF58C35C9D0F}"/>
                </a:ext>
              </a:extLst>
            </p:cNvPr>
            <p:cNvSpPr/>
            <p:nvPr/>
          </p:nvSpPr>
          <p:spPr>
            <a:xfrm>
              <a:off x="5556504" y="2889000"/>
              <a:ext cx="1078992" cy="1080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CC81D28A-7320-4913-807E-3B40D46B0A6E}"/>
                </a:ext>
              </a:extLst>
            </p:cNvPr>
            <p:cNvSpPr/>
            <p:nvPr/>
          </p:nvSpPr>
          <p:spPr>
            <a:xfrm>
              <a:off x="5519928" y="2853000"/>
              <a:ext cx="1152144" cy="1152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4E92CB29-7517-454C-9548-AC6CBD8692F8}"/>
                </a:ext>
              </a:extLst>
            </p:cNvPr>
            <p:cNvSpPr/>
            <p:nvPr/>
          </p:nvSpPr>
          <p:spPr>
            <a:xfrm>
              <a:off x="5103876" y="2439000"/>
              <a:ext cx="1984248" cy="1980000"/>
            </a:xfrm>
            <a:prstGeom prst="rect">
              <a:avLst/>
            </a:prstGeom>
            <a:noFill/>
            <a:ln w="7620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xmlns="" id="{31C7EF84-8374-409D-9AB0-6D880874753A}"/>
                </a:ext>
              </a:extLst>
            </p:cNvPr>
            <p:cNvGrpSpPr/>
            <p:nvPr/>
          </p:nvGrpSpPr>
          <p:grpSpPr>
            <a:xfrm>
              <a:off x="5949696" y="644044"/>
              <a:ext cx="292608" cy="1764000"/>
              <a:chOff x="5949696" y="644044"/>
              <a:chExt cx="292608" cy="1764000"/>
            </a:xfrm>
          </p:grpSpPr>
          <p:cxnSp>
            <p:nvCxnSpPr>
              <p:cNvPr id="185" name="Straight Connector 184">
                <a:extLst>
                  <a:ext uri="{FF2B5EF4-FFF2-40B4-BE49-F238E27FC236}">
                    <a16:creationId xmlns:a16="http://schemas.microsoft.com/office/drawing/2014/main" xmlns="" id="{F75E0D3E-9389-46EB-B4DA-9AD7C5940F3B}"/>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6" name="Circle: Hollow 185">
                <a:extLst>
                  <a:ext uri="{FF2B5EF4-FFF2-40B4-BE49-F238E27FC236}">
                    <a16:creationId xmlns:a16="http://schemas.microsoft.com/office/drawing/2014/main" xmlns="" id="{D924CBD7-D995-4C32-9968-1FCE83823418}"/>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8" name="Group 107">
              <a:extLst>
                <a:ext uri="{FF2B5EF4-FFF2-40B4-BE49-F238E27FC236}">
                  <a16:creationId xmlns:a16="http://schemas.microsoft.com/office/drawing/2014/main" xmlns="" id="{B1C2CF12-A02B-479B-8F5C-886BF1235246}"/>
                </a:ext>
              </a:extLst>
            </p:cNvPr>
            <p:cNvGrpSpPr/>
            <p:nvPr/>
          </p:nvGrpSpPr>
          <p:grpSpPr>
            <a:xfrm flipV="1">
              <a:off x="5949696" y="4449956"/>
              <a:ext cx="292608" cy="1764000"/>
              <a:chOff x="5949696" y="644044"/>
              <a:chExt cx="292608" cy="1764000"/>
            </a:xfrm>
          </p:grpSpPr>
          <p:cxnSp>
            <p:nvCxnSpPr>
              <p:cNvPr id="183" name="Straight Connector 182">
                <a:extLst>
                  <a:ext uri="{FF2B5EF4-FFF2-40B4-BE49-F238E27FC236}">
                    <a16:creationId xmlns:a16="http://schemas.microsoft.com/office/drawing/2014/main" xmlns="" id="{67067E7F-E243-41FC-9760-CBEA329AE4B1}"/>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 name="Circle: Hollow 183">
                <a:extLst>
                  <a:ext uri="{FF2B5EF4-FFF2-40B4-BE49-F238E27FC236}">
                    <a16:creationId xmlns:a16="http://schemas.microsoft.com/office/drawing/2014/main" xmlns="" id="{F08DA26E-77BB-497D-92DF-65D8BD407E07}"/>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9" name="Group 108">
              <a:extLst>
                <a:ext uri="{FF2B5EF4-FFF2-40B4-BE49-F238E27FC236}">
                  <a16:creationId xmlns:a16="http://schemas.microsoft.com/office/drawing/2014/main" xmlns="" id="{97A31D68-8235-4CE9-ACD6-C4FBA4009045}"/>
                </a:ext>
              </a:extLst>
            </p:cNvPr>
            <p:cNvGrpSpPr/>
            <p:nvPr/>
          </p:nvGrpSpPr>
          <p:grpSpPr>
            <a:xfrm rot="16200000">
              <a:off x="5949695" y="642078"/>
              <a:ext cx="292609" cy="5573842"/>
              <a:chOff x="6102097" y="794478"/>
              <a:chExt cx="292609" cy="5573842"/>
            </a:xfrm>
          </p:grpSpPr>
          <p:grpSp>
            <p:nvGrpSpPr>
              <p:cNvPr id="177" name="Group 176">
                <a:extLst>
                  <a:ext uri="{FF2B5EF4-FFF2-40B4-BE49-F238E27FC236}">
                    <a16:creationId xmlns:a16="http://schemas.microsoft.com/office/drawing/2014/main" xmlns="" id="{DF6B4B3F-5CF8-45E3-B29C-59AAA6D4FB9C}"/>
                  </a:ext>
                </a:extLst>
              </p:cNvPr>
              <p:cNvGrpSpPr/>
              <p:nvPr/>
            </p:nvGrpSpPr>
            <p:grpSpPr>
              <a:xfrm>
                <a:off x="6102098" y="794478"/>
                <a:ext cx="292608" cy="1765966"/>
                <a:chOff x="5949698" y="642078"/>
                <a:chExt cx="292608" cy="1765966"/>
              </a:xfrm>
            </p:grpSpPr>
            <p:cxnSp>
              <p:nvCxnSpPr>
                <p:cNvPr id="181" name="Straight Connector 180">
                  <a:extLst>
                    <a:ext uri="{FF2B5EF4-FFF2-40B4-BE49-F238E27FC236}">
                      <a16:creationId xmlns:a16="http://schemas.microsoft.com/office/drawing/2014/main" xmlns="" id="{AA71644D-AA27-4533-B1A9-A2F9F4C8D258}"/>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2" name="Circle: Hollow 181">
                  <a:extLst>
                    <a:ext uri="{FF2B5EF4-FFF2-40B4-BE49-F238E27FC236}">
                      <a16:creationId xmlns:a16="http://schemas.microsoft.com/office/drawing/2014/main" xmlns="" id="{E93A2928-D504-451C-8C04-2EFBD4C86A35}"/>
                    </a:ext>
                  </a:extLst>
                </p:cNvPr>
                <p:cNvSpPr/>
                <p:nvPr/>
              </p:nvSpPr>
              <p:spPr>
                <a:xfrm>
                  <a:off x="5949698" y="642078"/>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8" name="Group 177">
                <a:extLst>
                  <a:ext uri="{FF2B5EF4-FFF2-40B4-BE49-F238E27FC236}">
                    <a16:creationId xmlns:a16="http://schemas.microsoft.com/office/drawing/2014/main" xmlns="" id="{EF1A819F-6DD6-46A2-A792-55883D1504F9}"/>
                  </a:ext>
                </a:extLst>
              </p:cNvPr>
              <p:cNvGrpSpPr/>
              <p:nvPr/>
            </p:nvGrpSpPr>
            <p:grpSpPr>
              <a:xfrm flipV="1">
                <a:off x="6102097" y="4602356"/>
                <a:ext cx="292608" cy="1765964"/>
                <a:chOff x="5949697" y="642080"/>
                <a:chExt cx="292608" cy="1765964"/>
              </a:xfrm>
            </p:grpSpPr>
            <p:cxnSp>
              <p:nvCxnSpPr>
                <p:cNvPr id="179" name="Straight Connector 178">
                  <a:extLst>
                    <a:ext uri="{FF2B5EF4-FFF2-40B4-BE49-F238E27FC236}">
                      <a16:creationId xmlns:a16="http://schemas.microsoft.com/office/drawing/2014/main" xmlns="" id="{41AF7C37-EED9-4122-AED2-BB6EA63B3C8F}"/>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0" name="Circle: Hollow 179">
                  <a:extLst>
                    <a:ext uri="{FF2B5EF4-FFF2-40B4-BE49-F238E27FC236}">
                      <a16:creationId xmlns:a16="http://schemas.microsoft.com/office/drawing/2014/main" xmlns="" id="{6291BCC9-60B7-4599-8A97-ED880D3DC53D}"/>
                    </a:ext>
                  </a:extLst>
                </p:cNvPr>
                <p:cNvSpPr/>
                <p:nvPr/>
              </p:nvSpPr>
              <p:spPr>
                <a:xfrm>
                  <a:off x="5949697" y="642080"/>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0" name="Group 109">
              <a:extLst>
                <a:ext uri="{FF2B5EF4-FFF2-40B4-BE49-F238E27FC236}">
                  <a16:creationId xmlns:a16="http://schemas.microsoft.com/office/drawing/2014/main" xmlns="" id="{19137A6A-3961-48C1-AB0C-4F9CB1C19A36}"/>
                </a:ext>
              </a:extLst>
            </p:cNvPr>
            <p:cNvGrpSpPr/>
            <p:nvPr/>
          </p:nvGrpSpPr>
          <p:grpSpPr>
            <a:xfrm>
              <a:off x="5688776" y="1611000"/>
              <a:ext cx="814449" cy="797044"/>
              <a:chOff x="5688776" y="1611000"/>
              <a:chExt cx="814449" cy="797044"/>
            </a:xfrm>
          </p:grpSpPr>
          <p:grpSp>
            <p:nvGrpSpPr>
              <p:cNvPr id="171" name="Group 170">
                <a:extLst>
                  <a:ext uri="{FF2B5EF4-FFF2-40B4-BE49-F238E27FC236}">
                    <a16:creationId xmlns:a16="http://schemas.microsoft.com/office/drawing/2014/main" xmlns="" id="{189279DD-3B19-45C2-B197-48A66128EE60}"/>
                  </a:ext>
                </a:extLst>
              </p:cNvPr>
              <p:cNvGrpSpPr/>
              <p:nvPr/>
            </p:nvGrpSpPr>
            <p:grpSpPr>
              <a:xfrm>
                <a:off x="5688776" y="1611000"/>
                <a:ext cx="208800" cy="788100"/>
                <a:chOff x="5949696" y="625789"/>
                <a:chExt cx="292608" cy="1071637"/>
              </a:xfrm>
            </p:grpSpPr>
            <p:cxnSp>
              <p:nvCxnSpPr>
                <p:cNvPr id="175" name="Straight Connector 174">
                  <a:extLst>
                    <a:ext uri="{FF2B5EF4-FFF2-40B4-BE49-F238E27FC236}">
                      <a16:creationId xmlns:a16="http://schemas.microsoft.com/office/drawing/2014/main" xmlns="" id="{0A9D8011-65BE-4A1B-A807-DAE0DE04129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6" name="Circle: Hollow 175">
                  <a:extLst>
                    <a:ext uri="{FF2B5EF4-FFF2-40B4-BE49-F238E27FC236}">
                      <a16:creationId xmlns:a16="http://schemas.microsoft.com/office/drawing/2014/main" xmlns="" id="{22858680-FAA5-4CD6-B5DA-E7CC852833DB}"/>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2" name="Group 171">
                <a:extLst>
                  <a:ext uri="{FF2B5EF4-FFF2-40B4-BE49-F238E27FC236}">
                    <a16:creationId xmlns:a16="http://schemas.microsoft.com/office/drawing/2014/main" xmlns="" id="{6B29696C-21F5-403D-A5E8-C711263C4F3E}"/>
                  </a:ext>
                </a:extLst>
              </p:cNvPr>
              <p:cNvGrpSpPr/>
              <p:nvPr/>
            </p:nvGrpSpPr>
            <p:grpSpPr>
              <a:xfrm>
                <a:off x="6294425" y="1619944"/>
                <a:ext cx="208800" cy="788100"/>
                <a:chOff x="5949696" y="625789"/>
                <a:chExt cx="292608" cy="1071637"/>
              </a:xfrm>
            </p:grpSpPr>
            <p:cxnSp>
              <p:nvCxnSpPr>
                <p:cNvPr id="173" name="Straight Connector 172">
                  <a:extLst>
                    <a:ext uri="{FF2B5EF4-FFF2-40B4-BE49-F238E27FC236}">
                      <a16:creationId xmlns:a16="http://schemas.microsoft.com/office/drawing/2014/main" xmlns="" id="{0FD88E68-B2A9-421F-8B15-916BAFA4E7A0}"/>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 name="Circle: Hollow 173">
                  <a:extLst>
                    <a:ext uri="{FF2B5EF4-FFF2-40B4-BE49-F238E27FC236}">
                      <a16:creationId xmlns:a16="http://schemas.microsoft.com/office/drawing/2014/main" xmlns="" id="{BA04E04F-C11D-4D24-84FF-71465B34BAB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1" name="Group 110">
              <a:extLst>
                <a:ext uri="{FF2B5EF4-FFF2-40B4-BE49-F238E27FC236}">
                  <a16:creationId xmlns:a16="http://schemas.microsoft.com/office/drawing/2014/main" xmlns="" id="{CDBE55B4-D3E2-4C1A-B426-433D7D6FA333}"/>
                </a:ext>
              </a:extLst>
            </p:cNvPr>
            <p:cNvGrpSpPr/>
            <p:nvPr/>
          </p:nvGrpSpPr>
          <p:grpSpPr>
            <a:xfrm flipH="1" flipV="1">
              <a:off x="5688775" y="4434478"/>
              <a:ext cx="814449" cy="797044"/>
              <a:chOff x="5688776" y="1611000"/>
              <a:chExt cx="814449" cy="797044"/>
            </a:xfrm>
          </p:grpSpPr>
          <p:grpSp>
            <p:nvGrpSpPr>
              <p:cNvPr id="165" name="Group 164">
                <a:extLst>
                  <a:ext uri="{FF2B5EF4-FFF2-40B4-BE49-F238E27FC236}">
                    <a16:creationId xmlns:a16="http://schemas.microsoft.com/office/drawing/2014/main" xmlns="" id="{8AD37058-635B-40ED-A91E-8742AFA908A7}"/>
                  </a:ext>
                </a:extLst>
              </p:cNvPr>
              <p:cNvGrpSpPr/>
              <p:nvPr/>
            </p:nvGrpSpPr>
            <p:grpSpPr>
              <a:xfrm>
                <a:off x="5688776" y="1611000"/>
                <a:ext cx="208800" cy="788100"/>
                <a:chOff x="5949696" y="625789"/>
                <a:chExt cx="292608" cy="1071637"/>
              </a:xfrm>
            </p:grpSpPr>
            <p:cxnSp>
              <p:nvCxnSpPr>
                <p:cNvPr id="169" name="Straight Connector 168">
                  <a:extLst>
                    <a:ext uri="{FF2B5EF4-FFF2-40B4-BE49-F238E27FC236}">
                      <a16:creationId xmlns:a16="http://schemas.microsoft.com/office/drawing/2014/main" xmlns="" id="{2AD3EB9E-E3E9-4273-BC1E-B8DDBD391B1C}"/>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0" name="Circle: Hollow 169">
                  <a:extLst>
                    <a:ext uri="{FF2B5EF4-FFF2-40B4-BE49-F238E27FC236}">
                      <a16:creationId xmlns:a16="http://schemas.microsoft.com/office/drawing/2014/main" xmlns="" id="{087443FC-2FBD-46BA-897B-50B5BB197B6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a:extLst>
                  <a:ext uri="{FF2B5EF4-FFF2-40B4-BE49-F238E27FC236}">
                    <a16:creationId xmlns:a16="http://schemas.microsoft.com/office/drawing/2014/main" xmlns="" id="{79EF6464-4551-4410-83F2-468617EE07FA}"/>
                  </a:ext>
                </a:extLst>
              </p:cNvPr>
              <p:cNvGrpSpPr/>
              <p:nvPr/>
            </p:nvGrpSpPr>
            <p:grpSpPr>
              <a:xfrm>
                <a:off x="6294425" y="1619944"/>
                <a:ext cx="208800" cy="788100"/>
                <a:chOff x="5949696" y="625789"/>
                <a:chExt cx="292608" cy="1071637"/>
              </a:xfrm>
            </p:grpSpPr>
            <p:cxnSp>
              <p:nvCxnSpPr>
                <p:cNvPr id="167" name="Straight Connector 166">
                  <a:extLst>
                    <a:ext uri="{FF2B5EF4-FFF2-40B4-BE49-F238E27FC236}">
                      <a16:creationId xmlns:a16="http://schemas.microsoft.com/office/drawing/2014/main" xmlns="" id="{74DE9C01-449E-4C0B-AD37-979E7F493918}"/>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8" name="Circle: Hollow 167">
                  <a:extLst>
                    <a:ext uri="{FF2B5EF4-FFF2-40B4-BE49-F238E27FC236}">
                      <a16:creationId xmlns:a16="http://schemas.microsoft.com/office/drawing/2014/main" xmlns="" id="{2C54ADCD-0CF7-44C8-B83A-EF4A9D60270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2" name="Group 111">
              <a:extLst>
                <a:ext uri="{FF2B5EF4-FFF2-40B4-BE49-F238E27FC236}">
                  <a16:creationId xmlns:a16="http://schemas.microsoft.com/office/drawing/2014/main" xmlns="" id="{005D6580-5065-4A6F-B14C-1380D7FD4AEC}"/>
                </a:ext>
              </a:extLst>
            </p:cNvPr>
            <p:cNvGrpSpPr/>
            <p:nvPr/>
          </p:nvGrpSpPr>
          <p:grpSpPr>
            <a:xfrm rot="16200000">
              <a:off x="5688775" y="1621208"/>
              <a:ext cx="814450" cy="3620522"/>
              <a:chOff x="5841175" y="1763400"/>
              <a:chExt cx="814450" cy="3620522"/>
            </a:xfrm>
          </p:grpSpPr>
          <p:grpSp>
            <p:nvGrpSpPr>
              <p:cNvPr id="151" name="Group 150">
                <a:extLst>
                  <a:ext uri="{FF2B5EF4-FFF2-40B4-BE49-F238E27FC236}">
                    <a16:creationId xmlns:a16="http://schemas.microsoft.com/office/drawing/2014/main" xmlns="" id="{B0FDCA77-BC27-472B-8CC9-128C256C7046}"/>
                  </a:ext>
                </a:extLst>
              </p:cNvPr>
              <p:cNvGrpSpPr/>
              <p:nvPr/>
            </p:nvGrpSpPr>
            <p:grpSpPr>
              <a:xfrm>
                <a:off x="5841176" y="1763400"/>
                <a:ext cx="814449" cy="797044"/>
                <a:chOff x="5688776" y="1611000"/>
                <a:chExt cx="814449" cy="797044"/>
              </a:xfrm>
            </p:grpSpPr>
            <p:grpSp>
              <p:nvGrpSpPr>
                <p:cNvPr id="159" name="Group 158">
                  <a:extLst>
                    <a:ext uri="{FF2B5EF4-FFF2-40B4-BE49-F238E27FC236}">
                      <a16:creationId xmlns:a16="http://schemas.microsoft.com/office/drawing/2014/main" xmlns="" id="{B139FB44-0F72-4C65-B906-85E548FA05A8}"/>
                    </a:ext>
                  </a:extLst>
                </p:cNvPr>
                <p:cNvGrpSpPr/>
                <p:nvPr/>
              </p:nvGrpSpPr>
              <p:grpSpPr>
                <a:xfrm>
                  <a:off x="5688776" y="1611000"/>
                  <a:ext cx="208800" cy="788100"/>
                  <a:chOff x="5949696" y="625789"/>
                  <a:chExt cx="292608" cy="1071637"/>
                </a:xfrm>
              </p:grpSpPr>
              <p:cxnSp>
                <p:nvCxnSpPr>
                  <p:cNvPr id="163" name="Straight Connector 162">
                    <a:extLst>
                      <a:ext uri="{FF2B5EF4-FFF2-40B4-BE49-F238E27FC236}">
                        <a16:creationId xmlns:a16="http://schemas.microsoft.com/office/drawing/2014/main" xmlns="" id="{B5DBF3D1-3179-4249-950A-DFFBF27245A0}"/>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4" name="Circle: Hollow 163">
                    <a:extLst>
                      <a:ext uri="{FF2B5EF4-FFF2-40B4-BE49-F238E27FC236}">
                        <a16:creationId xmlns:a16="http://schemas.microsoft.com/office/drawing/2014/main" xmlns="" id="{0E6434CA-A45D-45A7-B3E0-A3DECED47DCA}"/>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0" name="Group 159">
                  <a:extLst>
                    <a:ext uri="{FF2B5EF4-FFF2-40B4-BE49-F238E27FC236}">
                      <a16:creationId xmlns:a16="http://schemas.microsoft.com/office/drawing/2014/main" xmlns="" id="{1F8D10FD-3AF1-4C29-8F37-FA1D3F97455F}"/>
                    </a:ext>
                  </a:extLst>
                </p:cNvPr>
                <p:cNvGrpSpPr/>
                <p:nvPr/>
              </p:nvGrpSpPr>
              <p:grpSpPr>
                <a:xfrm>
                  <a:off x="6294425" y="1619944"/>
                  <a:ext cx="208800" cy="788100"/>
                  <a:chOff x="5949696" y="625789"/>
                  <a:chExt cx="292608" cy="1071637"/>
                </a:xfrm>
              </p:grpSpPr>
              <p:cxnSp>
                <p:nvCxnSpPr>
                  <p:cNvPr id="161" name="Straight Connector 160">
                    <a:extLst>
                      <a:ext uri="{FF2B5EF4-FFF2-40B4-BE49-F238E27FC236}">
                        <a16:creationId xmlns:a16="http://schemas.microsoft.com/office/drawing/2014/main" xmlns="" id="{1E2EE1DC-D258-4E33-81DD-0F5E15705FA1}"/>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2" name="Circle: Hollow 161">
                    <a:extLst>
                      <a:ext uri="{FF2B5EF4-FFF2-40B4-BE49-F238E27FC236}">
                        <a16:creationId xmlns:a16="http://schemas.microsoft.com/office/drawing/2014/main" xmlns="" id="{A849B788-AC8D-4078-AAC1-05FF729ACDF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52" name="Group 151">
                <a:extLst>
                  <a:ext uri="{FF2B5EF4-FFF2-40B4-BE49-F238E27FC236}">
                    <a16:creationId xmlns:a16="http://schemas.microsoft.com/office/drawing/2014/main" xmlns="" id="{54B0E6AC-809E-4D80-A3B4-D35BAB892D0F}"/>
                  </a:ext>
                </a:extLst>
              </p:cNvPr>
              <p:cNvGrpSpPr/>
              <p:nvPr/>
            </p:nvGrpSpPr>
            <p:grpSpPr>
              <a:xfrm flipH="1" flipV="1">
                <a:off x="5841175" y="4586878"/>
                <a:ext cx="814449" cy="797044"/>
                <a:chOff x="5688776" y="1611000"/>
                <a:chExt cx="814449" cy="797044"/>
              </a:xfrm>
            </p:grpSpPr>
            <p:grpSp>
              <p:nvGrpSpPr>
                <p:cNvPr id="153" name="Group 152">
                  <a:extLst>
                    <a:ext uri="{FF2B5EF4-FFF2-40B4-BE49-F238E27FC236}">
                      <a16:creationId xmlns:a16="http://schemas.microsoft.com/office/drawing/2014/main" xmlns="" id="{BDD21844-30A0-4601-842D-08939BD71C2B}"/>
                    </a:ext>
                  </a:extLst>
                </p:cNvPr>
                <p:cNvGrpSpPr/>
                <p:nvPr/>
              </p:nvGrpSpPr>
              <p:grpSpPr>
                <a:xfrm>
                  <a:off x="5688776" y="1611000"/>
                  <a:ext cx="208800" cy="788100"/>
                  <a:chOff x="5949696" y="625789"/>
                  <a:chExt cx="292608" cy="1071637"/>
                </a:xfrm>
              </p:grpSpPr>
              <p:cxnSp>
                <p:nvCxnSpPr>
                  <p:cNvPr id="157" name="Straight Connector 156">
                    <a:extLst>
                      <a:ext uri="{FF2B5EF4-FFF2-40B4-BE49-F238E27FC236}">
                        <a16:creationId xmlns:a16="http://schemas.microsoft.com/office/drawing/2014/main" xmlns="" id="{864A61E2-4D0A-48D4-8950-88CFA28CAA2A}"/>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8" name="Circle: Hollow 157">
                    <a:extLst>
                      <a:ext uri="{FF2B5EF4-FFF2-40B4-BE49-F238E27FC236}">
                        <a16:creationId xmlns:a16="http://schemas.microsoft.com/office/drawing/2014/main" xmlns="" id="{8206AF73-5162-4BFC-AD7A-A934B7B5170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54" name="Group 153">
                  <a:extLst>
                    <a:ext uri="{FF2B5EF4-FFF2-40B4-BE49-F238E27FC236}">
                      <a16:creationId xmlns:a16="http://schemas.microsoft.com/office/drawing/2014/main" xmlns="" id="{0D97AED1-C862-4266-BF2A-7F03461A4467}"/>
                    </a:ext>
                  </a:extLst>
                </p:cNvPr>
                <p:cNvGrpSpPr/>
                <p:nvPr/>
              </p:nvGrpSpPr>
              <p:grpSpPr>
                <a:xfrm>
                  <a:off x="6294425" y="1619944"/>
                  <a:ext cx="208800" cy="788100"/>
                  <a:chOff x="5949696" y="625789"/>
                  <a:chExt cx="292608" cy="1071637"/>
                </a:xfrm>
              </p:grpSpPr>
              <p:cxnSp>
                <p:nvCxnSpPr>
                  <p:cNvPr id="155" name="Straight Connector 154">
                    <a:extLst>
                      <a:ext uri="{FF2B5EF4-FFF2-40B4-BE49-F238E27FC236}">
                        <a16:creationId xmlns:a16="http://schemas.microsoft.com/office/drawing/2014/main" xmlns="" id="{29A9B03E-D184-4619-97F7-7DD5C8B292C4}"/>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6" name="Circle: Hollow 155">
                    <a:extLst>
                      <a:ext uri="{FF2B5EF4-FFF2-40B4-BE49-F238E27FC236}">
                        <a16:creationId xmlns:a16="http://schemas.microsoft.com/office/drawing/2014/main" xmlns="" id="{2FAB701A-7F48-4D2A-88C1-E5E83CB47A81}"/>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13" name="Group 112">
              <a:extLst>
                <a:ext uri="{FF2B5EF4-FFF2-40B4-BE49-F238E27FC236}">
                  <a16:creationId xmlns:a16="http://schemas.microsoft.com/office/drawing/2014/main" xmlns="" id="{89265D7A-9C71-4525-A0E6-81D9A6BC8088}"/>
                </a:ext>
              </a:extLst>
            </p:cNvPr>
            <p:cNvGrpSpPr/>
            <p:nvPr/>
          </p:nvGrpSpPr>
          <p:grpSpPr>
            <a:xfrm>
              <a:off x="4583351" y="1215497"/>
              <a:ext cx="3157491" cy="4426059"/>
              <a:chOff x="4583351" y="1215497"/>
              <a:chExt cx="3157491" cy="4426059"/>
            </a:xfrm>
          </p:grpSpPr>
          <p:grpSp>
            <p:nvGrpSpPr>
              <p:cNvPr id="133" name="Group 132">
                <a:extLst>
                  <a:ext uri="{FF2B5EF4-FFF2-40B4-BE49-F238E27FC236}">
                    <a16:creationId xmlns:a16="http://schemas.microsoft.com/office/drawing/2014/main" xmlns="" id="{4C2829D7-EC9B-456E-8E08-78DADC5D19C4}"/>
                  </a:ext>
                </a:extLst>
              </p:cNvPr>
              <p:cNvGrpSpPr/>
              <p:nvPr/>
            </p:nvGrpSpPr>
            <p:grpSpPr>
              <a:xfrm>
                <a:off x="4583351" y="1215497"/>
                <a:ext cx="3157491" cy="1192547"/>
                <a:chOff x="4583351" y="1215497"/>
                <a:chExt cx="3157491" cy="1192547"/>
              </a:xfrm>
            </p:grpSpPr>
            <p:grpSp>
              <p:nvGrpSpPr>
                <p:cNvPr id="143" name="Group 142">
                  <a:extLst>
                    <a:ext uri="{FF2B5EF4-FFF2-40B4-BE49-F238E27FC236}">
                      <a16:creationId xmlns:a16="http://schemas.microsoft.com/office/drawing/2014/main" xmlns="" id="{549E286A-C91B-4EA2-AA12-A7EF9CA0188A}"/>
                    </a:ext>
                  </a:extLst>
                </p:cNvPr>
                <p:cNvGrpSpPr/>
                <p:nvPr/>
              </p:nvGrpSpPr>
              <p:grpSpPr>
                <a:xfrm>
                  <a:off x="4583351" y="1216444"/>
                  <a:ext cx="849601" cy="1191600"/>
                  <a:chOff x="4583351" y="1216444"/>
                  <a:chExt cx="849601" cy="1191600"/>
                </a:xfrm>
              </p:grpSpPr>
              <p:cxnSp>
                <p:nvCxnSpPr>
                  <p:cNvPr id="148" name="Straight Connector 147">
                    <a:extLst>
                      <a:ext uri="{FF2B5EF4-FFF2-40B4-BE49-F238E27FC236}">
                        <a16:creationId xmlns:a16="http://schemas.microsoft.com/office/drawing/2014/main" xmlns="" id="{DC657F70-BC55-4DF8-96D1-88DB840F6B00}"/>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95AD832F-1BA4-41E8-A2AC-51A8EEAF86E8}"/>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0" name="Circle: Hollow 149">
                    <a:extLst>
                      <a:ext uri="{FF2B5EF4-FFF2-40B4-BE49-F238E27FC236}">
                        <a16:creationId xmlns:a16="http://schemas.microsoft.com/office/drawing/2014/main" xmlns="" id="{11EA2879-14F4-4C9C-8262-513597C90676}"/>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4" name="Group 143">
                  <a:extLst>
                    <a:ext uri="{FF2B5EF4-FFF2-40B4-BE49-F238E27FC236}">
                      <a16:creationId xmlns:a16="http://schemas.microsoft.com/office/drawing/2014/main" xmlns="" id="{966C0CB8-4C69-40F8-BDB6-083D6CE0E019}"/>
                    </a:ext>
                  </a:extLst>
                </p:cNvPr>
                <p:cNvGrpSpPr/>
                <p:nvPr/>
              </p:nvGrpSpPr>
              <p:grpSpPr>
                <a:xfrm flipH="1">
                  <a:off x="6891241" y="1215497"/>
                  <a:ext cx="849601" cy="1191600"/>
                  <a:chOff x="4583351" y="1216444"/>
                  <a:chExt cx="849601" cy="1191600"/>
                </a:xfrm>
              </p:grpSpPr>
              <p:cxnSp>
                <p:nvCxnSpPr>
                  <p:cNvPr id="145" name="Straight Connector 144">
                    <a:extLst>
                      <a:ext uri="{FF2B5EF4-FFF2-40B4-BE49-F238E27FC236}">
                        <a16:creationId xmlns:a16="http://schemas.microsoft.com/office/drawing/2014/main" xmlns="" id="{DE9EC3D7-C6AE-4F60-8AD1-79A94E064D75}"/>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0A59E0F5-704D-4AA4-9F8B-266063A7299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47" name="Circle: Hollow 146">
                    <a:extLst>
                      <a:ext uri="{FF2B5EF4-FFF2-40B4-BE49-F238E27FC236}">
                        <a16:creationId xmlns:a16="http://schemas.microsoft.com/office/drawing/2014/main" xmlns="" id="{225C1175-48D8-47C3-B2B4-6DE88E61E893}"/>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34" name="Group 133">
                <a:extLst>
                  <a:ext uri="{FF2B5EF4-FFF2-40B4-BE49-F238E27FC236}">
                    <a16:creationId xmlns:a16="http://schemas.microsoft.com/office/drawing/2014/main" xmlns="" id="{2DB4023A-1B53-4D9A-A552-4CA0EA2655D5}"/>
                  </a:ext>
                </a:extLst>
              </p:cNvPr>
              <p:cNvGrpSpPr/>
              <p:nvPr/>
            </p:nvGrpSpPr>
            <p:grpSpPr>
              <a:xfrm flipV="1">
                <a:off x="4583351" y="4449009"/>
                <a:ext cx="3157491" cy="1192547"/>
                <a:chOff x="4583351" y="1215497"/>
                <a:chExt cx="3157491" cy="1192547"/>
              </a:xfrm>
            </p:grpSpPr>
            <p:grpSp>
              <p:nvGrpSpPr>
                <p:cNvPr id="135" name="Group 134">
                  <a:extLst>
                    <a:ext uri="{FF2B5EF4-FFF2-40B4-BE49-F238E27FC236}">
                      <a16:creationId xmlns:a16="http://schemas.microsoft.com/office/drawing/2014/main" xmlns="" id="{38248F9F-D086-4B62-817A-11BCC7853480}"/>
                    </a:ext>
                  </a:extLst>
                </p:cNvPr>
                <p:cNvGrpSpPr/>
                <p:nvPr/>
              </p:nvGrpSpPr>
              <p:grpSpPr>
                <a:xfrm>
                  <a:off x="4583351" y="1216444"/>
                  <a:ext cx="849601" cy="1191600"/>
                  <a:chOff x="4583351" y="1216444"/>
                  <a:chExt cx="849601" cy="1191600"/>
                </a:xfrm>
              </p:grpSpPr>
              <p:cxnSp>
                <p:nvCxnSpPr>
                  <p:cNvPr id="140" name="Straight Connector 139">
                    <a:extLst>
                      <a:ext uri="{FF2B5EF4-FFF2-40B4-BE49-F238E27FC236}">
                        <a16:creationId xmlns:a16="http://schemas.microsoft.com/office/drawing/2014/main" xmlns="" id="{1DF48ABA-54B4-4000-B349-CD53011168DD}"/>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12005122-9F49-44D9-8B18-77772279DA12}"/>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42" name="Circle: Hollow 141">
                    <a:extLst>
                      <a:ext uri="{FF2B5EF4-FFF2-40B4-BE49-F238E27FC236}">
                        <a16:creationId xmlns:a16="http://schemas.microsoft.com/office/drawing/2014/main" xmlns="" id="{C3AA1BCD-2AD8-46FD-B66B-4C62ECA85F4E}"/>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a:extLst>
                    <a:ext uri="{FF2B5EF4-FFF2-40B4-BE49-F238E27FC236}">
                      <a16:creationId xmlns:a16="http://schemas.microsoft.com/office/drawing/2014/main" xmlns="" id="{CDC4079E-F282-47D6-A776-3F8814701CE9}"/>
                    </a:ext>
                  </a:extLst>
                </p:cNvPr>
                <p:cNvGrpSpPr/>
                <p:nvPr/>
              </p:nvGrpSpPr>
              <p:grpSpPr>
                <a:xfrm flipH="1">
                  <a:off x="6891241" y="1215497"/>
                  <a:ext cx="849601" cy="1191600"/>
                  <a:chOff x="4583351" y="1216444"/>
                  <a:chExt cx="849601" cy="1191600"/>
                </a:xfrm>
              </p:grpSpPr>
              <p:cxnSp>
                <p:nvCxnSpPr>
                  <p:cNvPr id="137" name="Straight Connector 136">
                    <a:extLst>
                      <a:ext uri="{FF2B5EF4-FFF2-40B4-BE49-F238E27FC236}">
                        <a16:creationId xmlns:a16="http://schemas.microsoft.com/office/drawing/2014/main" xmlns="" id="{19AC010A-4318-4B5C-BA49-25E06E7171D7}"/>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657C90E3-CE0F-4D33-A798-FD77353CBB4F}"/>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39" name="Circle: Hollow 138">
                    <a:extLst>
                      <a:ext uri="{FF2B5EF4-FFF2-40B4-BE49-F238E27FC236}">
                        <a16:creationId xmlns:a16="http://schemas.microsoft.com/office/drawing/2014/main" xmlns="" id="{F15B50A9-A278-4CBF-8266-868B6A9F0C99}"/>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14" name="Group 113">
              <a:extLst>
                <a:ext uri="{FF2B5EF4-FFF2-40B4-BE49-F238E27FC236}">
                  <a16:creationId xmlns:a16="http://schemas.microsoft.com/office/drawing/2014/main" xmlns="" id="{B95F1411-F3C6-4EAB-AFC3-5A614670DD31}"/>
                </a:ext>
              </a:extLst>
            </p:cNvPr>
            <p:cNvGrpSpPr/>
            <p:nvPr/>
          </p:nvGrpSpPr>
          <p:grpSpPr>
            <a:xfrm rot="16200000">
              <a:off x="4517255" y="1215023"/>
              <a:ext cx="3157491" cy="4426059"/>
              <a:chOff x="4583351" y="1215497"/>
              <a:chExt cx="3157491" cy="4426059"/>
            </a:xfrm>
          </p:grpSpPr>
          <p:grpSp>
            <p:nvGrpSpPr>
              <p:cNvPr id="115" name="Group 114">
                <a:extLst>
                  <a:ext uri="{FF2B5EF4-FFF2-40B4-BE49-F238E27FC236}">
                    <a16:creationId xmlns:a16="http://schemas.microsoft.com/office/drawing/2014/main" xmlns="" id="{B05A9744-4ADF-4C8B-A1D0-8CADFFA1A4DA}"/>
                  </a:ext>
                </a:extLst>
              </p:cNvPr>
              <p:cNvGrpSpPr/>
              <p:nvPr/>
            </p:nvGrpSpPr>
            <p:grpSpPr>
              <a:xfrm>
                <a:off x="4583351" y="1215497"/>
                <a:ext cx="3157491" cy="1192547"/>
                <a:chOff x="4583351" y="1215497"/>
                <a:chExt cx="3157491" cy="1192547"/>
              </a:xfrm>
            </p:grpSpPr>
            <p:grpSp>
              <p:nvGrpSpPr>
                <p:cNvPr id="125" name="Group 124">
                  <a:extLst>
                    <a:ext uri="{FF2B5EF4-FFF2-40B4-BE49-F238E27FC236}">
                      <a16:creationId xmlns:a16="http://schemas.microsoft.com/office/drawing/2014/main" xmlns="" id="{07F31D26-1755-4F5A-80C6-8F3DCDC0531F}"/>
                    </a:ext>
                  </a:extLst>
                </p:cNvPr>
                <p:cNvGrpSpPr/>
                <p:nvPr/>
              </p:nvGrpSpPr>
              <p:grpSpPr>
                <a:xfrm>
                  <a:off x="4583351" y="1216444"/>
                  <a:ext cx="849601" cy="1191600"/>
                  <a:chOff x="4583351" y="1216444"/>
                  <a:chExt cx="849601" cy="1191600"/>
                </a:xfrm>
              </p:grpSpPr>
              <p:cxnSp>
                <p:nvCxnSpPr>
                  <p:cNvPr id="130" name="Straight Connector 129">
                    <a:extLst>
                      <a:ext uri="{FF2B5EF4-FFF2-40B4-BE49-F238E27FC236}">
                        <a16:creationId xmlns:a16="http://schemas.microsoft.com/office/drawing/2014/main" xmlns="" id="{96518C75-A698-4822-A470-EDDD21EFFF0D}"/>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C7CDA64-5AD6-47E4-A70D-617AB433B6FC}"/>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32" name="Circle: Hollow 131">
                    <a:extLst>
                      <a:ext uri="{FF2B5EF4-FFF2-40B4-BE49-F238E27FC236}">
                        <a16:creationId xmlns:a16="http://schemas.microsoft.com/office/drawing/2014/main" xmlns="" id="{35CAE9F1-297C-41A5-AF92-DCCD3F53F951}"/>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a:extLst>
                    <a:ext uri="{FF2B5EF4-FFF2-40B4-BE49-F238E27FC236}">
                      <a16:creationId xmlns:a16="http://schemas.microsoft.com/office/drawing/2014/main" xmlns="" id="{DCFB9612-3B72-4C9D-ACE2-86C745AD62AD}"/>
                    </a:ext>
                  </a:extLst>
                </p:cNvPr>
                <p:cNvGrpSpPr/>
                <p:nvPr/>
              </p:nvGrpSpPr>
              <p:grpSpPr>
                <a:xfrm flipH="1">
                  <a:off x="6891241" y="1215497"/>
                  <a:ext cx="849601" cy="1191600"/>
                  <a:chOff x="4583351" y="1216444"/>
                  <a:chExt cx="849601" cy="1191600"/>
                </a:xfrm>
              </p:grpSpPr>
              <p:cxnSp>
                <p:nvCxnSpPr>
                  <p:cNvPr id="127" name="Straight Connector 126">
                    <a:extLst>
                      <a:ext uri="{FF2B5EF4-FFF2-40B4-BE49-F238E27FC236}">
                        <a16:creationId xmlns:a16="http://schemas.microsoft.com/office/drawing/2014/main" xmlns="" id="{F5205393-6965-49A3-B9FD-9F8B6C98687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C51E5BE-E85E-4656-8F5A-D9ACABCDBEBE}"/>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9" name="Circle: Hollow 128">
                    <a:extLst>
                      <a:ext uri="{FF2B5EF4-FFF2-40B4-BE49-F238E27FC236}">
                        <a16:creationId xmlns:a16="http://schemas.microsoft.com/office/drawing/2014/main" xmlns="" id="{36C66DA0-4907-477E-8230-0DC4C024450C}"/>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6" name="Group 115">
                <a:extLst>
                  <a:ext uri="{FF2B5EF4-FFF2-40B4-BE49-F238E27FC236}">
                    <a16:creationId xmlns:a16="http://schemas.microsoft.com/office/drawing/2014/main" xmlns="" id="{BDAD4BD3-3DE1-4F4D-BB76-96760FEA4F35}"/>
                  </a:ext>
                </a:extLst>
              </p:cNvPr>
              <p:cNvGrpSpPr/>
              <p:nvPr/>
            </p:nvGrpSpPr>
            <p:grpSpPr>
              <a:xfrm flipV="1">
                <a:off x="4583351" y="4449009"/>
                <a:ext cx="3157491" cy="1192547"/>
                <a:chOff x="4583351" y="1215497"/>
                <a:chExt cx="3157491" cy="1192547"/>
              </a:xfrm>
            </p:grpSpPr>
            <p:grpSp>
              <p:nvGrpSpPr>
                <p:cNvPr id="117" name="Group 116">
                  <a:extLst>
                    <a:ext uri="{FF2B5EF4-FFF2-40B4-BE49-F238E27FC236}">
                      <a16:creationId xmlns:a16="http://schemas.microsoft.com/office/drawing/2014/main" xmlns="" id="{CD390120-16FC-49A2-8600-3BD50DA342B2}"/>
                    </a:ext>
                  </a:extLst>
                </p:cNvPr>
                <p:cNvGrpSpPr/>
                <p:nvPr/>
              </p:nvGrpSpPr>
              <p:grpSpPr>
                <a:xfrm>
                  <a:off x="4583351" y="1216444"/>
                  <a:ext cx="849601" cy="1191600"/>
                  <a:chOff x="4583351" y="1216444"/>
                  <a:chExt cx="849601" cy="1191600"/>
                </a:xfrm>
              </p:grpSpPr>
              <p:cxnSp>
                <p:nvCxnSpPr>
                  <p:cNvPr id="122" name="Straight Connector 121">
                    <a:extLst>
                      <a:ext uri="{FF2B5EF4-FFF2-40B4-BE49-F238E27FC236}">
                        <a16:creationId xmlns:a16="http://schemas.microsoft.com/office/drawing/2014/main" xmlns="" id="{7170B714-F5EF-4BCE-86DE-6D0ED99317AF}"/>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86366235-DD80-4A5A-B217-BF00FBD6F73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4" name="Circle: Hollow 123">
                    <a:extLst>
                      <a:ext uri="{FF2B5EF4-FFF2-40B4-BE49-F238E27FC236}">
                        <a16:creationId xmlns:a16="http://schemas.microsoft.com/office/drawing/2014/main" xmlns="" id="{D7207C93-ACDC-4557-B443-0897835318CC}"/>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18" name="Group 117">
                  <a:extLst>
                    <a:ext uri="{FF2B5EF4-FFF2-40B4-BE49-F238E27FC236}">
                      <a16:creationId xmlns:a16="http://schemas.microsoft.com/office/drawing/2014/main" xmlns="" id="{67E4A475-67C7-4A65-B003-F2EFFC072E59}"/>
                    </a:ext>
                  </a:extLst>
                </p:cNvPr>
                <p:cNvGrpSpPr/>
                <p:nvPr/>
              </p:nvGrpSpPr>
              <p:grpSpPr>
                <a:xfrm flipH="1">
                  <a:off x="6891241" y="1215497"/>
                  <a:ext cx="849601" cy="1191600"/>
                  <a:chOff x="4583351" y="1216444"/>
                  <a:chExt cx="849601" cy="1191600"/>
                </a:xfrm>
              </p:grpSpPr>
              <p:cxnSp>
                <p:nvCxnSpPr>
                  <p:cNvPr id="119" name="Straight Connector 118">
                    <a:extLst>
                      <a:ext uri="{FF2B5EF4-FFF2-40B4-BE49-F238E27FC236}">
                        <a16:creationId xmlns:a16="http://schemas.microsoft.com/office/drawing/2014/main" xmlns="" id="{AFDCE8CC-9117-44DB-BDC1-39EB2EC49402}"/>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2B48883F-A9BC-49EE-83FF-C69792780248}"/>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1" name="Circle: Hollow 120">
                    <a:extLst>
                      <a:ext uri="{FF2B5EF4-FFF2-40B4-BE49-F238E27FC236}">
                        <a16:creationId xmlns:a16="http://schemas.microsoft.com/office/drawing/2014/main" xmlns="" id="{9AEDE9C1-8680-4C90-9582-BB892055899E}"/>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grpSp>
        <p:nvGrpSpPr>
          <p:cNvPr id="187" name="Group 186">
            <a:extLst>
              <a:ext uri="{FF2B5EF4-FFF2-40B4-BE49-F238E27FC236}">
                <a16:creationId xmlns:a16="http://schemas.microsoft.com/office/drawing/2014/main" xmlns="" id="{08ACD00D-D739-4AEC-8A4D-B244A5CA1D4F}"/>
              </a:ext>
            </a:extLst>
          </p:cNvPr>
          <p:cNvGrpSpPr/>
          <p:nvPr/>
        </p:nvGrpSpPr>
        <p:grpSpPr>
          <a:xfrm>
            <a:off x="-4579840" y="-62747"/>
            <a:ext cx="6638544" cy="6638400"/>
            <a:chOff x="3309079" y="644044"/>
            <a:chExt cx="5573842" cy="5569912"/>
          </a:xfrm>
        </p:grpSpPr>
        <p:sp>
          <p:nvSpPr>
            <p:cNvPr id="188" name="Rectangle 187">
              <a:extLst>
                <a:ext uri="{FF2B5EF4-FFF2-40B4-BE49-F238E27FC236}">
                  <a16:creationId xmlns:a16="http://schemas.microsoft.com/office/drawing/2014/main" xmlns="" id="{7C08282A-39AE-4786-AA3E-45B58A2536BF}"/>
                </a:ext>
              </a:extLst>
            </p:cNvPr>
            <p:cNvSpPr/>
            <p:nvPr/>
          </p:nvSpPr>
          <p:spPr>
            <a:xfrm>
              <a:off x="5556504" y="2889000"/>
              <a:ext cx="1078992" cy="1080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xmlns="" id="{0F66877D-2837-4859-B9FA-EEBAACD5A0F0}"/>
                </a:ext>
              </a:extLst>
            </p:cNvPr>
            <p:cNvSpPr/>
            <p:nvPr/>
          </p:nvSpPr>
          <p:spPr>
            <a:xfrm>
              <a:off x="5519928" y="2853000"/>
              <a:ext cx="1152144" cy="1152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xmlns="" id="{ED0D9114-044F-411A-9E45-155D72316856}"/>
                </a:ext>
              </a:extLst>
            </p:cNvPr>
            <p:cNvSpPr/>
            <p:nvPr/>
          </p:nvSpPr>
          <p:spPr>
            <a:xfrm>
              <a:off x="5103876" y="2439000"/>
              <a:ext cx="1984248" cy="1980000"/>
            </a:xfrm>
            <a:prstGeom prst="rect">
              <a:avLst/>
            </a:prstGeom>
            <a:noFill/>
            <a:ln w="7620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xmlns="" id="{C11E7703-F5C9-486A-94AD-1E29BEA7F6DD}"/>
                </a:ext>
              </a:extLst>
            </p:cNvPr>
            <p:cNvGrpSpPr/>
            <p:nvPr/>
          </p:nvGrpSpPr>
          <p:grpSpPr>
            <a:xfrm>
              <a:off x="5949696" y="644044"/>
              <a:ext cx="292608" cy="1764000"/>
              <a:chOff x="5949696" y="644044"/>
              <a:chExt cx="292608" cy="1764000"/>
            </a:xfrm>
          </p:grpSpPr>
          <p:cxnSp>
            <p:nvCxnSpPr>
              <p:cNvPr id="269" name="Straight Connector 268">
                <a:extLst>
                  <a:ext uri="{FF2B5EF4-FFF2-40B4-BE49-F238E27FC236}">
                    <a16:creationId xmlns:a16="http://schemas.microsoft.com/office/drawing/2014/main" xmlns="" id="{9799FB1A-E3C0-4232-AC35-BA19D8383CB2}"/>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70" name="Circle: Hollow 269">
                <a:extLst>
                  <a:ext uri="{FF2B5EF4-FFF2-40B4-BE49-F238E27FC236}">
                    <a16:creationId xmlns:a16="http://schemas.microsoft.com/office/drawing/2014/main" xmlns="" id="{5A4B3A53-D376-44B6-AE16-22A50B30DB07}"/>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2" name="Group 191">
              <a:extLst>
                <a:ext uri="{FF2B5EF4-FFF2-40B4-BE49-F238E27FC236}">
                  <a16:creationId xmlns:a16="http://schemas.microsoft.com/office/drawing/2014/main" xmlns="" id="{C883A8BF-3B82-4067-B9A9-AB69EAC7FED8}"/>
                </a:ext>
              </a:extLst>
            </p:cNvPr>
            <p:cNvGrpSpPr/>
            <p:nvPr/>
          </p:nvGrpSpPr>
          <p:grpSpPr>
            <a:xfrm flipV="1">
              <a:off x="5949696" y="4449956"/>
              <a:ext cx="292608" cy="1764000"/>
              <a:chOff x="5949696" y="644044"/>
              <a:chExt cx="292608" cy="1764000"/>
            </a:xfrm>
          </p:grpSpPr>
          <p:cxnSp>
            <p:nvCxnSpPr>
              <p:cNvPr id="267" name="Straight Connector 266">
                <a:extLst>
                  <a:ext uri="{FF2B5EF4-FFF2-40B4-BE49-F238E27FC236}">
                    <a16:creationId xmlns:a16="http://schemas.microsoft.com/office/drawing/2014/main" xmlns="" id="{D66DCD72-DFEE-4EBE-A8FD-A4EB07AA13E4}"/>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8" name="Circle: Hollow 267">
                <a:extLst>
                  <a:ext uri="{FF2B5EF4-FFF2-40B4-BE49-F238E27FC236}">
                    <a16:creationId xmlns:a16="http://schemas.microsoft.com/office/drawing/2014/main" xmlns="" id="{1F186454-ECBB-432C-9428-56562B445302}"/>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3" name="Group 192">
              <a:extLst>
                <a:ext uri="{FF2B5EF4-FFF2-40B4-BE49-F238E27FC236}">
                  <a16:creationId xmlns:a16="http://schemas.microsoft.com/office/drawing/2014/main" xmlns="" id="{E3064BB9-0538-44F0-91E6-D40B3E94FC57}"/>
                </a:ext>
              </a:extLst>
            </p:cNvPr>
            <p:cNvGrpSpPr/>
            <p:nvPr/>
          </p:nvGrpSpPr>
          <p:grpSpPr>
            <a:xfrm rot="16200000">
              <a:off x="5949695" y="642078"/>
              <a:ext cx="292609" cy="5573842"/>
              <a:chOff x="6102097" y="794478"/>
              <a:chExt cx="292609" cy="5573842"/>
            </a:xfrm>
          </p:grpSpPr>
          <p:grpSp>
            <p:nvGrpSpPr>
              <p:cNvPr id="261" name="Group 260">
                <a:extLst>
                  <a:ext uri="{FF2B5EF4-FFF2-40B4-BE49-F238E27FC236}">
                    <a16:creationId xmlns:a16="http://schemas.microsoft.com/office/drawing/2014/main" xmlns="" id="{FE496998-E038-415D-A43B-52771EFE7853}"/>
                  </a:ext>
                </a:extLst>
              </p:cNvPr>
              <p:cNvGrpSpPr/>
              <p:nvPr/>
            </p:nvGrpSpPr>
            <p:grpSpPr>
              <a:xfrm>
                <a:off x="6102098" y="794478"/>
                <a:ext cx="292608" cy="1765966"/>
                <a:chOff x="5949698" y="642078"/>
                <a:chExt cx="292608" cy="1765966"/>
              </a:xfrm>
            </p:grpSpPr>
            <p:cxnSp>
              <p:nvCxnSpPr>
                <p:cNvPr id="265" name="Straight Connector 264">
                  <a:extLst>
                    <a:ext uri="{FF2B5EF4-FFF2-40B4-BE49-F238E27FC236}">
                      <a16:creationId xmlns:a16="http://schemas.microsoft.com/office/drawing/2014/main" xmlns="" id="{FCF11F61-8531-4CC6-AFAD-46AF4D9D0397}"/>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6" name="Circle: Hollow 265">
                  <a:extLst>
                    <a:ext uri="{FF2B5EF4-FFF2-40B4-BE49-F238E27FC236}">
                      <a16:creationId xmlns:a16="http://schemas.microsoft.com/office/drawing/2014/main" xmlns="" id="{079189C1-A9E7-42AA-BAEE-2E1E652253A5}"/>
                    </a:ext>
                  </a:extLst>
                </p:cNvPr>
                <p:cNvSpPr/>
                <p:nvPr/>
              </p:nvSpPr>
              <p:spPr>
                <a:xfrm>
                  <a:off x="5949698" y="642078"/>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2" name="Group 261">
                <a:extLst>
                  <a:ext uri="{FF2B5EF4-FFF2-40B4-BE49-F238E27FC236}">
                    <a16:creationId xmlns:a16="http://schemas.microsoft.com/office/drawing/2014/main" xmlns="" id="{37D7170E-6B4C-4239-AABA-7953610F60DB}"/>
                  </a:ext>
                </a:extLst>
              </p:cNvPr>
              <p:cNvGrpSpPr/>
              <p:nvPr/>
            </p:nvGrpSpPr>
            <p:grpSpPr>
              <a:xfrm flipV="1">
                <a:off x="6102097" y="4602356"/>
                <a:ext cx="292608" cy="1765964"/>
                <a:chOff x="5949697" y="642080"/>
                <a:chExt cx="292608" cy="1765964"/>
              </a:xfrm>
            </p:grpSpPr>
            <p:cxnSp>
              <p:nvCxnSpPr>
                <p:cNvPr id="263" name="Straight Connector 262">
                  <a:extLst>
                    <a:ext uri="{FF2B5EF4-FFF2-40B4-BE49-F238E27FC236}">
                      <a16:creationId xmlns:a16="http://schemas.microsoft.com/office/drawing/2014/main" xmlns="" id="{5606AC16-9D5F-4779-B90C-8CA5986C376C}"/>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4" name="Circle: Hollow 263">
                  <a:extLst>
                    <a:ext uri="{FF2B5EF4-FFF2-40B4-BE49-F238E27FC236}">
                      <a16:creationId xmlns:a16="http://schemas.microsoft.com/office/drawing/2014/main" xmlns="" id="{8D96E662-0DCC-4CD0-B1CC-E6DA66804487}"/>
                    </a:ext>
                  </a:extLst>
                </p:cNvPr>
                <p:cNvSpPr/>
                <p:nvPr/>
              </p:nvSpPr>
              <p:spPr>
                <a:xfrm>
                  <a:off x="5949697" y="642080"/>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4" name="Group 193">
              <a:extLst>
                <a:ext uri="{FF2B5EF4-FFF2-40B4-BE49-F238E27FC236}">
                  <a16:creationId xmlns:a16="http://schemas.microsoft.com/office/drawing/2014/main" xmlns="" id="{3B0FFE24-F6AD-4E4D-AD4A-C84CFF3A19AE}"/>
                </a:ext>
              </a:extLst>
            </p:cNvPr>
            <p:cNvGrpSpPr/>
            <p:nvPr/>
          </p:nvGrpSpPr>
          <p:grpSpPr>
            <a:xfrm>
              <a:off x="5688776" y="1611000"/>
              <a:ext cx="814449" cy="797044"/>
              <a:chOff x="5688776" y="1611000"/>
              <a:chExt cx="814449" cy="797044"/>
            </a:xfrm>
          </p:grpSpPr>
          <p:grpSp>
            <p:nvGrpSpPr>
              <p:cNvPr id="255" name="Group 254">
                <a:extLst>
                  <a:ext uri="{FF2B5EF4-FFF2-40B4-BE49-F238E27FC236}">
                    <a16:creationId xmlns:a16="http://schemas.microsoft.com/office/drawing/2014/main" xmlns="" id="{8F080D83-5FC7-499C-8AD5-CA176A646416}"/>
                  </a:ext>
                </a:extLst>
              </p:cNvPr>
              <p:cNvGrpSpPr/>
              <p:nvPr/>
            </p:nvGrpSpPr>
            <p:grpSpPr>
              <a:xfrm>
                <a:off x="5688776" y="1611000"/>
                <a:ext cx="208800" cy="788100"/>
                <a:chOff x="5949696" y="625789"/>
                <a:chExt cx="292608" cy="1071637"/>
              </a:xfrm>
            </p:grpSpPr>
            <p:cxnSp>
              <p:nvCxnSpPr>
                <p:cNvPr id="259" name="Straight Connector 258">
                  <a:extLst>
                    <a:ext uri="{FF2B5EF4-FFF2-40B4-BE49-F238E27FC236}">
                      <a16:creationId xmlns:a16="http://schemas.microsoft.com/office/drawing/2014/main" xmlns="" id="{A8A7664A-0D1B-4273-8374-61C732B6D6D1}"/>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0" name="Circle: Hollow 259">
                  <a:extLst>
                    <a:ext uri="{FF2B5EF4-FFF2-40B4-BE49-F238E27FC236}">
                      <a16:creationId xmlns:a16="http://schemas.microsoft.com/office/drawing/2014/main" xmlns="" id="{87E45736-9D5B-4385-93C0-0F7805F46EFD}"/>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a:extLst>
                  <a:ext uri="{FF2B5EF4-FFF2-40B4-BE49-F238E27FC236}">
                    <a16:creationId xmlns:a16="http://schemas.microsoft.com/office/drawing/2014/main" xmlns="" id="{2C971F34-CB33-42CE-90BF-6A15460D5409}"/>
                  </a:ext>
                </a:extLst>
              </p:cNvPr>
              <p:cNvGrpSpPr/>
              <p:nvPr/>
            </p:nvGrpSpPr>
            <p:grpSpPr>
              <a:xfrm>
                <a:off x="6294425" y="1619944"/>
                <a:ext cx="208800" cy="788100"/>
                <a:chOff x="5949696" y="625789"/>
                <a:chExt cx="292608" cy="1071637"/>
              </a:xfrm>
            </p:grpSpPr>
            <p:cxnSp>
              <p:nvCxnSpPr>
                <p:cNvPr id="257" name="Straight Connector 256">
                  <a:extLst>
                    <a:ext uri="{FF2B5EF4-FFF2-40B4-BE49-F238E27FC236}">
                      <a16:creationId xmlns:a16="http://schemas.microsoft.com/office/drawing/2014/main" xmlns="" id="{6258753D-17C5-405D-A34B-2C6C821B51D2}"/>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8" name="Circle: Hollow 257">
                  <a:extLst>
                    <a:ext uri="{FF2B5EF4-FFF2-40B4-BE49-F238E27FC236}">
                      <a16:creationId xmlns:a16="http://schemas.microsoft.com/office/drawing/2014/main" xmlns="" id="{A8D499D8-E783-4F17-97FA-F7B5EDBFCA5C}"/>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5" name="Group 194">
              <a:extLst>
                <a:ext uri="{FF2B5EF4-FFF2-40B4-BE49-F238E27FC236}">
                  <a16:creationId xmlns:a16="http://schemas.microsoft.com/office/drawing/2014/main" xmlns="" id="{3793F596-8B0B-4C9E-AE9B-C6410B9F1A46}"/>
                </a:ext>
              </a:extLst>
            </p:cNvPr>
            <p:cNvGrpSpPr/>
            <p:nvPr/>
          </p:nvGrpSpPr>
          <p:grpSpPr>
            <a:xfrm flipH="1" flipV="1">
              <a:off x="5688775" y="4434478"/>
              <a:ext cx="814449" cy="797044"/>
              <a:chOff x="5688776" y="1611000"/>
              <a:chExt cx="814449" cy="797044"/>
            </a:xfrm>
          </p:grpSpPr>
          <p:grpSp>
            <p:nvGrpSpPr>
              <p:cNvPr id="249" name="Group 248">
                <a:extLst>
                  <a:ext uri="{FF2B5EF4-FFF2-40B4-BE49-F238E27FC236}">
                    <a16:creationId xmlns:a16="http://schemas.microsoft.com/office/drawing/2014/main" xmlns="" id="{D40FCA51-0112-473C-9032-D7085BA1321A}"/>
                  </a:ext>
                </a:extLst>
              </p:cNvPr>
              <p:cNvGrpSpPr/>
              <p:nvPr/>
            </p:nvGrpSpPr>
            <p:grpSpPr>
              <a:xfrm>
                <a:off x="5688776" y="1611000"/>
                <a:ext cx="208800" cy="788100"/>
                <a:chOff x="5949696" y="625789"/>
                <a:chExt cx="292608" cy="1071637"/>
              </a:xfrm>
            </p:grpSpPr>
            <p:cxnSp>
              <p:nvCxnSpPr>
                <p:cNvPr id="253" name="Straight Connector 252">
                  <a:extLst>
                    <a:ext uri="{FF2B5EF4-FFF2-40B4-BE49-F238E27FC236}">
                      <a16:creationId xmlns:a16="http://schemas.microsoft.com/office/drawing/2014/main" xmlns="" id="{89F25FB5-6512-4F7A-B1C5-E2F2CE59AC8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4" name="Circle: Hollow 253">
                  <a:extLst>
                    <a:ext uri="{FF2B5EF4-FFF2-40B4-BE49-F238E27FC236}">
                      <a16:creationId xmlns:a16="http://schemas.microsoft.com/office/drawing/2014/main" xmlns="" id="{3C4EC07C-8E79-41DF-BADF-AC9BFA129122}"/>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0" name="Group 249">
                <a:extLst>
                  <a:ext uri="{FF2B5EF4-FFF2-40B4-BE49-F238E27FC236}">
                    <a16:creationId xmlns:a16="http://schemas.microsoft.com/office/drawing/2014/main" xmlns="" id="{83C45CE6-977B-434C-93A3-D1B1E8235AAF}"/>
                  </a:ext>
                </a:extLst>
              </p:cNvPr>
              <p:cNvGrpSpPr/>
              <p:nvPr/>
            </p:nvGrpSpPr>
            <p:grpSpPr>
              <a:xfrm>
                <a:off x="6294425" y="1619944"/>
                <a:ext cx="208800" cy="788100"/>
                <a:chOff x="5949696" y="625789"/>
                <a:chExt cx="292608" cy="1071637"/>
              </a:xfrm>
            </p:grpSpPr>
            <p:cxnSp>
              <p:nvCxnSpPr>
                <p:cNvPr id="251" name="Straight Connector 250">
                  <a:extLst>
                    <a:ext uri="{FF2B5EF4-FFF2-40B4-BE49-F238E27FC236}">
                      <a16:creationId xmlns:a16="http://schemas.microsoft.com/office/drawing/2014/main" xmlns="" id="{4367AC20-279A-4DF0-A83D-0D73C4F74A7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2" name="Circle: Hollow 251">
                  <a:extLst>
                    <a:ext uri="{FF2B5EF4-FFF2-40B4-BE49-F238E27FC236}">
                      <a16:creationId xmlns:a16="http://schemas.microsoft.com/office/drawing/2014/main" xmlns="" id="{A9826461-27A9-480C-A91A-778FE97BD256}"/>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6" name="Group 195">
              <a:extLst>
                <a:ext uri="{FF2B5EF4-FFF2-40B4-BE49-F238E27FC236}">
                  <a16:creationId xmlns:a16="http://schemas.microsoft.com/office/drawing/2014/main" xmlns="" id="{B086EBA8-A613-4A63-AD94-77FDCD398038}"/>
                </a:ext>
              </a:extLst>
            </p:cNvPr>
            <p:cNvGrpSpPr/>
            <p:nvPr/>
          </p:nvGrpSpPr>
          <p:grpSpPr>
            <a:xfrm rot="16200000">
              <a:off x="5688775" y="1621208"/>
              <a:ext cx="814450" cy="3620522"/>
              <a:chOff x="5841175" y="1763400"/>
              <a:chExt cx="814450" cy="3620522"/>
            </a:xfrm>
          </p:grpSpPr>
          <p:grpSp>
            <p:nvGrpSpPr>
              <p:cNvPr id="235" name="Group 234">
                <a:extLst>
                  <a:ext uri="{FF2B5EF4-FFF2-40B4-BE49-F238E27FC236}">
                    <a16:creationId xmlns:a16="http://schemas.microsoft.com/office/drawing/2014/main" xmlns="" id="{3AFFCE01-569A-404A-9D51-7564F8140491}"/>
                  </a:ext>
                </a:extLst>
              </p:cNvPr>
              <p:cNvGrpSpPr/>
              <p:nvPr/>
            </p:nvGrpSpPr>
            <p:grpSpPr>
              <a:xfrm>
                <a:off x="5841176" y="1763400"/>
                <a:ext cx="814449" cy="797044"/>
                <a:chOff x="5688776" y="1611000"/>
                <a:chExt cx="814449" cy="797044"/>
              </a:xfrm>
            </p:grpSpPr>
            <p:grpSp>
              <p:nvGrpSpPr>
                <p:cNvPr id="243" name="Group 242">
                  <a:extLst>
                    <a:ext uri="{FF2B5EF4-FFF2-40B4-BE49-F238E27FC236}">
                      <a16:creationId xmlns:a16="http://schemas.microsoft.com/office/drawing/2014/main" xmlns="" id="{3C6C2838-5D08-41B3-BC59-57377FABEC1F}"/>
                    </a:ext>
                  </a:extLst>
                </p:cNvPr>
                <p:cNvGrpSpPr/>
                <p:nvPr/>
              </p:nvGrpSpPr>
              <p:grpSpPr>
                <a:xfrm>
                  <a:off x="5688776" y="1611000"/>
                  <a:ext cx="208800" cy="788100"/>
                  <a:chOff x="5949696" y="625789"/>
                  <a:chExt cx="292608" cy="1071637"/>
                </a:xfrm>
              </p:grpSpPr>
              <p:cxnSp>
                <p:nvCxnSpPr>
                  <p:cNvPr id="247" name="Straight Connector 246">
                    <a:extLst>
                      <a:ext uri="{FF2B5EF4-FFF2-40B4-BE49-F238E27FC236}">
                        <a16:creationId xmlns:a16="http://schemas.microsoft.com/office/drawing/2014/main" xmlns="" id="{E0EAE359-F83D-4EB4-8A4C-D66C1C00CC86}"/>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8" name="Circle: Hollow 247">
                    <a:extLst>
                      <a:ext uri="{FF2B5EF4-FFF2-40B4-BE49-F238E27FC236}">
                        <a16:creationId xmlns:a16="http://schemas.microsoft.com/office/drawing/2014/main" xmlns="" id="{886D5BFA-2E56-44FD-A9B4-DA7F36D3F1E6}"/>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4" name="Group 243">
                  <a:extLst>
                    <a:ext uri="{FF2B5EF4-FFF2-40B4-BE49-F238E27FC236}">
                      <a16:creationId xmlns:a16="http://schemas.microsoft.com/office/drawing/2014/main" xmlns="" id="{1BAB98CB-57F0-4C9E-8EB7-F229A321BECE}"/>
                    </a:ext>
                  </a:extLst>
                </p:cNvPr>
                <p:cNvGrpSpPr/>
                <p:nvPr/>
              </p:nvGrpSpPr>
              <p:grpSpPr>
                <a:xfrm>
                  <a:off x="6294425" y="1619944"/>
                  <a:ext cx="208800" cy="788100"/>
                  <a:chOff x="5949696" y="625789"/>
                  <a:chExt cx="292608" cy="1071637"/>
                </a:xfrm>
              </p:grpSpPr>
              <p:cxnSp>
                <p:nvCxnSpPr>
                  <p:cNvPr id="245" name="Straight Connector 244">
                    <a:extLst>
                      <a:ext uri="{FF2B5EF4-FFF2-40B4-BE49-F238E27FC236}">
                        <a16:creationId xmlns:a16="http://schemas.microsoft.com/office/drawing/2014/main" xmlns="" id="{0C292E39-D6D1-4844-A56C-1E028513EAED}"/>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6" name="Circle: Hollow 245">
                    <a:extLst>
                      <a:ext uri="{FF2B5EF4-FFF2-40B4-BE49-F238E27FC236}">
                        <a16:creationId xmlns:a16="http://schemas.microsoft.com/office/drawing/2014/main" xmlns="" id="{4B46B988-D54E-4C1A-A097-048F7473CC6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36" name="Group 235">
                <a:extLst>
                  <a:ext uri="{FF2B5EF4-FFF2-40B4-BE49-F238E27FC236}">
                    <a16:creationId xmlns:a16="http://schemas.microsoft.com/office/drawing/2014/main" xmlns="" id="{4899F046-F1F7-4802-94C7-7ED2DF4C730B}"/>
                  </a:ext>
                </a:extLst>
              </p:cNvPr>
              <p:cNvGrpSpPr/>
              <p:nvPr/>
            </p:nvGrpSpPr>
            <p:grpSpPr>
              <a:xfrm flipH="1" flipV="1">
                <a:off x="5841175" y="4586878"/>
                <a:ext cx="814449" cy="797044"/>
                <a:chOff x="5688776" y="1611000"/>
                <a:chExt cx="814449" cy="797044"/>
              </a:xfrm>
            </p:grpSpPr>
            <p:grpSp>
              <p:nvGrpSpPr>
                <p:cNvPr id="237" name="Group 236">
                  <a:extLst>
                    <a:ext uri="{FF2B5EF4-FFF2-40B4-BE49-F238E27FC236}">
                      <a16:creationId xmlns:a16="http://schemas.microsoft.com/office/drawing/2014/main" xmlns="" id="{CFA84948-544E-46E9-8F80-A2B09530044E}"/>
                    </a:ext>
                  </a:extLst>
                </p:cNvPr>
                <p:cNvGrpSpPr/>
                <p:nvPr/>
              </p:nvGrpSpPr>
              <p:grpSpPr>
                <a:xfrm>
                  <a:off x="5688776" y="1611000"/>
                  <a:ext cx="208800" cy="788100"/>
                  <a:chOff x="5949696" y="625789"/>
                  <a:chExt cx="292608" cy="1071637"/>
                </a:xfrm>
              </p:grpSpPr>
              <p:cxnSp>
                <p:nvCxnSpPr>
                  <p:cNvPr id="241" name="Straight Connector 240">
                    <a:extLst>
                      <a:ext uri="{FF2B5EF4-FFF2-40B4-BE49-F238E27FC236}">
                        <a16:creationId xmlns:a16="http://schemas.microsoft.com/office/drawing/2014/main" xmlns="" id="{B7B8A1A8-FC77-4D77-A9B0-0BCC4DF6D67D}"/>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2" name="Circle: Hollow 241">
                    <a:extLst>
                      <a:ext uri="{FF2B5EF4-FFF2-40B4-BE49-F238E27FC236}">
                        <a16:creationId xmlns:a16="http://schemas.microsoft.com/office/drawing/2014/main" xmlns="" id="{A206F6CD-EE3E-4EE3-BD75-D6C197371261}"/>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8" name="Group 237">
                  <a:extLst>
                    <a:ext uri="{FF2B5EF4-FFF2-40B4-BE49-F238E27FC236}">
                      <a16:creationId xmlns:a16="http://schemas.microsoft.com/office/drawing/2014/main" xmlns="" id="{A3B32C12-417F-455B-989D-A923680E39D6}"/>
                    </a:ext>
                  </a:extLst>
                </p:cNvPr>
                <p:cNvGrpSpPr/>
                <p:nvPr/>
              </p:nvGrpSpPr>
              <p:grpSpPr>
                <a:xfrm>
                  <a:off x="6294425" y="1619944"/>
                  <a:ext cx="208800" cy="788100"/>
                  <a:chOff x="5949696" y="625789"/>
                  <a:chExt cx="292608" cy="1071637"/>
                </a:xfrm>
              </p:grpSpPr>
              <p:cxnSp>
                <p:nvCxnSpPr>
                  <p:cNvPr id="239" name="Straight Connector 238">
                    <a:extLst>
                      <a:ext uri="{FF2B5EF4-FFF2-40B4-BE49-F238E27FC236}">
                        <a16:creationId xmlns:a16="http://schemas.microsoft.com/office/drawing/2014/main" xmlns="" id="{0AD28534-C181-4525-AE8B-3AD749967634}"/>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0" name="Circle: Hollow 239">
                    <a:extLst>
                      <a:ext uri="{FF2B5EF4-FFF2-40B4-BE49-F238E27FC236}">
                        <a16:creationId xmlns:a16="http://schemas.microsoft.com/office/drawing/2014/main" xmlns="" id="{58406894-CA36-42FB-BF88-12448094DC6D}"/>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97" name="Group 196">
              <a:extLst>
                <a:ext uri="{FF2B5EF4-FFF2-40B4-BE49-F238E27FC236}">
                  <a16:creationId xmlns:a16="http://schemas.microsoft.com/office/drawing/2014/main" xmlns="" id="{7EB71982-B6C1-4F26-ADDA-1B0E63F258F0}"/>
                </a:ext>
              </a:extLst>
            </p:cNvPr>
            <p:cNvGrpSpPr/>
            <p:nvPr/>
          </p:nvGrpSpPr>
          <p:grpSpPr>
            <a:xfrm>
              <a:off x="4583351" y="1215497"/>
              <a:ext cx="3157491" cy="4426059"/>
              <a:chOff x="4583351" y="1215497"/>
              <a:chExt cx="3157491" cy="4426059"/>
            </a:xfrm>
          </p:grpSpPr>
          <p:grpSp>
            <p:nvGrpSpPr>
              <p:cNvPr id="217" name="Group 216">
                <a:extLst>
                  <a:ext uri="{FF2B5EF4-FFF2-40B4-BE49-F238E27FC236}">
                    <a16:creationId xmlns:a16="http://schemas.microsoft.com/office/drawing/2014/main" xmlns="" id="{7B3C7887-C666-4204-A51E-F8E903B7E085}"/>
                  </a:ext>
                </a:extLst>
              </p:cNvPr>
              <p:cNvGrpSpPr/>
              <p:nvPr/>
            </p:nvGrpSpPr>
            <p:grpSpPr>
              <a:xfrm>
                <a:off x="4583351" y="1215497"/>
                <a:ext cx="3157491" cy="1192547"/>
                <a:chOff x="4583351" y="1215497"/>
                <a:chExt cx="3157491" cy="1192547"/>
              </a:xfrm>
            </p:grpSpPr>
            <p:grpSp>
              <p:nvGrpSpPr>
                <p:cNvPr id="227" name="Group 226">
                  <a:extLst>
                    <a:ext uri="{FF2B5EF4-FFF2-40B4-BE49-F238E27FC236}">
                      <a16:creationId xmlns:a16="http://schemas.microsoft.com/office/drawing/2014/main" xmlns="" id="{FB1D63B0-9EF4-4A1C-9D31-D21144B21880}"/>
                    </a:ext>
                  </a:extLst>
                </p:cNvPr>
                <p:cNvGrpSpPr/>
                <p:nvPr/>
              </p:nvGrpSpPr>
              <p:grpSpPr>
                <a:xfrm>
                  <a:off x="4583351" y="1216444"/>
                  <a:ext cx="849601" cy="1191600"/>
                  <a:chOff x="4583351" y="1216444"/>
                  <a:chExt cx="849601" cy="1191600"/>
                </a:xfrm>
              </p:grpSpPr>
              <p:cxnSp>
                <p:nvCxnSpPr>
                  <p:cNvPr id="232" name="Straight Connector 231">
                    <a:extLst>
                      <a:ext uri="{FF2B5EF4-FFF2-40B4-BE49-F238E27FC236}">
                        <a16:creationId xmlns:a16="http://schemas.microsoft.com/office/drawing/2014/main" xmlns="" id="{C21FFA21-D049-4F0D-9404-8DA3BEFC2EC5}"/>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1A30AA8-7BD8-4DB4-B729-3BC69B6AE470}"/>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34" name="Circle: Hollow 233">
                    <a:extLst>
                      <a:ext uri="{FF2B5EF4-FFF2-40B4-BE49-F238E27FC236}">
                        <a16:creationId xmlns:a16="http://schemas.microsoft.com/office/drawing/2014/main" xmlns="" id="{B0BAB544-7066-46E9-A704-4F1B9F288613}"/>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8" name="Group 227">
                  <a:extLst>
                    <a:ext uri="{FF2B5EF4-FFF2-40B4-BE49-F238E27FC236}">
                      <a16:creationId xmlns:a16="http://schemas.microsoft.com/office/drawing/2014/main" xmlns="" id="{1D40ADE8-83E9-40D3-B695-984CC9C20EAE}"/>
                    </a:ext>
                  </a:extLst>
                </p:cNvPr>
                <p:cNvGrpSpPr/>
                <p:nvPr/>
              </p:nvGrpSpPr>
              <p:grpSpPr>
                <a:xfrm flipH="1">
                  <a:off x="6891241" y="1215497"/>
                  <a:ext cx="849601" cy="1191600"/>
                  <a:chOff x="4583351" y="1216444"/>
                  <a:chExt cx="849601" cy="1191600"/>
                </a:xfrm>
              </p:grpSpPr>
              <p:cxnSp>
                <p:nvCxnSpPr>
                  <p:cNvPr id="229" name="Straight Connector 228">
                    <a:extLst>
                      <a:ext uri="{FF2B5EF4-FFF2-40B4-BE49-F238E27FC236}">
                        <a16:creationId xmlns:a16="http://schemas.microsoft.com/office/drawing/2014/main" xmlns="" id="{057A13DD-B231-4A52-B766-4384D11AEE0B}"/>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04B89277-BD3C-493F-B938-40FDDF5D587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31" name="Circle: Hollow 230">
                    <a:extLst>
                      <a:ext uri="{FF2B5EF4-FFF2-40B4-BE49-F238E27FC236}">
                        <a16:creationId xmlns:a16="http://schemas.microsoft.com/office/drawing/2014/main" xmlns="" id="{74FB90D2-6EA2-4F25-838F-92C951FC5C20}"/>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18" name="Group 217">
                <a:extLst>
                  <a:ext uri="{FF2B5EF4-FFF2-40B4-BE49-F238E27FC236}">
                    <a16:creationId xmlns:a16="http://schemas.microsoft.com/office/drawing/2014/main" xmlns="" id="{9EBCAFB6-27CE-4AAC-B33D-9FE058CA6A38}"/>
                  </a:ext>
                </a:extLst>
              </p:cNvPr>
              <p:cNvGrpSpPr/>
              <p:nvPr/>
            </p:nvGrpSpPr>
            <p:grpSpPr>
              <a:xfrm flipV="1">
                <a:off x="4583351" y="4449009"/>
                <a:ext cx="3157491" cy="1192547"/>
                <a:chOff x="4583351" y="1215497"/>
                <a:chExt cx="3157491" cy="1192547"/>
              </a:xfrm>
            </p:grpSpPr>
            <p:grpSp>
              <p:nvGrpSpPr>
                <p:cNvPr id="219" name="Group 218">
                  <a:extLst>
                    <a:ext uri="{FF2B5EF4-FFF2-40B4-BE49-F238E27FC236}">
                      <a16:creationId xmlns:a16="http://schemas.microsoft.com/office/drawing/2014/main" xmlns="" id="{24C869C5-63BF-49C6-A5ED-57A1F69A1957}"/>
                    </a:ext>
                  </a:extLst>
                </p:cNvPr>
                <p:cNvGrpSpPr/>
                <p:nvPr/>
              </p:nvGrpSpPr>
              <p:grpSpPr>
                <a:xfrm>
                  <a:off x="4583351" y="1216444"/>
                  <a:ext cx="849601" cy="1191600"/>
                  <a:chOff x="4583351" y="1216444"/>
                  <a:chExt cx="849601" cy="1191600"/>
                </a:xfrm>
              </p:grpSpPr>
              <p:cxnSp>
                <p:nvCxnSpPr>
                  <p:cNvPr id="224" name="Straight Connector 223">
                    <a:extLst>
                      <a:ext uri="{FF2B5EF4-FFF2-40B4-BE49-F238E27FC236}">
                        <a16:creationId xmlns:a16="http://schemas.microsoft.com/office/drawing/2014/main" xmlns="" id="{15C22EB8-2CDC-416E-BDFC-7E5965C71B54}"/>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6863404D-4D3E-45CB-A059-BB6CA0F729B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26" name="Circle: Hollow 225">
                    <a:extLst>
                      <a:ext uri="{FF2B5EF4-FFF2-40B4-BE49-F238E27FC236}">
                        <a16:creationId xmlns:a16="http://schemas.microsoft.com/office/drawing/2014/main" xmlns="" id="{BD0AD16B-B97F-4C93-B481-B31527B40D22}"/>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0" name="Group 219">
                  <a:extLst>
                    <a:ext uri="{FF2B5EF4-FFF2-40B4-BE49-F238E27FC236}">
                      <a16:creationId xmlns:a16="http://schemas.microsoft.com/office/drawing/2014/main" xmlns="" id="{0F4817E8-B5E7-4883-82A4-A3176529D9C5}"/>
                    </a:ext>
                  </a:extLst>
                </p:cNvPr>
                <p:cNvGrpSpPr/>
                <p:nvPr/>
              </p:nvGrpSpPr>
              <p:grpSpPr>
                <a:xfrm flipH="1">
                  <a:off x="6891241" y="1215497"/>
                  <a:ext cx="849601" cy="1191600"/>
                  <a:chOff x="4583351" y="1216444"/>
                  <a:chExt cx="849601" cy="1191600"/>
                </a:xfrm>
              </p:grpSpPr>
              <p:cxnSp>
                <p:nvCxnSpPr>
                  <p:cNvPr id="221" name="Straight Connector 220">
                    <a:extLst>
                      <a:ext uri="{FF2B5EF4-FFF2-40B4-BE49-F238E27FC236}">
                        <a16:creationId xmlns:a16="http://schemas.microsoft.com/office/drawing/2014/main" xmlns="" id="{72E2B1A0-45FE-4D1E-A6D9-98ABBF27F7C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ED3216D8-E33A-4FDB-B7FF-DDF261BC4A3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23" name="Circle: Hollow 222">
                    <a:extLst>
                      <a:ext uri="{FF2B5EF4-FFF2-40B4-BE49-F238E27FC236}">
                        <a16:creationId xmlns:a16="http://schemas.microsoft.com/office/drawing/2014/main" xmlns="" id="{D709AC35-AF87-4DCA-B3CB-B4F5D899ED8B}"/>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98" name="Group 197">
              <a:extLst>
                <a:ext uri="{FF2B5EF4-FFF2-40B4-BE49-F238E27FC236}">
                  <a16:creationId xmlns:a16="http://schemas.microsoft.com/office/drawing/2014/main" xmlns="" id="{3364D080-23E2-43D5-9B0F-4AB0439248D3}"/>
                </a:ext>
              </a:extLst>
            </p:cNvPr>
            <p:cNvGrpSpPr/>
            <p:nvPr/>
          </p:nvGrpSpPr>
          <p:grpSpPr>
            <a:xfrm rot="16200000">
              <a:off x="4517255" y="1215023"/>
              <a:ext cx="3157491" cy="4426059"/>
              <a:chOff x="4583351" y="1215497"/>
              <a:chExt cx="3157491" cy="4426059"/>
            </a:xfrm>
          </p:grpSpPr>
          <p:grpSp>
            <p:nvGrpSpPr>
              <p:cNvPr id="199" name="Group 198">
                <a:extLst>
                  <a:ext uri="{FF2B5EF4-FFF2-40B4-BE49-F238E27FC236}">
                    <a16:creationId xmlns:a16="http://schemas.microsoft.com/office/drawing/2014/main" xmlns="" id="{DFF936B1-A3F5-4BD2-A2A6-3466FBD67472}"/>
                  </a:ext>
                </a:extLst>
              </p:cNvPr>
              <p:cNvGrpSpPr/>
              <p:nvPr/>
            </p:nvGrpSpPr>
            <p:grpSpPr>
              <a:xfrm>
                <a:off x="4583351" y="1215497"/>
                <a:ext cx="3157491" cy="1192547"/>
                <a:chOff x="4583351" y="1215497"/>
                <a:chExt cx="3157491" cy="1192547"/>
              </a:xfrm>
            </p:grpSpPr>
            <p:grpSp>
              <p:nvGrpSpPr>
                <p:cNvPr id="209" name="Group 208">
                  <a:extLst>
                    <a:ext uri="{FF2B5EF4-FFF2-40B4-BE49-F238E27FC236}">
                      <a16:creationId xmlns:a16="http://schemas.microsoft.com/office/drawing/2014/main" xmlns="" id="{776FFF71-4FDB-4C88-A26E-DCFAECBB1BAB}"/>
                    </a:ext>
                  </a:extLst>
                </p:cNvPr>
                <p:cNvGrpSpPr/>
                <p:nvPr/>
              </p:nvGrpSpPr>
              <p:grpSpPr>
                <a:xfrm>
                  <a:off x="4583351" y="1216444"/>
                  <a:ext cx="849601" cy="1191600"/>
                  <a:chOff x="4583351" y="1216444"/>
                  <a:chExt cx="849601" cy="1191600"/>
                </a:xfrm>
              </p:grpSpPr>
              <p:cxnSp>
                <p:nvCxnSpPr>
                  <p:cNvPr id="214" name="Straight Connector 213">
                    <a:extLst>
                      <a:ext uri="{FF2B5EF4-FFF2-40B4-BE49-F238E27FC236}">
                        <a16:creationId xmlns:a16="http://schemas.microsoft.com/office/drawing/2014/main" xmlns="" id="{E7EB3877-5628-4135-BC55-C57355C9A291}"/>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AED1C161-8DDE-4A7E-BCF0-14164946B159}"/>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16" name="Circle: Hollow 215">
                    <a:extLst>
                      <a:ext uri="{FF2B5EF4-FFF2-40B4-BE49-F238E27FC236}">
                        <a16:creationId xmlns:a16="http://schemas.microsoft.com/office/drawing/2014/main" xmlns="" id="{AC5ED6C8-EB4C-4829-917D-818AD7122DE2}"/>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10" name="Group 209">
                  <a:extLst>
                    <a:ext uri="{FF2B5EF4-FFF2-40B4-BE49-F238E27FC236}">
                      <a16:creationId xmlns:a16="http://schemas.microsoft.com/office/drawing/2014/main" xmlns="" id="{F8776C7C-1023-4D3E-813D-9609EDF26046}"/>
                    </a:ext>
                  </a:extLst>
                </p:cNvPr>
                <p:cNvGrpSpPr/>
                <p:nvPr/>
              </p:nvGrpSpPr>
              <p:grpSpPr>
                <a:xfrm flipH="1">
                  <a:off x="6891241" y="1215497"/>
                  <a:ext cx="849601" cy="1191600"/>
                  <a:chOff x="4583351" y="1216444"/>
                  <a:chExt cx="849601" cy="1191600"/>
                </a:xfrm>
              </p:grpSpPr>
              <p:cxnSp>
                <p:nvCxnSpPr>
                  <p:cNvPr id="211" name="Straight Connector 210">
                    <a:extLst>
                      <a:ext uri="{FF2B5EF4-FFF2-40B4-BE49-F238E27FC236}">
                        <a16:creationId xmlns:a16="http://schemas.microsoft.com/office/drawing/2014/main" xmlns="" id="{CBDAB532-114F-41E8-A77C-E1A6A23891E1}"/>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748EFA21-6698-468E-8934-27F0344A262B}"/>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13" name="Circle: Hollow 212">
                    <a:extLst>
                      <a:ext uri="{FF2B5EF4-FFF2-40B4-BE49-F238E27FC236}">
                        <a16:creationId xmlns:a16="http://schemas.microsoft.com/office/drawing/2014/main" xmlns="" id="{5CE02924-0006-466F-AAC2-5B309E567600}"/>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00" name="Group 199">
                <a:extLst>
                  <a:ext uri="{FF2B5EF4-FFF2-40B4-BE49-F238E27FC236}">
                    <a16:creationId xmlns:a16="http://schemas.microsoft.com/office/drawing/2014/main" xmlns="" id="{B5F2A8CF-6222-4BC1-BFEE-07AA2B12467C}"/>
                  </a:ext>
                </a:extLst>
              </p:cNvPr>
              <p:cNvGrpSpPr/>
              <p:nvPr/>
            </p:nvGrpSpPr>
            <p:grpSpPr>
              <a:xfrm flipV="1">
                <a:off x="4583351" y="4449009"/>
                <a:ext cx="3157491" cy="1192547"/>
                <a:chOff x="4583351" y="1215497"/>
                <a:chExt cx="3157491" cy="1192547"/>
              </a:xfrm>
            </p:grpSpPr>
            <p:grpSp>
              <p:nvGrpSpPr>
                <p:cNvPr id="201" name="Group 200">
                  <a:extLst>
                    <a:ext uri="{FF2B5EF4-FFF2-40B4-BE49-F238E27FC236}">
                      <a16:creationId xmlns:a16="http://schemas.microsoft.com/office/drawing/2014/main" xmlns="" id="{30E9711C-2F06-4B82-AFCD-19580C8F74C0}"/>
                    </a:ext>
                  </a:extLst>
                </p:cNvPr>
                <p:cNvGrpSpPr/>
                <p:nvPr/>
              </p:nvGrpSpPr>
              <p:grpSpPr>
                <a:xfrm>
                  <a:off x="4583351" y="1216444"/>
                  <a:ext cx="849601" cy="1191600"/>
                  <a:chOff x="4583351" y="1216444"/>
                  <a:chExt cx="849601" cy="1191600"/>
                </a:xfrm>
              </p:grpSpPr>
              <p:cxnSp>
                <p:nvCxnSpPr>
                  <p:cNvPr id="206" name="Straight Connector 205">
                    <a:extLst>
                      <a:ext uri="{FF2B5EF4-FFF2-40B4-BE49-F238E27FC236}">
                        <a16:creationId xmlns:a16="http://schemas.microsoft.com/office/drawing/2014/main" xmlns="" id="{E87A7746-8A3D-4FA9-ADC3-F99EA9CA917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CBAED18C-6421-4F1A-8BEE-8F43AA4B7C73}"/>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08" name="Circle: Hollow 207">
                    <a:extLst>
                      <a:ext uri="{FF2B5EF4-FFF2-40B4-BE49-F238E27FC236}">
                        <a16:creationId xmlns:a16="http://schemas.microsoft.com/office/drawing/2014/main" xmlns="" id="{D1C1E92E-75C3-48D0-9EF4-248290D70947}"/>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2" name="Group 201">
                  <a:extLst>
                    <a:ext uri="{FF2B5EF4-FFF2-40B4-BE49-F238E27FC236}">
                      <a16:creationId xmlns:a16="http://schemas.microsoft.com/office/drawing/2014/main" xmlns="" id="{0EE3A9F0-502E-455E-A1B7-D1BE41406FAB}"/>
                    </a:ext>
                  </a:extLst>
                </p:cNvPr>
                <p:cNvGrpSpPr/>
                <p:nvPr/>
              </p:nvGrpSpPr>
              <p:grpSpPr>
                <a:xfrm flipH="1">
                  <a:off x="6891241" y="1215497"/>
                  <a:ext cx="849601" cy="1191600"/>
                  <a:chOff x="4583351" y="1216444"/>
                  <a:chExt cx="849601" cy="1191600"/>
                </a:xfrm>
              </p:grpSpPr>
              <p:cxnSp>
                <p:nvCxnSpPr>
                  <p:cNvPr id="203" name="Straight Connector 202">
                    <a:extLst>
                      <a:ext uri="{FF2B5EF4-FFF2-40B4-BE49-F238E27FC236}">
                        <a16:creationId xmlns:a16="http://schemas.microsoft.com/office/drawing/2014/main" xmlns="" id="{C225B270-50B4-4887-A5AF-A2305F983687}"/>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0633C018-E967-4B76-A844-86D3A21B325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05" name="Circle: Hollow 204">
                    <a:extLst>
                      <a:ext uri="{FF2B5EF4-FFF2-40B4-BE49-F238E27FC236}">
                        <a16:creationId xmlns:a16="http://schemas.microsoft.com/office/drawing/2014/main" xmlns="" id="{07DAF4DD-196B-463B-9017-D649D008EA16}"/>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sp>
        <p:nvSpPr>
          <p:cNvPr id="271" name="TextBox 270">
            <a:extLst>
              <a:ext uri="{FF2B5EF4-FFF2-40B4-BE49-F238E27FC236}">
                <a16:creationId xmlns:a16="http://schemas.microsoft.com/office/drawing/2014/main" xmlns="" id="{FEA00765-1569-4085-8EB2-EDB99C576791}"/>
              </a:ext>
            </a:extLst>
          </p:cNvPr>
          <p:cNvSpPr txBox="1"/>
          <p:nvPr/>
        </p:nvSpPr>
        <p:spPr>
          <a:xfrm>
            <a:off x="24155" y="6155209"/>
            <a:ext cx="12192000" cy="461665"/>
          </a:xfrm>
          <a:prstGeom prst="rect">
            <a:avLst/>
          </a:prstGeom>
          <a:noFill/>
        </p:spPr>
        <p:txBody>
          <a:bodyPr wrap="square" rtlCol="0">
            <a:spAutoFit/>
          </a:bodyPr>
          <a:lstStyle/>
          <a:p>
            <a:pPr algn="ctr"/>
            <a:r>
              <a:rPr lang="en-US" sz="2400" spc="600" dirty="0" err="1">
                <a:solidFill>
                  <a:schemeClr val="bg1">
                    <a:lumMod val="85000"/>
                  </a:schemeClr>
                </a:solidFill>
                <a:latin typeface="Century Gothic" panose="020B0502020202020204" pitchFamily="34" charset="0"/>
                <a:cs typeface="Dubai Light" panose="020B0303030403030204" pitchFamily="34" charset="-78"/>
              </a:rPr>
              <a:t>Amirkabir</a:t>
            </a:r>
            <a:r>
              <a:rPr lang="en-US" sz="2400" spc="600" dirty="0">
                <a:solidFill>
                  <a:schemeClr val="bg1">
                    <a:lumMod val="85000"/>
                  </a:schemeClr>
                </a:solidFill>
                <a:latin typeface="Century Gothic" panose="020B0502020202020204" pitchFamily="34" charset="0"/>
                <a:cs typeface="Dubai Light" panose="020B0303030403030204" pitchFamily="34" charset="-78"/>
              </a:rPr>
              <a:t> Linux Festival 2021</a:t>
            </a:r>
          </a:p>
        </p:txBody>
      </p:sp>
      <p:sp>
        <p:nvSpPr>
          <p:cNvPr id="274" name="TextBox 273">
            <a:extLst>
              <a:ext uri="{FF2B5EF4-FFF2-40B4-BE49-F238E27FC236}">
                <a16:creationId xmlns:a16="http://schemas.microsoft.com/office/drawing/2014/main" xmlns="" id="{2D730351-F61E-466D-870D-35DC3E226DF7}"/>
              </a:ext>
            </a:extLst>
          </p:cNvPr>
          <p:cNvSpPr txBox="1"/>
          <p:nvPr/>
        </p:nvSpPr>
        <p:spPr>
          <a:xfrm>
            <a:off x="0" y="166655"/>
            <a:ext cx="12192000" cy="461665"/>
          </a:xfrm>
          <a:prstGeom prst="rect">
            <a:avLst/>
          </a:prstGeom>
          <a:noFill/>
        </p:spPr>
        <p:txBody>
          <a:bodyPr wrap="square" rtlCol="0">
            <a:spAutoFit/>
          </a:bodyPr>
          <a:lstStyle/>
          <a:p>
            <a:pPr algn="ctr"/>
            <a:r>
              <a:rPr lang="en-US" sz="2400" b="1" spc="600" dirty="0">
                <a:solidFill>
                  <a:schemeClr val="bg1">
                    <a:lumMod val="85000"/>
                  </a:schemeClr>
                </a:solidFill>
                <a:latin typeface="Century Gothic" panose="020B0502020202020204" pitchFamily="34" charset="0"/>
                <a:cs typeface="Dubai Light" panose="020B0303030403030204" pitchFamily="34" charset="-78"/>
              </a:rPr>
              <a:t>M</a:t>
            </a:r>
            <a:r>
              <a:rPr lang="en-US" sz="2400" b="1" spc="600" dirty="0" smtClean="0">
                <a:solidFill>
                  <a:schemeClr val="bg1">
                    <a:lumMod val="85000"/>
                  </a:schemeClr>
                </a:solidFill>
                <a:latin typeface="Century Gothic" panose="020B0502020202020204" pitchFamily="34" charset="0"/>
                <a:cs typeface="Dubai Light" panose="020B0303030403030204" pitchFamily="34" charset="-78"/>
              </a:rPr>
              <a:t>anipulating Files and Directories</a:t>
            </a:r>
            <a:endParaRPr lang="en-US" sz="2400" b="1" spc="600" dirty="0">
              <a:solidFill>
                <a:schemeClr val="bg1">
                  <a:lumMod val="85000"/>
                </a:schemeClr>
              </a:solidFill>
              <a:latin typeface="Century Gothic" panose="020B0502020202020204" pitchFamily="34" charset="0"/>
              <a:cs typeface="Dubai Light" panose="020B0303030403030204" pitchFamily="34" charset="-78"/>
            </a:endParaRPr>
          </a:p>
        </p:txBody>
      </p:sp>
      <p:sp>
        <p:nvSpPr>
          <p:cNvPr id="272" name="TextBox 271">
            <a:extLst>
              <a:ext uri="{FF2B5EF4-FFF2-40B4-BE49-F238E27FC236}">
                <a16:creationId xmlns:a16="http://schemas.microsoft.com/office/drawing/2014/main" xmlns="" id="{0B01980D-59D7-4AF9-96C8-E47BEAF98B9F}"/>
              </a:ext>
            </a:extLst>
          </p:cNvPr>
          <p:cNvSpPr txBox="1"/>
          <p:nvPr/>
        </p:nvSpPr>
        <p:spPr>
          <a:xfrm>
            <a:off x="1303663" y="1266086"/>
            <a:ext cx="2636747" cy="646331"/>
          </a:xfrm>
          <a:prstGeom prst="rect">
            <a:avLst/>
          </a:prstGeom>
          <a:noFill/>
        </p:spPr>
        <p:txBody>
          <a:bodyPr wrap="square" rtlCol="0">
            <a:spAutoFit/>
          </a:bodyPr>
          <a:lstStyle>
            <a:defPPr>
              <a:defRPr lang="en-US"/>
            </a:defPPr>
            <a:lvl1pPr>
              <a:defRPr sz="1200">
                <a:solidFill>
                  <a:schemeClr val="bg1">
                    <a:lumMod val="75000"/>
                  </a:schemeClr>
                </a:solidFill>
                <a:latin typeface="Dubai Light" panose="020B0303030403030204" pitchFamily="34" charset="-78"/>
                <a:cs typeface="Dubai Light" panose="020B0303030403030204" pitchFamily="34" charset="-78"/>
              </a:defRPr>
            </a:lvl1pPr>
          </a:lstStyle>
          <a:p>
            <a:r>
              <a:rPr lang="en-US" dirty="0"/>
              <a:t>All the best people in life seem to like LINUX.</a:t>
            </a:r>
            <a:br>
              <a:rPr lang="en-US" dirty="0"/>
            </a:br>
            <a:r>
              <a:rPr lang="en-US" dirty="0"/>
              <a:t>Steve Wozniak</a:t>
            </a:r>
            <a:endParaRPr lang="en-US" dirty="0">
              <a:solidFill>
                <a:schemeClr val="bg1">
                  <a:lumMod val="65000"/>
                </a:schemeClr>
              </a:solidFill>
            </a:endParaRPr>
          </a:p>
        </p:txBody>
      </p:sp>
      <p:sp>
        <p:nvSpPr>
          <p:cNvPr id="273" name="TextBox 272">
            <a:extLst>
              <a:ext uri="{FF2B5EF4-FFF2-40B4-BE49-F238E27FC236}">
                <a16:creationId xmlns:a16="http://schemas.microsoft.com/office/drawing/2014/main" xmlns="" id="{FC8F3AAA-0865-4FF3-9D86-D8320F807087}"/>
              </a:ext>
            </a:extLst>
          </p:cNvPr>
          <p:cNvSpPr txBox="1"/>
          <p:nvPr/>
        </p:nvSpPr>
        <p:spPr>
          <a:xfrm>
            <a:off x="8740094" y="1266086"/>
            <a:ext cx="2453932" cy="646331"/>
          </a:xfrm>
          <a:prstGeom prst="rect">
            <a:avLst/>
          </a:prstGeom>
          <a:noFill/>
        </p:spPr>
        <p:txBody>
          <a:bodyPr wrap="square" rtlCol="0">
            <a:spAutoFit/>
          </a:bodyPr>
          <a:lstStyle>
            <a:defPPr>
              <a:defRPr lang="en-US"/>
            </a:defPPr>
            <a:lvl1pPr>
              <a:defRPr sz="1200">
                <a:solidFill>
                  <a:schemeClr val="bg1">
                    <a:lumMod val="65000"/>
                  </a:schemeClr>
                </a:solidFill>
                <a:latin typeface="Dubai Light" panose="020B0303030403030204" pitchFamily="34" charset="-78"/>
                <a:cs typeface="Dubai Light" panose="020B0303030403030204" pitchFamily="34" charset="-78"/>
              </a:defRPr>
            </a:lvl1pPr>
          </a:lstStyle>
          <a:p>
            <a:r>
              <a:rPr lang="en-US" dirty="0"/>
              <a:t>Making Linux </a:t>
            </a:r>
            <a:r>
              <a:rPr lang="en-US" dirty="0" err="1"/>
              <a:t>GPL'd</a:t>
            </a:r>
            <a:r>
              <a:rPr lang="en-US" dirty="0"/>
              <a:t> was definitely the best thing I ever did. </a:t>
            </a:r>
          </a:p>
          <a:p>
            <a:r>
              <a:rPr lang="en-US" dirty="0"/>
              <a:t>Linus Torvalds</a:t>
            </a:r>
          </a:p>
        </p:txBody>
      </p:sp>
      <p:pic>
        <p:nvPicPr>
          <p:cNvPr id="276" name="Picture 9" descr="Picture 9">
            <a:extLst>
              <a:ext uri="{FF2B5EF4-FFF2-40B4-BE49-F238E27FC236}">
                <a16:creationId xmlns:a16="http://schemas.microsoft.com/office/drawing/2014/main" xmlns="" id="{4DEBE99F-87EB-4018-AAA8-69E22D36A1A3}"/>
              </a:ext>
            </a:extLst>
          </p:cNvPr>
          <p:cNvPicPr>
            <a:picLocks noChangeAspect="1"/>
          </p:cNvPicPr>
          <p:nvPr/>
        </p:nvPicPr>
        <p:blipFill>
          <a:blip r:embed="rId2"/>
          <a:stretch>
            <a:fillRect/>
          </a:stretch>
        </p:blipFill>
        <p:spPr>
          <a:xfrm>
            <a:off x="5703949" y="2941169"/>
            <a:ext cx="594423" cy="594423"/>
          </a:xfrm>
          <a:prstGeom prst="rect">
            <a:avLst/>
          </a:prstGeom>
          <a:ln w="12700">
            <a:miter lim="400000"/>
          </a:ln>
        </p:spPr>
      </p:pic>
    </p:spTree>
    <p:extLst>
      <p:ext uri="{BB962C8B-B14F-4D97-AF65-F5344CB8AC3E}">
        <p14:creationId xmlns:p14="http://schemas.microsoft.com/office/powerpoint/2010/main" val="403106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750"/>
                                        <p:tgtEl>
                                          <p:spTgt spid="9"/>
                                        </p:tgtEl>
                                      </p:cBhvr>
                                    </p:animEffec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22" presetClass="entr" presetSubtype="4" fill="hold"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500"/>
                                        <p:tgtEl>
                                          <p:spTgt spid="11"/>
                                        </p:tgtEl>
                                      </p:cBhvr>
                                    </p:animEffect>
                                  </p:childTnLst>
                                </p:cTn>
                              </p:par>
                              <p:par>
                                <p:cTn id="18" presetID="22" presetClass="entr" presetSubtype="4" fill="hold" nodeType="withEffect">
                                  <p:stCondLst>
                                    <p:cond delay="50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1500"/>
                                        <p:tgtEl>
                                          <p:spTgt spid="32"/>
                                        </p:tgtEl>
                                      </p:cBhvr>
                                    </p:animEffect>
                                  </p:childTnLst>
                                </p:cTn>
                              </p:par>
                              <p:par>
                                <p:cTn id="21" presetID="22" presetClass="entr" presetSubtype="4" fill="hold" nodeType="withEffect">
                                  <p:stCondLst>
                                    <p:cond delay="50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1500"/>
                                        <p:tgtEl>
                                          <p:spTgt spid="62"/>
                                        </p:tgtEl>
                                      </p:cBhvr>
                                    </p:animEffect>
                                  </p:childTnLst>
                                </p:cTn>
                              </p:par>
                              <p:par>
                                <p:cTn id="24" presetID="22" presetClass="entr" presetSubtype="4" fill="hold" nodeType="withEffect">
                                  <p:stCondLst>
                                    <p:cond delay="50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1500"/>
                                        <p:tgtEl>
                                          <p:spTgt spid="36"/>
                                        </p:tgtEl>
                                      </p:cBhvr>
                                    </p:animEffect>
                                  </p:childTnLst>
                                </p:cTn>
                              </p:par>
                              <p:par>
                                <p:cTn id="27" presetID="22" presetClass="entr" presetSubtype="4" fill="hold" nodeType="withEffect">
                                  <p:stCondLst>
                                    <p:cond delay="50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1500"/>
                                        <p:tgtEl>
                                          <p:spTgt spid="68"/>
                                        </p:tgtEl>
                                      </p:cBhvr>
                                    </p:animEffect>
                                  </p:childTnLst>
                                </p:cTn>
                              </p:par>
                              <p:par>
                                <p:cTn id="30" presetID="22" presetClass="entr" presetSubtype="8" fill="hold" nodeType="withEffect">
                                  <p:stCondLst>
                                    <p:cond delay="50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1500"/>
                                        <p:tgtEl>
                                          <p:spTgt spid="69"/>
                                        </p:tgtEl>
                                      </p:cBhvr>
                                    </p:animEffect>
                                  </p:childTnLst>
                                </p:cTn>
                              </p:par>
                              <p:par>
                                <p:cTn id="33" presetID="22" presetClass="entr" presetSubtype="2" fill="hold" nodeType="withEffect">
                                  <p:stCondLst>
                                    <p:cond delay="500"/>
                                  </p:stCondLst>
                                  <p:childTnLst>
                                    <p:set>
                                      <p:cBhvr>
                                        <p:cTn id="34" dur="1" fill="hold">
                                          <p:stCondLst>
                                            <p:cond delay="0"/>
                                          </p:stCondLst>
                                        </p:cTn>
                                        <p:tgtEl>
                                          <p:spTgt spid="63"/>
                                        </p:tgtEl>
                                        <p:attrNameLst>
                                          <p:attrName>style.visibility</p:attrName>
                                        </p:attrNameLst>
                                      </p:cBhvr>
                                      <p:to>
                                        <p:strVal val="visible"/>
                                      </p:to>
                                    </p:set>
                                    <p:animEffect transition="in" filter="wipe(right)">
                                      <p:cBhvr>
                                        <p:cTn id="35" dur="1500"/>
                                        <p:tgtEl>
                                          <p:spTgt spid="63"/>
                                        </p:tgtEl>
                                      </p:cBhvr>
                                    </p:animEffect>
                                  </p:childTnLst>
                                </p:cTn>
                              </p:par>
                              <p:par>
                                <p:cTn id="36" presetID="22" presetClass="entr" presetSubtype="8" fill="hold" nodeType="withEffect">
                                  <p:stCondLst>
                                    <p:cond delay="50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1500"/>
                                        <p:tgtEl>
                                          <p:spTgt spid="58"/>
                                        </p:tgtEl>
                                      </p:cBhvr>
                                    </p:animEffect>
                                  </p:childTnLst>
                                </p:cTn>
                              </p:par>
                              <p:par>
                                <p:cTn id="39" presetID="22" presetClass="entr" presetSubtype="8" fill="hold" nodeType="withEffect">
                                  <p:stCondLst>
                                    <p:cond delay="50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1500"/>
                                        <p:tgtEl>
                                          <p:spTgt spid="56"/>
                                        </p:tgtEl>
                                      </p:cBhvr>
                                    </p:animEffect>
                                  </p:childTnLst>
                                </p:cTn>
                              </p:par>
                              <p:par>
                                <p:cTn id="42" presetID="22" presetClass="entr" presetSubtype="8" fill="hold" nodeType="withEffect">
                                  <p:stCondLst>
                                    <p:cond delay="50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1500"/>
                                        <p:tgtEl>
                                          <p:spTgt spid="28"/>
                                        </p:tgtEl>
                                      </p:cBhvr>
                                    </p:animEffect>
                                  </p:childTnLst>
                                </p:cTn>
                              </p:par>
                              <p:par>
                                <p:cTn id="45" presetID="22" presetClass="entr" presetSubtype="8" fill="hold" nodeType="withEffect">
                                  <p:stCondLst>
                                    <p:cond delay="50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1500"/>
                                        <p:tgtEl>
                                          <p:spTgt spid="87"/>
                                        </p:tgtEl>
                                      </p:cBhvr>
                                    </p:animEffect>
                                  </p:childTnLst>
                                </p:cTn>
                              </p:par>
                              <p:par>
                                <p:cTn id="48" presetID="22" presetClass="entr" presetSubtype="4" fill="hold" nodeType="withEffect">
                                  <p:stCondLst>
                                    <p:cond delay="500"/>
                                  </p:stCondLst>
                                  <p:childTnLst>
                                    <p:set>
                                      <p:cBhvr>
                                        <p:cTn id="49" dur="1" fill="hold">
                                          <p:stCondLst>
                                            <p:cond delay="0"/>
                                          </p:stCondLst>
                                        </p:cTn>
                                        <p:tgtEl>
                                          <p:spTgt spid="88"/>
                                        </p:tgtEl>
                                        <p:attrNameLst>
                                          <p:attrName>style.visibility</p:attrName>
                                        </p:attrNameLst>
                                      </p:cBhvr>
                                      <p:to>
                                        <p:strVal val="visible"/>
                                      </p:to>
                                    </p:set>
                                    <p:animEffect transition="in" filter="wipe(down)">
                                      <p:cBhvr>
                                        <p:cTn id="50" dur="1500"/>
                                        <p:tgtEl>
                                          <p:spTgt spid="88"/>
                                        </p:tgtEl>
                                      </p:cBhvr>
                                    </p:animEffect>
                                  </p:childTnLst>
                                </p:cTn>
                              </p:par>
                              <p:par>
                                <p:cTn id="51" presetID="22" presetClass="entr" presetSubtype="8" fill="hold" nodeType="withEffect">
                                  <p:stCondLst>
                                    <p:cond delay="500"/>
                                  </p:stCondLst>
                                  <p:childTnLst>
                                    <p:set>
                                      <p:cBhvr>
                                        <p:cTn id="52" dur="1" fill="hold">
                                          <p:stCondLst>
                                            <p:cond delay="0"/>
                                          </p:stCondLst>
                                        </p:cTn>
                                        <p:tgtEl>
                                          <p:spTgt spid="90"/>
                                        </p:tgtEl>
                                        <p:attrNameLst>
                                          <p:attrName>style.visibility</p:attrName>
                                        </p:attrNameLst>
                                      </p:cBhvr>
                                      <p:to>
                                        <p:strVal val="visible"/>
                                      </p:to>
                                    </p:set>
                                    <p:animEffect transition="in" filter="wipe(left)">
                                      <p:cBhvr>
                                        <p:cTn id="53" dur="1500"/>
                                        <p:tgtEl>
                                          <p:spTgt spid="90"/>
                                        </p:tgtEl>
                                      </p:cBhvr>
                                    </p:animEffect>
                                  </p:childTnLst>
                                </p:cTn>
                              </p:par>
                              <p:par>
                                <p:cTn id="54" presetID="22" presetClass="entr" presetSubtype="1" fill="hold" nodeType="withEffect">
                                  <p:stCondLst>
                                    <p:cond delay="500"/>
                                  </p:stCondLst>
                                  <p:childTnLst>
                                    <p:set>
                                      <p:cBhvr>
                                        <p:cTn id="55" dur="1" fill="hold">
                                          <p:stCondLst>
                                            <p:cond delay="0"/>
                                          </p:stCondLst>
                                        </p:cTn>
                                        <p:tgtEl>
                                          <p:spTgt spid="91"/>
                                        </p:tgtEl>
                                        <p:attrNameLst>
                                          <p:attrName>style.visibility</p:attrName>
                                        </p:attrNameLst>
                                      </p:cBhvr>
                                      <p:to>
                                        <p:strVal val="visible"/>
                                      </p:to>
                                    </p:set>
                                    <p:animEffect transition="in" filter="wipe(up)">
                                      <p:cBhvr>
                                        <p:cTn id="56" dur="1500"/>
                                        <p:tgtEl>
                                          <p:spTgt spid="91"/>
                                        </p:tgtEl>
                                      </p:cBhvr>
                                    </p:animEffect>
                                  </p:childTnLst>
                                </p:cTn>
                              </p:par>
                              <p:par>
                                <p:cTn id="57" presetID="22" presetClass="entr" presetSubtype="1" fill="hold" nodeType="withEffect">
                                  <p:stCondLst>
                                    <p:cond delay="50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1500"/>
                                        <p:tgtEl>
                                          <p:spTgt spid="44"/>
                                        </p:tgtEl>
                                      </p:cBhvr>
                                    </p:animEffect>
                                  </p:childTnLst>
                                </p:cTn>
                              </p:par>
                              <p:par>
                                <p:cTn id="60" presetID="22" presetClass="entr" presetSubtype="1" fill="hold" nodeType="withEffect">
                                  <p:stCondLst>
                                    <p:cond delay="50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1500"/>
                                        <p:tgtEl>
                                          <p:spTgt spid="42"/>
                                        </p:tgtEl>
                                      </p:cBhvr>
                                    </p:animEffect>
                                  </p:childTnLst>
                                </p:cTn>
                              </p:par>
                              <p:par>
                                <p:cTn id="63" presetID="22" presetClass="entr" presetSubtype="1" fill="hold" nodeType="withEffect">
                                  <p:stCondLst>
                                    <p:cond delay="50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1500"/>
                                        <p:tgtEl>
                                          <p:spTgt spid="22"/>
                                        </p:tgtEl>
                                      </p:cBhvr>
                                    </p:animEffect>
                                  </p:childTnLst>
                                </p:cTn>
                              </p:par>
                              <p:par>
                                <p:cTn id="66" presetID="22" presetClass="entr" presetSubtype="1" fill="hold" nodeType="withEffect">
                                  <p:stCondLst>
                                    <p:cond delay="500"/>
                                  </p:stCondLst>
                                  <p:childTnLst>
                                    <p:set>
                                      <p:cBhvr>
                                        <p:cTn id="67" dur="1" fill="hold">
                                          <p:stCondLst>
                                            <p:cond delay="0"/>
                                          </p:stCondLst>
                                        </p:cTn>
                                        <p:tgtEl>
                                          <p:spTgt spid="78"/>
                                        </p:tgtEl>
                                        <p:attrNameLst>
                                          <p:attrName>style.visibility</p:attrName>
                                        </p:attrNameLst>
                                      </p:cBhvr>
                                      <p:to>
                                        <p:strVal val="visible"/>
                                      </p:to>
                                    </p:set>
                                    <p:animEffect transition="in" filter="wipe(up)">
                                      <p:cBhvr>
                                        <p:cTn id="68" dur="1500"/>
                                        <p:tgtEl>
                                          <p:spTgt spid="78"/>
                                        </p:tgtEl>
                                      </p:cBhvr>
                                    </p:animEffect>
                                  </p:childTnLst>
                                </p:cTn>
                              </p:par>
                              <p:par>
                                <p:cTn id="69" presetID="22" presetClass="entr" presetSubtype="2" fill="hold" nodeType="withEffect">
                                  <p:stCondLst>
                                    <p:cond delay="500"/>
                                  </p:stCondLst>
                                  <p:childTnLst>
                                    <p:set>
                                      <p:cBhvr>
                                        <p:cTn id="70" dur="1" fill="hold">
                                          <p:stCondLst>
                                            <p:cond delay="0"/>
                                          </p:stCondLst>
                                        </p:cTn>
                                        <p:tgtEl>
                                          <p:spTgt spid="79"/>
                                        </p:tgtEl>
                                        <p:attrNameLst>
                                          <p:attrName>style.visibility</p:attrName>
                                        </p:attrNameLst>
                                      </p:cBhvr>
                                      <p:to>
                                        <p:strVal val="visible"/>
                                      </p:to>
                                    </p:set>
                                    <p:animEffect transition="in" filter="wipe(right)">
                                      <p:cBhvr>
                                        <p:cTn id="71" dur="1500"/>
                                        <p:tgtEl>
                                          <p:spTgt spid="79"/>
                                        </p:tgtEl>
                                      </p:cBhvr>
                                    </p:animEffect>
                                  </p:childTnLst>
                                </p:cTn>
                              </p:par>
                              <p:par>
                                <p:cTn id="72" presetID="22" presetClass="entr" presetSubtype="1" fill="hold" nodeType="withEffect">
                                  <p:stCondLst>
                                    <p:cond delay="500"/>
                                  </p:stCondLst>
                                  <p:childTnLst>
                                    <p:set>
                                      <p:cBhvr>
                                        <p:cTn id="73" dur="1" fill="hold">
                                          <p:stCondLst>
                                            <p:cond delay="0"/>
                                          </p:stCondLst>
                                        </p:cTn>
                                        <p:tgtEl>
                                          <p:spTgt spid="75"/>
                                        </p:tgtEl>
                                        <p:attrNameLst>
                                          <p:attrName>style.visibility</p:attrName>
                                        </p:attrNameLst>
                                      </p:cBhvr>
                                      <p:to>
                                        <p:strVal val="visible"/>
                                      </p:to>
                                    </p:set>
                                    <p:animEffect transition="in" filter="wipe(up)">
                                      <p:cBhvr>
                                        <p:cTn id="74" dur="1500"/>
                                        <p:tgtEl>
                                          <p:spTgt spid="75"/>
                                        </p:tgtEl>
                                      </p:cBhvr>
                                    </p:animEffect>
                                  </p:childTnLst>
                                </p:cTn>
                              </p:par>
                              <p:par>
                                <p:cTn id="75" presetID="22" presetClass="entr" presetSubtype="8" fill="hold" nodeType="withEffect">
                                  <p:stCondLst>
                                    <p:cond delay="50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1500"/>
                                        <p:tgtEl>
                                          <p:spTgt spid="76"/>
                                        </p:tgtEl>
                                      </p:cBhvr>
                                    </p:animEffect>
                                  </p:childTnLst>
                                </p:cTn>
                              </p:par>
                              <p:par>
                                <p:cTn id="78" presetID="22" presetClass="entr" presetSubtype="2" fill="hold" nodeType="withEffect">
                                  <p:stCondLst>
                                    <p:cond delay="500"/>
                                  </p:stCondLst>
                                  <p:childTnLst>
                                    <p:set>
                                      <p:cBhvr>
                                        <p:cTn id="79" dur="1" fill="hold">
                                          <p:stCondLst>
                                            <p:cond delay="0"/>
                                          </p:stCondLst>
                                        </p:cTn>
                                        <p:tgtEl>
                                          <p:spTgt spid="98"/>
                                        </p:tgtEl>
                                        <p:attrNameLst>
                                          <p:attrName>style.visibility</p:attrName>
                                        </p:attrNameLst>
                                      </p:cBhvr>
                                      <p:to>
                                        <p:strVal val="visible"/>
                                      </p:to>
                                    </p:set>
                                    <p:animEffect transition="in" filter="wipe(right)">
                                      <p:cBhvr>
                                        <p:cTn id="80" dur="1500"/>
                                        <p:tgtEl>
                                          <p:spTgt spid="98"/>
                                        </p:tgtEl>
                                      </p:cBhvr>
                                    </p:animEffect>
                                  </p:childTnLst>
                                </p:cTn>
                              </p:par>
                              <p:par>
                                <p:cTn id="81" presetID="22" presetClass="entr" presetSubtype="1" fill="hold" nodeType="withEffect">
                                  <p:stCondLst>
                                    <p:cond delay="500"/>
                                  </p:stCondLst>
                                  <p:childTnLst>
                                    <p:set>
                                      <p:cBhvr>
                                        <p:cTn id="82" dur="1" fill="hold">
                                          <p:stCondLst>
                                            <p:cond delay="0"/>
                                          </p:stCondLst>
                                        </p:cTn>
                                        <p:tgtEl>
                                          <p:spTgt spid="99"/>
                                        </p:tgtEl>
                                        <p:attrNameLst>
                                          <p:attrName>style.visibility</p:attrName>
                                        </p:attrNameLst>
                                      </p:cBhvr>
                                      <p:to>
                                        <p:strVal val="visible"/>
                                      </p:to>
                                    </p:set>
                                    <p:animEffect transition="in" filter="wipe(up)">
                                      <p:cBhvr>
                                        <p:cTn id="83" dur="1500"/>
                                        <p:tgtEl>
                                          <p:spTgt spid="99"/>
                                        </p:tgtEl>
                                      </p:cBhvr>
                                    </p:animEffect>
                                  </p:childTnLst>
                                </p:cTn>
                              </p:par>
                              <p:par>
                                <p:cTn id="84" presetID="22" presetClass="entr" presetSubtype="2" fill="hold" nodeType="withEffect">
                                  <p:stCondLst>
                                    <p:cond delay="500"/>
                                  </p:stCondLst>
                                  <p:childTnLst>
                                    <p:set>
                                      <p:cBhvr>
                                        <p:cTn id="85" dur="1" fill="hold">
                                          <p:stCondLst>
                                            <p:cond delay="0"/>
                                          </p:stCondLst>
                                        </p:cTn>
                                        <p:tgtEl>
                                          <p:spTgt spid="51"/>
                                        </p:tgtEl>
                                        <p:attrNameLst>
                                          <p:attrName>style.visibility</p:attrName>
                                        </p:attrNameLst>
                                      </p:cBhvr>
                                      <p:to>
                                        <p:strVal val="visible"/>
                                      </p:to>
                                    </p:set>
                                    <p:animEffect transition="in" filter="wipe(right)">
                                      <p:cBhvr>
                                        <p:cTn id="86" dur="1500"/>
                                        <p:tgtEl>
                                          <p:spTgt spid="51"/>
                                        </p:tgtEl>
                                      </p:cBhvr>
                                    </p:animEffect>
                                  </p:childTnLst>
                                </p:cTn>
                              </p:par>
                              <p:par>
                                <p:cTn id="87" presetID="22" presetClass="entr" presetSubtype="2" fill="hold" nodeType="withEffect">
                                  <p:stCondLst>
                                    <p:cond delay="500"/>
                                  </p:stCondLst>
                                  <p:childTnLst>
                                    <p:set>
                                      <p:cBhvr>
                                        <p:cTn id="88" dur="1" fill="hold">
                                          <p:stCondLst>
                                            <p:cond delay="0"/>
                                          </p:stCondLst>
                                        </p:cTn>
                                        <p:tgtEl>
                                          <p:spTgt spid="25"/>
                                        </p:tgtEl>
                                        <p:attrNameLst>
                                          <p:attrName>style.visibility</p:attrName>
                                        </p:attrNameLst>
                                      </p:cBhvr>
                                      <p:to>
                                        <p:strVal val="visible"/>
                                      </p:to>
                                    </p:set>
                                    <p:animEffect transition="in" filter="wipe(right)">
                                      <p:cBhvr>
                                        <p:cTn id="89" dur="1500"/>
                                        <p:tgtEl>
                                          <p:spTgt spid="25"/>
                                        </p:tgtEl>
                                      </p:cBhvr>
                                    </p:animEffect>
                                  </p:childTnLst>
                                </p:cTn>
                              </p:par>
                              <p:par>
                                <p:cTn id="90" presetID="22" presetClass="entr" presetSubtype="2" fill="hold" nodeType="withEffect">
                                  <p:stCondLst>
                                    <p:cond delay="500"/>
                                  </p:stCondLst>
                                  <p:childTnLst>
                                    <p:set>
                                      <p:cBhvr>
                                        <p:cTn id="91" dur="1" fill="hold">
                                          <p:stCondLst>
                                            <p:cond delay="0"/>
                                          </p:stCondLst>
                                        </p:cTn>
                                        <p:tgtEl>
                                          <p:spTgt spid="49"/>
                                        </p:tgtEl>
                                        <p:attrNameLst>
                                          <p:attrName>style.visibility</p:attrName>
                                        </p:attrNameLst>
                                      </p:cBhvr>
                                      <p:to>
                                        <p:strVal val="visible"/>
                                      </p:to>
                                    </p:set>
                                    <p:animEffect transition="in" filter="wipe(right)">
                                      <p:cBhvr>
                                        <p:cTn id="92" dur="1500"/>
                                        <p:tgtEl>
                                          <p:spTgt spid="49"/>
                                        </p:tgtEl>
                                      </p:cBhvr>
                                    </p:animEffect>
                                  </p:childTnLst>
                                </p:cTn>
                              </p:par>
                              <p:par>
                                <p:cTn id="93" presetID="22" presetClass="entr" presetSubtype="2" fill="hold" nodeType="withEffect">
                                  <p:stCondLst>
                                    <p:cond delay="500"/>
                                  </p:stCondLst>
                                  <p:childTnLst>
                                    <p:set>
                                      <p:cBhvr>
                                        <p:cTn id="94" dur="1" fill="hold">
                                          <p:stCondLst>
                                            <p:cond delay="0"/>
                                          </p:stCondLst>
                                        </p:cTn>
                                        <p:tgtEl>
                                          <p:spTgt spid="95"/>
                                        </p:tgtEl>
                                        <p:attrNameLst>
                                          <p:attrName>style.visibility</p:attrName>
                                        </p:attrNameLst>
                                      </p:cBhvr>
                                      <p:to>
                                        <p:strVal val="visible"/>
                                      </p:to>
                                    </p:set>
                                    <p:animEffect transition="in" filter="wipe(right)">
                                      <p:cBhvr>
                                        <p:cTn id="95" dur="1500"/>
                                        <p:tgtEl>
                                          <p:spTgt spid="95"/>
                                        </p:tgtEl>
                                      </p:cBhvr>
                                    </p:animEffect>
                                  </p:childTnLst>
                                </p:cTn>
                              </p:par>
                              <p:par>
                                <p:cTn id="96" presetID="22" presetClass="entr" presetSubtype="4" fill="hold" nodeType="withEffect">
                                  <p:stCondLst>
                                    <p:cond delay="550"/>
                                  </p:stCondLst>
                                  <p:childTnLst>
                                    <p:set>
                                      <p:cBhvr>
                                        <p:cTn id="97" dur="1" fill="hold">
                                          <p:stCondLst>
                                            <p:cond delay="0"/>
                                          </p:stCondLst>
                                        </p:cTn>
                                        <p:tgtEl>
                                          <p:spTgt spid="96"/>
                                        </p:tgtEl>
                                        <p:attrNameLst>
                                          <p:attrName>style.visibility</p:attrName>
                                        </p:attrNameLst>
                                      </p:cBhvr>
                                      <p:to>
                                        <p:strVal val="visible"/>
                                      </p:to>
                                    </p:set>
                                    <p:animEffect transition="in" filter="wipe(down)">
                                      <p:cBhvr>
                                        <p:cTn id="98" dur="1500"/>
                                        <p:tgtEl>
                                          <p:spTgt spid="96"/>
                                        </p:tgtEl>
                                      </p:cBhvr>
                                    </p:animEffect>
                                  </p:childTnLst>
                                </p:cTn>
                              </p:par>
                              <p:par>
                                <p:cTn id="99" presetID="53" presetClass="entr" presetSubtype="16" fill="hold" grpId="0" nodeType="withEffect">
                                  <p:stCondLst>
                                    <p:cond delay="20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1000" fill="hold"/>
                                        <p:tgtEl>
                                          <p:spTgt spid="89"/>
                                        </p:tgtEl>
                                        <p:attrNameLst>
                                          <p:attrName>ppt_w</p:attrName>
                                        </p:attrNameLst>
                                      </p:cBhvr>
                                      <p:tavLst>
                                        <p:tav tm="0">
                                          <p:val>
                                            <p:fltVal val="0"/>
                                          </p:val>
                                        </p:tav>
                                        <p:tav tm="100000">
                                          <p:val>
                                            <p:strVal val="#ppt_w"/>
                                          </p:val>
                                        </p:tav>
                                      </p:tavLst>
                                    </p:anim>
                                    <p:anim calcmode="lin" valueType="num">
                                      <p:cBhvr>
                                        <p:cTn id="102" dur="1000" fill="hold"/>
                                        <p:tgtEl>
                                          <p:spTgt spid="89"/>
                                        </p:tgtEl>
                                        <p:attrNameLst>
                                          <p:attrName>ppt_h</p:attrName>
                                        </p:attrNameLst>
                                      </p:cBhvr>
                                      <p:tavLst>
                                        <p:tav tm="0">
                                          <p:val>
                                            <p:fltVal val="0"/>
                                          </p:val>
                                        </p:tav>
                                        <p:tav tm="100000">
                                          <p:val>
                                            <p:strVal val="#ppt_h"/>
                                          </p:val>
                                        </p:tav>
                                      </p:tavLst>
                                    </p:anim>
                                    <p:animEffect transition="in" filter="fade">
                                      <p:cBhvr>
                                        <p:cTn id="103" dur="1000"/>
                                        <p:tgtEl>
                                          <p:spTgt spid="89"/>
                                        </p:tgtEl>
                                      </p:cBhvr>
                                    </p:animEffect>
                                  </p:childTnLst>
                                </p:cTn>
                              </p:par>
                              <p:par>
                                <p:cTn id="104" presetID="53" presetClass="entr" presetSubtype="16" fill="hold" grpId="0" nodeType="withEffect">
                                  <p:stCondLst>
                                    <p:cond delay="2000"/>
                                  </p:stCondLst>
                                  <p:childTnLst>
                                    <p:set>
                                      <p:cBhvr>
                                        <p:cTn id="105" dur="1" fill="hold">
                                          <p:stCondLst>
                                            <p:cond delay="0"/>
                                          </p:stCondLst>
                                        </p:cTn>
                                        <p:tgtEl>
                                          <p:spTgt spid="92"/>
                                        </p:tgtEl>
                                        <p:attrNameLst>
                                          <p:attrName>style.visibility</p:attrName>
                                        </p:attrNameLst>
                                      </p:cBhvr>
                                      <p:to>
                                        <p:strVal val="visible"/>
                                      </p:to>
                                    </p:set>
                                    <p:anim calcmode="lin" valueType="num">
                                      <p:cBhvr>
                                        <p:cTn id="106" dur="1000" fill="hold"/>
                                        <p:tgtEl>
                                          <p:spTgt spid="92"/>
                                        </p:tgtEl>
                                        <p:attrNameLst>
                                          <p:attrName>ppt_w</p:attrName>
                                        </p:attrNameLst>
                                      </p:cBhvr>
                                      <p:tavLst>
                                        <p:tav tm="0">
                                          <p:val>
                                            <p:fltVal val="0"/>
                                          </p:val>
                                        </p:tav>
                                        <p:tav tm="100000">
                                          <p:val>
                                            <p:strVal val="#ppt_w"/>
                                          </p:val>
                                        </p:tav>
                                      </p:tavLst>
                                    </p:anim>
                                    <p:anim calcmode="lin" valueType="num">
                                      <p:cBhvr>
                                        <p:cTn id="107" dur="1000" fill="hold"/>
                                        <p:tgtEl>
                                          <p:spTgt spid="92"/>
                                        </p:tgtEl>
                                        <p:attrNameLst>
                                          <p:attrName>ppt_h</p:attrName>
                                        </p:attrNameLst>
                                      </p:cBhvr>
                                      <p:tavLst>
                                        <p:tav tm="0">
                                          <p:val>
                                            <p:fltVal val="0"/>
                                          </p:val>
                                        </p:tav>
                                        <p:tav tm="100000">
                                          <p:val>
                                            <p:strVal val="#ppt_h"/>
                                          </p:val>
                                        </p:tav>
                                      </p:tavLst>
                                    </p:anim>
                                    <p:animEffect transition="in" filter="fade">
                                      <p:cBhvr>
                                        <p:cTn id="108" dur="1000"/>
                                        <p:tgtEl>
                                          <p:spTgt spid="92"/>
                                        </p:tgtEl>
                                      </p:cBhvr>
                                    </p:animEffect>
                                  </p:childTnLst>
                                </p:cTn>
                              </p:par>
                              <p:par>
                                <p:cTn id="109" presetID="53" presetClass="entr" presetSubtype="16" fill="hold" grpId="0" nodeType="withEffect">
                                  <p:stCondLst>
                                    <p:cond delay="2000"/>
                                  </p:stCondLst>
                                  <p:childTnLst>
                                    <p:set>
                                      <p:cBhvr>
                                        <p:cTn id="110" dur="1" fill="hold">
                                          <p:stCondLst>
                                            <p:cond delay="0"/>
                                          </p:stCondLst>
                                        </p:cTn>
                                        <p:tgtEl>
                                          <p:spTgt spid="97"/>
                                        </p:tgtEl>
                                        <p:attrNameLst>
                                          <p:attrName>style.visibility</p:attrName>
                                        </p:attrNameLst>
                                      </p:cBhvr>
                                      <p:to>
                                        <p:strVal val="visible"/>
                                      </p:to>
                                    </p:set>
                                    <p:anim calcmode="lin" valueType="num">
                                      <p:cBhvr>
                                        <p:cTn id="111" dur="1000" fill="hold"/>
                                        <p:tgtEl>
                                          <p:spTgt spid="97"/>
                                        </p:tgtEl>
                                        <p:attrNameLst>
                                          <p:attrName>ppt_w</p:attrName>
                                        </p:attrNameLst>
                                      </p:cBhvr>
                                      <p:tavLst>
                                        <p:tav tm="0">
                                          <p:val>
                                            <p:fltVal val="0"/>
                                          </p:val>
                                        </p:tav>
                                        <p:tav tm="100000">
                                          <p:val>
                                            <p:strVal val="#ppt_w"/>
                                          </p:val>
                                        </p:tav>
                                      </p:tavLst>
                                    </p:anim>
                                    <p:anim calcmode="lin" valueType="num">
                                      <p:cBhvr>
                                        <p:cTn id="112" dur="1000" fill="hold"/>
                                        <p:tgtEl>
                                          <p:spTgt spid="97"/>
                                        </p:tgtEl>
                                        <p:attrNameLst>
                                          <p:attrName>ppt_h</p:attrName>
                                        </p:attrNameLst>
                                      </p:cBhvr>
                                      <p:tavLst>
                                        <p:tav tm="0">
                                          <p:val>
                                            <p:fltVal val="0"/>
                                          </p:val>
                                        </p:tav>
                                        <p:tav tm="100000">
                                          <p:val>
                                            <p:strVal val="#ppt_h"/>
                                          </p:val>
                                        </p:tav>
                                      </p:tavLst>
                                    </p:anim>
                                    <p:animEffect transition="in" filter="fade">
                                      <p:cBhvr>
                                        <p:cTn id="113" dur="1000"/>
                                        <p:tgtEl>
                                          <p:spTgt spid="97"/>
                                        </p:tgtEl>
                                      </p:cBhvr>
                                    </p:animEffect>
                                  </p:childTnLst>
                                </p:cTn>
                              </p:par>
                              <p:par>
                                <p:cTn id="114" presetID="53" presetClass="entr" presetSubtype="16" fill="hold" grpId="0" nodeType="withEffect">
                                  <p:stCondLst>
                                    <p:cond delay="2000"/>
                                  </p:stCondLst>
                                  <p:childTnLst>
                                    <p:set>
                                      <p:cBhvr>
                                        <p:cTn id="115" dur="1" fill="hold">
                                          <p:stCondLst>
                                            <p:cond delay="0"/>
                                          </p:stCondLst>
                                        </p:cTn>
                                        <p:tgtEl>
                                          <p:spTgt spid="100"/>
                                        </p:tgtEl>
                                        <p:attrNameLst>
                                          <p:attrName>style.visibility</p:attrName>
                                        </p:attrNameLst>
                                      </p:cBhvr>
                                      <p:to>
                                        <p:strVal val="visible"/>
                                      </p:to>
                                    </p:set>
                                    <p:anim calcmode="lin" valueType="num">
                                      <p:cBhvr>
                                        <p:cTn id="116" dur="1000" fill="hold"/>
                                        <p:tgtEl>
                                          <p:spTgt spid="100"/>
                                        </p:tgtEl>
                                        <p:attrNameLst>
                                          <p:attrName>ppt_w</p:attrName>
                                        </p:attrNameLst>
                                      </p:cBhvr>
                                      <p:tavLst>
                                        <p:tav tm="0">
                                          <p:val>
                                            <p:fltVal val="0"/>
                                          </p:val>
                                        </p:tav>
                                        <p:tav tm="100000">
                                          <p:val>
                                            <p:strVal val="#ppt_w"/>
                                          </p:val>
                                        </p:tav>
                                      </p:tavLst>
                                    </p:anim>
                                    <p:anim calcmode="lin" valueType="num">
                                      <p:cBhvr>
                                        <p:cTn id="117" dur="1000" fill="hold"/>
                                        <p:tgtEl>
                                          <p:spTgt spid="100"/>
                                        </p:tgtEl>
                                        <p:attrNameLst>
                                          <p:attrName>ppt_h</p:attrName>
                                        </p:attrNameLst>
                                      </p:cBhvr>
                                      <p:tavLst>
                                        <p:tav tm="0">
                                          <p:val>
                                            <p:fltVal val="0"/>
                                          </p:val>
                                        </p:tav>
                                        <p:tav tm="100000">
                                          <p:val>
                                            <p:strVal val="#ppt_h"/>
                                          </p:val>
                                        </p:tav>
                                      </p:tavLst>
                                    </p:anim>
                                    <p:animEffect transition="in" filter="fade">
                                      <p:cBhvr>
                                        <p:cTn id="118" dur="1000"/>
                                        <p:tgtEl>
                                          <p:spTgt spid="100"/>
                                        </p:tgtEl>
                                      </p:cBhvr>
                                    </p:animEffect>
                                  </p:childTnLst>
                                </p:cTn>
                              </p:par>
                              <p:par>
                                <p:cTn id="119" presetID="53" presetClass="entr" presetSubtype="16" fill="hold" grpId="0" nodeType="withEffect">
                                  <p:stCondLst>
                                    <p:cond delay="2000"/>
                                  </p:stCondLst>
                                  <p:childTnLst>
                                    <p:set>
                                      <p:cBhvr>
                                        <p:cTn id="120" dur="1" fill="hold">
                                          <p:stCondLst>
                                            <p:cond delay="0"/>
                                          </p:stCondLst>
                                        </p:cTn>
                                        <p:tgtEl>
                                          <p:spTgt spid="77"/>
                                        </p:tgtEl>
                                        <p:attrNameLst>
                                          <p:attrName>style.visibility</p:attrName>
                                        </p:attrNameLst>
                                      </p:cBhvr>
                                      <p:to>
                                        <p:strVal val="visible"/>
                                      </p:to>
                                    </p:set>
                                    <p:anim calcmode="lin" valueType="num">
                                      <p:cBhvr>
                                        <p:cTn id="121" dur="1000" fill="hold"/>
                                        <p:tgtEl>
                                          <p:spTgt spid="77"/>
                                        </p:tgtEl>
                                        <p:attrNameLst>
                                          <p:attrName>ppt_w</p:attrName>
                                        </p:attrNameLst>
                                      </p:cBhvr>
                                      <p:tavLst>
                                        <p:tav tm="0">
                                          <p:val>
                                            <p:fltVal val="0"/>
                                          </p:val>
                                        </p:tav>
                                        <p:tav tm="100000">
                                          <p:val>
                                            <p:strVal val="#ppt_w"/>
                                          </p:val>
                                        </p:tav>
                                      </p:tavLst>
                                    </p:anim>
                                    <p:anim calcmode="lin" valueType="num">
                                      <p:cBhvr>
                                        <p:cTn id="122" dur="1000" fill="hold"/>
                                        <p:tgtEl>
                                          <p:spTgt spid="77"/>
                                        </p:tgtEl>
                                        <p:attrNameLst>
                                          <p:attrName>ppt_h</p:attrName>
                                        </p:attrNameLst>
                                      </p:cBhvr>
                                      <p:tavLst>
                                        <p:tav tm="0">
                                          <p:val>
                                            <p:fltVal val="0"/>
                                          </p:val>
                                        </p:tav>
                                        <p:tav tm="100000">
                                          <p:val>
                                            <p:strVal val="#ppt_h"/>
                                          </p:val>
                                        </p:tav>
                                      </p:tavLst>
                                    </p:anim>
                                    <p:animEffect transition="in" filter="fade">
                                      <p:cBhvr>
                                        <p:cTn id="123" dur="1000"/>
                                        <p:tgtEl>
                                          <p:spTgt spid="77"/>
                                        </p:tgtEl>
                                      </p:cBhvr>
                                    </p:animEffect>
                                  </p:childTnLst>
                                </p:cTn>
                              </p:par>
                              <p:par>
                                <p:cTn id="124" presetID="53" presetClass="entr" presetSubtype="16" fill="hold" grpId="0" nodeType="withEffect">
                                  <p:stCondLst>
                                    <p:cond delay="2000"/>
                                  </p:stCondLst>
                                  <p:childTnLst>
                                    <p:set>
                                      <p:cBhvr>
                                        <p:cTn id="125" dur="1" fill="hold">
                                          <p:stCondLst>
                                            <p:cond delay="0"/>
                                          </p:stCondLst>
                                        </p:cTn>
                                        <p:tgtEl>
                                          <p:spTgt spid="80"/>
                                        </p:tgtEl>
                                        <p:attrNameLst>
                                          <p:attrName>style.visibility</p:attrName>
                                        </p:attrNameLst>
                                      </p:cBhvr>
                                      <p:to>
                                        <p:strVal val="visible"/>
                                      </p:to>
                                    </p:set>
                                    <p:anim calcmode="lin" valueType="num">
                                      <p:cBhvr>
                                        <p:cTn id="126" dur="1000" fill="hold"/>
                                        <p:tgtEl>
                                          <p:spTgt spid="80"/>
                                        </p:tgtEl>
                                        <p:attrNameLst>
                                          <p:attrName>ppt_w</p:attrName>
                                        </p:attrNameLst>
                                      </p:cBhvr>
                                      <p:tavLst>
                                        <p:tav tm="0">
                                          <p:val>
                                            <p:fltVal val="0"/>
                                          </p:val>
                                        </p:tav>
                                        <p:tav tm="100000">
                                          <p:val>
                                            <p:strVal val="#ppt_w"/>
                                          </p:val>
                                        </p:tav>
                                      </p:tavLst>
                                    </p:anim>
                                    <p:anim calcmode="lin" valueType="num">
                                      <p:cBhvr>
                                        <p:cTn id="127" dur="1000" fill="hold"/>
                                        <p:tgtEl>
                                          <p:spTgt spid="80"/>
                                        </p:tgtEl>
                                        <p:attrNameLst>
                                          <p:attrName>ppt_h</p:attrName>
                                        </p:attrNameLst>
                                      </p:cBhvr>
                                      <p:tavLst>
                                        <p:tav tm="0">
                                          <p:val>
                                            <p:fltVal val="0"/>
                                          </p:val>
                                        </p:tav>
                                        <p:tav tm="100000">
                                          <p:val>
                                            <p:strVal val="#ppt_h"/>
                                          </p:val>
                                        </p:tav>
                                      </p:tavLst>
                                    </p:anim>
                                    <p:animEffect transition="in" filter="fade">
                                      <p:cBhvr>
                                        <p:cTn id="128" dur="1000"/>
                                        <p:tgtEl>
                                          <p:spTgt spid="80"/>
                                        </p:tgtEl>
                                      </p:cBhvr>
                                    </p:animEffect>
                                  </p:childTnLst>
                                </p:cTn>
                              </p:par>
                              <p:par>
                                <p:cTn id="129" presetID="53" presetClass="entr" presetSubtype="16" fill="hold" grpId="0" nodeType="withEffect">
                                  <p:stCondLst>
                                    <p:cond delay="2000"/>
                                  </p:stCondLst>
                                  <p:childTnLst>
                                    <p:set>
                                      <p:cBhvr>
                                        <p:cTn id="130" dur="1" fill="hold">
                                          <p:stCondLst>
                                            <p:cond delay="0"/>
                                          </p:stCondLst>
                                        </p:cTn>
                                        <p:tgtEl>
                                          <p:spTgt spid="70"/>
                                        </p:tgtEl>
                                        <p:attrNameLst>
                                          <p:attrName>style.visibility</p:attrName>
                                        </p:attrNameLst>
                                      </p:cBhvr>
                                      <p:to>
                                        <p:strVal val="visible"/>
                                      </p:to>
                                    </p:set>
                                    <p:anim calcmode="lin" valueType="num">
                                      <p:cBhvr>
                                        <p:cTn id="131" dur="1000" fill="hold"/>
                                        <p:tgtEl>
                                          <p:spTgt spid="70"/>
                                        </p:tgtEl>
                                        <p:attrNameLst>
                                          <p:attrName>ppt_w</p:attrName>
                                        </p:attrNameLst>
                                      </p:cBhvr>
                                      <p:tavLst>
                                        <p:tav tm="0">
                                          <p:val>
                                            <p:fltVal val="0"/>
                                          </p:val>
                                        </p:tav>
                                        <p:tav tm="100000">
                                          <p:val>
                                            <p:strVal val="#ppt_w"/>
                                          </p:val>
                                        </p:tav>
                                      </p:tavLst>
                                    </p:anim>
                                    <p:anim calcmode="lin" valueType="num">
                                      <p:cBhvr>
                                        <p:cTn id="132" dur="1000" fill="hold"/>
                                        <p:tgtEl>
                                          <p:spTgt spid="70"/>
                                        </p:tgtEl>
                                        <p:attrNameLst>
                                          <p:attrName>ppt_h</p:attrName>
                                        </p:attrNameLst>
                                      </p:cBhvr>
                                      <p:tavLst>
                                        <p:tav tm="0">
                                          <p:val>
                                            <p:fltVal val="0"/>
                                          </p:val>
                                        </p:tav>
                                        <p:tav tm="100000">
                                          <p:val>
                                            <p:strVal val="#ppt_h"/>
                                          </p:val>
                                        </p:tav>
                                      </p:tavLst>
                                    </p:anim>
                                    <p:animEffect transition="in" filter="fade">
                                      <p:cBhvr>
                                        <p:cTn id="133" dur="1000"/>
                                        <p:tgtEl>
                                          <p:spTgt spid="70"/>
                                        </p:tgtEl>
                                      </p:cBhvr>
                                    </p:animEffect>
                                  </p:childTnLst>
                                </p:cTn>
                              </p:par>
                              <p:par>
                                <p:cTn id="134" presetID="53" presetClass="entr" presetSubtype="16" fill="hold" grpId="0" nodeType="withEffect">
                                  <p:stCondLst>
                                    <p:cond delay="2000"/>
                                  </p:stCondLst>
                                  <p:childTnLst>
                                    <p:set>
                                      <p:cBhvr>
                                        <p:cTn id="135" dur="1" fill="hold">
                                          <p:stCondLst>
                                            <p:cond delay="0"/>
                                          </p:stCondLst>
                                        </p:cTn>
                                        <p:tgtEl>
                                          <p:spTgt spid="65"/>
                                        </p:tgtEl>
                                        <p:attrNameLst>
                                          <p:attrName>style.visibility</p:attrName>
                                        </p:attrNameLst>
                                      </p:cBhvr>
                                      <p:to>
                                        <p:strVal val="visible"/>
                                      </p:to>
                                    </p:set>
                                    <p:anim calcmode="lin" valueType="num">
                                      <p:cBhvr>
                                        <p:cTn id="136" dur="1000" fill="hold"/>
                                        <p:tgtEl>
                                          <p:spTgt spid="65"/>
                                        </p:tgtEl>
                                        <p:attrNameLst>
                                          <p:attrName>ppt_w</p:attrName>
                                        </p:attrNameLst>
                                      </p:cBhvr>
                                      <p:tavLst>
                                        <p:tav tm="0">
                                          <p:val>
                                            <p:fltVal val="0"/>
                                          </p:val>
                                        </p:tav>
                                        <p:tav tm="100000">
                                          <p:val>
                                            <p:strVal val="#ppt_w"/>
                                          </p:val>
                                        </p:tav>
                                      </p:tavLst>
                                    </p:anim>
                                    <p:anim calcmode="lin" valueType="num">
                                      <p:cBhvr>
                                        <p:cTn id="137" dur="1000" fill="hold"/>
                                        <p:tgtEl>
                                          <p:spTgt spid="65"/>
                                        </p:tgtEl>
                                        <p:attrNameLst>
                                          <p:attrName>ppt_h</p:attrName>
                                        </p:attrNameLst>
                                      </p:cBhvr>
                                      <p:tavLst>
                                        <p:tav tm="0">
                                          <p:val>
                                            <p:fltVal val="0"/>
                                          </p:val>
                                        </p:tav>
                                        <p:tav tm="100000">
                                          <p:val>
                                            <p:strVal val="#ppt_h"/>
                                          </p:val>
                                        </p:tav>
                                      </p:tavLst>
                                    </p:anim>
                                    <p:animEffect transition="in" filter="fade">
                                      <p:cBhvr>
                                        <p:cTn id="138" dur="1000"/>
                                        <p:tgtEl>
                                          <p:spTgt spid="65"/>
                                        </p:tgtEl>
                                      </p:cBhvr>
                                    </p:animEffect>
                                  </p:childTnLst>
                                </p:cTn>
                              </p:par>
                              <p:par>
                                <p:cTn id="139" presetID="53" presetClass="entr" presetSubtype="16" fill="hold" grpId="0" nodeType="withEffect">
                                  <p:stCondLst>
                                    <p:cond delay="200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1000" fill="hold"/>
                                        <p:tgtEl>
                                          <p:spTgt spid="57"/>
                                        </p:tgtEl>
                                        <p:attrNameLst>
                                          <p:attrName>ppt_w</p:attrName>
                                        </p:attrNameLst>
                                      </p:cBhvr>
                                      <p:tavLst>
                                        <p:tav tm="0">
                                          <p:val>
                                            <p:fltVal val="0"/>
                                          </p:val>
                                        </p:tav>
                                        <p:tav tm="100000">
                                          <p:val>
                                            <p:strVal val="#ppt_w"/>
                                          </p:val>
                                        </p:tav>
                                      </p:tavLst>
                                    </p:anim>
                                    <p:anim calcmode="lin" valueType="num">
                                      <p:cBhvr>
                                        <p:cTn id="142" dur="1000" fill="hold"/>
                                        <p:tgtEl>
                                          <p:spTgt spid="57"/>
                                        </p:tgtEl>
                                        <p:attrNameLst>
                                          <p:attrName>ppt_h</p:attrName>
                                        </p:attrNameLst>
                                      </p:cBhvr>
                                      <p:tavLst>
                                        <p:tav tm="0">
                                          <p:val>
                                            <p:fltVal val="0"/>
                                          </p:val>
                                        </p:tav>
                                        <p:tav tm="100000">
                                          <p:val>
                                            <p:strVal val="#ppt_h"/>
                                          </p:val>
                                        </p:tav>
                                      </p:tavLst>
                                    </p:anim>
                                    <p:animEffect transition="in" filter="fade">
                                      <p:cBhvr>
                                        <p:cTn id="143" dur="1000"/>
                                        <p:tgtEl>
                                          <p:spTgt spid="57"/>
                                        </p:tgtEl>
                                      </p:cBhvr>
                                    </p:animEffect>
                                  </p:childTnLst>
                                </p:cTn>
                              </p:par>
                              <p:par>
                                <p:cTn id="144" presetID="53" presetClass="entr" presetSubtype="16" fill="hold" grpId="0" nodeType="withEffect">
                                  <p:stCondLst>
                                    <p:cond delay="2000"/>
                                  </p:stCondLst>
                                  <p:childTnLst>
                                    <p:set>
                                      <p:cBhvr>
                                        <p:cTn id="145" dur="1" fill="hold">
                                          <p:stCondLst>
                                            <p:cond delay="0"/>
                                          </p:stCondLst>
                                        </p:cTn>
                                        <p:tgtEl>
                                          <p:spTgt spid="59"/>
                                        </p:tgtEl>
                                        <p:attrNameLst>
                                          <p:attrName>style.visibility</p:attrName>
                                        </p:attrNameLst>
                                      </p:cBhvr>
                                      <p:to>
                                        <p:strVal val="visible"/>
                                      </p:to>
                                    </p:set>
                                    <p:anim calcmode="lin" valueType="num">
                                      <p:cBhvr>
                                        <p:cTn id="146" dur="1000" fill="hold"/>
                                        <p:tgtEl>
                                          <p:spTgt spid="59"/>
                                        </p:tgtEl>
                                        <p:attrNameLst>
                                          <p:attrName>ppt_w</p:attrName>
                                        </p:attrNameLst>
                                      </p:cBhvr>
                                      <p:tavLst>
                                        <p:tav tm="0">
                                          <p:val>
                                            <p:fltVal val="0"/>
                                          </p:val>
                                        </p:tav>
                                        <p:tav tm="100000">
                                          <p:val>
                                            <p:strVal val="#ppt_w"/>
                                          </p:val>
                                        </p:tav>
                                      </p:tavLst>
                                    </p:anim>
                                    <p:anim calcmode="lin" valueType="num">
                                      <p:cBhvr>
                                        <p:cTn id="147" dur="1000" fill="hold"/>
                                        <p:tgtEl>
                                          <p:spTgt spid="59"/>
                                        </p:tgtEl>
                                        <p:attrNameLst>
                                          <p:attrName>ppt_h</p:attrName>
                                        </p:attrNameLst>
                                      </p:cBhvr>
                                      <p:tavLst>
                                        <p:tav tm="0">
                                          <p:val>
                                            <p:fltVal val="0"/>
                                          </p:val>
                                        </p:tav>
                                        <p:tav tm="100000">
                                          <p:val>
                                            <p:strVal val="#ppt_h"/>
                                          </p:val>
                                        </p:tav>
                                      </p:tavLst>
                                    </p:anim>
                                    <p:animEffect transition="in" filter="fade">
                                      <p:cBhvr>
                                        <p:cTn id="148" dur="1000"/>
                                        <p:tgtEl>
                                          <p:spTgt spid="59"/>
                                        </p:tgtEl>
                                      </p:cBhvr>
                                    </p:animEffect>
                                  </p:childTnLst>
                                </p:cTn>
                              </p:par>
                              <p:par>
                                <p:cTn id="149" presetID="53" presetClass="entr" presetSubtype="16" fill="hold" grpId="0" nodeType="withEffect">
                                  <p:stCondLst>
                                    <p:cond delay="2000"/>
                                  </p:stCondLst>
                                  <p:childTnLst>
                                    <p:set>
                                      <p:cBhvr>
                                        <p:cTn id="150" dur="1" fill="hold">
                                          <p:stCondLst>
                                            <p:cond delay="0"/>
                                          </p:stCondLst>
                                        </p:cTn>
                                        <p:tgtEl>
                                          <p:spTgt spid="50"/>
                                        </p:tgtEl>
                                        <p:attrNameLst>
                                          <p:attrName>style.visibility</p:attrName>
                                        </p:attrNameLst>
                                      </p:cBhvr>
                                      <p:to>
                                        <p:strVal val="visible"/>
                                      </p:to>
                                    </p:set>
                                    <p:anim calcmode="lin" valueType="num">
                                      <p:cBhvr>
                                        <p:cTn id="151" dur="1000" fill="hold"/>
                                        <p:tgtEl>
                                          <p:spTgt spid="50"/>
                                        </p:tgtEl>
                                        <p:attrNameLst>
                                          <p:attrName>ppt_w</p:attrName>
                                        </p:attrNameLst>
                                      </p:cBhvr>
                                      <p:tavLst>
                                        <p:tav tm="0">
                                          <p:val>
                                            <p:fltVal val="0"/>
                                          </p:val>
                                        </p:tav>
                                        <p:tav tm="100000">
                                          <p:val>
                                            <p:strVal val="#ppt_w"/>
                                          </p:val>
                                        </p:tav>
                                      </p:tavLst>
                                    </p:anim>
                                    <p:anim calcmode="lin" valueType="num">
                                      <p:cBhvr>
                                        <p:cTn id="152" dur="1000" fill="hold"/>
                                        <p:tgtEl>
                                          <p:spTgt spid="50"/>
                                        </p:tgtEl>
                                        <p:attrNameLst>
                                          <p:attrName>ppt_h</p:attrName>
                                        </p:attrNameLst>
                                      </p:cBhvr>
                                      <p:tavLst>
                                        <p:tav tm="0">
                                          <p:val>
                                            <p:fltVal val="0"/>
                                          </p:val>
                                        </p:tav>
                                        <p:tav tm="100000">
                                          <p:val>
                                            <p:strVal val="#ppt_h"/>
                                          </p:val>
                                        </p:tav>
                                      </p:tavLst>
                                    </p:anim>
                                    <p:animEffect transition="in" filter="fade">
                                      <p:cBhvr>
                                        <p:cTn id="153" dur="1000"/>
                                        <p:tgtEl>
                                          <p:spTgt spid="50"/>
                                        </p:tgtEl>
                                      </p:cBhvr>
                                    </p:animEffect>
                                  </p:childTnLst>
                                </p:cTn>
                              </p:par>
                              <p:par>
                                <p:cTn id="154" presetID="53" presetClass="entr" presetSubtype="16" fill="hold" grpId="0" nodeType="withEffect">
                                  <p:stCondLst>
                                    <p:cond delay="2000"/>
                                  </p:stCondLst>
                                  <p:childTnLst>
                                    <p:set>
                                      <p:cBhvr>
                                        <p:cTn id="155" dur="1" fill="hold">
                                          <p:stCondLst>
                                            <p:cond delay="0"/>
                                          </p:stCondLst>
                                        </p:cTn>
                                        <p:tgtEl>
                                          <p:spTgt spid="52"/>
                                        </p:tgtEl>
                                        <p:attrNameLst>
                                          <p:attrName>style.visibility</p:attrName>
                                        </p:attrNameLst>
                                      </p:cBhvr>
                                      <p:to>
                                        <p:strVal val="visible"/>
                                      </p:to>
                                    </p:set>
                                    <p:anim calcmode="lin" valueType="num">
                                      <p:cBhvr>
                                        <p:cTn id="156" dur="1000" fill="hold"/>
                                        <p:tgtEl>
                                          <p:spTgt spid="52"/>
                                        </p:tgtEl>
                                        <p:attrNameLst>
                                          <p:attrName>ppt_w</p:attrName>
                                        </p:attrNameLst>
                                      </p:cBhvr>
                                      <p:tavLst>
                                        <p:tav tm="0">
                                          <p:val>
                                            <p:fltVal val="0"/>
                                          </p:val>
                                        </p:tav>
                                        <p:tav tm="100000">
                                          <p:val>
                                            <p:strVal val="#ppt_w"/>
                                          </p:val>
                                        </p:tav>
                                      </p:tavLst>
                                    </p:anim>
                                    <p:anim calcmode="lin" valueType="num">
                                      <p:cBhvr>
                                        <p:cTn id="157" dur="1000" fill="hold"/>
                                        <p:tgtEl>
                                          <p:spTgt spid="52"/>
                                        </p:tgtEl>
                                        <p:attrNameLst>
                                          <p:attrName>ppt_h</p:attrName>
                                        </p:attrNameLst>
                                      </p:cBhvr>
                                      <p:tavLst>
                                        <p:tav tm="0">
                                          <p:val>
                                            <p:fltVal val="0"/>
                                          </p:val>
                                        </p:tav>
                                        <p:tav tm="100000">
                                          <p:val>
                                            <p:strVal val="#ppt_h"/>
                                          </p:val>
                                        </p:tav>
                                      </p:tavLst>
                                    </p:anim>
                                    <p:animEffect transition="in" filter="fade">
                                      <p:cBhvr>
                                        <p:cTn id="158" dur="1000"/>
                                        <p:tgtEl>
                                          <p:spTgt spid="52"/>
                                        </p:tgtEl>
                                      </p:cBhvr>
                                    </p:animEffect>
                                  </p:childTnLst>
                                </p:cTn>
                              </p:par>
                              <p:par>
                                <p:cTn id="159" presetID="53" presetClass="entr" presetSubtype="16" fill="hold" grpId="0" nodeType="withEffect">
                                  <p:stCondLst>
                                    <p:cond delay="2000"/>
                                  </p:stCondLst>
                                  <p:childTnLst>
                                    <p:set>
                                      <p:cBhvr>
                                        <p:cTn id="160" dur="1" fill="hold">
                                          <p:stCondLst>
                                            <p:cond delay="0"/>
                                          </p:stCondLst>
                                        </p:cTn>
                                        <p:tgtEl>
                                          <p:spTgt spid="43"/>
                                        </p:tgtEl>
                                        <p:attrNameLst>
                                          <p:attrName>style.visibility</p:attrName>
                                        </p:attrNameLst>
                                      </p:cBhvr>
                                      <p:to>
                                        <p:strVal val="visible"/>
                                      </p:to>
                                    </p:set>
                                    <p:anim calcmode="lin" valueType="num">
                                      <p:cBhvr>
                                        <p:cTn id="161" dur="1000" fill="hold"/>
                                        <p:tgtEl>
                                          <p:spTgt spid="43"/>
                                        </p:tgtEl>
                                        <p:attrNameLst>
                                          <p:attrName>ppt_w</p:attrName>
                                        </p:attrNameLst>
                                      </p:cBhvr>
                                      <p:tavLst>
                                        <p:tav tm="0">
                                          <p:val>
                                            <p:fltVal val="0"/>
                                          </p:val>
                                        </p:tav>
                                        <p:tav tm="100000">
                                          <p:val>
                                            <p:strVal val="#ppt_w"/>
                                          </p:val>
                                        </p:tav>
                                      </p:tavLst>
                                    </p:anim>
                                    <p:anim calcmode="lin" valueType="num">
                                      <p:cBhvr>
                                        <p:cTn id="162" dur="1000" fill="hold"/>
                                        <p:tgtEl>
                                          <p:spTgt spid="43"/>
                                        </p:tgtEl>
                                        <p:attrNameLst>
                                          <p:attrName>ppt_h</p:attrName>
                                        </p:attrNameLst>
                                      </p:cBhvr>
                                      <p:tavLst>
                                        <p:tav tm="0">
                                          <p:val>
                                            <p:fltVal val="0"/>
                                          </p:val>
                                        </p:tav>
                                        <p:tav tm="100000">
                                          <p:val>
                                            <p:strVal val="#ppt_h"/>
                                          </p:val>
                                        </p:tav>
                                      </p:tavLst>
                                    </p:anim>
                                    <p:animEffect transition="in" filter="fade">
                                      <p:cBhvr>
                                        <p:cTn id="163" dur="1000"/>
                                        <p:tgtEl>
                                          <p:spTgt spid="43"/>
                                        </p:tgtEl>
                                      </p:cBhvr>
                                    </p:animEffect>
                                  </p:childTnLst>
                                </p:cTn>
                              </p:par>
                              <p:par>
                                <p:cTn id="164" presetID="53" presetClass="entr" presetSubtype="16" fill="hold" grpId="0" nodeType="withEffect">
                                  <p:stCondLst>
                                    <p:cond delay="2000"/>
                                  </p:stCondLst>
                                  <p:childTnLst>
                                    <p:set>
                                      <p:cBhvr>
                                        <p:cTn id="165" dur="1" fill="hold">
                                          <p:stCondLst>
                                            <p:cond delay="0"/>
                                          </p:stCondLst>
                                        </p:cTn>
                                        <p:tgtEl>
                                          <p:spTgt spid="45"/>
                                        </p:tgtEl>
                                        <p:attrNameLst>
                                          <p:attrName>style.visibility</p:attrName>
                                        </p:attrNameLst>
                                      </p:cBhvr>
                                      <p:to>
                                        <p:strVal val="visible"/>
                                      </p:to>
                                    </p:set>
                                    <p:anim calcmode="lin" valueType="num">
                                      <p:cBhvr>
                                        <p:cTn id="166" dur="1000" fill="hold"/>
                                        <p:tgtEl>
                                          <p:spTgt spid="45"/>
                                        </p:tgtEl>
                                        <p:attrNameLst>
                                          <p:attrName>ppt_w</p:attrName>
                                        </p:attrNameLst>
                                      </p:cBhvr>
                                      <p:tavLst>
                                        <p:tav tm="0">
                                          <p:val>
                                            <p:fltVal val="0"/>
                                          </p:val>
                                        </p:tav>
                                        <p:tav tm="100000">
                                          <p:val>
                                            <p:strVal val="#ppt_w"/>
                                          </p:val>
                                        </p:tav>
                                      </p:tavLst>
                                    </p:anim>
                                    <p:anim calcmode="lin" valueType="num">
                                      <p:cBhvr>
                                        <p:cTn id="167" dur="1000" fill="hold"/>
                                        <p:tgtEl>
                                          <p:spTgt spid="45"/>
                                        </p:tgtEl>
                                        <p:attrNameLst>
                                          <p:attrName>ppt_h</p:attrName>
                                        </p:attrNameLst>
                                      </p:cBhvr>
                                      <p:tavLst>
                                        <p:tav tm="0">
                                          <p:val>
                                            <p:fltVal val="0"/>
                                          </p:val>
                                        </p:tav>
                                        <p:tav tm="100000">
                                          <p:val>
                                            <p:strVal val="#ppt_h"/>
                                          </p:val>
                                        </p:tav>
                                      </p:tavLst>
                                    </p:anim>
                                    <p:animEffect transition="in" filter="fade">
                                      <p:cBhvr>
                                        <p:cTn id="168" dur="1000"/>
                                        <p:tgtEl>
                                          <p:spTgt spid="45"/>
                                        </p:tgtEl>
                                      </p:cBhvr>
                                    </p:animEffect>
                                  </p:childTnLst>
                                </p:cTn>
                              </p:par>
                              <p:par>
                                <p:cTn id="169" presetID="53" presetClass="entr" presetSubtype="16" fill="hold" grpId="0" nodeType="withEffect">
                                  <p:stCondLst>
                                    <p:cond delay="2000"/>
                                  </p:stCondLst>
                                  <p:childTnLst>
                                    <p:set>
                                      <p:cBhvr>
                                        <p:cTn id="170" dur="1" fill="hold">
                                          <p:stCondLst>
                                            <p:cond delay="0"/>
                                          </p:stCondLst>
                                        </p:cTn>
                                        <p:tgtEl>
                                          <p:spTgt spid="37"/>
                                        </p:tgtEl>
                                        <p:attrNameLst>
                                          <p:attrName>style.visibility</p:attrName>
                                        </p:attrNameLst>
                                      </p:cBhvr>
                                      <p:to>
                                        <p:strVal val="visible"/>
                                      </p:to>
                                    </p:set>
                                    <p:anim calcmode="lin" valueType="num">
                                      <p:cBhvr>
                                        <p:cTn id="171" dur="1000" fill="hold"/>
                                        <p:tgtEl>
                                          <p:spTgt spid="37"/>
                                        </p:tgtEl>
                                        <p:attrNameLst>
                                          <p:attrName>ppt_w</p:attrName>
                                        </p:attrNameLst>
                                      </p:cBhvr>
                                      <p:tavLst>
                                        <p:tav tm="0">
                                          <p:val>
                                            <p:fltVal val="0"/>
                                          </p:val>
                                        </p:tav>
                                        <p:tav tm="100000">
                                          <p:val>
                                            <p:strVal val="#ppt_w"/>
                                          </p:val>
                                        </p:tav>
                                      </p:tavLst>
                                    </p:anim>
                                    <p:anim calcmode="lin" valueType="num">
                                      <p:cBhvr>
                                        <p:cTn id="172" dur="1000" fill="hold"/>
                                        <p:tgtEl>
                                          <p:spTgt spid="37"/>
                                        </p:tgtEl>
                                        <p:attrNameLst>
                                          <p:attrName>ppt_h</p:attrName>
                                        </p:attrNameLst>
                                      </p:cBhvr>
                                      <p:tavLst>
                                        <p:tav tm="0">
                                          <p:val>
                                            <p:fltVal val="0"/>
                                          </p:val>
                                        </p:tav>
                                        <p:tav tm="100000">
                                          <p:val>
                                            <p:strVal val="#ppt_h"/>
                                          </p:val>
                                        </p:tav>
                                      </p:tavLst>
                                    </p:anim>
                                    <p:animEffect transition="in" filter="fade">
                                      <p:cBhvr>
                                        <p:cTn id="173" dur="1000"/>
                                        <p:tgtEl>
                                          <p:spTgt spid="37"/>
                                        </p:tgtEl>
                                      </p:cBhvr>
                                    </p:animEffect>
                                  </p:childTnLst>
                                </p:cTn>
                              </p:par>
                              <p:par>
                                <p:cTn id="174" presetID="53" presetClass="entr" presetSubtype="16" fill="hold" grpId="0" nodeType="withEffect">
                                  <p:stCondLst>
                                    <p:cond delay="2000"/>
                                  </p:stCondLst>
                                  <p:childTnLst>
                                    <p:set>
                                      <p:cBhvr>
                                        <p:cTn id="175" dur="1" fill="hold">
                                          <p:stCondLst>
                                            <p:cond delay="0"/>
                                          </p:stCondLst>
                                        </p:cTn>
                                        <p:tgtEl>
                                          <p:spTgt spid="33"/>
                                        </p:tgtEl>
                                        <p:attrNameLst>
                                          <p:attrName>style.visibility</p:attrName>
                                        </p:attrNameLst>
                                      </p:cBhvr>
                                      <p:to>
                                        <p:strVal val="visible"/>
                                      </p:to>
                                    </p:set>
                                    <p:anim calcmode="lin" valueType="num">
                                      <p:cBhvr>
                                        <p:cTn id="176" dur="1000" fill="hold"/>
                                        <p:tgtEl>
                                          <p:spTgt spid="33"/>
                                        </p:tgtEl>
                                        <p:attrNameLst>
                                          <p:attrName>ppt_w</p:attrName>
                                        </p:attrNameLst>
                                      </p:cBhvr>
                                      <p:tavLst>
                                        <p:tav tm="0">
                                          <p:val>
                                            <p:fltVal val="0"/>
                                          </p:val>
                                        </p:tav>
                                        <p:tav tm="100000">
                                          <p:val>
                                            <p:strVal val="#ppt_w"/>
                                          </p:val>
                                        </p:tav>
                                      </p:tavLst>
                                    </p:anim>
                                    <p:anim calcmode="lin" valueType="num">
                                      <p:cBhvr>
                                        <p:cTn id="177" dur="1000" fill="hold"/>
                                        <p:tgtEl>
                                          <p:spTgt spid="33"/>
                                        </p:tgtEl>
                                        <p:attrNameLst>
                                          <p:attrName>ppt_h</p:attrName>
                                        </p:attrNameLst>
                                      </p:cBhvr>
                                      <p:tavLst>
                                        <p:tav tm="0">
                                          <p:val>
                                            <p:fltVal val="0"/>
                                          </p:val>
                                        </p:tav>
                                        <p:tav tm="100000">
                                          <p:val>
                                            <p:strVal val="#ppt_h"/>
                                          </p:val>
                                        </p:tav>
                                      </p:tavLst>
                                    </p:anim>
                                    <p:animEffect transition="in" filter="fade">
                                      <p:cBhvr>
                                        <p:cTn id="178" dur="1000"/>
                                        <p:tgtEl>
                                          <p:spTgt spid="33"/>
                                        </p:tgtEl>
                                      </p:cBhvr>
                                    </p:animEffect>
                                  </p:childTnLst>
                                </p:cTn>
                              </p:par>
                              <p:par>
                                <p:cTn id="179" presetID="53" presetClass="entr" presetSubtype="16" fill="hold" grpId="0" nodeType="withEffect">
                                  <p:stCondLst>
                                    <p:cond delay="2000"/>
                                  </p:stCondLst>
                                  <p:childTnLst>
                                    <p:set>
                                      <p:cBhvr>
                                        <p:cTn id="180" dur="1" fill="hold">
                                          <p:stCondLst>
                                            <p:cond delay="0"/>
                                          </p:stCondLst>
                                        </p:cTn>
                                        <p:tgtEl>
                                          <p:spTgt spid="29"/>
                                        </p:tgtEl>
                                        <p:attrNameLst>
                                          <p:attrName>style.visibility</p:attrName>
                                        </p:attrNameLst>
                                      </p:cBhvr>
                                      <p:to>
                                        <p:strVal val="visible"/>
                                      </p:to>
                                    </p:set>
                                    <p:anim calcmode="lin" valueType="num">
                                      <p:cBhvr>
                                        <p:cTn id="181" dur="1000" fill="hold"/>
                                        <p:tgtEl>
                                          <p:spTgt spid="29"/>
                                        </p:tgtEl>
                                        <p:attrNameLst>
                                          <p:attrName>ppt_w</p:attrName>
                                        </p:attrNameLst>
                                      </p:cBhvr>
                                      <p:tavLst>
                                        <p:tav tm="0">
                                          <p:val>
                                            <p:fltVal val="0"/>
                                          </p:val>
                                        </p:tav>
                                        <p:tav tm="100000">
                                          <p:val>
                                            <p:strVal val="#ppt_w"/>
                                          </p:val>
                                        </p:tav>
                                      </p:tavLst>
                                    </p:anim>
                                    <p:anim calcmode="lin" valueType="num">
                                      <p:cBhvr>
                                        <p:cTn id="182" dur="1000" fill="hold"/>
                                        <p:tgtEl>
                                          <p:spTgt spid="29"/>
                                        </p:tgtEl>
                                        <p:attrNameLst>
                                          <p:attrName>ppt_h</p:attrName>
                                        </p:attrNameLst>
                                      </p:cBhvr>
                                      <p:tavLst>
                                        <p:tav tm="0">
                                          <p:val>
                                            <p:fltVal val="0"/>
                                          </p:val>
                                        </p:tav>
                                        <p:tav tm="100000">
                                          <p:val>
                                            <p:strVal val="#ppt_h"/>
                                          </p:val>
                                        </p:tav>
                                      </p:tavLst>
                                    </p:anim>
                                    <p:animEffect transition="in" filter="fade">
                                      <p:cBhvr>
                                        <p:cTn id="183" dur="1000"/>
                                        <p:tgtEl>
                                          <p:spTgt spid="29"/>
                                        </p:tgtEl>
                                      </p:cBhvr>
                                    </p:animEffect>
                                  </p:childTnLst>
                                </p:cTn>
                              </p:par>
                              <p:par>
                                <p:cTn id="184" presetID="53" presetClass="entr" presetSubtype="16" fill="hold" grpId="0" nodeType="withEffect">
                                  <p:stCondLst>
                                    <p:cond delay="2000"/>
                                  </p:stCondLst>
                                  <p:childTnLst>
                                    <p:set>
                                      <p:cBhvr>
                                        <p:cTn id="185" dur="1" fill="hold">
                                          <p:stCondLst>
                                            <p:cond delay="0"/>
                                          </p:stCondLst>
                                        </p:cTn>
                                        <p:tgtEl>
                                          <p:spTgt spid="26"/>
                                        </p:tgtEl>
                                        <p:attrNameLst>
                                          <p:attrName>style.visibility</p:attrName>
                                        </p:attrNameLst>
                                      </p:cBhvr>
                                      <p:to>
                                        <p:strVal val="visible"/>
                                      </p:to>
                                    </p:set>
                                    <p:anim calcmode="lin" valueType="num">
                                      <p:cBhvr>
                                        <p:cTn id="186" dur="1000" fill="hold"/>
                                        <p:tgtEl>
                                          <p:spTgt spid="26"/>
                                        </p:tgtEl>
                                        <p:attrNameLst>
                                          <p:attrName>ppt_w</p:attrName>
                                        </p:attrNameLst>
                                      </p:cBhvr>
                                      <p:tavLst>
                                        <p:tav tm="0">
                                          <p:val>
                                            <p:fltVal val="0"/>
                                          </p:val>
                                        </p:tav>
                                        <p:tav tm="100000">
                                          <p:val>
                                            <p:strVal val="#ppt_w"/>
                                          </p:val>
                                        </p:tav>
                                      </p:tavLst>
                                    </p:anim>
                                    <p:anim calcmode="lin" valueType="num">
                                      <p:cBhvr>
                                        <p:cTn id="187" dur="1000" fill="hold"/>
                                        <p:tgtEl>
                                          <p:spTgt spid="26"/>
                                        </p:tgtEl>
                                        <p:attrNameLst>
                                          <p:attrName>ppt_h</p:attrName>
                                        </p:attrNameLst>
                                      </p:cBhvr>
                                      <p:tavLst>
                                        <p:tav tm="0">
                                          <p:val>
                                            <p:fltVal val="0"/>
                                          </p:val>
                                        </p:tav>
                                        <p:tav tm="100000">
                                          <p:val>
                                            <p:strVal val="#ppt_h"/>
                                          </p:val>
                                        </p:tav>
                                      </p:tavLst>
                                    </p:anim>
                                    <p:animEffect transition="in" filter="fade">
                                      <p:cBhvr>
                                        <p:cTn id="188" dur="1000"/>
                                        <p:tgtEl>
                                          <p:spTgt spid="26"/>
                                        </p:tgtEl>
                                      </p:cBhvr>
                                    </p:animEffect>
                                  </p:childTnLst>
                                </p:cTn>
                              </p:par>
                              <p:par>
                                <p:cTn id="189" presetID="53" presetClass="entr" presetSubtype="16" fill="hold" grpId="0" nodeType="withEffect">
                                  <p:stCondLst>
                                    <p:cond delay="2000"/>
                                  </p:stCondLst>
                                  <p:childTnLst>
                                    <p:set>
                                      <p:cBhvr>
                                        <p:cTn id="190" dur="1" fill="hold">
                                          <p:stCondLst>
                                            <p:cond delay="0"/>
                                          </p:stCondLst>
                                        </p:cTn>
                                        <p:tgtEl>
                                          <p:spTgt spid="23"/>
                                        </p:tgtEl>
                                        <p:attrNameLst>
                                          <p:attrName>style.visibility</p:attrName>
                                        </p:attrNameLst>
                                      </p:cBhvr>
                                      <p:to>
                                        <p:strVal val="visible"/>
                                      </p:to>
                                    </p:set>
                                    <p:anim calcmode="lin" valueType="num">
                                      <p:cBhvr>
                                        <p:cTn id="191" dur="1000" fill="hold"/>
                                        <p:tgtEl>
                                          <p:spTgt spid="23"/>
                                        </p:tgtEl>
                                        <p:attrNameLst>
                                          <p:attrName>ppt_w</p:attrName>
                                        </p:attrNameLst>
                                      </p:cBhvr>
                                      <p:tavLst>
                                        <p:tav tm="0">
                                          <p:val>
                                            <p:fltVal val="0"/>
                                          </p:val>
                                        </p:tav>
                                        <p:tav tm="100000">
                                          <p:val>
                                            <p:strVal val="#ppt_w"/>
                                          </p:val>
                                        </p:tav>
                                      </p:tavLst>
                                    </p:anim>
                                    <p:anim calcmode="lin" valueType="num">
                                      <p:cBhvr>
                                        <p:cTn id="192" dur="1000" fill="hold"/>
                                        <p:tgtEl>
                                          <p:spTgt spid="23"/>
                                        </p:tgtEl>
                                        <p:attrNameLst>
                                          <p:attrName>ppt_h</p:attrName>
                                        </p:attrNameLst>
                                      </p:cBhvr>
                                      <p:tavLst>
                                        <p:tav tm="0">
                                          <p:val>
                                            <p:fltVal val="0"/>
                                          </p:val>
                                        </p:tav>
                                        <p:tav tm="100000">
                                          <p:val>
                                            <p:strVal val="#ppt_h"/>
                                          </p:val>
                                        </p:tav>
                                      </p:tavLst>
                                    </p:anim>
                                    <p:animEffect transition="in" filter="fade">
                                      <p:cBhvr>
                                        <p:cTn id="193" dur="1000"/>
                                        <p:tgtEl>
                                          <p:spTgt spid="23"/>
                                        </p:tgtEl>
                                      </p:cBhvr>
                                    </p:animEffect>
                                  </p:childTnLst>
                                </p:cTn>
                              </p:par>
                              <p:par>
                                <p:cTn id="194" presetID="53" presetClass="entr" presetSubtype="16" fill="hold" grpId="0" nodeType="withEffect">
                                  <p:stCondLst>
                                    <p:cond delay="2000"/>
                                  </p:stCondLst>
                                  <p:childTnLst>
                                    <p:set>
                                      <p:cBhvr>
                                        <p:cTn id="195" dur="1" fill="hold">
                                          <p:stCondLst>
                                            <p:cond delay="0"/>
                                          </p:stCondLst>
                                        </p:cTn>
                                        <p:tgtEl>
                                          <p:spTgt spid="12"/>
                                        </p:tgtEl>
                                        <p:attrNameLst>
                                          <p:attrName>style.visibility</p:attrName>
                                        </p:attrNameLst>
                                      </p:cBhvr>
                                      <p:to>
                                        <p:strVal val="visible"/>
                                      </p:to>
                                    </p:set>
                                    <p:anim calcmode="lin" valueType="num">
                                      <p:cBhvr>
                                        <p:cTn id="196" dur="1000" fill="hold"/>
                                        <p:tgtEl>
                                          <p:spTgt spid="12"/>
                                        </p:tgtEl>
                                        <p:attrNameLst>
                                          <p:attrName>ppt_w</p:attrName>
                                        </p:attrNameLst>
                                      </p:cBhvr>
                                      <p:tavLst>
                                        <p:tav tm="0">
                                          <p:val>
                                            <p:fltVal val="0"/>
                                          </p:val>
                                        </p:tav>
                                        <p:tav tm="100000">
                                          <p:val>
                                            <p:strVal val="#ppt_w"/>
                                          </p:val>
                                        </p:tav>
                                      </p:tavLst>
                                    </p:anim>
                                    <p:anim calcmode="lin" valueType="num">
                                      <p:cBhvr>
                                        <p:cTn id="197" dur="1000" fill="hold"/>
                                        <p:tgtEl>
                                          <p:spTgt spid="12"/>
                                        </p:tgtEl>
                                        <p:attrNameLst>
                                          <p:attrName>ppt_h</p:attrName>
                                        </p:attrNameLst>
                                      </p:cBhvr>
                                      <p:tavLst>
                                        <p:tav tm="0">
                                          <p:val>
                                            <p:fltVal val="0"/>
                                          </p:val>
                                        </p:tav>
                                        <p:tav tm="100000">
                                          <p:val>
                                            <p:strVal val="#ppt_h"/>
                                          </p:val>
                                        </p:tav>
                                      </p:tavLst>
                                    </p:anim>
                                    <p:animEffect transition="in" filter="fade">
                                      <p:cBhvr>
                                        <p:cTn id="198" dur="1000"/>
                                        <p:tgtEl>
                                          <p:spTgt spid="12"/>
                                        </p:tgtEl>
                                      </p:cBhvr>
                                    </p:animEffect>
                                  </p:childTnLst>
                                </p:cTn>
                              </p:par>
                              <p:par>
                                <p:cTn id="199" presetID="2" presetClass="entr" presetSubtype="8" decel="100000" fill="hold" nodeType="withEffect">
                                  <p:stCondLst>
                                    <p:cond delay="2750"/>
                                  </p:stCondLst>
                                  <p:childTnLst>
                                    <p:set>
                                      <p:cBhvr>
                                        <p:cTn id="200" dur="1" fill="hold">
                                          <p:stCondLst>
                                            <p:cond delay="0"/>
                                          </p:stCondLst>
                                        </p:cTn>
                                        <p:tgtEl>
                                          <p:spTgt spid="187"/>
                                        </p:tgtEl>
                                        <p:attrNameLst>
                                          <p:attrName>style.visibility</p:attrName>
                                        </p:attrNameLst>
                                      </p:cBhvr>
                                      <p:to>
                                        <p:strVal val="visible"/>
                                      </p:to>
                                    </p:set>
                                    <p:anim calcmode="lin" valueType="num">
                                      <p:cBhvr additive="base">
                                        <p:cTn id="201" dur="1250" fill="hold"/>
                                        <p:tgtEl>
                                          <p:spTgt spid="187"/>
                                        </p:tgtEl>
                                        <p:attrNameLst>
                                          <p:attrName>ppt_x</p:attrName>
                                        </p:attrNameLst>
                                      </p:cBhvr>
                                      <p:tavLst>
                                        <p:tav tm="0">
                                          <p:val>
                                            <p:strVal val="0-#ppt_w/2"/>
                                          </p:val>
                                        </p:tav>
                                        <p:tav tm="100000">
                                          <p:val>
                                            <p:strVal val="#ppt_x"/>
                                          </p:val>
                                        </p:tav>
                                      </p:tavLst>
                                    </p:anim>
                                    <p:anim calcmode="lin" valueType="num">
                                      <p:cBhvr additive="base">
                                        <p:cTn id="202" dur="1250" fill="hold"/>
                                        <p:tgtEl>
                                          <p:spTgt spid="187"/>
                                        </p:tgtEl>
                                        <p:attrNameLst>
                                          <p:attrName>ppt_y</p:attrName>
                                        </p:attrNameLst>
                                      </p:cBhvr>
                                      <p:tavLst>
                                        <p:tav tm="0">
                                          <p:val>
                                            <p:strVal val="#ppt_y"/>
                                          </p:val>
                                        </p:tav>
                                        <p:tav tm="100000">
                                          <p:val>
                                            <p:strVal val="#ppt_y"/>
                                          </p:val>
                                        </p:tav>
                                      </p:tavLst>
                                    </p:anim>
                                  </p:childTnLst>
                                </p:cTn>
                              </p:par>
                              <p:par>
                                <p:cTn id="203" presetID="2" presetClass="entr" presetSubtype="2" decel="100000" fill="hold" nodeType="withEffect">
                                  <p:stCondLst>
                                    <p:cond delay="2750"/>
                                  </p:stCondLst>
                                  <p:childTnLst>
                                    <p:set>
                                      <p:cBhvr>
                                        <p:cTn id="204" dur="1" fill="hold">
                                          <p:stCondLst>
                                            <p:cond delay="0"/>
                                          </p:stCondLst>
                                        </p:cTn>
                                        <p:tgtEl>
                                          <p:spTgt spid="103"/>
                                        </p:tgtEl>
                                        <p:attrNameLst>
                                          <p:attrName>style.visibility</p:attrName>
                                        </p:attrNameLst>
                                      </p:cBhvr>
                                      <p:to>
                                        <p:strVal val="visible"/>
                                      </p:to>
                                    </p:set>
                                    <p:anim calcmode="lin" valueType="num">
                                      <p:cBhvr additive="base">
                                        <p:cTn id="205" dur="1250" fill="hold"/>
                                        <p:tgtEl>
                                          <p:spTgt spid="103"/>
                                        </p:tgtEl>
                                        <p:attrNameLst>
                                          <p:attrName>ppt_x</p:attrName>
                                        </p:attrNameLst>
                                      </p:cBhvr>
                                      <p:tavLst>
                                        <p:tav tm="0">
                                          <p:val>
                                            <p:strVal val="1+#ppt_w/2"/>
                                          </p:val>
                                        </p:tav>
                                        <p:tav tm="100000">
                                          <p:val>
                                            <p:strVal val="#ppt_x"/>
                                          </p:val>
                                        </p:tav>
                                      </p:tavLst>
                                    </p:anim>
                                    <p:anim calcmode="lin" valueType="num">
                                      <p:cBhvr additive="base">
                                        <p:cTn id="206" dur="1250" fill="hold"/>
                                        <p:tgtEl>
                                          <p:spTgt spid="103"/>
                                        </p:tgtEl>
                                        <p:attrNameLst>
                                          <p:attrName>ppt_y</p:attrName>
                                        </p:attrNameLst>
                                      </p:cBhvr>
                                      <p:tavLst>
                                        <p:tav tm="0">
                                          <p:val>
                                            <p:strVal val="#ppt_y"/>
                                          </p:val>
                                        </p:tav>
                                        <p:tav tm="100000">
                                          <p:val>
                                            <p:strVal val="#ppt_y"/>
                                          </p:val>
                                        </p:tav>
                                      </p:tavLst>
                                    </p:anim>
                                  </p:childTnLst>
                                </p:cTn>
                              </p:par>
                              <p:par>
                                <p:cTn id="207" presetID="42" presetClass="entr" presetSubtype="0" fill="hold" grpId="0" nodeType="withEffect">
                                  <p:stCondLst>
                                    <p:cond delay="4000"/>
                                  </p:stCondLst>
                                  <p:childTnLst>
                                    <p:set>
                                      <p:cBhvr>
                                        <p:cTn id="208" dur="1" fill="hold">
                                          <p:stCondLst>
                                            <p:cond delay="0"/>
                                          </p:stCondLst>
                                        </p:cTn>
                                        <p:tgtEl>
                                          <p:spTgt spid="274"/>
                                        </p:tgtEl>
                                        <p:attrNameLst>
                                          <p:attrName>style.visibility</p:attrName>
                                        </p:attrNameLst>
                                      </p:cBhvr>
                                      <p:to>
                                        <p:strVal val="visible"/>
                                      </p:to>
                                    </p:set>
                                    <p:animEffect transition="in" filter="fade">
                                      <p:cBhvr>
                                        <p:cTn id="209" dur="1250"/>
                                        <p:tgtEl>
                                          <p:spTgt spid="274"/>
                                        </p:tgtEl>
                                      </p:cBhvr>
                                    </p:animEffect>
                                    <p:anim calcmode="lin" valueType="num">
                                      <p:cBhvr>
                                        <p:cTn id="210" dur="1250" fill="hold"/>
                                        <p:tgtEl>
                                          <p:spTgt spid="274"/>
                                        </p:tgtEl>
                                        <p:attrNameLst>
                                          <p:attrName>ppt_x</p:attrName>
                                        </p:attrNameLst>
                                      </p:cBhvr>
                                      <p:tavLst>
                                        <p:tav tm="0">
                                          <p:val>
                                            <p:strVal val="#ppt_x"/>
                                          </p:val>
                                        </p:tav>
                                        <p:tav tm="100000">
                                          <p:val>
                                            <p:strVal val="#ppt_x"/>
                                          </p:val>
                                        </p:tav>
                                      </p:tavLst>
                                    </p:anim>
                                    <p:anim calcmode="lin" valueType="num">
                                      <p:cBhvr>
                                        <p:cTn id="211" dur="1250" fill="hold"/>
                                        <p:tgtEl>
                                          <p:spTgt spid="274"/>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4500"/>
                                  </p:stCondLst>
                                  <p:childTnLst>
                                    <p:set>
                                      <p:cBhvr>
                                        <p:cTn id="213" dur="1" fill="hold">
                                          <p:stCondLst>
                                            <p:cond delay="0"/>
                                          </p:stCondLst>
                                        </p:cTn>
                                        <p:tgtEl>
                                          <p:spTgt spid="271"/>
                                        </p:tgtEl>
                                        <p:attrNameLst>
                                          <p:attrName>style.visibility</p:attrName>
                                        </p:attrNameLst>
                                      </p:cBhvr>
                                      <p:to>
                                        <p:strVal val="visible"/>
                                      </p:to>
                                    </p:set>
                                    <p:animEffect transition="in" filter="fade">
                                      <p:cBhvr>
                                        <p:cTn id="214" dur="1250"/>
                                        <p:tgtEl>
                                          <p:spTgt spid="271"/>
                                        </p:tgtEl>
                                      </p:cBhvr>
                                    </p:animEffect>
                                    <p:anim calcmode="lin" valueType="num">
                                      <p:cBhvr>
                                        <p:cTn id="215" dur="1250" fill="hold"/>
                                        <p:tgtEl>
                                          <p:spTgt spid="271"/>
                                        </p:tgtEl>
                                        <p:attrNameLst>
                                          <p:attrName>ppt_x</p:attrName>
                                        </p:attrNameLst>
                                      </p:cBhvr>
                                      <p:tavLst>
                                        <p:tav tm="0">
                                          <p:val>
                                            <p:strVal val="#ppt_x"/>
                                          </p:val>
                                        </p:tav>
                                        <p:tav tm="100000">
                                          <p:val>
                                            <p:strVal val="#ppt_x"/>
                                          </p:val>
                                        </p:tav>
                                      </p:tavLst>
                                    </p:anim>
                                    <p:anim calcmode="lin" valueType="num">
                                      <p:cBhvr>
                                        <p:cTn id="216" dur="1250" fill="hold"/>
                                        <p:tgtEl>
                                          <p:spTgt spid="27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4250"/>
                                  </p:stCondLst>
                                  <p:childTnLst>
                                    <p:set>
                                      <p:cBhvr>
                                        <p:cTn id="218" dur="1" fill="hold">
                                          <p:stCondLst>
                                            <p:cond delay="0"/>
                                          </p:stCondLst>
                                        </p:cTn>
                                        <p:tgtEl>
                                          <p:spTgt spid="272"/>
                                        </p:tgtEl>
                                        <p:attrNameLst>
                                          <p:attrName>style.visibility</p:attrName>
                                        </p:attrNameLst>
                                      </p:cBhvr>
                                      <p:to>
                                        <p:strVal val="visible"/>
                                      </p:to>
                                    </p:set>
                                    <p:animEffect transition="in" filter="fade">
                                      <p:cBhvr>
                                        <p:cTn id="219" dur="1250"/>
                                        <p:tgtEl>
                                          <p:spTgt spid="272"/>
                                        </p:tgtEl>
                                      </p:cBhvr>
                                    </p:animEffect>
                                    <p:anim calcmode="lin" valueType="num">
                                      <p:cBhvr>
                                        <p:cTn id="220" dur="1250" fill="hold"/>
                                        <p:tgtEl>
                                          <p:spTgt spid="272"/>
                                        </p:tgtEl>
                                        <p:attrNameLst>
                                          <p:attrName>ppt_x</p:attrName>
                                        </p:attrNameLst>
                                      </p:cBhvr>
                                      <p:tavLst>
                                        <p:tav tm="0">
                                          <p:val>
                                            <p:strVal val="#ppt_x"/>
                                          </p:val>
                                        </p:tav>
                                        <p:tav tm="100000">
                                          <p:val>
                                            <p:strVal val="#ppt_x"/>
                                          </p:val>
                                        </p:tav>
                                      </p:tavLst>
                                    </p:anim>
                                    <p:anim calcmode="lin" valueType="num">
                                      <p:cBhvr>
                                        <p:cTn id="221" dur="1250" fill="hold"/>
                                        <p:tgtEl>
                                          <p:spTgt spid="272"/>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4250"/>
                                  </p:stCondLst>
                                  <p:childTnLst>
                                    <p:set>
                                      <p:cBhvr>
                                        <p:cTn id="223" dur="1" fill="hold">
                                          <p:stCondLst>
                                            <p:cond delay="0"/>
                                          </p:stCondLst>
                                        </p:cTn>
                                        <p:tgtEl>
                                          <p:spTgt spid="273"/>
                                        </p:tgtEl>
                                        <p:attrNameLst>
                                          <p:attrName>style.visibility</p:attrName>
                                        </p:attrNameLst>
                                      </p:cBhvr>
                                      <p:to>
                                        <p:strVal val="visible"/>
                                      </p:to>
                                    </p:set>
                                    <p:animEffect transition="in" filter="fade">
                                      <p:cBhvr>
                                        <p:cTn id="224" dur="1250"/>
                                        <p:tgtEl>
                                          <p:spTgt spid="273"/>
                                        </p:tgtEl>
                                      </p:cBhvr>
                                    </p:animEffect>
                                    <p:anim calcmode="lin" valueType="num">
                                      <p:cBhvr>
                                        <p:cTn id="225" dur="1250" fill="hold"/>
                                        <p:tgtEl>
                                          <p:spTgt spid="273"/>
                                        </p:tgtEl>
                                        <p:attrNameLst>
                                          <p:attrName>ppt_x</p:attrName>
                                        </p:attrNameLst>
                                      </p:cBhvr>
                                      <p:tavLst>
                                        <p:tav tm="0">
                                          <p:val>
                                            <p:strVal val="#ppt_x"/>
                                          </p:val>
                                        </p:tav>
                                        <p:tav tm="100000">
                                          <p:val>
                                            <p:strVal val="#ppt_x"/>
                                          </p:val>
                                        </p:tav>
                                      </p:tavLst>
                                    </p:anim>
                                    <p:anim calcmode="lin" valueType="num">
                                      <p:cBhvr>
                                        <p:cTn id="226" dur="1250" fill="hold"/>
                                        <p:tgtEl>
                                          <p:spTgt spid="273"/>
                                        </p:tgtEl>
                                        <p:attrNameLst>
                                          <p:attrName>ppt_y</p:attrName>
                                        </p:attrNameLst>
                                      </p:cBhvr>
                                      <p:tavLst>
                                        <p:tav tm="0">
                                          <p:val>
                                            <p:strVal val="#ppt_y+.1"/>
                                          </p:val>
                                        </p:tav>
                                        <p:tav tm="100000">
                                          <p:val>
                                            <p:strVal val="#ppt_y"/>
                                          </p:val>
                                        </p:tav>
                                      </p:tavLst>
                                    </p:anim>
                                  </p:childTnLst>
                                </p:cTn>
                              </p:par>
                              <p:par>
                                <p:cTn id="227" presetID="10" presetClass="entr" fill="hold" grpId="0" nodeType="withEffect">
                                  <p:stCondLst>
                                    <p:cond delay="4500"/>
                                  </p:stCondLst>
                                  <p:iterate>
                                    <p:tmAbs val="0"/>
                                  </p:iterate>
                                  <p:childTnLst>
                                    <p:set>
                                      <p:cBhvr>
                                        <p:cTn id="228" fill="hold"/>
                                        <p:tgtEl>
                                          <p:spTgt spid="276"/>
                                        </p:tgtEl>
                                        <p:attrNameLst>
                                          <p:attrName>style.visibility</p:attrName>
                                        </p:attrNameLst>
                                      </p:cBhvr>
                                      <p:to>
                                        <p:strVal val="visible"/>
                                      </p:to>
                                    </p:set>
                                    <p:animEffect transition="in" filter="fade">
                                      <p:cBhvr>
                                        <p:cTn id="229" dur="5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23" grpId="0" animBg="1"/>
      <p:bldP spid="26" grpId="0" animBg="1"/>
      <p:bldP spid="29" grpId="0" animBg="1"/>
      <p:bldP spid="33" grpId="0" animBg="1"/>
      <p:bldP spid="37" grpId="0" animBg="1"/>
      <p:bldP spid="45" grpId="0" animBg="1"/>
      <p:bldP spid="43" grpId="0" animBg="1"/>
      <p:bldP spid="52" grpId="0" animBg="1"/>
      <p:bldP spid="50" grpId="0" animBg="1"/>
      <p:bldP spid="59" grpId="0" animBg="1"/>
      <p:bldP spid="57" grpId="0" animBg="1"/>
      <p:bldP spid="65" grpId="0" animBg="1"/>
      <p:bldP spid="70" grpId="0" animBg="1"/>
      <p:bldP spid="80" grpId="0" animBg="1"/>
      <p:bldP spid="77" grpId="0" animBg="1"/>
      <p:bldP spid="100" grpId="0" animBg="1"/>
      <p:bldP spid="97" grpId="0" animBg="1"/>
      <p:bldP spid="92" grpId="0" animBg="1"/>
      <p:bldP spid="89" grpId="0" animBg="1"/>
      <p:bldP spid="271" grpId="0"/>
      <p:bldP spid="274" grpId="0"/>
      <p:bldP spid="272" grpId="0"/>
      <p:bldP spid="273" grpId="0"/>
      <p:bldP spid="276"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965675"/>
            <a:ext cx="9144000" cy="4292125"/>
          </a:xfrm>
        </p:spPr>
        <p:txBody>
          <a:bodyPr/>
          <a:lstStyle/>
          <a:p>
            <a:pPr algn="l"/>
            <a:r>
              <a:rPr lang="en-US" dirty="0" smtClean="0"/>
              <a:t>The “</a:t>
            </a:r>
            <a:r>
              <a:rPr lang="en-US" dirty="0" err="1" smtClean="0"/>
              <a:t>grep</a:t>
            </a:r>
            <a:r>
              <a:rPr lang="en-US" dirty="0" smtClean="0"/>
              <a:t>” command:</a:t>
            </a:r>
          </a:p>
          <a:p>
            <a:pPr algn="l"/>
            <a:r>
              <a:rPr lang="en-US" dirty="0"/>
              <a:t>The </a:t>
            </a:r>
            <a:r>
              <a:rPr lang="en-US" b="1" dirty="0" err="1">
                <a:solidFill>
                  <a:srgbClr val="FFFF00"/>
                </a:solidFill>
              </a:rPr>
              <a:t>grep</a:t>
            </a:r>
            <a:r>
              <a:rPr lang="en-US" dirty="0"/>
              <a:t> command is used to search text. It searches the given file for lines containing a match to the given strings or words. It is one of the most useful commands on Linux and Unix-like system. </a:t>
            </a:r>
          </a:p>
        </p:txBody>
      </p:sp>
      <p:pic>
        <p:nvPicPr>
          <p:cNvPr id="7" name="Picture 6"/>
          <p:cNvPicPr>
            <a:picLocks noChangeAspect="1"/>
          </p:cNvPicPr>
          <p:nvPr/>
        </p:nvPicPr>
        <p:blipFill>
          <a:blip r:embed="rId2"/>
          <a:stretch>
            <a:fillRect/>
          </a:stretch>
        </p:blipFill>
        <p:spPr>
          <a:xfrm>
            <a:off x="1922091" y="2805168"/>
            <a:ext cx="8484549" cy="613138"/>
          </a:xfrm>
          <a:prstGeom prst="rect">
            <a:avLst/>
          </a:prstGeom>
        </p:spPr>
      </p:pic>
    </p:spTree>
    <p:extLst>
      <p:ext uri="{BB962C8B-B14F-4D97-AF65-F5344CB8AC3E}">
        <p14:creationId xmlns:p14="http://schemas.microsoft.com/office/powerpoint/2010/main" val="28301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974221"/>
            <a:ext cx="9144000" cy="4283579"/>
          </a:xfrm>
        </p:spPr>
        <p:txBody>
          <a:bodyPr/>
          <a:lstStyle/>
          <a:p>
            <a:pPr algn="l"/>
            <a:r>
              <a:rPr lang="en-US" b="1" dirty="0" err="1" smtClean="0">
                <a:solidFill>
                  <a:srgbClr val="FFFF00"/>
                </a:solidFill>
              </a:rPr>
              <a:t>Grep</a:t>
            </a:r>
            <a:r>
              <a:rPr lang="en-US" dirty="0" smtClean="0"/>
              <a:t> command options:</a:t>
            </a:r>
          </a:p>
          <a:p>
            <a:pPr algn="l"/>
            <a:endParaRPr lang="en-US" dirty="0"/>
          </a:p>
        </p:txBody>
      </p:sp>
      <p:pic>
        <p:nvPicPr>
          <p:cNvPr id="7" name="Picture 6"/>
          <p:cNvPicPr>
            <a:picLocks noChangeAspect="1"/>
          </p:cNvPicPr>
          <p:nvPr/>
        </p:nvPicPr>
        <p:blipFill>
          <a:blip r:embed="rId2"/>
          <a:stretch>
            <a:fillRect/>
          </a:stretch>
        </p:blipFill>
        <p:spPr>
          <a:xfrm>
            <a:off x="2747962" y="1647825"/>
            <a:ext cx="6696075" cy="3609975"/>
          </a:xfrm>
          <a:prstGeom prst="rect">
            <a:avLst/>
          </a:prstGeom>
        </p:spPr>
      </p:pic>
    </p:spTree>
    <p:extLst>
      <p:ext uri="{BB962C8B-B14F-4D97-AF65-F5344CB8AC3E}">
        <p14:creationId xmlns:p14="http://schemas.microsoft.com/office/powerpoint/2010/main" val="59841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734939"/>
            <a:ext cx="9144000" cy="4522862"/>
          </a:xfrm>
        </p:spPr>
        <p:txBody>
          <a:bodyPr/>
          <a:lstStyle/>
          <a:p>
            <a:pPr algn="l"/>
            <a:r>
              <a:rPr lang="en-US" b="1" dirty="0" smtClean="0">
                <a:solidFill>
                  <a:srgbClr val="FFFF00"/>
                </a:solidFill>
              </a:rPr>
              <a:t>Pips</a:t>
            </a:r>
            <a:r>
              <a:rPr lang="en-US" dirty="0" smtClean="0"/>
              <a:t>:</a:t>
            </a:r>
          </a:p>
          <a:p>
            <a:pPr algn="l"/>
            <a:r>
              <a:rPr lang="en-US" dirty="0"/>
              <a:t>The Pipe is a command in Linux that lets you use two or more commands such that output of one command serves as input to the next. In short, the output of each process directly as input to the next one like a pipeline. The symbol '|' denotes a pipe. </a:t>
            </a:r>
            <a:endParaRPr lang="en-US" dirty="0" smtClean="0"/>
          </a:p>
          <a:p>
            <a:pPr algn="l"/>
            <a:r>
              <a:rPr lang="en-US" dirty="0"/>
              <a:t>Pipes help you mash-up two or more commands at the same time and run them consecutively. You can use powerful commands which can perform complex tasks in a jiffy. </a:t>
            </a:r>
          </a:p>
        </p:txBody>
      </p:sp>
      <p:pic>
        <p:nvPicPr>
          <p:cNvPr id="7" name="Picture 6"/>
          <p:cNvPicPr>
            <a:picLocks noChangeAspect="1"/>
          </p:cNvPicPr>
          <p:nvPr/>
        </p:nvPicPr>
        <p:blipFill>
          <a:blip r:embed="rId2"/>
          <a:stretch>
            <a:fillRect/>
          </a:stretch>
        </p:blipFill>
        <p:spPr>
          <a:xfrm>
            <a:off x="962025" y="3280694"/>
            <a:ext cx="10267950" cy="723900"/>
          </a:xfrm>
          <a:prstGeom prst="rect">
            <a:avLst/>
          </a:prstGeom>
        </p:spPr>
      </p:pic>
      <p:pic>
        <p:nvPicPr>
          <p:cNvPr id="8" name="Picture 7"/>
          <p:cNvPicPr>
            <a:picLocks noChangeAspect="1"/>
          </p:cNvPicPr>
          <p:nvPr/>
        </p:nvPicPr>
        <p:blipFill>
          <a:blip r:embed="rId3"/>
          <a:stretch>
            <a:fillRect/>
          </a:stretch>
        </p:blipFill>
        <p:spPr>
          <a:xfrm>
            <a:off x="4643437" y="4173997"/>
            <a:ext cx="2905125" cy="457200"/>
          </a:xfrm>
          <a:prstGeom prst="rect">
            <a:avLst/>
          </a:prstGeom>
        </p:spPr>
      </p:pic>
    </p:spTree>
    <p:extLst>
      <p:ext uri="{BB962C8B-B14F-4D97-AF65-F5344CB8AC3E}">
        <p14:creationId xmlns:p14="http://schemas.microsoft.com/office/powerpoint/2010/main" val="399260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pPr algn="l"/>
            <a:r>
              <a:rPr lang="en-US" dirty="0"/>
              <a:t>Sources:</a:t>
            </a:r>
          </a:p>
          <a:p>
            <a:pPr marL="285750" indent="-285750" algn="l">
              <a:buFont typeface="Arial" panose="020B0604020202020204" pitchFamily="34" charset="0"/>
              <a:buChar char="•"/>
            </a:pPr>
            <a:r>
              <a:rPr lang="en-US" u="sng" dirty="0" smtClean="0">
                <a:hlinkClick r:id="rId2"/>
              </a:rPr>
              <a:t>https</a:t>
            </a:r>
            <a:r>
              <a:rPr lang="en-US" u="sng" dirty="0">
                <a:hlinkClick r:id="rId2"/>
              </a:rPr>
              <a:t>://linuxize.com/post/how-to-find-files-in-linux-using-the-command-line</a:t>
            </a:r>
            <a:r>
              <a:rPr lang="en-US" u="sng" dirty="0" smtClean="0">
                <a:hlinkClick r:id="rId2"/>
              </a:rPr>
              <a:t>/</a:t>
            </a:r>
            <a:endParaRPr lang="en-US" u="sng" dirty="0" smtClean="0"/>
          </a:p>
          <a:p>
            <a:pPr marL="285750" indent="-285750" algn="l">
              <a:buFont typeface="Arial" panose="020B0604020202020204" pitchFamily="34" charset="0"/>
              <a:buChar char="•"/>
            </a:pPr>
            <a:r>
              <a:rPr lang="en-US" u="sng" dirty="0">
                <a:hlinkClick r:id="rId3"/>
              </a:rPr>
              <a:t>https://www.linux.com/topic/desktop/how-search-files-linux-command-line</a:t>
            </a:r>
            <a:r>
              <a:rPr lang="en-US" u="sng" dirty="0" smtClean="0">
                <a:hlinkClick r:id="rId3"/>
              </a:rPr>
              <a:t>/</a:t>
            </a:r>
            <a:endParaRPr lang="en-US" u="sng" dirty="0" smtClean="0"/>
          </a:p>
          <a:p>
            <a:pPr marL="285750" indent="-285750" algn="l">
              <a:buFont typeface="Arial" panose="020B0604020202020204" pitchFamily="34" charset="0"/>
              <a:buChar char="•"/>
            </a:pPr>
            <a:r>
              <a:rPr lang="en-US" u="sng" dirty="0">
                <a:hlinkClick r:id="rId4"/>
              </a:rPr>
              <a:t>https://www.plesk.com/blog/various/find-files-in-linux-via-command-line</a:t>
            </a:r>
            <a:r>
              <a:rPr lang="en-US" u="sng" dirty="0" smtClean="0">
                <a:hlinkClick r:id="rId4"/>
              </a:rPr>
              <a:t>/</a:t>
            </a:r>
            <a:endParaRPr lang="en-US" u="sng" dirty="0" smtClean="0"/>
          </a:p>
          <a:p>
            <a:pPr marL="285750" indent="-285750" algn="l">
              <a:buFont typeface="Arial" panose="020B0604020202020204" pitchFamily="34" charset="0"/>
              <a:buChar char="•"/>
            </a:pPr>
            <a:r>
              <a:rPr lang="en-US" u="sng" dirty="0">
                <a:hlinkClick r:id="rId5"/>
              </a:rPr>
              <a:t>https://www.binarytides.com/linux-find-command-examples</a:t>
            </a:r>
            <a:r>
              <a:rPr lang="en-US" u="sng" dirty="0" smtClean="0">
                <a:hlinkClick r:id="rId5"/>
              </a:rPr>
              <a:t>/</a:t>
            </a:r>
            <a:endParaRPr lang="en-US" u="sng" dirty="0" smtClean="0"/>
          </a:p>
          <a:p>
            <a:pPr marL="285750" indent="-285750" algn="l">
              <a:buFont typeface="Arial" panose="020B0604020202020204" pitchFamily="34" charset="0"/>
              <a:buChar char="•"/>
            </a:pPr>
            <a:r>
              <a:rPr lang="en-US" u="sng" dirty="0" smtClean="0">
                <a:hlinkClick r:id="rId6"/>
              </a:rPr>
              <a:t>https://</a:t>
            </a:r>
            <a:r>
              <a:rPr lang="en-US" u="sng" dirty="0">
                <a:hlinkClick r:id="rId6"/>
              </a:rPr>
              <a:t>phoenixnap.com/kb/grep-command-linux-unix-examples</a:t>
            </a:r>
            <a:r>
              <a:rPr lang="en-US" u="sng" dirty="0" smtClean="0">
                <a:hlinkClick r:id="rId6"/>
              </a:rPr>
              <a:t>/</a:t>
            </a:r>
            <a:endParaRPr lang="en-US" u="sng" dirty="0" smtClean="0"/>
          </a:p>
          <a:p>
            <a:pPr marL="285750" indent="-285750" algn="l">
              <a:buFont typeface="Arial" panose="020B0604020202020204" pitchFamily="34" charset="0"/>
              <a:buChar char="•"/>
            </a:pPr>
            <a:r>
              <a:rPr lang="en-US" u="sng" dirty="0" smtClean="0">
                <a:hlinkClick r:id="rId7"/>
              </a:rPr>
              <a:t>https</a:t>
            </a:r>
            <a:r>
              <a:rPr lang="en-US" u="sng" dirty="0">
                <a:hlinkClick r:id="rId7"/>
              </a:rPr>
              <a:t>://www.cyberciti.biz/faq/howto-use-grep-command-in-linux-unix</a:t>
            </a:r>
            <a:r>
              <a:rPr lang="en-US" u="sng" dirty="0" smtClean="0">
                <a:hlinkClick r:id="rId7"/>
              </a:rPr>
              <a:t>/</a:t>
            </a:r>
            <a:endParaRPr lang="en-US" u="sng" dirty="0" smtClean="0"/>
          </a:p>
          <a:p>
            <a:pPr marL="285750" indent="-285750" algn="l">
              <a:buFont typeface="Arial" panose="020B0604020202020204" pitchFamily="34" charset="0"/>
              <a:buChar char="•"/>
            </a:pPr>
            <a:r>
              <a:rPr lang="en-US" u="sng" dirty="0">
                <a:hlinkClick r:id="rId8"/>
              </a:rPr>
              <a:t>https://www.guru99.com/linux-pipe-grep.html</a:t>
            </a:r>
            <a:r>
              <a:rPr lang="en-US" u="sng" dirty="0" smtClean="0">
                <a:hlinkClick r:id="rId8"/>
              </a:rPr>
              <a:t>/</a:t>
            </a:r>
            <a:endParaRPr lang="en-US" u="sng" dirty="0" smtClean="0"/>
          </a:p>
          <a:p>
            <a:pPr marL="285750" indent="-285750" algn="l">
              <a:buFont typeface="Arial" panose="020B0604020202020204" pitchFamily="34" charset="0"/>
              <a:buChar char="•"/>
            </a:pPr>
            <a:r>
              <a:rPr lang="en-US" u="sng" dirty="0">
                <a:hlinkClick r:id="rId9"/>
              </a:rPr>
              <a:t>https://www.geeksforgeeks.org/piping-in-unix-or-linux</a:t>
            </a:r>
            <a:r>
              <a:rPr lang="en-US" u="sng" dirty="0" smtClean="0">
                <a:hlinkClick r:id="rId9"/>
              </a:rPr>
              <a:t>/</a:t>
            </a:r>
            <a:endParaRPr lang="en-US" u="sng" dirty="0" smtClean="0"/>
          </a:p>
          <a:p>
            <a:pPr algn="l"/>
            <a:endParaRPr lang="en-US" dirty="0"/>
          </a:p>
        </p:txBody>
      </p:sp>
    </p:spTree>
    <p:extLst>
      <p:ext uri="{BB962C8B-B14F-4D97-AF65-F5344CB8AC3E}">
        <p14:creationId xmlns:p14="http://schemas.microsoft.com/office/powerpoint/2010/main" val="258549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Deleting, copying and moving files</a:t>
            </a:r>
          </a:p>
        </p:txBody>
      </p:sp>
      <p:sp>
        <p:nvSpPr>
          <p:cNvPr id="5" name="Subtitle 4"/>
          <p:cNvSpPr>
            <a:spLocks noGrp="1"/>
          </p:cNvSpPr>
          <p:nvPr>
            <p:ph type="subTitle" idx="1"/>
          </p:nvPr>
        </p:nvSpPr>
        <p:spPr/>
        <p:txBody>
          <a:bodyPr/>
          <a:lstStyle/>
          <a:p>
            <a:pPr algn="l"/>
            <a:r>
              <a:rPr lang="en-US" dirty="0" smtClean="0"/>
              <a:t>The “</a:t>
            </a:r>
            <a:r>
              <a:rPr lang="en-US" dirty="0" err="1" smtClean="0"/>
              <a:t>rm</a:t>
            </a:r>
            <a:r>
              <a:rPr lang="en-US" dirty="0" smtClean="0"/>
              <a:t>” command:</a:t>
            </a:r>
          </a:p>
          <a:p>
            <a:pPr algn="l"/>
            <a:r>
              <a:rPr lang="en-US" dirty="0"/>
              <a:t>To remove (or delete) a file in Linux from the command line, use either </a:t>
            </a:r>
            <a:r>
              <a:rPr lang="en-US" dirty="0" smtClean="0"/>
              <a:t>the </a:t>
            </a:r>
            <a:r>
              <a:rPr lang="en-US" b="1" dirty="0" err="1" smtClean="0">
                <a:solidFill>
                  <a:srgbClr val="FFFF00"/>
                </a:solidFill>
              </a:rPr>
              <a:t>rm</a:t>
            </a:r>
            <a:r>
              <a:rPr lang="en-US" dirty="0" smtClean="0"/>
              <a:t> ( remove ) or unlink command.</a:t>
            </a:r>
          </a:p>
          <a:p>
            <a:pPr algn="l"/>
            <a:r>
              <a:rPr lang="en-US" dirty="0"/>
              <a:t>The unlink command allows you to remove only a single file, while </a:t>
            </a:r>
            <a:r>
              <a:rPr lang="en-US" dirty="0" smtClean="0"/>
              <a:t>with </a:t>
            </a:r>
            <a:r>
              <a:rPr lang="en-US" b="1" dirty="0" err="1" smtClean="0">
                <a:solidFill>
                  <a:srgbClr val="FFFF00"/>
                </a:solidFill>
              </a:rPr>
              <a:t>rm</a:t>
            </a:r>
            <a:r>
              <a:rPr lang="en-US" dirty="0"/>
              <a:t> command you can remove multiple files at once</a:t>
            </a:r>
            <a:r>
              <a:rPr lang="en-US" dirty="0" smtClean="0"/>
              <a:t>.</a:t>
            </a:r>
          </a:p>
          <a:p>
            <a:pPr algn="l"/>
            <a:r>
              <a:rPr lang="en-US" dirty="0"/>
              <a:t>Be extra careful when removing files or directories, because once the file is deleted, </a:t>
            </a:r>
            <a:r>
              <a:rPr lang="en-US" dirty="0">
                <a:solidFill>
                  <a:srgbClr val="FF0000"/>
                </a:solidFill>
              </a:rPr>
              <a:t>it cannot be easily recovered</a:t>
            </a:r>
            <a:r>
              <a:rPr lang="en-US" dirty="0"/>
              <a:t>.</a:t>
            </a:r>
          </a:p>
        </p:txBody>
      </p:sp>
      <p:pic>
        <p:nvPicPr>
          <p:cNvPr id="6" name="Picture 5"/>
          <p:cNvPicPr>
            <a:picLocks noChangeAspect="1"/>
          </p:cNvPicPr>
          <p:nvPr/>
        </p:nvPicPr>
        <p:blipFill>
          <a:blip r:embed="rId2"/>
          <a:stretch>
            <a:fillRect/>
          </a:stretch>
        </p:blipFill>
        <p:spPr>
          <a:xfrm>
            <a:off x="1947862" y="4410075"/>
            <a:ext cx="8296275" cy="847725"/>
          </a:xfrm>
          <a:prstGeom prst="rect">
            <a:avLst/>
          </a:prstGeom>
        </p:spPr>
      </p:pic>
    </p:spTree>
    <p:extLst>
      <p:ext uri="{BB962C8B-B14F-4D97-AF65-F5344CB8AC3E}">
        <p14:creationId xmlns:p14="http://schemas.microsoft.com/office/powerpoint/2010/main" val="118938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794759"/>
            <a:ext cx="9144000" cy="4463041"/>
          </a:xfrm>
        </p:spPr>
        <p:txBody>
          <a:bodyPr/>
          <a:lstStyle/>
          <a:p>
            <a:pPr algn="l"/>
            <a:r>
              <a:rPr lang="en-US" b="1" dirty="0" err="1" smtClean="0">
                <a:solidFill>
                  <a:srgbClr val="FFFF00"/>
                </a:solidFill>
              </a:rPr>
              <a:t>Rm</a:t>
            </a:r>
            <a:r>
              <a:rPr lang="en-US" dirty="0" smtClean="0"/>
              <a:t> command options:</a:t>
            </a:r>
          </a:p>
          <a:p>
            <a:pPr algn="l"/>
            <a:endParaRPr lang="en-US" dirty="0"/>
          </a:p>
        </p:txBody>
      </p:sp>
      <p:pic>
        <p:nvPicPr>
          <p:cNvPr id="7" name="Picture 6"/>
          <p:cNvPicPr>
            <a:picLocks noChangeAspect="1"/>
          </p:cNvPicPr>
          <p:nvPr/>
        </p:nvPicPr>
        <p:blipFill>
          <a:blip r:embed="rId2"/>
          <a:stretch>
            <a:fillRect/>
          </a:stretch>
        </p:blipFill>
        <p:spPr>
          <a:xfrm>
            <a:off x="3365438" y="1135232"/>
            <a:ext cx="5461123" cy="5205747"/>
          </a:xfrm>
          <a:prstGeom prst="rect">
            <a:avLst/>
          </a:prstGeom>
        </p:spPr>
      </p:pic>
    </p:spTree>
    <p:extLst>
      <p:ext uri="{BB962C8B-B14F-4D97-AF65-F5344CB8AC3E}">
        <p14:creationId xmlns:p14="http://schemas.microsoft.com/office/powerpoint/2010/main" val="161146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854579"/>
            <a:ext cx="9144000" cy="4403221"/>
          </a:xfrm>
        </p:spPr>
        <p:txBody>
          <a:bodyPr/>
          <a:lstStyle/>
          <a:p>
            <a:pPr algn="l"/>
            <a:r>
              <a:rPr lang="en-US" b="1" dirty="0"/>
              <a:t>Never </a:t>
            </a:r>
            <a:r>
              <a:rPr lang="en-US" b="1" dirty="0" smtClean="0"/>
              <a:t>“run </a:t>
            </a:r>
            <a:r>
              <a:rPr lang="en-US" b="1" dirty="0" err="1"/>
              <a:t>rm</a:t>
            </a:r>
            <a:r>
              <a:rPr lang="en-US" b="1" dirty="0"/>
              <a:t> -</a:t>
            </a:r>
            <a:r>
              <a:rPr lang="en-US" b="1" dirty="0" err="1"/>
              <a:t>rf</a:t>
            </a:r>
            <a:r>
              <a:rPr lang="en-US" b="1" dirty="0"/>
              <a:t> </a:t>
            </a:r>
            <a:r>
              <a:rPr lang="en-US" b="1" dirty="0" smtClean="0"/>
              <a:t>/” </a:t>
            </a:r>
            <a:r>
              <a:rPr lang="en-US" b="1" dirty="0"/>
              <a:t>as an administrator or normal UNIX / Linux </a:t>
            </a:r>
            <a:r>
              <a:rPr lang="en-US" b="1" dirty="0" smtClean="0"/>
              <a:t>user:</a:t>
            </a:r>
          </a:p>
          <a:p>
            <a:pPr algn="l"/>
            <a:r>
              <a:rPr lang="en-US" dirty="0"/>
              <a:t>The </a:t>
            </a:r>
            <a:r>
              <a:rPr lang="en-US" b="1" dirty="0" err="1">
                <a:solidFill>
                  <a:srgbClr val="FFFF00"/>
                </a:solidFill>
              </a:rPr>
              <a:t>rm</a:t>
            </a:r>
            <a:r>
              <a:rPr lang="en-US" b="1" dirty="0">
                <a:solidFill>
                  <a:srgbClr val="FFFF00"/>
                </a:solidFill>
              </a:rPr>
              <a:t> -</a:t>
            </a:r>
            <a:r>
              <a:rPr lang="en-US" b="1" dirty="0" err="1">
                <a:solidFill>
                  <a:srgbClr val="FFFF00"/>
                </a:solidFill>
              </a:rPr>
              <a:t>rf</a:t>
            </a:r>
            <a:r>
              <a:rPr lang="en-US" b="1" dirty="0">
                <a:solidFill>
                  <a:srgbClr val="FFFF00"/>
                </a:solidFill>
              </a:rPr>
              <a:t> /</a:t>
            </a:r>
            <a:r>
              <a:rPr lang="en-US" dirty="0"/>
              <a:t> variant of the command, if run by an administrator, would cause the contents of </a:t>
            </a:r>
            <a:r>
              <a:rPr lang="en-US" dirty="0">
                <a:solidFill>
                  <a:srgbClr val="FF0000"/>
                </a:solidFill>
              </a:rPr>
              <a:t>every writable mounted </a:t>
            </a:r>
            <a:r>
              <a:rPr lang="en-US" dirty="0" err="1">
                <a:solidFill>
                  <a:srgbClr val="FF0000"/>
                </a:solidFill>
              </a:rPr>
              <a:t>filesystem</a:t>
            </a:r>
            <a:r>
              <a:rPr lang="en-US" dirty="0">
                <a:solidFill>
                  <a:srgbClr val="FF0000"/>
                </a:solidFill>
              </a:rPr>
              <a:t> </a:t>
            </a:r>
            <a:r>
              <a:rPr lang="en-US" dirty="0"/>
              <a:t>on the computer to be </a:t>
            </a:r>
            <a:r>
              <a:rPr lang="en-US" dirty="0">
                <a:solidFill>
                  <a:srgbClr val="FF0000"/>
                </a:solidFill>
              </a:rPr>
              <a:t>deleted</a:t>
            </a:r>
            <a:r>
              <a:rPr lang="en-US" dirty="0"/>
              <a:t>.</a:t>
            </a:r>
            <a:endParaRPr lang="en-US" b="1" dirty="0"/>
          </a:p>
          <a:p>
            <a:pPr algn="l"/>
            <a:endParaRPr lang="en-US" dirty="0"/>
          </a:p>
        </p:txBody>
      </p:sp>
      <p:pic>
        <p:nvPicPr>
          <p:cNvPr id="7" name="Picture 6"/>
          <p:cNvPicPr>
            <a:picLocks noChangeAspect="1"/>
          </p:cNvPicPr>
          <p:nvPr/>
        </p:nvPicPr>
        <p:blipFill>
          <a:blip r:embed="rId2"/>
          <a:stretch>
            <a:fillRect/>
          </a:stretch>
        </p:blipFill>
        <p:spPr>
          <a:xfrm>
            <a:off x="2200275" y="2638247"/>
            <a:ext cx="7791450" cy="1085850"/>
          </a:xfrm>
          <a:prstGeom prst="rect">
            <a:avLst/>
          </a:prstGeom>
        </p:spPr>
      </p:pic>
    </p:spTree>
    <p:extLst>
      <p:ext uri="{BB962C8B-B14F-4D97-AF65-F5344CB8AC3E}">
        <p14:creationId xmlns:p14="http://schemas.microsoft.com/office/powerpoint/2010/main" val="270093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794759"/>
            <a:ext cx="9144000" cy="4463041"/>
          </a:xfrm>
        </p:spPr>
        <p:txBody>
          <a:bodyPr/>
          <a:lstStyle/>
          <a:p>
            <a:pPr algn="l"/>
            <a:r>
              <a:rPr lang="en-US" dirty="0" smtClean="0"/>
              <a:t>The “</a:t>
            </a:r>
            <a:r>
              <a:rPr lang="en-US" dirty="0" err="1" smtClean="0"/>
              <a:t>cp</a:t>
            </a:r>
            <a:r>
              <a:rPr lang="en-US" dirty="0" smtClean="0"/>
              <a:t>” command:</a:t>
            </a:r>
          </a:p>
          <a:p>
            <a:pPr algn="l"/>
            <a:r>
              <a:rPr lang="en-US" dirty="0" smtClean="0"/>
              <a:t>The </a:t>
            </a:r>
            <a:r>
              <a:rPr lang="en-US" b="1" dirty="0" err="1" smtClean="0">
                <a:solidFill>
                  <a:srgbClr val="FFFF00"/>
                </a:solidFill>
              </a:rPr>
              <a:t>cp</a:t>
            </a:r>
            <a:r>
              <a:rPr lang="en-US" dirty="0"/>
              <a:t> command is the primary method for copying files and directories in Linux</a:t>
            </a:r>
            <a:r>
              <a:rPr lang="en-US" dirty="0" smtClean="0"/>
              <a:t>.</a:t>
            </a:r>
          </a:p>
          <a:p>
            <a:pPr algn="l"/>
            <a:endParaRPr lang="en-US" dirty="0"/>
          </a:p>
        </p:txBody>
      </p:sp>
      <p:pic>
        <p:nvPicPr>
          <p:cNvPr id="8" name="Picture 7"/>
          <p:cNvPicPr>
            <a:picLocks noChangeAspect="1"/>
          </p:cNvPicPr>
          <p:nvPr/>
        </p:nvPicPr>
        <p:blipFill>
          <a:blip r:embed="rId2"/>
          <a:stretch>
            <a:fillRect/>
          </a:stretch>
        </p:blipFill>
        <p:spPr>
          <a:xfrm>
            <a:off x="1465403" y="2137116"/>
            <a:ext cx="9261194" cy="777658"/>
          </a:xfrm>
          <a:prstGeom prst="rect">
            <a:avLst/>
          </a:prstGeom>
        </p:spPr>
      </p:pic>
      <p:pic>
        <p:nvPicPr>
          <p:cNvPr id="9" name="Picture 8"/>
          <p:cNvPicPr>
            <a:picLocks noChangeAspect="1"/>
          </p:cNvPicPr>
          <p:nvPr/>
        </p:nvPicPr>
        <p:blipFill>
          <a:blip r:embed="rId3"/>
          <a:stretch>
            <a:fillRect/>
          </a:stretch>
        </p:blipFill>
        <p:spPr>
          <a:xfrm>
            <a:off x="1465403" y="2914774"/>
            <a:ext cx="9261193" cy="1233527"/>
          </a:xfrm>
          <a:prstGeom prst="rect">
            <a:avLst/>
          </a:prstGeom>
        </p:spPr>
      </p:pic>
    </p:spTree>
    <p:extLst>
      <p:ext uri="{BB962C8B-B14F-4D97-AF65-F5344CB8AC3E}">
        <p14:creationId xmlns:p14="http://schemas.microsoft.com/office/powerpoint/2010/main" val="98733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811850"/>
            <a:ext cx="9144000" cy="4768553"/>
          </a:xfrm>
        </p:spPr>
        <p:txBody>
          <a:bodyPr/>
          <a:lstStyle/>
          <a:p>
            <a:pPr algn="l"/>
            <a:r>
              <a:rPr lang="en-US" b="1" dirty="0" err="1" smtClean="0">
                <a:solidFill>
                  <a:srgbClr val="FFFF00"/>
                </a:solidFill>
              </a:rPr>
              <a:t>Cp</a:t>
            </a:r>
            <a:r>
              <a:rPr lang="en-US" dirty="0" smtClean="0"/>
              <a:t> command options:</a:t>
            </a:r>
          </a:p>
          <a:p>
            <a:pPr algn="l"/>
            <a:endParaRPr lang="en-US" dirty="0"/>
          </a:p>
        </p:txBody>
      </p:sp>
      <p:pic>
        <p:nvPicPr>
          <p:cNvPr id="7" name="Picture 6"/>
          <p:cNvPicPr>
            <a:picLocks noChangeAspect="1"/>
          </p:cNvPicPr>
          <p:nvPr/>
        </p:nvPicPr>
        <p:blipFill>
          <a:blip r:embed="rId2"/>
          <a:stretch>
            <a:fillRect/>
          </a:stretch>
        </p:blipFill>
        <p:spPr>
          <a:xfrm>
            <a:off x="1871662" y="1815001"/>
            <a:ext cx="8448675" cy="2762250"/>
          </a:xfrm>
          <a:prstGeom prst="rect">
            <a:avLst/>
          </a:prstGeom>
        </p:spPr>
      </p:pic>
    </p:spTree>
    <p:extLst>
      <p:ext uri="{BB962C8B-B14F-4D97-AF65-F5344CB8AC3E}">
        <p14:creationId xmlns:p14="http://schemas.microsoft.com/office/powerpoint/2010/main" val="22379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905854"/>
            <a:ext cx="9144000" cy="5007835"/>
          </a:xfrm>
        </p:spPr>
        <p:txBody>
          <a:bodyPr/>
          <a:lstStyle/>
          <a:p>
            <a:pPr algn="l"/>
            <a:r>
              <a:rPr lang="en-US" b="1" dirty="0"/>
              <a:t>Copy Using </a:t>
            </a:r>
            <a:r>
              <a:rPr lang="en-US" b="1" dirty="0" smtClean="0"/>
              <a:t>“</a:t>
            </a:r>
            <a:r>
              <a:rPr lang="en-US" b="1" dirty="0" err="1" smtClean="0"/>
              <a:t>rsync</a:t>
            </a:r>
            <a:r>
              <a:rPr lang="en-US" b="1" dirty="0" smtClean="0"/>
              <a:t>” Command:</a:t>
            </a:r>
          </a:p>
          <a:p>
            <a:pPr algn="l"/>
            <a:r>
              <a:rPr lang="en-US" dirty="0"/>
              <a:t>The </a:t>
            </a:r>
            <a:r>
              <a:rPr lang="en-US" b="1" dirty="0" err="1" smtClean="0">
                <a:solidFill>
                  <a:srgbClr val="FFFF00"/>
                </a:solidFill>
              </a:rPr>
              <a:t>rysnc</a:t>
            </a:r>
            <a:r>
              <a:rPr lang="en-US" dirty="0" smtClean="0"/>
              <a:t> command in </a:t>
            </a:r>
            <a:r>
              <a:rPr lang="en-US" dirty="0" err="1" smtClean="0"/>
              <a:t>linux</a:t>
            </a:r>
            <a:r>
              <a:rPr lang="en-US" dirty="0" smtClean="0"/>
              <a:t> is </a:t>
            </a:r>
            <a:r>
              <a:rPr lang="en-US" dirty="0"/>
              <a:t>used to synchronize or transfer data between two </a:t>
            </a:r>
            <a:r>
              <a:rPr lang="en-US" dirty="0" smtClean="0"/>
              <a:t>locations.</a:t>
            </a:r>
          </a:p>
          <a:p>
            <a:pPr algn="l"/>
            <a:r>
              <a:rPr lang="en-US" dirty="0"/>
              <a:t>Usage is similar </a:t>
            </a:r>
            <a:r>
              <a:rPr lang="en-US" dirty="0" smtClean="0"/>
              <a:t>to </a:t>
            </a:r>
            <a:r>
              <a:rPr lang="en-US" dirty="0" err="1" smtClean="0"/>
              <a:t>cp</a:t>
            </a:r>
            <a:r>
              <a:rPr lang="en-US" dirty="0"/>
              <a:t>, but there are a few key differences to note</a:t>
            </a:r>
            <a:r>
              <a:rPr lang="en-US" dirty="0" smtClean="0"/>
              <a:t>.</a:t>
            </a:r>
          </a:p>
          <a:p>
            <a:pPr algn="l"/>
            <a:endParaRPr lang="en-US" b="1" dirty="0"/>
          </a:p>
        </p:txBody>
      </p:sp>
      <p:pic>
        <p:nvPicPr>
          <p:cNvPr id="7" name="Picture 6"/>
          <p:cNvPicPr>
            <a:picLocks noChangeAspect="1"/>
          </p:cNvPicPr>
          <p:nvPr/>
        </p:nvPicPr>
        <p:blipFill>
          <a:blip r:embed="rId2"/>
          <a:stretch>
            <a:fillRect/>
          </a:stretch>
        </p:blipFill>
        <p:spPr>
          <a:xfrm>
            <a:off x="1560252" y="2724817"/>
            <a:ext cx="9071495" cy="783205"/>
          </a:xfrm>
          <a:prstGeom prst="rect">
            <a:avLst/>
          </a:prstGeom>
        </p:spPr>
      </p:pic>
      <p:pic>
        <p:nvPicPr>
          <p:cNvPr id="8" name="Picture 7"/>
          <p:cNvPicPr>
            <a:picLocks noChangeAspect="1"/>
          </p:cNvPicPr>
          <p:nvPr/>
        </p:nvPicPr>
        <p:blipFill>
          <a:blip r:embed="rId3"/>
          <a:stretch>
            <a:fillRect/>
          </a:stretch>
        </p:blipFill>
        <p:spPr>
          <a:xfrm>
            <a:off x="1560252" y="3726579"/>
            <a:ext cx="9071495" cy="1600406"/>
          </a:xfrm>
          <a:prstGeom prst="rect">
            <a:avLst/>
          </a:prstGeom>
        </p:spPr>
      </p:pic>
    </p:spTree>
    <p:extLst>
      <p:ext uri="{BB962C8B-B14F-4D97-AF65-F5344CB8AC3E}">
        <p14:creationId xmlns:p14="http://schemas.microsoft.com/office/powerpoint/2010/main" val="242472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5E7AC3-5E6E-4765-8E88-D922101B6BB3}"/>
              </a:ext>
            </a:extLst>
          </p:cNvPr>
          <p:cNvSpPr>
            <a:spLocks noGrp="1"/>
          </p:cNvSpPr>
          <p:nvPr>
            <p:ph type="ctrTitle"/>
          </p:nvPr>
        </p:nvSpPr>
        <p:spPr/>
        <p:txBody>
          <a:bodyPr/>
          <a:lstStyle/>
          <a:p>
            <a:r>
              <a:rPr lang="en-US" dirty="0" smtClean="0"/>
              <a:t>Contents</a:t>
            </a:r>
            <a:endParaRPr lang="en-US" dirty="0"/>
          </a:p>
        </p:txBody>
      </p:sp>
      <p:sp>
        <p:nvSpPr>
          <p:cNvPr id="2" name="Subtitle 1"/>
          <p:cNvSpPr>
            <a:spLocks noGrp="1"/>
          </p:cNvSpPr>
          <p:nvPr>
            <p:ph type="subTitle" idx="1"/>
          </p:nvPr>
        </p:nvSpPr>
        <p:spPr/>
        <p:txBody>
          <a:bodyPr>
            <a:normAutofit fontScale="92500" lnSpcReduction="20000"/>
          </a:bodyPr>
          <a:lstStyle/>
          <a:p>
            <a:pPr marL="342900" indent="-342900" algn="l">
              <a:buAutoNum type="arabicPeriod"/>
            </a:pPr>
            <a:r>
              <a:rPr lang="en-US" sz="2000" dirty="0" smtClean="0"/>
              <a:t>Introduction</a:t>
            </a:r>
          </a:p>
          <a:p>
            <a:pPr marL="342900" indent="-342900" algn="l">
              <a:buAutoNum type="arabicPeriod"/>
            </a:pPr>
            <a:r>
              <a:rPr lang="en-US" sz="2000" dirty="0" smtClean="0">
                <a:hlinkClick r:id="rId2" action="ppaction://hlinksldjump"/>
              </a:rPr>
              <a:t>Listing </a:t>
            </a:r>
            <a:r>
              <a:rPr lang="en-US" sz="2000" dirty="0">
                <a:hlinkClick r:id="rId2" action="ppaction://hlinksldjump"/>
              </a:rPr>
              <a:t>files and </a:t>
            </a:r>
            <a:r>
              <a:rPr lang="en-US" sz="2000" dirty="0" smtClean="0">
                <a:hlinkClick r:id="rId2" action="ppaction://hlinksldjump"/>
              </a:rPr>
              <a:t>directories</a:t>
            </a:r>
            <a:endParaRPr lang="en-US" sz="2000" dirty="0" smtClean="0"/>
          </a:p>
          <a:p>
            <a:pPr marL="342900" indent="-342900" algn="l">
              <a:buAutoNum type="arabicPeriod"/>
            </a:pPr>
            <a:r>
              <a:rPr lang="en-US" sz="2000" dirty="0" smtClean="0">
                <a:hlinkClick r:id="rId3" action="ppaction://hlinksldjump"/>
              </a:rPr>
              <a:t>Finding </a:t>
            </a:r>
            <a:r>
              <a:rPr lang="en-US" sz="2000" dirty="0">
                <a:hlinkClick r:id="rId3" action="ppaction://hlinksldjump"/>
              </a:rPr>
              <a:t>and searching for </a:t>
            </a:r>
            <a:r>
              <a:rPr lang="en-US" sz="2000" dirty="0" smtClean="0">
                <a:hlinkClick r:id="rId3" action="ppaction://hlinksldjump"/>
              </a:rPr>
              <a:t>files</a:t>
            </a:r>
            <a:endParaRPr lang="en-US" sz="2000" dirty="0" smtClean="0"/>
          </a:p>
          <a:p>
            <a:pPr marL="342900" indent="-342900" algn="l">
              <a:buAutoNum type="arabicPeriod"/>
            </a:pPr>
            <a:r>
              <a:rPr lang="en-US" sz="2000" dirty="0" smtClean="0">
                <a:hlinkClick r:id="rId4" action="ppaction://hlinksldjump"/>
              </a:rPr>
              <a:t>Deleting</a:t>
            </a:r>
            <a:r>
              <a:rPr lang="en-US" sz="2000" dirty="0">
                <a:hlinkClick r:id="rId4" action="ppaction://hlinksldjump"/>
              </a:rPr>
              <a:t>, copying and moving </a:t>
            </a:r>
            <a:r>
              <a:rPr lang="en-US" sz="2000" dirty="0" smtClean="0">
                <a:hlinkClick r:id="rId4" action="ppaction://hlinksldjump"/>
              </a:rPr>
              <a:t>files</a:t>
            </a:r>
            <a:endParaRPr lang="en-US" sz="2000" dirty="0" smtClean="0"/>
          </a:p>
          <a:p>
            <a:pPr marL="342900" indent="-342900" algn="l">
              <a:buAutoNum type="arabicPeriod"/>
            </a:pPr>
            <a:r>
              <a:rPr lang="en-US" sz="2000" dirty="0" smtClean="0">
                <a:hlinkClick r:id="rId5" action="ppaction://hlinksldjump"/>
              </a:rPr>
              <a:t>Intro to Wildcards</a:t>
            </a:r>
            <a:endParaRPr lang="en-US" sz="2000" dirty="0" smtClean="0"/>
          </a:p>
          <a:p>
            <a:pPr marL="342900" indent="-342900" algn="l">
              <a:buAutoNum type="arabicPeriod"/>
            </a:pPr>
            <a:r>
              <a:rPr lang="en-US" sz="2000" dirty="0" smtClean="0">
                <a:hlinkClick r:id="rId6" action="ppaction://hlinksldjump"/>
              </a:rPr>
              <a:t>More examples</a:t>
            </a:r>
            <a:endParaRPr lang="en-US" sz="2000" dirty="0" smtClean="0"/>
          </a:p>
          <a:p>
            <a:pPr marL="342900" indent="-342900" algn="l">
              <a:buAutoNum type="arabicPeriod"/>
            </a:pPr>
            <a:r>
              <a:rPr lang="en-US" sz="2000" dirty="0" smtClean="0">
                <a:hlinkClick r:id="rId7" action="ppaction://hlinksldjump"/>
              </a:rPr>
              <a:t>Books</a:t>
            </a:r>
            <a:endParaRPr lang="en-US" sz="2000" dirty="0"/>
          </a:p>
        </p:txBody>
      </p:sp>
    </p:spTree>
    <p:extLst>
      <p:ext uri="{BB962C8B-B14F-4D97-AF65-F5344CB8AC3E}">
        <p14:creationId xmlns:p14="http://schemas.microsoft.com/office/powerpoint/2010/main" val="3739351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863125"/>
            <a:ext cx="9144000" cy="5007836"/>
          </a:xfrm>
        </p:spPr>
        <p:txBody>
          <a:bodyPr/>
          <a:lstStyle/>
          <a:p>
            <a:pPr algn="l"/>
            <a:r>
              <a:rPr lang="en-US" dirty="0" smtClean="0"/>
              <a:t>The “mv” command:</a:t>
            </a:r>
          </a:p>
          <a:p>
            <a:pPr algn="l"/>
            <a:r>
              <a:rPr lang="en-US" dirty="0"/>
              <a:t>The </a:t>
            </a:r>
            <a:r>
              <a:rPr lang="en-US" b="1" dirty="0">
                <a:solidFill>
                  <a:srgbClr val="FFFF00"/>
                </a:solidFill>
              </a:rPr>
              <a:t>mv</a:t>
            </a:r>
            <a:r>
              <a:rPr lang="en-US" dirty="0"/>
              <a:t> command (short from move) is used to rename and move and files and directories from one location to another</a:t>
            </a:r>
            <a:r>
              <a:rPr lang="en-US" dirty="0" smtClean="0"/>
              <a:t>.</a:t>
            </a:r>
          </a:p>
          <a:p>
            <a:pPr algn="l"/>
            <a:endParaRPr lang="en-US" dirty="0"/>
          </a:p>
        </p:txBody>
      </p:sp>
      <p:pic>
        <p:nvPicPr>
          <p:cNvPr id="7" name="Picture 6"/>
          <p:cNvPicPr>
            <a:picLocks noChangeAspect="1"/>
          </p:cNvPicPr>
          <p:nvPr/>
        </p:nvPicPr>
        <p:blipFill>
          <a:blip r:embed="rId2"/>
          <a:stretch>
            <a:fillRect/>
          </a:stretch>
        </p:blipFill>
        <p:spPr>
          <a:xfrm>
            <a:off x="1485900" y="2471693"/>
            <a:ext cx="9220200" cy="895350"/>
          </a:xfrm>
          <a:prstGeom prst="rect">
            <a:avLst/>
          </a:prstGeom>
        </p:spPr>
      </p:pic>
    </p:spTree>
    <p:extLst>
      <p:ext uri="{BB962C8B-B14F-4D97-AF65-F5344CB8AC3E}">
        <p14:creationId xmlns:p14="http://schemas.microsoft.com/office/powerpoint/2010/main" val="369178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1076771"/>
            <a:ext cx="9144000" cy="4181030"/>
          </a:xfrm>
        </p:spPr>
        <p:txBody>
          <a:bodyPr/>
          <a:lstStyle/>
          <a:p>
            <a:pPr algn="l"/>
            <a:r>
              <a:rPr lang="en-US" b="1" dirty="0" err="1" smtClean="0">
                <a:solidFill>
                  <a:srgbClr val="FFFF00"/>
                </a:solidFill>
              </a:rPr>
              <a:t>Mv</a:t>
            </a:r>
            <a:r>
              <a:rPr lang="en-US" dirty="0" smtClean="0"/>
              <a:t> command options:</a:t>
            </a:r>
            <a:endParaRPr lang="en-US" dirty="0"/>
          </a:p>
        </p:txBody>
      </p:sp>
      <p:pic>
        <p:nvPicPr>
          <p:cNvPr id="7" name="Picture 6"/>
          <p:cNvPicPr>
            <a:picLocks noChangeAspect="1"/>
          </p:cNvPicPr>
          <p:nvPr/>
        </p:nvPicPr>
        <p:blipFill>
          <a:blip r:embed="rId2"/>
          <a:stretch>
            <a:fillRect/>
          </a:stretch>
        </p:blipFill>
        <p:spPr>
          <a:xfrm>
            <a:off x="3176587" y="2033811"/>
            <a:ext cx="5838825" cy="2266950"/>
          </a:xfrm>
          <a:prstGeom prst="rect">
            <a:avLst/>
          </a:prstGeom>
        </p:spPr>
      </p:pic>
    </p:spTree>
    <p:extLst>
      <p:ext uri="{BB962C8B-B14F-4D97-AF65-F5344CB8AC3E}">
        <p14:creationId xmlns:p14="http://schemas.microsoft.com/office/powerpoint/2010/main" val="235533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Sources:</a:t>
            </a:r>
          </a:p>
          <a:p>
            <a:pPr marL="285750" indent="-285750" algn="l">
              <a:buFont typeface="Arial" panose="020B0604020202020204" pitchFamily="34" charset="0"/>
              <a:buChar char="•"/>
            </a:pPr>
            <a:r>
              <a:rPr lang="en-US" u="sng" dirty="0" smtClean="0">
                <a:hlinkClick r:id="rId2"/>
              </a:rPr>
              <a:t>https</a:t>
            </a:r>
            <a:r>
              <a:rPr lang="en-US" u="sng" dirty="0">
                <a:hlinkClick r:id="rId2"/>
              </a:rPr>
              <a:t>://</a:t>
            </a:r>
            <a:r>
              <a:rPr lang="en-US" u="sng" dirty="0" smtClean="0">
                <a:hlinkClick r:id="rId2"/>
              </a:rPr>
              <a:t>linuxize.com/post/how-to-remove-files-and-directories-using-linux-command-line/</a:t>
            </a:r>
            <a:endParaRPr lang="en-US" dirty="0"/>
          </a:p>
          <a:p>
            <a:pPr marL="285750" indent="-285750" algn="l">
              <a:buFont typeface="Arial" panose="020B0604020202020204" pitchFamily="34" charset="0"/>
              <a:buChar char="•"/>
            </a:pPr>
            <a:r>
              <a:rPr lang="en-US" u="sng" dirty="0" smtClean="0">
                <a:hlinkClick r:id="rId3"/>
              </a:rPr>
              <a:t>https</a:t>
            </a:r>
            <a:r>
              <a:rPr lang="en-US" u="sng" dirty="0">
                <a:hlinkClick r:id="rId3"/>
              </a:rPr>
              <a:t>://</a:t>
            </a:r>
            <a:r>
              <a:rPr lang="en-US" u="sng" dirty="0" smtClean="0">
                <a:hlinkClick r:id="rId3"/>
              </a:rPr>
              <a:t>www.cyberciti.biz/faq/howto-linux-unix-delete-remove-file/</a:t>
            </a:r>
            <a:endParaRPr lang="en-US" dirty="0"/>
          </a:p>
          <a:p>
            <a:pPr marL="285750" indent="-285750" algn="l">
              <a:buFont typeface="Arial" panose="020B0604020202020204" pitchFamily="34" charset="0"/>
              <a:buChar char="•"/>
            </a:pPr>
            <a:r>
              <a:rPr lang="en-US" u="sng" dirty="0" smtClean="0">
                <a:hlinkClick r:id="rId4"/>
              </a:rPr>
              <a:t>https</a:t>
            </a:r>
            <a:r>
              <a:rPr lang="en-US" u="sng" dirty="0">
                <a:hlinkClick r:id="rId4"/>
              </a:rPr>
              <a:t>://</a:t>
            </a:r>
            <a:r>
              <a:rPr lang="en-US" u="sng" dirty="0" smtClean="0">
                <a:hlinkClick r:id="rId4"/>
              </a:rPr>
              <a:t>www.cyberciti.biz/faq/copy-command/</a:t>
            </a:r>
            <a:endParaRPr lang="en-US" dirty="0"/>
          </a:p>
          <a:p>
            <a:pPr marL="285750" indent="-285750" algn="l">
              <a:buFont typeface="Arial" panose="020B0604020202020204" pitchFamily="34" charset="0"/>
              <a:buChar char="•"/>
            </a:pPr>
            <a:r>
              <a:rPr lang="en-US" u="sng" dirty="0" smtClean="0">
                <a:hlinkClick r:id="rId5"/>
              </a:rPr>
              <a:t>https</a:t>
            </a:r>
            <a:r>
              <a:rPr lang="en-US" u="sng" dirty="0">
                <a:hlinkClick r:id="rId5"/>
              </a:rPr>
              <a:t>://</a:t>
            </a:r>
            <a:r>
              <a:rPr lang="en-US" u="sng" dirty="0" smtClean="0">
                <a:hlinkClick r:id="rId5"/>
              </a:rPr>
              <a:t>phoenixnap.com/kb/how-to-copy-files-directories-linux/</a:t>
            </a:r>
            <a:endParaRPr lang="en-US" dirty="0"/>
          </a:p>
          <a:p>
            <a:pPr marL="285750" indent="-285750" algn="l">
              <a:buFont typeface="Arial" panose="020B0604020202020204" pitchFamily="34" charset="0"/>
              <a:buChar char="•"/>
            </a:pPr>
            <a:r>
              <a:rPr lang="en-US" u="sng" dirty="0" smtClean="0">
                <a:hlinkClick r:id="rId6"/>
              </a:rPr>
              <a:t>https</a:t>
            </a:r>
            <a:r>
              <a:rPr lang="en-US" u="sng" dirty="0">
                <a:hlinkClick r:id="rId6"/>
              </a:rPr>
              <a:t>://</a:t>
            </a:r>
            <a:r>
              <a:rPr lang="en-US" u="sng" dirty="0" smtClean="0">
                <a:hlinkClick r:id="rId6"/>
              </a:rPr>
              <a:t>www.rapidtables.com/code/linux/mv.html</a:t>
            </a:r>
            <a:endParaRPr lang="en-US" dirty="0"/>
          </a:p>
          <a:p>
            <a:pPr marL="285750" indent="-285750" algn="l">
              <a:buFont typeface="Arial" panose="020B0604020202020204" pitchFamily="34" charset="0"/>
              <a:buChar char="•"/>
            </a:pPr>
            <a:r>
              <a:rPr lang="en-US" u="sng" dirty="0" smtClean="0">
                <a:hlinkClick r:id="rId7"/>
              </a:rPr>
              <a:t>https</a:t>
            </a:r>
            <a:r>
              <a:rPr lang="en-US" u="sng" dirty="0">
                <a:hlinkClick r:id="rId7"/>
              </a:rPr>
              <a:t>://linuxize.com/post/how-to-move-files-in-linux-with-mv-command/</a:t>
            </a:r>
            <a:endParaRPr lang="en-US" dirty="0"/>
          </a:p>
          <a:p>
            <a:pPr algn="l"/>
            <a:endParaRPr lang="en-US" dirty="0"/>
          </a:p>
        </p:txBody>
      </p:sp>
    </p:spTree>
    <p:extLst>
      <p:ext uri="{BB962C8B-B14F-4D97-AF65-F5344CB8AC3E}">
        <p14:creationId xmlns:p14="http://schemas.microsoft.com/office/powerpoint/2010/main" val="55327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Wildcards</a:t>
            </a:r>
            <a:endParaRPr lang="en-US" dirty="0"/>
          </a:p>
        </p:txBody>
      </p:sp>
      <p:sp>
        <p:nvSpPr>
          <p:cNvPr id="5" name="Subtitle 4"/>
          <p:cNvSpPr>
            <a:spLocks noGrp="1"/>
          </p:cNvSpPr>
          <p:nvPr>
            <p:ph type="subTitle" idx="1"/>
          </p:nvPr>
        </p:nvSpPr>
        <p:spPr/>
        <p:txBody>
          <a:bodyPr/>
          <a:lstStyle/>
          <a:p>
            <a:pPr algn="l"/>
            <a:r>
              <a:rPr lang="en-US" dirty="0"/>
              <a:t>A </a:t>
            </a:r>
            <a:r>
              <a:rPr lang="en-US" b="1" dirty="0">
                <a:solidFill>
                  <a:srgbClr val="00B0F0"/>
                </a:solidFill>
              </a:rPr>
              <a:t>wildcard</a:t>
            </a:r>
            <a:r>
              <a:rPr lang="en-US" dirty="0"/>
              <a:t> in Linux is a symbol or a set of symbols that stands in for other characters. It can be used to substitute for any other character or characters in a string</a:t>
            </a:r>
            <a:r>
              <a:rPr lang="en-US" dirty="0" smtClean="0"/>
              <a:t>. ( Something like regex )</a:t>
            </a:r>
          </a:p>
          <a:p>
            <a:pPr algn="l"/>
            <a:r>
              <a:rPr lang="en-US" dirty="0"/>
              <a:t>For example, you can use a wildcard to get a list of all files in a directory that begin with the letter </a:t>
            </a:r>
            <a:r>
              <a:rPr lang="en-US" b="1" dirty="0"/>
              <a:t>O</a:t>
            </a:r>
            <a:r>
              <a:rPr lang="en-US" dirty="0" smtClean="0"/>
              <a:t>.</a:t>
            </a:r>
          </a:p>
          <a:p>
            <a:pPr algn="l"/>
            <a:r>
              <a:rPr lang="en-US" dirty="0"/>
              <a:t>You can use them with any command such as </a:t>
            </a:r>
            <a:r>
              <a:rPr lang="en-US" dirty="0" err="1" smtClean="0">
                <a:solidFill>
                  <a:srgbClr val="FFFF00"/>
                </a:solidFill>
              </a:rPr>
              <a:t>ls</a:t>
            </a:r>
            <a:r>
              <a:rPr lang="en-US" dirty="0" smtClean="0"/>
              <a:t> </a:t>
            </a:r>
            <a:r>
              <a:rPr lang="en-US" dirty="0"/>
              <a:t>or </a:t>
            </a:r>
            <a:r>
              <a:rPr lang="en-US" dirty="0" err="1">
                <a:solidFill>
                  <a:srgbClr val="FFFF00"/>
                </a:solidFill>
              </a:rPr>
              <a:t>rm</a:t>
            </a:r>
            <a:r>
              <a:rPr lang="en-US" dirty="0"/>
              <a:t> comma</a:t>
            </a:r>
            <a:r>
              <a:rPr lang="en-US" b="1" dirty="0"/>
              <a:t>nd</a:t>
            </a:r>
            <a:r>
              <a:rPr lang="en-US" dirty="0"/>
              <a:t> to list or remove files matching a given </a:t>
            </a:r>
            <a:r>
              <a:rPr lang="en-US" dirty="0" smtClean="0"/>
              <a:t>criteria ( pattern ), </a:t>
            </a:r>
            <a:r>
              <a:rPr lang="en-US" dirty="0"/>
              <a:t>receptively.</a:t>
            </a:r>
          </a:p>
        </p:txBody>
      </p:sp>
    </p:spTree>
    <p:extLst>
      <p:ext uri="{BB962C8B-B14F-4D97-AF65-F5344CB8AC3E}">
        <p14:creationId xmlns:p14="http://schemas.microsoft.com/office/powerpoint/2010/main" val="3021274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1016950"/>
            <a:ext cx="9144000" cy="4948013"/>
          </a:xfrm>
        </p:spPr>
        <p:txBody>
          <a:bodyPr/>
          <a:lstStyle/>
          <a:p>
            <a:pPr algn="l"/>
            <a:r>
              <a:rPr lang="en-US" dirty="0"/>
              <a:t>These wildcards are interpreted by the shell and the results are returned to the command you run. There are three </a:t>
            </a:r>
            <a:r>
              <a:rPr lang="en-US" dirty="0" smtClean="0"/>
              <a:t>main </a:t>
            </a:r>
            <a:r>
              <a:rPr lang="en-US" dirty="0"/>
              <a:t>wildcards in Linux</a:t>
            </a:r>
            <a:r>
              <a:rPr lang="en-US" dirty="0" smtClean="0"/>
              <a:t>:</a:t>
            </a:r>
          </a:p>
          <a:p>
            <a:pPr marL="742950" lvl="1" indent="-285750" algn="l">
              <a:lnSpc>
                <a:spcPct val="200000"/>
              </a:lnSpc>
              <a:buFont typeface="Arial" panose="020B0604020202020204" pitchFamily="34" charset="0"/>
              <a:buChar char="•"/>
            </a:pPr>
            <a:r>
              <a:rPr lang="en-US" sz="1400" dirty="0" smtClean="0">
                <a:solidFill>
                  <a:schemeClr val="bg1"/>
                </a:solidFill>
                <a:latin typeface="Roboto" panose="02000000000000000000"/>
              </a:rPr>
              <a:t>An </a:t>
            </a:r>
            <a:r>
              <a:rPr lang="en-US" sz="1400" dirty="0">
                <a:solidFill>
                  <a:schemeClr val="bg1"/>
                </a:solidFill>
                <a:latin typeface="Roboto" panose="02000000000000000000"/>
              </a:rPr>
              <a:t>asterisk (*) – matches one or more occurrences of any character, including no character</a:t>
            </a:r>
            <a:r>
              <a:rPr lang="en-US" sz="1400" dirty="0" smtClean="0">
                <a:solidFill>
                  <a:schemeClr val="bg1"/>
                </a:solidFill>
                <a:latin typeface="Roboto" panose="02000000000000000000"/>
              </a:rPr>
              <a:t>.</a:t>
            </a:r>
          </a:p>
          <a:p>
            <a:pPr marL="742950" lvl="1" indent="-285750" algn="l">
              <a:lnSpc>
                <a:spcPct val="200000"/>
              </a:lnSpc>
              <a:buFont typeface="Arial" panose="020B0604020202020204" pitchFamily="34" charset="0"/>
              <a:buChar char="•"/>
            </a:pPr>
            <a:r>
              <a:rPr lang="en-US" sz="1400" dirty="0">
                <a:solidFill>
                  <a:schemeClr val="bg1"/>
                </a:solidFill>
                <a:latin typeface="Roboto" panose="02000000000000000000"/>
              </a:rPr>
              <a:t>Question mark (?) – represents or matches a single occurrence of any character</a:t>
            </a:r>
            <a:r>
              <a:rPr lang="en-US" sz="1400" dirty="0" smtClean="0">
                <a:solidFill>
                  <a:schemeClr val="bg1"/>
                </a:solidFill>
                <a:latin typeface="Roboto" panose="02000000000000000000"/>
              </a:rPr>
              <a:t>.</a:t>
            </a:r>
          </a:p>
          <a:p>
            <a:pPr marL="742950" lvl="1" indent="-285750" algn="l">
              <a:lnSpc>
                <a:spcPct val="200000"/>
              </a:lnSpc>
              <a:buFont typeface="Arial" panose="020B0604020202020204" pitchFamily="34" charset="0"/>
              <a:buChar char="•"/>
            </a:pPr>
            <a:r>
              <a:rPr lang="en-US" sz="1400" dirty="0">
                <a:solidFill>
                  <a:schemeClr val="bg1"/>
                </a:solidFill>
                <a:latin typeface="Roboto" panose="02000000000000000000"/>
              </a:rPr>
              <a:t>Bracketed characters ([ ]) – matches any occurrence of character enclosed in the square brackets. </a:t>
            </a:r>
            <a:endParaRPr lang="en-US" sz="1400" dirty="0" smtClean="0">
              <a:solidFill>
                <a:schemeClr val="bg1"/>
              </a:solidFill>
              <a:latin typeface="Roboto" panose="02000000000000000000"/>
            </a:endParaRPr>
          </a:p>
          <a:p>
            <a:pPr algn="l"/>
            <a:r>
              <a:rPr lang="en-US" dirty="0" smtClean="0"/>
              <a:t>It </a:t>
            </a:r>
            <a:r>
              <a:rPr lang="en-US" dirty="0"/>
              <a:t>is possible to use different types of characters (alphanumeric characters): numbers, letters, other special characters etc.</a:t>
            </a:r>
            <a:endParaRPr lang="en-US" dirty="0" smtClean="0"/>
          </a:p>
        </p:txBody>
      </p:sp>
    </p:spTree>
    <p:extLst>
      <p:ext uri="{BB962C8B-B14F-4D97-AF65-F5344CB8AC3E}">
        <p14:creationId xmlns:p14="http://schemas.microsoft.com/office/powerpoint/2010/main" val="2317364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09625" y="1794933"/>
            <a:ext cx="10572750" cy="3276600"/>
          </a:xfrm>
          <a:prstGeom prst="rect">
            <a:avLst/>
          </a:prstGeom>
        </p:spPr>
      </p:pic>
    </p:spTree>
    <p:extLst>
      <p:ext uri="{BB962C8B-B14F-4D97-AF65-F5344CB8AC3E}">
        <p14:creationId xmlns:p14="http://schemas.microsoft.com/office/powerpoint/2010/main" val="983141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1128045"/>
            <a:ext cx="9144000" cy="4717278"/>
          </a:xfrm>
        </p:spPr>
        <p:txBody>
          <a:bodyPr/>
          <a:lstStyle/>
          <a:p>
            <a:pPr algn="l"/>
            <a:r>
              <a:rPr lang="en-US" dirty="0" smtClean="0"/>
              <a:t>Example:</a:t>
            </a:r>
          </a:p>
          <a:p>
            <a:pPr algn="l"/>
            <a:r>
              <a:rPr lang="en-US" dirty="0"/>
              <a:t>This command matches all files with names starting with “l” (which is the prefix) and ending with one or more occurrences of any character</a:t>
            </a:r>
            <a:r>
              <a:rPr lang="en-US" dirty="0" smtClean="0"/>
              <a:t>.</a:t>
            </a:r>
          </a:p>
          <a:p>
            <a:pPr algn="l"/>
            <a:r>
              <a:rPr lang="en-US" dirty="0"/>
              <a:t>	</a:t>
            </a:r>
          </a:p>
        </p:txBody>
      </p:sp>
      <p:pic>
        <p:nvPicPr>
          <p:cNvPr id="8" name="Picture 7"/>
          <p:cNvPicPr>
            <a:picLocks noChangeAspect="1"/>
          </p:cNvPicPr>
          <p:nvPr/>
        </p:nvPicPr>
        <p:blipFill>
          <a:blip r:embed="rId2"/>
          <a:stretch>
            <a:fillRect/>
          </a:stretch>
        </p:blipFill>
        <p:spPr>
          <a:xfrm>
            <a:off x="2368836" y="3156603"/>
            <a:ext cx="7454328" cy="660162"/>
          </a:xfrm>
          <a:prstGeom prst="rect">
            <a:avLst/>
          </a:prstGeom>
        </p:spPr>
      </p:pic>
    </p:spTree>
    <p:extLst>
      <p:ext uri="{BB962C8B-B14F-4D97-AF65-F5344CB8AC3E}">
        <p14:creationId xmlns:p14="http://schemas.microsoft.com/office/powerpoint/2010/main" val="172602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5"/>
          <p:cNvSpPr txBox="1">
            <a:spLocks/>
          </p:cNvSpPr>
          <p:nvPr/>
        </p:nvSpPr>
        <p:spPr>
          <a:xfrm>
            <a:off x="1524000" y="1128045"/>
            <a:ext cx="9144000" cy="4717278"/>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1400" kern="1200">
                <a:solidFill>
                  <a:schemeClr val="bg1"/>
                </a:solidFill>
                <a:latin typeface="Roboto" panose="02000000000000000000" pitchFamily="2" charset="0"/>
                <a:ea typeface="Roboto" panose="02000000000000000000"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Example:</a:t>
            </a:r>
          </a:p>
          <a:p>
            <a:pPr algn="l"/>
            <a:r>
              <a:rPr lang="en-US" dirty="0"/>
              <a:t>This example shows another use of * to copy all filenames prefixed with “users-0” and ending with one or more occurrences of any character</a:t>
            </a:r>
            <a:r>
              <a:rPr lang="en-US" dirty="0" smtClean="0"/>
              <a:t>.</a:t>
            </a:r>
          </a:p>
          <a:p>
            <a:pPr algn="l"/>
            <a:r>
              <a:rPr lang="en-US" dirty="0" smtClean="0"/>
              <a:t>	</a:t>
            </a:r>
            <a:endParaRPr lang="en-US" dirty="0"/>
          </a:p>
        </p:txBody>
      </p:sp>
      <p:pic>
        <p:nvPicPr>
          <p:cNvPr id="8" name="Picture 7"/>
          <p:cNvPicPr>
            <a:picLocks noChangeAspect="1"/>
          </p:cNvPicPr>
          <p:nvPr/>
        </p:nvPicPr>
        <p:blipFill>
          <a:blip r:embed="rId2"/>
          <a:stretch>
            <a:fillRect/>
          </a:stretch>
        </p:blipFill>
        <p:spPr>
          <a:xfrm>
            <a:off x="1798311" y="2866600"/>
            <a:ext cx="8595378" cy="1240168"/>
          </a:xfrm>
          <a:prstGeom prst="rect">
            <a:avLst/>
          </a:prstGeom>
        </p:spPr>
      </p:pic>
    </p:spTree>
    <p:extLst>
      <p:ext uri="{BB962C8B-B14F-4D97-AF65-F5344CB8AC3E}">
        <p14:creationId xmlns:p14="http://schemas.microsoft.com/office/powerpoint/2010/main" val="2601096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42962" y="2223558"/>
            <a:ext cx="10506075" cy="2419350"/>
          </a:xfrm>
          <a:prstGeom prst="rect">
            <a:avLst/>
          </a:prstGeom>
        </p:spPr>
      </p:pic>
    </p:spTree>
    <p:extLst>
      <p:ext uri="{BB962C8B-B14F-4D97-AF65-F5344CB8AC3E}">
        <p14:creationId xmlns:p14="http://schemas.microsoft.com/office/powerpoint/2010/main" val="293538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62000" y="1075795"/>
            <a:ext cx="10668000" cy="4714875"/>
          </a:xfrm>
          <a:prstGeom prst="rect">
            <a:avLst/>
          </a:prstGeom>
        </p:spPr>
      </p:pic>
    </p:spTree>
    <p:extLst>
      <p:ext uri="{BB962C8B-B14F-4D97-AF65-F5344CB8AC3E}">
        <p14:creationId xmlns:p14="http://schemas.microsoft.com/office/powerpoint/2010/main" val="215257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Introduction</a:t>
            </a:r>
            <a:endParaRPr lang="en-US" dirty="0"/>
          </a:p>
        </p:txBody>
      </p:sp>
      <p:sp>
        <p:nvSpPr>
          <p:cNvPr id="5" name="Subtitle 4"/>
          <p:cNvSpPr>
            <a:spLocks noGrp="1"/>
          </p:cNvSpPr>
          <p:nvPr>
            <p:ph type="subTitle" idx="1"/>
          </p:nvPr>
        </p:nvSpPr>
        <p:spPr/>
        <p:txBody>
          <a:bodyPr/>
          <a:lstStyle/>
          <a:p>
            <a:pPr algn="l"/>
            <a:r>
              <a:rPr lang="en-US" dirty="0" smtClean="0"/>
              <a:t>Every command in Linux has some arguments, which will control the type of the command.</a:t>
            </a:r>
          </a:p>
          <a:p>
            <a:pPr algn="l"/>
            <a:r>
              <a:rPr lang="en-US" dirty="0" smtClean="0"/>
              <a:t>Every command has some </a:t>
            </a:r>
            <a:r>
              <a:rPr lang="en-US" dirty="0" smtClean="0">
                <a:solidFill>
                  <a:srgbClr val="00B050"/>
                </a:solidFill>
              </a:rPr>
              <a:t>options, </a:t>
            </a:r>
            <a:r>
              <a:rPr lang="en-US" dirty="0" smtClean="0"/>
              <a:t>these options are the controllers of command output type.        ( also known as flags )</a:t>
            </a:r>
          </a:p>
          <a:p>
            <a:pPr algn="l"/>
            <a:r>
              <a:rPr lang="en-US" dirty="0" smtClean="0"/>
              <a:t>To see those options, you can use the “--help” argument with the command you want to check.</a:t>
            </a:r>
          </a:p>
          <a:p>
            <a:pPr algn="l"/>
            <a:r>
              <a:rPr lang="en-US" dirty="0" smtClean="0"/>
              <a:t>Ex : 	$ </a:t>
            </a:r>
            <a:r>
              <a:rPr lang="en-US" dirty="0" err="1" smtClean="0"/>
              <a:t>ls</a:t>
            </a:r>
            <a:r>
              <a:rPr lang="en-US" dirty="0" smtClean="0"/>
              <a:t> --help</a:t>
            </a:r>
          </a:p>
          <a:p>
            <a:pPr algn="l"/>
            <a:r>
              <a:rPr lang="en-US" dirty="0"/>
              <a:t>	</a:t>
            </a:r>
            <a:r>
              <a:rPr lang="en-US" dirty="0" smtClean="0"/>
              <a:t>$ mv --help</a:t>
            </a:r>
          </a:p>
          <a:p>
            <a:pPr algn="l"/>
            <a:r>
              <a:rPr lang="en-US" dirty="0"/>
              <a:t>	</a:t>
            </a:r>
            <a:r>
              <a:rPr lang="en-US" dirty="0" smtClean="0"/>
              <a:t>$ find -- help</a:t>
            </a:r>
            <a:endParaRPr lang="en-US" dirty="0"/>
          </a:p>
        </p:txBody>
      </p:sp>
    </p:spTree>
    <p:extLst>
      <p:ext uri="{BB962C8B-B14F-4D97-AF65-F5344CB8AC3E}">
        <p14:creationId xmlns:p14="http://schemas.microsoft.com/office/powerpoint/2010/main" val="2338051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5"/>
          <p:cNvSpPr txBox="1">
            <a:spLocks/>
          </p:cNvSpPr>
          <p:nvPr/>
        </p:nvSpPr>
        <p:spPr>
          <a:xfrm>
            <a:off x="1524000" y="1128045"/>
            <a:ext cx="9144000" cy="4717278"/>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1400" kern="1200">
                <a:solidFill>
                  <a:schemeClr val="bg1"/>
                </a:solidFill>
                <a:latin typeface="Roboto" panose="02000000000000000000" pitchFamily="2" charset="0"/>
                <a:ea typeface="Roboto" panose="02000000000000000000"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Example:</a:t>
            </a:r>
          </a:p>
          <a:p>
            <a:pPr algn="l"/>
            <a:r>
              <a:rPr lang="en-US" dirty="0"/>
              <a:t>The following command matches all files with names beginning with “l” </a:t>
            </a:r>
            <a:r>
              <a:rPr lang="en-US" dirty="0" err="1"/>
              <a:t>ollowed</a:t>
            </a:r>
            <a:r>
              <a:rPr lang="en-US" dirty="0"/>
              <a:t> by any single character and ending </a:t>
            </a:r>
            <a:r>
              <a:rPr lang="en-US" dirty="0" smtClean="0"/>
              <a:t>with “st.sh”.</a:t>
            </a:r>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2034299" y="3135262"/>
            <a:ext cx="8123401" cy="702844"/>
          </a:xfrm>
          <a:prstGeom prst="rect">
            <a:avLst/>
          </a:prstGeom>
        </p:spPr>
      </p:pic>
    </p:spTree>
    <p:extLst>
      <p:ext uri="{BB962C8B-B14F-4D97-AF65-F5344CB8AC3E}">
        <p14:creationId xmlns:p14="http://schemas.microsoft.com/office/powerpoint/2010/main" val="1446730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pic>
        <p:nvPicPr>
          <p:cNvPr id="7" name="Picture 6"/>
          <p:cNvPicPr>
            <a:picLocks noChangeAspect="1"/>
          </p:cNvPicPr>
          <p:nvPr/>
        </p:nvPicPr>
        <p:blipFill>
          <a:blip r:embed="rId2"/>
          <a:stretch>
            <a:fillRect/>
          </a:stretch>
        </p:blipFill>
        <p:spPr>
          <a:xfrm>
            <a:off x="804862" y="1399645"/>
            <a:ext cx="10582275" cy="4067175"/>
          </a:xfrm>
          <a:prstGeom prst="rect">
            <a:avLst/>
          </a:prstGeom>
        </p:spPr>
      </p:pic>
    </p:spTree>
    <p:extLst>
      <p:ext uri="{BB962C8B-B14F-4D97-AF65-F5344CB8AC3E}">
        <p14:creationId xmlns:p14="http://schemas.microsoft.com/office/powerpoint/2010/main" val="2272076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5"/>
          <p:cNvSpPr txBox="1">
            <a:spLocks/>
          </p:cNvSpPr>
          <p:nvPr/>
        </p:nvSpPr>
        <p:spPr>
          <a:xfrm>
            <a:off x="1524000" y="1128045"/>
            <a:ext cx="9144000" cy="4717278"/>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1400" kern="1200">
                <a:solidFill>
                  <a:schemeClr val="bg1"/>
                </a:solidFill>
                <a:latin typeface="Roboto" panose="02000000000000000000" pitchFamily="2" charset="0"/>
                <a:ea typeface="Roboto" panose="02000000000000000000"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Example:</a:t>
            </a:r>
          </a:p>
          <a:p>
            <a:pPr algn="l"/>
            <a:r>
              <a:rPr lang="en-US" dirty="0"/>
              <a:t>The command below matches all files with names starting with “l” followed by any of the characters in the square bracket but ending </a:t>
            </a:r>
            <a:r>
              <a:rPr lang="en-US" dirty="0" smtClean="0"/>
              <a:t>with “st.sh”.</a:t>
            </a:r>
          </a:p>
          <a:p>
            <a:pPr algn="l"/>
            <a:r>
              <a:rPr lang="en-US" dirty="0" smtClean="0"/>
              <a:t>	</a:t>
            </a:r>
            <a:endParaRPr lang="en-US" dirty="0"/>
          </a:p>
        </p:txBody>
      </p:sp>
      <p:pic>
        <p:nvPicPr>
          <p:cNvPr id="3" name="Picture 2"/>
          <p:cNvPicPr>
            <a:picLocks noChangeAspect="1"/>
          </p:cNvPicPr>
          <p:nvPr/>
        </p:nvPicPr>
        <p:blipFill>
          <a:blip r:embed="rId2"/>
          <a:stretch>
            <a:fillRect/>
          </a:stretch>
        </p:blipFill>
        <p:spPr>
          <a:xfrm>
            <a:off x="1611839" y="3065907"/>
            <a:ext cx="8968321" cy="841554"/>
          </a:xfrm>
          <a:prstGeom prst="rect">
            <a:avLst/>
          </a:prstGeom>
        </p:spPr>
      </p:pic>
    </p:spTree>
    <p:extLst>
      <p:ext uri="{BB962C8B-B14F-4D97-AF65-F5344CB8AC3E}">
        <p14:creationId xmlns:p14="http://schemas.microsoft.com/office/powerpoint/2010/main" val="364319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90575" y="1223433"/>
            <a:ext cx="10610850" cy="4419600"/>
          </a:xfrm>
          <a:prstGeom prst="rect">
            <a:avLst/>
          </a:prstGeom>
        </p:spPr>
      </p:pic>
    </p:spTree>
    <p:extLst>
      <p:ext uri="{BB962C8B-B14F-4D97-AF65-F5344CB8AC3E}">
        <p14:creationId xmlns:p14="http://schemas.microsoft.com/office/powerpoint/2010/main" val="4075145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31351" y="213644"/>
            <a:ext cx="8242616" cy="6033331"/>
          </a:xfrm>
          <a:prstGeom prst="rect">
            <a:avLst/>
          </a:prstGeom>
        </p:spPr>
      </p:pic>
    </p:spTree>
    <p:extLst>
      <p:ext uri="{BB962C8B-B14F-4D97-AF65-F5344CB8AC3E}">
        <p14:creationId xmlns:p14="http://schemas.microsoft.com/office/powerpoint/2010/main" val="3893095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71537" y="1999720"/>
            <a:ext cx="10448925" cy="2867025"/>
          </a:xfrm>
          <a:prstGeom prst="rect">
            <a:avLst/>
          </a:prstGeom>
        </p:spPr>
      </p:pic>
    </p:spTree>
    <p:extLst>
      <p:ext uri="{BB962C8B-B14F-4D97-AF65-F5344CB8AC3E}">
        <p14:creationId xmlns:p14="http://schemas.microsoft.com/office/powerpoint/2010/main" val="135923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Sources:</a:t>
            </a:r>
          </a:p>
          <a:p>
            <a:pPr algn="l"/>
            <a:r>
              <a:rPr lang="en-US" u="sng" dirty="0" smtClean="0">
                <a:hlinkClick r:id="rId2"/>
              </a:rPr>
              <a:t>https</a:t>
            </a:r>
            <a:r>
              <a:rPr lang="en-US" u="sng" dirty="0">
                <a:hlinkClick r:id="rId2"/>
              </a:rPr>
              <a:t>://</a:t>
            </a:r>
            <a:r>
              <a:rPr lang="en-US" u="sng" dirty="0" smtClean="0">
                <a:hlinkClick r:id="rId2"/>
              </a:rPr>
              <a:t>geek-university.com/linux/wildcard/</a:t>
            </a:r>
            <a:endParaRPr lang="en-US" dirty="0"/>
          </a:p>
          <a:p>
            <a:pPr algn="l"/>
            <a:r>
              <a:rPr lang="en-US" u="sng" dirty="0" smtClean="0">
                <a:hlinkClick r:id="rId3"/>
              </a:rPr>
              <a:t>https</a:t>
            </a:r>
            <a:r>
              <a:rPr lang="en-US" u="sng" dirty="0">
                <a:hlinkClick r:id="rId3"/>
              </a:rPr>
              <a:t>://</a:t>
            </a:r>
            <a:r>
              <a:rPr lang="en-US" u="sng" dirty="0" smtClean="0">
                <a:hlinkClick r:id="rId3"/>
              </a:rPr>
              <a:t>www.tecmint.com/use-wildcards-to-match-filenames-in-linux/</a:t>
            </a:r>
            <a:endParaRPr lang="en-US" dirty="0"/>
          </a:p>
          <a:p>
            <a:pPr algn="l"/>
            <a:r>
              <a:rPr lang="en-US" u="sng" dirty="0" smtClean="0">
                <a:hlinkClick r:id="rId4"/>
              </a:rPr>
              <a:t>https</a:t>
            </a:r>
            <a:r>
              <a:rPr lang="en-US" u="sng" dirty="0">
                <a:hlinkClick r:id="rId4"/>
              </a:rPr>
              <a:t>://</a:t>
            </a:r>
            <a:r>
              <a:rPr lang="en-US" u="sng" dirty="0" smtClean="0">
                <a:hlinkClick r:id="rId4"/>
              </a:rPr>
              <a:t>ryanstutorials.net/linuxtutorial/wildcards.php/</a:t>
            </a:r>
            <a:endParaRPr lang="en-US" dirty="0"/>
          </a:p>
          <a:p>
            <a:pPr algn="l"/>
            <a:r>
              <a:rPr lang="en-US" u="sng" dirty="0" smtClean="0">
                <a:hlinkClick r:id="rId5"/>
              </a:rPr>
              <a:t>https</a:t>
            </a:r>
            <a:r>
              <a:rPr lang="en-US" u="sng" dirty="0">
                <a:hlinkClick r:id="rId5"/>
              </a:rPr>
              <a:t>://</a:t>
            </a:r>
            <a:r>
              <a:rPr lang="en-US" u="sng" dirty="0" smtClean="0">
                <a:hlinkClick r:id="rId5"/>
              </a:rPr>
              <a:t>linuxhint.com/bash_wildcard_tutorial/</a:t>
            </a:r>
            <a:endParaRPr lang="en-US" dirty="0"/>
          </a:p>
          <a:p>
            <a:pPr algn="l"/>
            <a:r>
              <a:rPr lang="en-US" u="sng" dirty="0" smtClean="0">
                <a:hlinkClick r:id="rId6"/>
              </a:rPr>
              <a:t>https</a:t>
            </a:r>
            <a:r>
              <a:rPr lang="en-US" u="sng" dirty="0">
                <a:hlinkClick r:id="rId6"/>
              </a:rPr>
              <a:t>://</a:t>
            </a:r>
            <a:r>
              <a:rPr lang="en-US" u="sng" dirty="0" smtClean="0">
                <a:hlinkClick r:id="rId6"/>
              </a:rPr>
              <a:t>tldp.org/LDP/GNU-Linux-Tools-Summary/html/x11655.htm/</a:t>
            </a:r>
            <a:endParaRPr lang="en-US" dirty="0"/>
          </a:p>
          <a:p>
            <a:pPr algn="l"/>
            <a:r>
              <a:rPr lang="en-US" u="sng" dirty="0" smtClean="0">
                <a:hlinkClick r:id="rId7"/>
              </a:rPr>
              <a:t>https</a:t>
            </a:r>
            <a:r>
              <a:rPr lang="en-US" u="sng" dirty="0">
                <a:hlinkClick r:id="rId7"/>
              </a:rPr>
              <a:t>://kompjuteras.com/en/wildcards-in-linux-commands-with-practical-examples</a:t>
            </a:r>
            <a:r>
              <a:rPr lang="en-US" u="sng" dirty="0" smtClean="0">
                <a:hlinkClick r:id="rId7"/>
              </a:rPr>
              <a:t>/</a:t>
            </a:r>
            <a:endParaRPr lang="en-US" u="sng" dirty="0" smtClean="0"/>
          </a:p>
          <a:p>
            <a:pPr algn="l"/>
            <a:endParaRPr lang="en-US" dirty="0"/>
          </a:p>
          <a:p>
            <a:pPr algn="l"/>
            <a:endParaRPr lang="en-US" dirty="0"/>
          </a:p>
        </p:txBody>
      </p:sp>
    </p:spTree>
    <p:extLst>
      <p:ext uri="{BB962C8B-B14F-4D97-AF65-F5344CB8AC3E}">
        <p14:creationId xmlns:p14="http://schemas.microsoft.com/office/powerpoint/2010/main" val="11789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More Examples</a:t>
            </a:r>
            <a:endParaRPr lang="en-US" dirty="0"/>
          </a:p>
        </p:txBody>
      </p:sp>
      <p:sp>
        <p:nvSpPr>
          <p:cNvPr id="5" name="Subtitle 4"/>
          <p:cNvSpPr>
            <a:spLocks noGrp="1"/>
          </p:cNvSpPr>
          <p:nvPr>
            <p:ph type="subTitle" idx="1"/>
          </p:nvPr>
        </p:nvSpPr>
        <p:spPr/>
        <p:txBody>
          <a:bodyPr/>
          <a:lstStyle/>
          <a:p>
            <a:pPr algn="l"/>
            <a:r>
              <a:rPr lang="en-US" b="1" dirty="0" smtClean="0"/>
              <a:t>1. Checking </a:t>
            </a:r>
            <a:r>
              <a:rPr lang="en-US" b="1" dirty="0"/>
              <a:t>for the given string in multiple files</a:t>
            </a:r>
          </a:p>
          <a:p>
            <a:endParaRPr lang="en-US" dirty="0"/>
          </a:p>
        </p:txBody>
      </p:sp>
      <p:pic>
        <p:nvPicPr>
          <p:cNvPr id="6" name="Picture 5"/>
          <p:cNvPicPr>
            <a:picLocks noChangeAspect="1"/>
          </p:cNvPicPr>
          <p:nvPr/>
        </p:nvPicPr>
        <p:blipFill>
          <a:blip r:embed="rId2"/>
          <a:stretch>
            <a:fillRect/>
          </a:stretch>
        </p:blipFill>
        <p:spPr>
          <a:xfrm>
            <a:off x="2695575" y="2337858"/>
            <a:ext cx="6800850" cy="2190750"/>
          </a:xfrm>
          <a:prstGeom prst="rect">
            <a:avLst/>
          </a:prstGeom>
        </p:spPr>
      </p:pic>
    </p:spTree>
    <p:extLst>
      <p:ext uri="{BB962C8B-B14F-4D97-AF65-F5344CB8AC3E}">
        <p14:creationId xmlns:p14="http://schemas.microsoft.com/office/powerpoint/2010/main" val="1395538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smtClean="0"/>
              <a:t>2. Case </a:t>
            </a:r>
            <a:r>
              <a:rPr lang="en-US" b="1" dirty="0"/>
              <a:t>insensitive search using </a:t>
            </a:r>
            <a:r>
              <a:rPr lang="en-US" b="1" dirty="0" err="1">
                <a:solidFill>
                  <a:srgbClr val="FFFF00"/>
                </a:solidFill>
              </a:rPr>
              <a:t>grep</a:t>
            </a:r>
            <a:r>
              <a:rPr lang="en-US" b="1" dirty="0">
                <a:solidFill>
                  <a:srgbClr val="FFFF00"/>
                </a:solidFill>
              </a:rPr>
              <a:t> -</a:t>
            </a:r>
            <a:r>
              <a:rPr lang="en-US" b="1" dirty="0" err="1" smtClean="0">
                <a:solidFill>
                  <a:srgbClr val="FFFF00"/>
                </a:solidFill>
              </a:rPr>
              <a:t>i</a:t>
            </a:r>
            <a:endParaRPr lang="en-US" b="1" dirty="0">
              <a:solidFill>
                <a:srgbClr val="FFFF00"/>
              </a:solidFill>
            </a:endParaRPr>
          </a:p>
        </p:txBody>
      </p:sp>
      <p:pic>
        <p:nvPicPr>
          <p:cNvPr id="4" name="Picture 3"/>
          <p:cNvPicPr>
            <a:picLocks noChangeAspect="1"/>
          </p:cNvPicPr>
          <p:nvPr/>
        </p:nvPicPr>
        <p:blipFill>
          <a:blip r:embed="rId2"/>
          <a:stretch>
            <a:fillRect/>
          </a:stretch>
        </p:blipFill>
        <p:spPr>
          <a:xfrm>
            <a:off x="2700337" y="2599795"/>
            <a:ext cx="6791325" cy="1666875"/>
          </a:xfrm>
          <a:prstGeom prst="rect">
            <a:avLst/>
          </a:prstGeom>
        </p:spPr>
      </p:pic>
    </p:spTree>
    <p:extLst>
      <p:ext uri="{BB962C8B-B14F-4D97-AF65-F5344CB8AC3E}">
        <p14:creationId xmlns:p14="http://schemas.microsoft.com/office/powerpoint/2010/main" val="353506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smtClean="0"/>
              <a:t>3. Match </a:t>
            </a:r>
            <a:r>
              <a:rPr lang="en-US" b="1" dirty="0"/>
              <a:t>regular expression in </a:t>
            </a:r>
            <a:r>
              <a:rPr lang="en-US" b="1" dirty="0" smtClean="0"/>
              <a:t>files</a:t>
            </a:r>
            <a:endParaRPr lang="en-US" b="1" dirty="0"/>
          </a:p>
        </p:txBody>
      </p:sp>
      <p:pic>
        <p:nvPicPr>
          <p:cNvPr id="4" name="Picture 3"/>
          <p:cNvPicPr>
            <a:picLocks noChangeAspect="1"/>
          </p:cNvPicPr>
          <p:nvPr/>
        </p:nvPicPr>
        <p:blipFill>
          <a:blip r:embed="rId2"/>
          <a:stretch>
            <a:fillRect/>
          </a:stretch>
        </p:blipFill>
        <p:spPr>
          <a:xfrm>
            <a:off x="2724150" y="3080808"/>
            <a:ext cx="6743700" cy="704850"/>
          </a:xfrm>
          <a:prstGeom prst="rect">
            <a:avLst/>
          </a:prstGeom>
        </p:spPr>
      </p:pic>
    </p:spTree>
    <p:extLst>
      <p:ext uri="{BB962C8B-B14F-4D97-AF65-F5344CB8AC3E}">
        <p14:creationId xmlns:p14="http://schemas.microsoft.com/office/powerpoint/2010/main" val="180621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List files and </a:t>
            </a:r>
            <a:r>
              <a:rPr lang="en-US" dirty="0" smtClean="0"/>
              <a:t>directories</a:t>
            </a:r>
            <a:endParaRPr lang="en-US" dirty="0"/>
          </a:p>
        </p:txBody>
      </p:sp>
      <p:sp>
        <p:nvSpPr>
          <p:cNvPr id="12" name="Subtitle 11"/>
          <p:cNvSpPr>
            <a:spLocks noGrp="1"/>
          </p:cNvSpPr>
          <p:nvPr>
            <p:ph type="subTitle" idx="1"/>
          </p:nvPr>
        </p:nvSpPr>
        <p:spPr/>
        <p:txBody>
          <a:bodyPr/>
          <a:lstStyle/>
          <a:p>
            <a:pPr algn="l"/>
            <a:r>
              <a:rPr lang="en-US" dirty="0" smtClean="0"/>
              <a:t>The “</a:t>
            </a:r>
            <a:r>
              <a:rPr lang="en-US" dirty="0" err="1" smtClean="0"/>
              <a:t>ls</a:t>
            </a:r>
            <a:r>
              <a:rPr lang="en-US" dirty="0" smtClean="0"/>
              <a:t>” command:</a:t>
            </a:r>
          </a:p>
          <a:p>
            <a:pPr algn="l"/>
            <a:r>
              <a:rPr lang="en-US" dirty="0" smtClean="0"/>
              <a:t>The </a:t>
            </a:r>
            <a:r>
              <a:rPr lang="en-US" b="1" dirty="0" err="1" smtClean="0">
                <a:solidFill>
                  <a:srgbClr val="FFFF00"/>
                </a:solidFill>
              </a:rPr>
              <a:t>ls</a:t>
            </a:r>
            <a:r>
              <a:rPr lang="en-US" dirty="0" smtClean="0"/>
              <a:t> command </a:t>
            </a:r>
            <a:r>
              <a:rPr lang="en-US" dirty="0"/>
              <a:t>is used to list files or directories</a:t>
            </a:r>
            <a:r>
              <a:rPr lang="en-US" i="1" dirty="0"/>
              <a:t> </a:t>
            </a:r>
            <a:r>
              <a:rPr lang="en-US" dirty="0"/>
              <a:t>in Linux and other Unix-based operating systems. </a:t>
            </a:r>
            <a:endParaRPr lang="en-US" dirty="0" smtClean="0"/>
          </a:p>
          <a:p>
            <a:pPr algn="l"/>
            <a:endParaRPr lang="en-US" dirty="0" smtClean="0"/>
          </a:p>
          <a:p>
            <a:pPr algn="l"/>
            <a:endParaRPr lang="en-US" dirty="0"/>
          </a:p>
          <a:p>
            <a:pPr algn="l"/>
            <a:endParaRPr lang="en-US" dirty="0" smtClean="0"/>
          </a:p>
          <a:p>
            <a:pPr algn="l"/>
            <a:endParaRPr lang="en-US" dirty="0"/>
          </a:p>
        </p:txBody>
      </p:sp>
      <p:pic>
        <p:nvPicPr>
          <p:cNvPr id="13" name="Picture 12"/>
          <p:cNvPicPr>
            <a:picLocks noChangeAspect="1"/>
          </p:cNvPicPr>
          <p:nvPr/>
        </p:nvPicPr>
        <p:blipFill>
          <a:blip r:embed="rId2"/>
          <a:stretch>
            <a:fillRect/>
          </a:stretch>
        </p:blipFill>
        <p:spPr>
          <a:xfrm>
            <a:off x="1323975" y="3433233"/>
            <a:ext cx="9544050" cy="1200150"/>
          </a:xfrm>
          <a:prstGeom prst="rect">
            <a:avLst/>
          </a:prstGeom>
        </p:spPr>
      </p:pic>
    </p:spTree>
    <p:extLst>
      <p:ext uri="{BB962C8B-B14F-4D97-AF65-F5344CB8AC3E}">
        <p14:creationId xmlns:p14="http://schemas.microsoft.com/office/powerpoint/2010/main" val="2258879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smtClean="0"/>
              <a:t>4. Displaying </a:t>
            </a:r>
            <a:r>
              <a:rPr lang="en-US" b="1" dirty="0"/>
              <a:t>lines before/after/around the match using </a:t>
            </a:r>
            <a:r>
              <a:rPr lang="en-US" b="1" dirty="0" err="1">
                <a:solidFill>
                  <a:srgbClr val="FFFF00"/>
                </a:solidFill>
              </a:rPr>
              <a:t>grep</a:t>
            </a:r>
            <a:r>
              <a:rPr lang="en-US" b="1" dirty="0">
                <a:solidFill>
                  <a:srgbClr val="FFFF00"/>
                </a:solidFill>
              </a:rPr>
              <a:t> -A, -B and -C</a:t>
            </a:r>
          </a:p>
          <a:p>
            <a:endParaRPr lang="en-US" dirty="0" smtClean="0"/>
          </a:p>
          <a:p>
            <a:endParaRPr lang="en-US" dirty="0"/>
          </a:p>
          <a:p>
            <a:pPr algn="l"/>
            <a:r>
              <a:rPr lang="en-US" dirty="0"/>
              <a:t>The following example prints the matched line, along with the 3 lines after it.</a:t>
            </a:r>
          </a:p>
        </p:txBody>
      </p:sp>
      <p:pic>
        <p:nvPicPr>
          <p:cNvPr id="4" name="Picture 3"/>
          <p:cNvPicPr>
            <a:picLocks noChangeAspect="1"/>
          </p:cNvPicPr>
          <p:nvPr/>
        </p:nvPicPr>
        <p:blipFill>
          <a:blip r:embed="rId2"/>
          <a:stretch>
            <a:fillRect/>
          </a:stretch>
        </p:blipFill>
        <p:spPr>
          <a:xfrm>
            <a:off x="2724150" y="2275946"/>
            <a:ext cx="6743700" cy="714375"/>
          </a:xfrm>
          <a:prstGeom prst="rect">
            <a:avLst/>
          </a:prstGeom>
        </p:spPr>
      </p:pic>
      <p:pic>
        <p:nvPicPr>
          <p:cNvPr id="5" name="Picture 4"/>
          <p:cNvPicPr>
            <a:picLocks noChangeAspect="1"/>
          </p:cNvPicPr>
          <p:nvPr/>
        </p:nvPicPr>
        <p:blipFill>
          <a:blip r:embed="rId3"/>
          <a:stretch>
            <a:fillRect/>
          </a:stretch>
        </p:blipFill>
        <p:spPr>
          <a:xfrm>
            <a:off x="2724150" y="3569362"/>
            <a:ext cx="6743700" cy="1688438"/>
          </a:xfrm>
          <a:prstGeom prst="rect">
            <a:avLst/>
          </a:prstGeom>
        </p:spPr>
      </p:pic>
    </p:spTree>
    <p:extLst>
      <p:ext uri="{BB962C8B-B14F-4D97-AF65-F5344CB8AC3E}">
        <p14:creationId xmlns:p14="http://schemas.microsoft.com/office/powerpoint/2010/main" val="3037822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4600" y="2542645"/>
            <a:ext cx="7162800" cy="1781175"/>
          </a:xfrm>
          <a:prstGeom prst="rect">
            <a:avLst/>
          </a:prstGeom>
        </p:spPr>
      </p:pic>
      <p:sp>
        <p:nvSpPr>
          <p:cNvPr id="3" name="Subtitle 2"/>
          <p:cNvSpPr>
            <a:spLocks noGrp="1"/>
          </p:cNvSpPr>
          <p:nvPr>
            <p:ph type="subTitle" idx="1"/>
          </p:nvPr>
        </p:nvSpPr>
        <p:spPr/>
        <p:txBody>
          <a:bodyPr/>
          <a:lstStyle/>
          <a:p>
            <a:pPr algn="l"/>
            <a:r>
              <a:rPr lang="en-US" dirty="0">
                <a:solidFill>
                  <a:srgbClr val="FFFF00"/>
                </a:solidFill>
              </a:rPr>
              <a:t>-B</a:t>
            </a:r>
            <a:r>
              <a:rPr lang="en-US" dirty="0"/>
              <a:t> is the option which prints the specified N lines before the match.</a:t>
            </a:r>
          </a:p>
        </p:txBody>
      </p:sp>
    </p:spTree>
    <p:extLst>
      <p:ext uri="{BB962C8B-B14F-4D97-AF65-F5344CB8AC3E}">
        <p14:creationId xmlns:p14="http://schemas.microsoft.com/office/powerpoint/2010/main" val="68568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solidFill>
                  <a:srgbClr val="FFFF00"/>
                </a:solidFill>
              </a:rPr>
              <a:t>-C</a:t>
            </a:r>
            <a:r>
              <a:rPr lang="en-US" dirty="0"/>
              <a:t> is the option which prints the specified N lines before the match.</a:t>
            </a:r>
          </a:p>
        </p:txBody>
      </p:sp>
      <p:pic>
        <p:nvPicPr>
          <p:cNvPr id="4" name="Picture 3"/>
          <p:cNvPicPr>
            <a:picLocks noChangeAspect="1"/>
          </p:cNvPicPr>
          <p:nvPr/>
        </p:nvPicPr>
        <p:blipFill>
          <a:blip r:embed="rId2"/>
          <a:stretch>
            <a:fillRect/>
          </a:stretch>
        </p:blipFill>
        <p:spPr>
          <a:xfrm>
            <a:off x="2747962" y="2461683"/>
            <a:ext cx="6696075" cy="1943100"/>
          </a:xfrm>
          <a:prstGeom prst="rect">
            <a:avLst/>
          </a:prstGeom>
        </p:spPr>
      </p:pic>
    </p:spTree>
    <p:extLst>
      <p:ext uri="{BB962C8B-B14F-4D97-AF65-F5344CB8AC3E}">
        <p14:creationId xmlns:p14="http://schemas.microsoft.com/office/powerpoint/2010/main" val="2260984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5. </a:t>
            </a:r>
            <a:r>
              <a:rPr lang="en-US" b="1" dirty="0"/>
              <a:t>Highlighting the search using </a:t>
            </a:r>
            <a:r>
              <a:rPr lang="en-US" b="1" dirty="0" smtClean="0">
                <a:solidFill>
                  <a:srgbClr val="FFFF00"/>
                </a:solidFill>
              </a:rPr>
              <a:t>GREP_OPTIONS</a:t>
            </a:r>
            <a:r>
              <a:rPr lang="en-US" b="1" dirty="0" smtClean="0"/>
              <a:t> with export</a:t>
            </a:r>
            <a:endParaRPr lang="en-US" b="1" dirty="0"/>
          </a:p>
        </p:txBody>
      </p:sp>
      <p:pic>
        <p:nvPicPr>
          <p:cNvPr id="4" name="Picture 3"/>
          <p:cNvPicPr>
            <a:picLocks noChangeAspect="1"/>
          </p:cNvPicPr>
          <p:nvPr/>
        </p:nvPicPr>
        <p:blipFill>
          <a:blip r:embed="rId2"/>
          <a:stretch>
            <a:fillRect/>
          </a:stretch>
        </p:blipFill>
        <p:spPr>
          <a:xfrm>
            <a:off x="3257550" y="2442633"/>
            <a:ext cx="5676900" cy="1981200"/>
          </a:xfrm>
          <a:prstGeom prst="rect">
            <a:avLst/>
          </a:prstGeom>
        </p:spPr>
      </p:pic>
    </p:spTree>
    <p:extLst>
      <p:ext uri="{BB962C8B-B14F-4D97-AF65-F5344CB8AC3E}">
        <p14:creationId xmlns:p14="http://schemas.microsoft.com/office/powerpoint/2010/main" val="1056290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6. </a:t>
            </a:r>
            <a:r>
              <a:rPr lang="en-US" b="1" dirty="0"/>
              <a:t>Invert match using </a:t>
            </a:r>
            <a:r>
              <a:rPr lang="en-US" b="1" dirty="0" err="1">
                <a:solidFill>
                  <a:srgbClr val="FFFF00"/>
                </a:solidFill>
              </a:rPr>
              <a:t>grep</a:t>
            </a:r>
            <a:r>
              <a:rPr lang="en-US" b="1" dirty="0">
                <a:solidFill>
                  <a:srgbClr val="FFFF00"/>
                </a:solidFill>
              </a:rPr>
              <a:t> </a:t>
            </a:r>
            <a:r>
              <a:rPr lang="en-US" b="1" dirty="0" smtClean="0">
                <a:solidFill>
                  <a:srgbClr val="FFFF00"/>
                </a:solidFill>
              </a:rPr>
              <a:t>–v</a:t>
            </a:r>
          </a:p>
          <a:p>
            <a:pPr algn="l"/>
            <a:r>
              <a:rPr lang="en-US" dirty="0"/>
              <a:t>When you want to display the lines which does not matches the given string/pattern, use the option -v as shown below.</a:t>
            </a:r>
            <a:endParaRPr lang="en-US" b="1" dirty="0">
              <a:solidFill>
                <a:srgbClr val="FFFF00"/>
              </a:solidFill>
            </a:endParaRPr>
          </a:p>
        </p:txBody>
      </p:sp>
      <p:pic>
        <p:nvPicPr>
          <p:cNvPr id="4" name="Picture 3"/>
          <p:cNvPicPr>
            <a:picLocks noChangeAspect="1"/>
          </p:cNvPicPr>
          <p:nvPr/>
        </p:nvPicPr>
        <p:blipFill>
          <a:blip r:embed="rId2"/>
          <a:stretch>
            <a:fillRect/>
          </a:stretch>
        </p:blipFill>
        <p:spPr>
          <a:xfrm>
            <a:off x="3658268" y="2938819"/>
            <a:ext cx="4875464" cy="2869189"/>
          </a:xfrm>
          <a:prstGeom prst="rect">
            <a:avLst/>
          </a:prstGeom>
        </p:spPr>
      </p:pic>
    </p:spTree>
    <p:extLst>
      <p:ext uri="{BB962C8B-B14F-4D97-AF65-F5344CB8AC3E}">
        <p14:creationId xmlns:p14="http://schemas.microsoft.com/office/powerpoint/2010/main" val="491748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smtClean="0"/>
              <a:t>7. Show </a:t>
            </a:r>
            <a:r>
              <a:rPr lang="en-US" b="1" dirty="0"/>
              <a:t>only the matched </a:t>
            </a:r>
            <a:r>
              <a:rPr lang="en-US" b="1" dirty="0" smtClean="0"/>
              <a:t>string, with </a:t>
            </a:r>
            <a:r>
              <a:rPr lang="en-US" b="1" dirty="0" err="1" smtClean="0">
                <a:solidFill>
                  <a:srgbClr val="FFFF00"/>
                </a:solidFill>
              </a:rPr>
              <a:t>grep</a:t>
            </a:r>
            <a:r>
              <a:rPr lang="en-US" b="1" dirty="0" smtClean="0">
                <a:solidFill>
                  <a:srgbClr val="FFFF00"/>
                </a:solidFill>
              </a:rPr>
              <a:t> -o</a:t>
            </a:r>
            <a:endParaRPr lang="en-US" b="1" dirty="0">
              <a:solidFill>
                <a:srgbClr val="FFFF00"/>
              </a:solidFill>
            </a:endParaRPr>
          </a:p>
          <a:p>
            <a:endParaRPr lang="en-US" dirty="0"/>
          </a:p>
        </p:txBody>
      </p:sp>
      <p:pic>
        <p:nvPicPr>
          <p:cNvPr id="5" name="Picture 4"/>
          <p:cNvPicPr>
            <a:picLocks noChangeAspect="1"/>
          </p:cNvPicPr>
          <p:nvPr/>
        </p:nvPicPr>
        <p:blipFill>
          <a:blip r:embed="rId2"/>
          <a:stretch>
            <a:fillRect/>
          </a:stretch>
        </p:blipFill>
        <p:spPr>
          <a:xfrm>
            <a:off x="2681287" y="2728383"/>
            <a:ext cx="6829425" cy="1409700"/>
          </a:xfrm>
          <a:prstGeom prst="rect">
            <a:avLst/>
          </a:prstGeom>
        </p:spPr>
      </p:pic>
    </p:spTree>
    <p:extLst>
      <p:ext uri="{BB962C8B-B14F-4D97-AF65-F5344CB8AC3E}">
        <p14:creationId xmlns:p14="http://schemas.microsoft.com/office/powerpoint/2010/main" val="2969676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8. </a:t>
            </a:r>
            <a:r>
              <a:rPr lang="en-US" b="1" dirty="0"/>
              <a:t>Show the position of match in the </a:t>
            </a:r>
            <a:r>
              <a:rPr lang="en-US" b="1" dirty="0" smtClean="0"/>
              <a:t>line</a:t>
            </a:r>
            <a:endParaRPr lang="en-US" b="1" dirty="0"/>
          </a:p>
        </p:txBody>
      </p:sp>
      <p:pic>
        <p:nvPicPr>
          <p:cNvPr id="4" name="Picture 3"/>
          <p:cNvPicPr>
            <a:picLocks noChangeAspect="1"/>
          </p:cNvPicPr>
          <p:nvPr/>
        </p:nvPicPr>
        <p:blipFill>
          <a:blip r:embed="rId2"/>
          <a:stretch>
            <a:fillRect/>
          </a:stretch>
        </p:blipFill>
        <p:spPr>
          <a:xfrm>
            <a:off x="2681287" y="2356770"/>
            <a:ext cx="6829425" cy="742950"/>
          </a:xfrm>
          <a:prstGeom prst="rect">
            <a:avLst/>
          </a:prstGeom>
        </p:spPr>
      </p:pic>
      <p:pic>
        <p:nvPicPr>
          <p:cNvPr id="5" name="Picture 4"/>
          <p:cNvPicPr>
            <a:picLocks noChangeAspect="1"/>
          </p:cNvPicPr>
          <p:nvPr/>
        </p:nvPicPr>
        <p:blipFill>
          <a:blip r:embed="rId3"/>
          <a:stretch>
            <a:fillRect/>
          </a:stretch>
        </p:blipFill>
        <p:spPr>
          <a:xfrm>
            <a:off x="2681287" y="3325782"/>
            <a:ext cx="6829425" cy="2302381"/>
          </a:xfrm>
          <a:prstGeom prst="rect">
            <a:avLst/>
          </a:prstGeom>
        </p:spPr>
      </p:pic>
    </p:spTree>
    <p:extLst>
      <p:ext uri="{BB962C8B-B14F-4D97-AF65-F5344CB8AC3E}">
        <p14:creationId xmlns:p14="http://schemas.microsoft.com/office/powerpoint/2010/main" val="4035753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9. </a:t>
            </a:r>
            <a:r>
              <a:rPr lang="en-US" b="1" dirty="0"/>
              <a:t>Show line number while displaying the output using </a:t>
            </a:r>
            <a:r>
              <a:rPr lang="en-US" b="1" dirty="0" err="1">
                <a:solidFill>
                  <a:srgbClr val="FFFF00"/>
                </a:solidFill>
              </a:rPr>
              <a:t>grep</a:t>
            </a:r>
            <a:r>
              <a:rPr lang="en-US" b="1" dirty="0">
                <a:solidFill>
                  <a:srgbClr val="FFFF00"/>
                </a:solidFill>
              </a:rPr>
              <a:t> -</a:t>
            </a:r>
            <a:r>
              <a:rPr lang="en-US" b="1" dirty="0" smtClean="0">
                <a:solidFill>
                  <a:srgbClr val="FFFF00"/>
                </a:solidFill>
              </a:rPr>
              <a:t>n</a:t>
            </a:r>
            <a:endParaRPr lang="en-US" b="1" dirty="0">
              <a:solidFill>
                <a:srgbClr val="FFFF00"/>
              </a:solidFill>
            </a:endParaRPr>
          </a:p>
        </p:txBody>
      </p:sp>
      <p:pic>
        <p:nvPicPr>
          <p:cNvPr id="4" name="Picture 3"/>
          <p:cNvPicPr>
            <a:picLocks noChangeAspect="1"/>
          </p:cNvPicPr>
          <p:nvPr/>
        </p:nvPicPr>
        <p:blipFill>
          <a:blip r:embed="rId2"/>
          <a:stretch>
            <a:fillRect/>
          </a:stretch>
        </p:blipFill>
        <p:spPr>
          <a:xfrm>
            <a:off x="2809875" y="2318808"/>
            <a:ext cx="6572250" cy="2228850"/>
          </a:xfrm>
          <a:prstGeom prst="rect">
            <a:avLst/>
          </a:prstGeom>
        </p:spPr>
      </p:pic>
    </p:spTree>
    <p:extLst>
      <p:ext uri="{BB962C8B-B14F-4D97-AF65-F5344CB8AC3E}">
        <p14:creationId xmlns:p14="http://schemas.microsoft.com/office/powerpoint/2010/main" val="3617785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10. Find all empty files in home directory</a:t>
            </a:r>
          </a:p>
        </p:txBody>
      </p:sp>
      <p:pic>
        <p:nvPicPr>
          <p:cNvPr id="4" name="Picture 3"/>
          <p:cNvPicPr>
            <a:picLocks noChangeAspect="1"/>
          </p:cNvPicPr>
          <p:nvPr/>
        </p:nvPicPr>
        <p:blipFill>
          <a:blip r:embed="rId2"/>
          <a:stretch>
            <a:fillRect/>
          </a:stretch>
        </p:blipFill>
        <p:spPr>
          <a:xfrm>
            <a:off x="3614737" y="3190345"/>
            <a:ext cx="4962525" cy="485775"/>
          </a:xfrm>
          <a:prstGeom prst="rect">
            <a:avLst/>
          </a:prstGeom>
        </p:spPr>
      </p:pic>
    </p:spTree>
    <p:extLst>
      <p:ext uri="{BB962C8B-B14F-4D97-AF65-F5344CB8AC3E}">
        <p14:creationId xmlns:p14="http://schemas.microsoft.com/office/powerpoint/2010/main" val="15329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11. Order Files Based on Last Modified Time (In Reverse Order</a:t>
            </a:r>
            <a:r>
              <a:rPr lang="en-US" dirty="0" smtClean="0"/>
              <a:t>)</a:t>
            </a:r>
            <a:endParaRPr lang="en-US" dirty="0"/>
          </a:p>
        </p:txBody>
      </p:sp>
      <p:pic>
        <p:nvPicPr>
          <p:cNvPr id="4" name="Picture 3"/>
          <p:cNvPicPr>
            <a:picLocks noChangeAspect="1"/>
          </p:cNvPicPr>
          <p:nvPr/>
        </p:nvPicPr>
        <p:blipFill>
          <a:blip r:embed="rId2"/>
          <a:stretch>
            <a:fillRect/>
          </a:stretch>
        </p:blipFill>
        <p:spPr>
          <a:xfrm>
            <a:off x="2714625" y="3137958"/>
            <a:ext cx="6762750" cy="590550"/>
          </a:xfrm>
          <a:prstGeom prst="rect">
            <a:avLst/>
          </a:prstGeom>
        </p:spPr>
      </p:pic>
    </p:spTree>
    <p:extLst>
      <p:ext uri="{BB962C8B-B14F-4D97-AF65-F5344CB8AC3E}">
        <p14:creationId xmlns:p14="http://schemas.microsoft.com/office/powerpoint/2010/main" val="279745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683665"/>
            <a:ext cx="9144000" cy="5443670"/>
          </a:xfrm>
        </p:spPr>
        <p:txBody>
          <a:bodyPr/>
          <a:lstStyle/>
          <a:p>
            <a:pPr algn="l"/>
            <a:r>
              <a:rPr lang="en-US" b="1" dirty="0" err="1" smtClean="0">
                <a:solidFill>
                  <a:srgbClr val="FFFF00"/>
                </a:solidFill>
              </a:rPr>
              <a:t>Ls</a:t>
            </a:r>
            <a:r>
              <a:rPr lang="en-US" dirty="0" smtClean="0"/>
              <a:t> command options:</a:t>
            </a:r>
          </a:p>
          <a:p>
            <a:pPr algn="l"/>
            <a:endParaRPr lang="en-US" dirty="0"/>
          </a:p>
        </p:txBody>
      </p:sp>
      <p:pic>
        <p:nvPicPr>
          <p:cNvPr id="7" name="Picture 6"/>
          <p:cNvPicPr>
            <a:picLocks noChangeAspect="1"/>
          </p:cNvPicPr>
          <p:nvPr/>
        </p:nvPicPr>
        <p:blipFill>
          <a:blip r:embed="rId2"/>
          <a:stretch>
            <a:fillRect/>
          </a:stretch>
        </p:blipFill>
        <p:spPr>
          <a:xfrm>
            <a:off x="4200258" y="1284182"/>
            <a:ext cx="3791484" cy="4843153"/>
          </a:xfrm>
          <a:prstGeom prst="rect">
            <a:avLst/>
          </a:prstGeom>
        </p:spPr>
      </p:pic>
    </p:spTree>
    <p:extLst>
      <p:ext uri="{BB962C8B-B14F-4D97-AF65-F5344CB8AC3E}">
        <p14:creationId xmlns:p14="http://schemas.microsoft.com/office/powerpoint/2010/main" val="1032792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12. Create nested directories using one </a:t>
            </a:r>
            <a:r>
              <a:rPr lang="en-US" dirty="0" err="1">
                <a:solidFill>
                  <a:srgbClr val="FFFF00"/>
                </a:solidFill>
              </a:rPr>
              <a:t>mkdir</a:t>
            </a:r>
            <a:r>
              <a:rPr lang="en-US" dirty="0"/>
              <a:t> </a:t>
            </a:r>
            <a:r>
              <a:rPr lang="en-US" dirty="0" smtClean="0"/>
              <a:t>command</a:t>
            </a:r>
            <a:endParaRPr lang="en-US" dirty="0"/>
          </a:p>
        </p:txBody>
      </p:sp>
      <p:pic>
        <p:nvPicPr>
          <p:cNvPr id="4" name="Picture 3"/>
          <p:cNvPicPr>
            <a:picLocks noChangeAspect="1"/>
          </p:cNvPicPr>
          <p:nvPr/>
        </p:nvPicPr>
        <p:blipFill>
          <a:blip r:embed="rId2"/>
          <a:stretch>
            <a:fillRect/>
          </a:stretch>
        </p:blipFill>
        <p:spPr>
          <a:xfrm>
            <a:off x="2662237" y="3147483"/>
            <a:ext cx="6867525" cy="571500"/>
          </a:xfrm>
          <a:prstGeom prst="rect">
            <a:avLst/>
          </a:prstGeom>
        </p:spPr>
      </p:pic>
    </p:spTree>
    <p:extLst>
      <p:ext uri="{BB962C8B-B14F-4D97-AF65-F5344CB8AC3E}">
        <p14:creationId xmlns:p14="http://schemas.microsoft.com/office/powerpoint/2010/main" val="3113511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13. Print N number of lines from the file named filename.txt</a:t>
            </a:r>
          </a:p>
        </p:txBody>
      </p:sp>
      <p:pic>
        <p:nvPicPr>
          <p:cNvPr id="4" name="Picture 3"/>
          <p:cNvPicPr>
            <a:picLocks noChangeAspect="1"/>
          </p:cNvPicPr>
          <p:nvPr/>
        </p:nvPicPr>
        <p:blipFill>
          <a:blip r:embed="rId2"/>
          <a:stretch>
            <a:fillRect/>
          </a:stretch>
        </p:blipFill>
        <p:spPr>
          <a:xfrm>
            <a:off x="2652712" y="3147483"/>
            <a:ext cx="6886575" cy="571500"/>
          </a:xfrm>
          <a:prstGeom prst="rect">
            <a:avLst/>
          </a:prstGeom>
        </p:spPr>
      </p:pic>
    </p:spTree>
    <p:extLst>
      <p:ext uri="{BB962C8B-B14F-4D97-AF65-F5344CB8AC3E}">
        <p14:creationId xmlns:p14="http://schemas.microsoft.com/office/powerpoint/2010/main" val="1174613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14. </a:t>
            </a:r>
            <a:r>
              <a:rPr lang="en-US" b="1" dirty="0"/>
              <a:t>Open Last Edited File</a:t>
            </a:r>
          </a:p>
          <a:p>
            <a:pPr algn="l"/>
            <a:endParaRPr lang="en-US" dirty="0"/>
          </a:p>
        </p:txBody>
      </p:sp>
      <p:pic>
        <p:nvPicPr>
          <p:cNvPr id="4" name="Picture 3"/>
          <p:cNvPicPr>
            <a:picLocks noChangeAspect="1"/>
          </p:cNvPicPr>
          <p:nvPr/>
        </p:nvPicPr>
        <p:blipFill>
          <a:blip r:embed="rId2"/>
          <a:stretch>
            <a:fillRect/>
          </a:stretch>
        </p:blipFill>
        <p:spPr>
          <a:xfrm>
            <a:off x="3872780" y="3005459"/>
            <a:ext cx="4446440" cy="855548"/>
          </a:xfrm>
          <a:prstGeom prst="rect">
            <a:avLst/>
          </a:prstGeom>
        </p:spPr>
      </p:pic>
    </p:spTree>
    <p:extLst>
      <p:ext uri="{BB962C8B-B14F-4D97-AF65-F5344CB8AC3E}">
        <p14:creationId xmlns:p14="http://schemas.microsoft.com/office/powerpoint/2010/main" val="4006434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15. </a:t>
            </a:r>
            <a:r>
              <a:rPr lang="en-US" b="1" dirty="0"/>
              <a:t>Display One File Per </a:t>
            </a:r>
            <a:r>
              <a:rPr lang="en-US" b="1" dirty="0" smtClean="0"/>
              <a:t>Line</a:t>
            </a:r>
            <a:endParaRPr lang="en-US" dirty="0"/>
          </a:p>
        </p:txBody>
      </p:sp>
      <p:pic>
        <p:nvPicPr>
          <p:cNvPr id="4" name="Picture 3"/>
          <p:cNvPicPr>
            <a:picLocks noChangeAspect="1"/>
          </p:cNvPicPr>
          <p:nvPr/>
        </p:nvPicPr>
        <p:blipFill>
          <a:blip r:embed="rId2"/>
          <a:stretch>
            <a:fillRect/>
          </a:stretch>
        </p:blipFill>
        <p:spPr>
          <a:xfrm>
            <a:off x="2747962" y="2028825"/>
            <a:ext cx="6696075" cy="3228975"/>
          </a:xfrm>
          <a:prstGeom prst="rect">
            <a:avLst/>
          </a:prstGeom>
        </p:spPr>
      </p:pic>
    </p:spTree>
    <p:extLst>
      <p:ext uri="{BB962C8B-B14F-4D97-AF65-F5344CB8AC3E}">
        <p14:creationId xmlns:p14="http://schemas.microsoft.com/office/powerpoint/2010/main" val="85263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16. </a:t>
            </a:r>
            <a:r>
              <a:rPr lang="en-US" b="1" dirty="0"/>
              <a:t>Escaping the special </a:t>
            </a:r>
            <a:r>
              <a:rPr lang="en-US" b="1" dirty="0">
                <a:solidFill>
                  <a:srgbClr val="FFFF00"/>
                </a:solidFill>
              </a:rPr>
              <a:t>character </a:t>
            </a:r>
            <a:r>
              <a:rPr lang="en-US" b="1" dirty="0" smtClean="0">
                <a:solidFill>
                  <a:srgbClr val="FFFF00"/>
                </a:solidFill>
              </a:rPr>
              <a:t>(\)</a:t>
            </a:r>
            <a:endParaRPr lang="en-US" dirty="0" smtClean="0">
              <a:solidFill>
                <a:srgbClr val="FFFF00"/>
              </a:solidFill>
            </a:endParaRPr>
          </a:p>
          <a:p>
            <a:pPr algn="l"/>
            <a:r>
              <a:rPr lang="en-US" dirty="0"/>
              <a:t>If you want to search for special characters (for example: * , dot) in the content you have to escape the special character in the regular expression.</a:t>
            </a:r>
            <a:endParaRPr lang="en-US" b="1" dirty="0"/>
          </a:p>
        </p:txBody>
      </p:sp>
      <p:pic>
        <p:nvPicPr>
          <p:cNvPr id="4" name="Picture 3"/>
          <p:cNvPicPr>
            <a:picLocks noChangeAspect="1"/>
          </p:cNvPicPr>
          <p:nvPr/>
        </p:nvPicPr>
        <p:blipFill>
          <a:blip r:embed="rId2"/>
          <a:stretch>
            <a:fillRect/>
          </a:stretch>
        </p:blipFill>
        <p:spPr>
          <a:xfrm>
            <a:off x="2733675" y="3037945"/>
            <a:ext cx="6724650" cy="790575"/>
          </a:xfrm>
          <a:prstGeom prst="rect">
            <a:avLst/>
          </a:prstGeom>
        </p:spPr>
      </p:pic>
    </p:spTree>
    <p:extLst>
      <p:ext uri="{BB962C8B-B14F-4D97-AF65-F5344CB8AC3E}">
        <p14:creationId xmlns:p14="http://schemas.microsoft.com/office/powerpoint/2010/main" val="1689376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17. </a:t>
            </a:r>
            <a:r>
              <a:rPr lang="en-US" b="1" dirty="0"/>
              <a:t>Beginning of line </a:t>
            </a:r>
            <a:r>
              <a:rPr lang="en-US" b="1" dirty="0">
                <a:solidFill>
                  <a:srgbClr val="FFFF00"/>
                </a:solidFill>
              </a:rPr>
              <a:t>( ^ )</a:t>
            </a:r>
          </a:p>
          <a:p>
            <a:pPr algn="l"/>
            <a:r>
              <a:rPr lang="en-US" dirty="0"/>
              <a:t>In </a:t>
            </a:r>
            <a:r>
              <a:rPr lang="en-US" dirty="0" err="1"/>
              <a:t>grep</a:t>
            </a:r>
            <a:r>
              <a:rPr lang="en-US" dirty="0"/>
              <a:t> command, caret Symbol ^ matches the expression at the start of a line. In the following example, it displays all the line which starts with the Nov 10.</a:t>
            </a:r>
          </a:p>
        </p:txBody>
      </p:sp>
      <p:pic>
        <p:nvPicPr>
          <p:cNvPr id="4" name="Picture 3"/>
          <p:cNvPicPr>
            <a:picLocks noChangeAspect="1"/>
          </p:cNvPicPr>
          <p:nvPr/>
        </p:nvPicPr>
        <p:blipFill>
          <a:blip r:embed="rId2"/>
          <a:stretch>
            <a:fillRect/>
          </a:stretch>
        </p:blipFill>
        <p:spPr>
          <a:xfrm>
            <a:off x="2788733" y="3305175"/>
            <a:ext cx="6734175" cy="1952625"/>
          </a:xfrm>
          <a:prstGeom prst="rect">
            <a:avLst/>
          </a:prstGeom>
        </p:spPr>
      </p:pic>
    </p:spTree>
    <p:extLst>
      <p:ext uri="{BB962C8B-B14F-4D97-AF65-F5344CB8AC3E}">
        <p14:creationId xmlns:p14="http://schemas.microsoft.com/office/powerpoint/2010/main" val="1259372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18. </a:t>
            </a:r>
            <a:r>
              <a:rPr lang="en-US" b="1" dirty="0"/>
              <a:t>End of the line </a:t>
            </a:r>
            <a:r>
              <a:rPr lang="en-US" b="1" dirty="0" smtClean="0">
                <a:solidFill>
                  <a:srgbClr val="FFFF00"/>
                </a:solidFill>
              </a:rPr>
              <a:t>($)</a:t>
            </a:r>
            <a:endParaRPr lang="en-US" b="1" dirty="0">
              <a:solidFill>
                <a:srgbClr val="FFFF00"/>
              </a:solidFill>
            </a:endParaRPr>
          </a:p>
          <a:p>
            <a:pPr algn="l"/>
            <a:r>
              <a:rPr lang="en-US" dirty="0"/>
              <a:t>Character $ matches the expression at the end of a line. The following command will help you to get all the lines which ends with the word “terminating”.</a:t>
            </a:r>
          </a:p>
        </p:txBody>
      </p:sp>
      <p:pic>
        <p:nvPicPr>
          <p:cNvPr id="4" name="Picture 3"/>
          <p:cNvPicPr>
            <a:picLocks noChangeAspect="1"/>
          </p:cNvPicPr>
          <p:nvPr/>
        </p:nvPicPr>
        <p:blipFill>
          <a:blip r:embed="rId2"/>
          <a:stretch>
            <a:fillRect/>
          </a:stretch>
        </p:blipFill>
        <p:spPr>
          <a:xfrm>
            <a:off x="2757487" y="2904595"/>
            <a:ext cx="6677025" cy="1057275"/>
          </a:xfrm>
          <a:prstGeom prst="rect">
            <a:avLst/>
          </a:prstGeom>
        </p:spPr>
      </p:pic>
    </p:spTree>
    <p:extLst>
      <p:ext uri="{BB962C8B-B14F-4D97-AF65-F5344CB8AC3E}">
        <p14:creationId xmlns:p14="http://schemas.microsoft.com/office/powerpoint/2010/main" val="2794884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19. </a:t>
            </a:r>
            <a:r>
              <a:rPr lang="en-US" b="1" dirty="0"/>
              <a:t>Count of empty lines </a:t>
            </a:r>
            <a:r>
              <a:rPr lang="en-US" b="1" dirty="0">
                <a:solidFill>
                  <a:srgbClr val="FFFF00"/>
                </a:solidFill>
              </a:rPr>
              <a:t>( ^$ )</a:t>
            </a:r>
          </a:p>
          <a:p>
            <a:pPr algn="l"/>
            <a:r>
              <a:rPr lang="en-US" dirty="0"/>
              <a:t>Using ^ and $ character you can find out the empty lines available in a file. “^$” specifies empty line. The </a:t>
            </a:r>
            <a:r>
              <a:rPr lang="en-US" dirty="0" smtClean="0"/>
              <a:t>bellow commands </a:t>
            </a:r>
            <a:r>
              <a:rPr lang="en-US" dirty="0"/>
              <a:t>displays the count of the empty lines available in the messages and anaconda.log files.</a:t>
            </a:r>
          </a:p>
        </p:txBody>
      </p:sp>
      <p:pic>
        <p:nvPicPr>
          <p:cNvPr id="4" name="Picture 3"/>
          <p:cNvPicPr>
            <a:picLocks noChangeAspect="1"/>
          </p:cNvPicPr>
          <p:nvPr/>
        </p:nvPicPr>
        <p:blipFill>
          <a:blip r:embed="rId2"/>
          <a:stretch>
            <a:fillRect/>
          </a:stretch>
        </p:blipFill>
        <p:spPr>
          <a:xfrm>
            <a:off x="2728912" y="3234627"/>
            <a:ext cx="6734175" cy="1038225"/>
          </a:xfrm>
          <a:prstGeom prst="rect">
            <a:avLst/>
          </a:prstGeom>
        </p:spPr>
      </p:pic>
    </p:spTree>
    <p:extLst>
      <p:ext uri="{BB962C8B-B14F-4D97-AF65-F5344CB8AC3E}">
        <p14:creationId xmlns:p14="http://schemas.microsoft.com/office/powerpoint/2010/main" val="1163864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20. </a:t>
            </a:r>
            <a:r>
              <a:rPr lang="en-US" b="1" dirty="0"/>
              <a:t>Exception in the character </a:t>
            </a:r>
            <a:r>
              <a:rPr lang="en-US" b="1" dirty="0" smtClean="0"/>
              <a:t>class</a:t>
            </a:r>
          </a:p>
          <a:p>
            <a:pPr algn="l"/>
            <a:r>
              <a:rPr lang="en-US" dirty="0"/>
              <a:t>If you want to search for all the characters except those in the square bracket, then use ^ (Caret) symbol as the first character after open square bracket. The following example searches for a line which does not start with the vowel letter from dictionary word file in </a:t>
            </a:r>
            <a:r>
              <a:rPr lang="en-US" dirty="0" err="1"/>
              <a:t>linux</a:t>
            </a:r>
            <a:r>
              <a:rPr lang="en-US" dirty="0"/>
              <a:t>.</a:t>
            </a:r>
            <a:endParaRPr lang="en-US" b="1" dirty="0"/>
          </a:p>
          <a:p>
            <a:pPr algn="l"/>
            <a:endParaRPr lang="en-US" dirty="0"/>
          </a:p>
        </p:txBody>
      </p:sp>
      <p:pic>
        <p:nvPicPr>
          <p:cNvPr id="4" name="Picture 3"/>
          <p:cNvPicPr>
            <a:picLocks noChangeAspect="1"/>
          </p:cNvPicPr>
          <p:nvPr/>
        </p:nvPicPr>
        <p:blipFill>
          <a:blip r:embed="rId2"/>
          <a:stretch>
            <a:fillRect/>
          </a:stretch>
        </p:blipFill>
        <p:spPr>
          <a:xfrm>
            <a:off x="3345656" y="3127893"/>
            <a:ext cx="5500688" cy="2544165"/>
          </a:xfrm>
          <a:prstGeom prst="rect">
            <a:avLst/>
          </a:prstGeom>
        </p:spPr>
      </p:pic>
    </p:spTree>
    <p:extLst>
      <p:ext uri="{BB962C8B-B14F-4D97-AF65-F5344CB8AC3E}">
        <p14:creationId xmlns:p14="http://schemas.microsoft.com/office/powerpoint/2010/main" val="3370590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Source Books</a:t>
            </a:r>
            <a:endParaRPr lang="en-US" dirty="0"/>
          </a:p>
        </p:txBody>
      </p:sp>
      <p:sp>
        <p:nvSpPr>
          <p:cNvPr id="3" name="Subtitle 2"/>
          <p:cNvSpPr>
            <a:spLocks noGrp="1"/>
          </p:cNvSpPr>
          <p:nvPr>
            <p:ph type="subTitle" idx="1"/>
          </p:nvPr>
        </p:nvSpPr>
        <p:spPr/>
        <p:txBody>
          <a:bodyPr/>
          <a:lstStyle/>
          <a:p>
            <a:pPr marL="285750" indent="-285750" algn="l">
              <a:buFont typeface="Arial" panose="020B0604020202020204" pitchFamily="34" charset="0"/>
              <a:buChar char="•"/>
            </a:pPr>
            <a:r>
              <a:rPr lang="en-US" sz="2000" b="1" dirty="0">
                <a:solidFill>
                  <a:srgbClr val="0070C0"/>
                </a:solidFill>
              </a:rPr>
              <a:t>Linux </a:t>
            </a:r>
            <a:r>
              <a:rPr lang="en-US" sz="2000" b="1" dirty="0" smtClean="0">
                <a:solidFill>
                  <a:srgbClr val="0070C0"/>
                </a:solidFill>
              </a:rPr>
              <a:t>bible, by </a:t>
            </a:r>
            <a:r>
              <a:rPr lang="en-US" sz="2000" b="1" dirty="0">
                <a:solidFill>
                  <a:srgbClr val="0070C0"/>
                </a:solidFill>
              </a:rPr>
              <a:t>Christopher </a:t>
            </a:r>
            <a:r>
              <a:rPr lang="en-US" sz="2000" b="1" dirty="0" smtClean="0">
                <a:solidFill>
                  <a:srgbClr val="0070C0"/>
                </a:solidFill>
              </a:rPr>
              <a:t>Negus</a:t>
            </a:r>
          </a:p>
          <a:p>
            <a:pPr marL="285750" indent="-285750" algn="l">
              <a:buFont typeface="Arial" panose="020B0604020202020204" pitchFamily="34" charset="0"/>
              <a:buChar char="•"/>
            </a:pPr>
            <a:r>
              <a:rPr lang="en-US" sz="2000" b="1" dirty="0">
                <a:solidFill>
                  <a:schemeClr val="accent1">
                    <a:lumMod val="60000"/>
                    <a:lumOff val="40000"/>
                  </a:schemeClr>
                </a:solidFill>
              </a:rPr>
              <a:t>Linux Command Line and Shell Scripting </a:t>
            </a:r>
            <a:r>
              <a:rPr lang="en-US" sz="2000" b="1" dirty="0" smtClean="0">
                <a:solidFill>
                  <a:schemeClr val="accent1">
                    <a:lumMod val="60000"/>
                    <a:lumOff val="40000"/>
                  </a:schemeClr>
                </a:solidFill>
              </a:rPr>
              <a:t>Bible,</a:t>
            </a:r>
            <a:r>
              <a:rPr lang="en-US" sz="2000" dirty="0">
                <a:solidFill>
                  <a:schemeClr val="accent1">
                    <a:lumMod val="60000"/>
                    <a:lumOff val="40000"/>
                  </a:schemeClr>
                </a:solidFill>
              </a:rPr>
              <a:t> </a:t>
            </a:r>
            <a:r>
              <a:rPr lang="en-US" sz="2000" b="1" dirty="0">
                <a:solidFill>
                  <a:schemeClr val="accent1">
                    <a:lumMod val="60000"/>
                    <a:lumOff val="40000"/>
                  </a:schemeClr>
                </a:solidFill>
              </a:rPr>
              <a:t>by Christine </a:t>
            </a:r>
            <a:r>
              <a:rPr lang="en-US" sz="2000" b="1" dirty="0" err="1">
                <a:solidFill>
                  <a:schemeClr val="accent1">
                    <a:lumMod val="60000"/>
                    <a:lumOff val="40000"/>
                  </a:schemeClr>
                </a:solidFill>
              </a:rPr>
              <a:t>Bresnahan</a:t>
            </a:r>
            <a:r>
              <a:rPr lang="en-US" sz="2000" b="1" dirty="0">
                <a:solidFill>
                  <a:schemeClr val="accent1">
                    <a:lumMod val="60000"/>
                    <a:lumOff val="40000"/>
                  </a:schemeClr>
                </a:solidFill>
              </a:rPr>
              <a:t> and Richard Blum</a:t>
            </a:r>
            <a:endParaRPr lang="en-US" sz="2000" b="1" dirty="0" smtClean="0">
              <a:solidFill>
                <a:schemeClr val="accent1">
                  <a:lumMod val="60000"/>
                  <a:lumOff val="40000"/>
                </a:schemeClr>
              </a:solidFill>
            </a:endParaRPr>
          </a:p>
          <a:p>
            <a:pPr marL="285750" indent="-285750" algn="l">
              <a:buFont typeface="Arial" panose="020B0604020202020204" pitchFamily="34" charset="0"/>
              <a:buChar char="•"/>
            </a:pPr>
            <a:r>
              <a:rPr lang="en-US" sz="2000" b="1" dirty="0" smtClean="0">
                <a:solidFill>
                  <a:schemeClr val="accent4">
                    <a:lumMod val="40000"/>
                    <a:lumOff val="60000"/>
                  </a:schemeClr>
                </a:solidFill>
              </a:rPr>
              <a:t>Linux </a:t>
            </a:r>
            <a:r>
              <a:rPr lang="en-US" sz="2000" b="1" dirty="0">
                <a:solidFill>
                  <a:schemeClr val="accent4">
                    <a:lumMod val="40000"/>
                    <a:lumOff val="60000"/>
                  </a:schemeClr>
                </a:solidFill>
              </a:rPr>
              <a:t>101 Hacks </a:t>
            </a:r>
            <a:r>
              <a:rPr lang="en-US" sz="2000" b="1" dirty="0" smtClean="0">
                <a:solidFill>
                  <a:schemeClr val="accent4">
                    <a:lumMod val="40000"/>
                    <a:lumOff val="60000"/>
                  </a:schemeClr>
                </a:solidFill>
              </a:rPr>
              <a:t>2</a:t>
            </a:r>
            <a:r>
              <a:rPr lang="en-US" sz="2000" b="1" baseline="30000" dirty="0" smtClean="0">
                <a:solidFill>
                  <a:schemeClr val="accent4">
                    <a:lumMod val="40000"/>
                    <a:lumOff val="60000"/>
                  </a:schemeClr>
                </a:solidFill>
              </a:rPr>
              <a:t>nd</a:t>
            </a:r>
            <a:r>
              <a:rPr lang="en-US" sz="2000" b="1" dirty="0" smtClean="0">
                <a:solidFill>
                  <a:schemeClr val="accent4">
                    <a:lumMod val="40000"/>
                    <a:lumOff val="60000"/>
                  </a:schemeClr>
                </a:solidFill>
              </a:rPr>
              <a:t> edition, </a:t>
            </a:r>
            <a:r>
              <a:rPr lang="en-US" sz="2000" b="1" dirty="0">
                <a:solidFill>
                  <a:schemeClr val="accent4">
                    <a:lumMod val="40000"/>
                    <a:lumOff val="60000"/>
                  </a:schemeClr>
                </a:solidFill>
              </a:rPr>
              <a:t>by Ramesh Natarajan</a:t>
            </a:r>
          </a:p>
          <a:p>
            <a:pPr algn="l"/>
            <a:endParaRPr lang="en-US" dirty="0"/>
          </a:p>
        </p:txBody>
      </p:sp>
    </p:spTree>
    <p:extLst>
      <p:ext uri="{BB962C8B-B14F-4D97-AF65-F5344CB8AC3E}">
        <p14:creationId xmlns:p14="http://schemas.microsoft.com/office/powerpoint/2010/main" val="307398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pPr algn="l"/>
            <a:r>
              <a:rPr lang="en-US" dirty="0" smtClean="0"/>
              <a:t>Sources:</a:t>
            </a:r>
          </a:p>
          <a:p>
            <a:pPr marL="285750" indent="-285750" algn="l">
              <a:buFont typeface="Arial" panose="020B0604020202020204" pitchFamily="34" charset="0"/>
              <a:buChar char="•"/>
            </a:pPr>
            <a:r>
              <a:rPr lang="en-US" u="sng" dirty="0">
                <a:hlinkClick r:id="rId2"/>
              </a:rPr>
              <a:t>https://www.freecodecamp.org/news/the-linux-ls-command-how-to-list-files-in-a-directory-with-options</a:t>
            </a:r>
            <a:r>
              <a:rPr lang="en-US" u="sng" dirty="0" smtClean="0">
                <a:hlinkClick r:id="rId2"/>
              </a:rPr>
              <a:t>/</a:t>
            </a:r>
            <a:endParaRPr lang="en-US" u="sng" dirty="0" smtClean="0"/>
          </a:p>
          <a:p>
            <a:pPr marL="285750" indent="-285750" algn="l">
              <a:buFont typeface="Arial" panose="020B0604020202020204" pitchFamily="34" charset="0"/>
              <a:buChar char="•"/>
            </a:pPr>
            <a:r>
              <a:rPr lang="en-US" u="sng" dirty="0">
                <a:hlinkClick r:id="rId3"/>
              </a:rPr>
              <a:t>https://</a:t>
            </a:r>
            <a:r>
              <a:rPr lang="en-US" u="sng" dirty="0" smtClean="0">
                <a:hlinkClick r:id="rId3"/>
              </a:rPr>
              <a:t>www.rapidtables.com/code/linux/ls.html</a:t>
            </a:r>
            <a:endParaRPr lang="en-US" u="sng" dirty="0" smtClean="0"/>
          </a:p>
          <a:p>
            <a:pPr marL="285750" indent="-285750" algn="l">
              <a:buFont typeface="Arial" panose="020B0604020202020204" pitchFamily="34" charset="0"/>
              <a:buChar char="•"/>
            </a:pPr>
            <a:r>
              <a:rPr lang="en-US" dirty="0">
                <a:hlinkClick r:id="rId4"/>
              </a:rPr>
              <a:t>https://</a:t>
            </a:r>
            <a:r>
              <a:rPr lang="en-US" dirty="0" smtClean="0">
                <a:hlinkClick r:id="rId4"/>
              </a:rPr>
              <a:t>www.mkssoftware.com/docs/man1/ls.1.asp</a:t>
            </a:r>
            <a:endParaRPr lang="en-US" dirty="0" smtClean="0"/>
          </a:p>
          <a:p>
            <a:pPr algn="l"/>
            <a:endParaRPr lang="en-US" dirty="0"/>
          </a:p>
        </p:txBody>
      </p:sp>
    </p:spTree>
    <p:extLst>
      <p:ext uri="{BB962C8B-B14F-4D97-AF65-F5344CB8AC3E}">
        <p14:creationId xmlns:p14="http://schemas.microsoft.com/office/powerpoint/2010/main" val="312136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Finding and searching for </a:t>
            </a:r>
            <a:r>
              <a:rPr lang="en-US" dirty="0" smtClean="0"/>
              <a:t>files</a:t>
            </a:r>
            <a:endParaRPr lang="en-US" dirty="0"/>
          </a:p>
        </p:txBody>
      </p:sp>
      <p:sp>
        <p:nvSpPr>
          <p:cNvPr id="5" name="Subtitle 4"/>
          <p:cNvSpPr>
            <a:spLocks noGrp="1"/>
          </p:cNvSpPr>
          <p:nvPr>
            <p:ph type="subTitle" idx="1"/>
          </p:nvPr>
        </p:nvSpPr>
        <p:spPr/>
        <p:txBody>
          <a:bodyPr/>
          <a:lstStyle/>
          <a:p>
            <a:pPr algn="l"/>
            <a:r>
              <a:rPr lang="en-US" dirty="0" smtClean="0"/>
              <a:t>The “find” command:</a:t>
            </a:r>
          </a:p>
          <a:p>
            <a:pPr algn="l"/>
            <a:r>
              <a:rPr lang="en-US" dirty="0"/>
              <a:t>The </a:t>
            </a:r>
            <a:r>
              <a:rPr lang="en-US" b="1" dirty="0">
                <a:solidFill>
                  <a:srgbClr val="FFFF00"/>
                </a:solidFill>
              </a:rPr>
              <a:t>find</a:t>
            </a:r>
            <a:r>
              <a:rPr lang="en-US" dirty="0"/>
              <a:t> command is one of the most powerful tools in the Linux system administrators arsenal. It searches for files and directories in a directory hierarchy based on a user given expression and can perform user-specified action on each matched file.</a:t>
            </a:r>
          </a:p>
        </p:txBody>
      </p:sp>
      <p:pic>
        <p:nvPicPr>
          <p:cNvPr id="6" name="Picture 5"/>
          <p:cNvPicPr>
            <a:picLocks noChangeAspect="1"/>
          </p:cNvPicPr>
          <p:nvPr/>
        </p:nvPicPr>
        <p:blipFill>
          <a:blip r:embed="rId2"/>
          <a:stretch>
            <a:fillRect/>
          </a:stretch>
        </p:blipFill>
        <p:spPr>
          <a:xfrm>
            <a:off x="1471612" y="3302282"/>
            <a:ext cx="9248775" cy="885825"/>
          </a:xfrm>
          <a:prstGeom prst="rect">
            <a:avLst/>
          </a:prstGeom>
        </p:spPr>
      </p:pic>
    </p:spTree>
    <p:extLst>
      <p:ext uri="{BB962C8B-B14F-4D97-AF65-F5344CB8AC3E}">
        <p14:creationId xmlns:p14="http://schemas.microsoft.com/office/powerpoint/2010/main" val="182578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pic>
        <p:nvPicPr>
          <p:cNvPr id="7" name="Picture 6"/>
          <p:cNvPicPr>
            <a:picLocks noChangeAspect="1"/>
          </p:cNvPicPr>
          <p:nvPr/>
        </p:nvPicPr>
        <p:blipFill>
          <a:blip r:embed="rId2"/>
          <a:stretch>
            <a:fillRect/>
          </a:stretch>
        </p:blipFill>
        <p:spPr>
          <a:xfrm>
            <a:off x="1452562" y="433120"/>
            <a:ext cx="9286875" cy="4566447"/>
          </a:xfrm>
          <a:prstGeom prst="rect">
            <a:avLst/>
          </a:prstGeom>
        </p:spPr>
      </p:pic>
      <p:pic>
        <p:nvPicPr>
          <p:cNvPr id="8" name="Picture 7"/>
          <p:cNvPicPr>
            <a:picLocks noChangeAspect="1"/>
          </p:cNvPicPr>
          <p:nvPr/>
        </p:nvPicPr>
        <p:blipFill>
          <a:blip r:embed="rId3"/>
          <a:stretch>
            <a:fillRect/>
          </a:stretch>
        </p:blipFill>
        <p:spPr>
          <a:xfrm>
            <a:off x="1452561" y="4999568"/>
            <a:ext cx="9291783" cy="931214"/>
          </a:xfrm>
          <a:prstGeom prst="rect">
            <a:avLst/>
          </a:prstGeom>
        </p:spPr>
      </p:pic>
    </p:spTree>
    <p:extLst>
      <p:ext uri="{BB962C8B-B14F-4D97-AF65-F5344CB8AC3E}">
        <p14:creationId xmlns:p14="http://schemas.microsoft.com/office/powerpoint/2010/main" val="40471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271587" y="3625952"/>
            <a:ext cx="9648825" cy="1828800"/>
          </a:xfrm>
          <a:prstGeom prst="rect">
            <a:avLst/>
          </a:prstGeom>
        </p:spPr>
      </p:pic>
      <p:pic>
        <p:nvPicPr>
          <p:cNvPr id="7" name="Picture 6"/>
          <p:cNvPicPr>
            <a:picLocks noChangeAspect="1"/>
          </p:cNvPicPr>
          <p:nvPr/>
        </p:nvPicPr>
        <p:blipFill>
          <a:blip r:embed="rId3"/>
          <a:stretch>
            <a:fillRect/>
          </a:stretch>
        </p:blipFill>
        <p:spPr>
          <a:xfrm>
            <a:off x="1271587" y="558902"/>
            <a:ext cx="9648825" cy="3067050"/>
          </a:xfrm>
          <a:prstGeom prst="rect">
            <a:avLst/>
          </a:prstGeom>
        </p:spPr>
      </p:pic>
      <p:pic>
        <p:nvPicPr>
          <p:cNvPr id="9" name="Picture 8"/>
          <p:cNvPicPr>
            <a:picLocks noChangeAspect="1"/>
          </p:cNvPicPr>
          <p:nvPr/>
        </p:nvPicPr>
        <p:blipFill>
          <a:blip r:embed="rId4"/>
          <a:stretch>
            <a:fillRect/>
          </a:stretch>
        </p:blipFill>
        <p:spPr>
          <a:xfrm>
            <a:off x="1271587" y="5454752"/>
            <a:ext cx="9648825" cy="860590"/>
          </a:xfrm>
          <a:prstGeom prst="rect">
            <a:avLst/>
          </a:prstGeom>
        </p:spPr>
      </p:pic>
    </p:spTree>
    <p:extLst>
      <p:ext uri="{BB962C8B-B14F-4D97-AF65-F5344CB8AC3E}">
        <p14:creationId xmlns:p14="http://schemas.microsoft.com/office/powerpoint/2010/main" val="45932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1374</Words>
  <Application>Microsoft Office PowerPoint</Application>
  <PresentationFormat>Widescreen</PresentationFormat>
  <Paragraphs>138</Paragraphs>
  <Slides>59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Arial</vt:lpstr>
      <vt:lpstr>Calibri</vt:lpstr>
      <vt:lpstr>Calibri Light</vt:lpstr>
      <vt:lpstr>Century Gothic</vt:lpstr>
      <vt:lpstr>Dubai Light</vt:lpstr>
      <vt:lpstr>Roboto</vt:lpstr>
      <vt:lpstr>Office Theme</vt:lpstr>
      <vt:lpstr>1_Office Theme</vt:lpstr>
      <vt:lpstr>PowerPoint Presentation</vt:lpstr>
      <vt:lpstr>Contents</vt:lpstr>
      <vt:lpstr>Introduction</vt:lpstr>
      <vt:lpstr>List files and directories</vt:lpstr>
      <vt:lpstr>PowerPoint Presentation</vt:lpstr>
      <vt:lpstr>PowerPoint Presentation</vt:lpstr>
      <vt:lpstr>Finding and searching for files</vt:lpstr>
      <vt:lpstr>PowerPoint Presentation</vt:lpstr>
      <vt:lpstr>PowerPoint Presentation</vt:lpstr>
      <vt:lpstr>PowerPoint Presentation</vt:lpstr>
      <vt:lpstr>PowerPoint Presentation</vt:lpstr>
      <vt:lpstr>PowerPoint Presentation</vt:lpstr>
      <vt:lpstr>PowerPoint Presentation</vt:lpstr>
      <vt:lpstr>Deleting, copying and moving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Wildcards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Books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Amir.h21 Najafi zadeh</dc:creator>
  <cp:lastModifiedBy>Amir.h21 Najafi zadeh</cp:lastModifiedBy>
  <cp:revision>33</cp:revision>
  <dcterms:created xsi:type="dcterms:W3CDTF">2021-02-16T14:41:46Z</dcterms:created>
  <dcterms:modified xsi:type="dcterms:W3CDTF">2021-02-18T08:49:02Z</dcterms:modified>
</cp:coreProperties>
</file>