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پروژه درس حسگری و اندازه‌‌گیری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علی یداللهی – ۴۰۰۱۰۲۲۳۳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امیرحسین دهقانپور - ۴۰۰۱۰۱۱۸۶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624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66206"/>
            <a:ext cx="9905999" cy="5329645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خروجی نهایی مدار به ازای فرکانس ۱ هرتز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0" y="2599508"/>
            <a:ext cx="10292902" cy="20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2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خروجی به ازای چند فرکانس خارج از بازه فرکانسی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۲۰ هرتز</a:t>
            </a:r>
          </a:p>
          <a:p>
            <a:pPr algn="r" rtl="1"/>
            <a:endParaRPr lang="fa-IR" dirty="0" smtClean="0"/>
          </a:p>
          <a:p>
            <a:pPr algn="r" rtl="1"/>
            <a:endParaRPr lang="fa-IR" dirty="0"/>
          </a:p>
          <a:p>
            <a:pPr algn="r" rtl="1"/>
            <a:r>
              <a:rPr lang="fa-IR" dirty="0" smtClean="0"/>
              <a:t>۴۰ هرتز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2237371"/>
            <a:ext cx="9004503" cy="166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4057010"/>
            <a:ext cx="9004503" cy="17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1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۱۰۰ هرتز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54" y="3091886"/>
            <a:ext cx="9862457" cy="18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ﻧﺘﻴﺠﻪﮔﻴﺮﻱ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12170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ﺑﻨﺎﺑﺮﺍﻳﻦ ﻣﺸﺎﻫﺪﻩ ﻛﺮﺩﻳﻢ ﻛﻪ ﻣﺪﺍﺭﻓﺮﻛﺎﻧﺲ۱ﻫﺮﺗﺰﻛﻪ ﺩﺭ ﻣﺤﺪﻭﺩﻩ ﻓﺮﻛﺎﻧﺴﻲ ﻣﺪﺍﺭﺍﺳﺖ ﺭﺍ ﻋﺒﻮﺭﻣﻲﺩﻫﺪ ﻭﺁﻥﺭﺍ ﺑﻪﺧﻮﺑﻲ ﺗﻘﻮﻳﺖ ﻣﻲﻛﻨﺪ ﻭ ﻧﻮﻳﺰ ﺭﺍ ﺣﺬﻑ ﻣﻲﻛﻨﺪ.ﺍﻣﺎ ﻓﺮﻛﺎﻧﺲﻫﺎﻱﺧﺎﺭﺝ ﺍﺯ ﻣﺤﺪﻭﺩﻩ ﻋﺒﻮﺭﺩﺍﺩﻩ ﻧﻤﻲﺷﻮﻧﺪ</a:t>
            </a:r>
            <a:r>
              <a:rPr lang="fa-IR" dirty="0">
                <a:cs typeface="B Nazanin" panose="00000400000000000000" pitchFamily="2" charset="-78"/>
              </a:rPr>
              <a:t>. 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339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ﻣﻘﺪﻣﻪ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Low" rtl="1"/>
            <a:r>
              <a:rPr lang="fa-IR" dirty="0">
                <a:cs typeface="B Nazanin" panose="00000400000000000000" pitchFamily="2" charset="-78"/>
              </a:rPr>
              <a:t>ﺩﺭﺍﻧﺴﺎﻥﻫﺎﭘﺎﻫﺎﺍﺯﺍﻫﻤﻴﺘﻲﺍﺳﺎﺳﻲﺩﺭﺣﺮﻛﺖ،ﺣﻤﺎﻳﺖ ﺍﺯﻭﺯﻥﺑﺪﻥﻭﺣﻔﻆﺗﻌﺎﺩﻝﺑﺮﺧﻮﺭﺩﺍﺭﻫﺴﺘﻨﺪ. ﻓﺮﺁﻳﻨﺪ ﻛﻠﻲﺭﺍﻩﺭﻓﺘﻦﻭﺩﻭﻳﺪﻥﺩﺭﺍﻛﺜﺮﭘﺴﺘﺎﻧﺪﺍﺭﺍﻥﻣﺸﺎﺑﻪﺍﺳﺖ. ﺍﻣﺎﺩﺭﺣﺎﻟﻲﻛﻪﺍﻛﺜﺮﭘﺴﺘﺎﻧﺪﺍﺭﺍﻥﻓﻘﻂﺍﻧﮕﺸﺘﺎﻥﺧﻮﺩﺭﺍ ﺭﻭﻱﺯﻣﻴﻦﻗﺮﺍﺭﻣﻲﺩﻫﻨﺪﺍﻧﺴﺎﻥﻫﺎﻛﻞﭘﺎﺍﺯﺟﻤﻠﻪﭘﺎﺷﻨﻪ ﺭﺍﺭﻭﻱﺯﻣﻴﻦﻗﺮﺍﺭﻣﻲﺩﻫﻨﺪ.ﺑﻨﺎﺑﺮﺍﻳﻦﺑﺮﺍﻱﺍﻧﺪﺍﺯﻩﮔﻴﺮﻱ ﻧﻴﺮﻭﻫﺎﻱﻭﺍﺭﺩﺷﺪﻩﺑﺮﭘﺎﺩﺭﻫﻨﮕﺎﻡﺭﺍﻩﺭﻓﺘﻦﻭﺩﻭﻳﺪﻥ ﻧﻴﺎﺯﺑﻪﻗﺮﺍﺭﺩﺍﺩﻥﺣﺴﮕﺮﻫﻢﺩﺭﺟﻠﻮﻱﭘﺎﻭﻫﻢﭘﺎﺷﻨﻪﭘﺎ ﺍﺳﺖ. ﺗﺎﻛﻨﻮﻥﺣﺴﮕﺮﻫﺎﻱﭘﻴﺰﻭﺍﻟﻜﺘﺮﻳﻚﺩﺭﺑﺴﻴﺎﺭﻱ ﺍﺯﻛﺎﺭﺑﺮﺩﻫﺎﻱﻣﺮﺗﺒﻂﺑﺎﺣﻮﺯﻩﭘﺰﺷﻜﻲﻭﺑﺪﻥﺍﻧﺴﺎﻥ ﺍﺳﺘﻔﺎﺩﻩﺷﺪﻩﺍﻧﺪ. ﺩﺭﺍﻳﻦﭘﺮﻭﮊﻩﻧﻴﺮﻭﻱﺍﻋﻤﺎﻝﺷﺪﻩﺩﺭ ﺟﻠﻮﻭﻋﻘﺐﻳﻚﭘﺎﺩﺭﻫﻨﮕﺎﻡﻗﺪﻡﺑﺮﺩﺍﺷﺘﻦﺑﺎﺍﺳﺘﻔﺎﺩﻩ ﺍﺯﺣﺴﮕﺮﻫﺎﻱﭘﻴﺰﻭﺍﻟﻜﺘﺮﻳﻚﺍﻧﺪﺍﺯﻩﮔﻴﺮﻱﺷﺪﻩﻭﮔﺎﻡ ﻫﺎﻱﻃﺮﺍﺣﻲﻣﺪﺍﺭﺁﻣﺎﻳﺶﻣﻨﺎﺳﺐﺑﺮﺍﻱﺗﻘﻮﻳﺖﺳﻴﮕﻨﺎﻝ ﺧﺮﻭﺟﻲﺣﺴﮕﺮﻭﺣﺬﻑﺳﻴﮕﻨﺎﻝﻫﺎﻱﻣﺰﺍﺣﻢﺑﻪﻭﺳﻴﻠﻪ </a:t>
            </a:r>
            <a:r>
              <a:rPr lang="fa-IR" dirty="0" smtClean="0">
                <a:cs typeface="B Nazanin" panose="00000400000000000000" pitchFamily="2" charset="-78"/>
              </a:rPr>
              <a:t>ﻓﻴﻠﺘﺮﺁﻭﺭﺩﻩﺷﺪﻩﻭﺍﻳﻦﻣﺪﺍﺭﻫﺎﺑﻪﻭﺳﻴﻠﻪﻧﺮﻡﺍﻓﺰﺍﺭ</a:t>
            </a:r>
            <a:r>
              <a:rPr lang="en-US" dirty="0" smtClean="0">
                <a:cs typeface="B Nazanin" panose="00000400000000000000" pitchFamily="2" charset="-78"/>
              </a:rPr>
              <a:t>LTSPICE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ﺷﺒﻴﻪﺳﺎﺯﻱﺷﺪﻩﺍﻧﺪ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524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پیشﺯﻣﻴﻨﻪﻃﺮﺍﺣﻲ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مدلﺣﺴﮕﺮﺍﺳﺘﻔﺎﺩﻩﺷﺪﻩ: </a:t>
            </a:r>
            <a:r>
              <a:rPr lang="en-US" dirty="0" smtClean="0">
                <a:cs typeface="B Nazanin" panose="00000400000000000000" pitchFamily="2" charset="-78"/>
              </a:rPr>
              <a:t>TDKHF20-6R85003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ﺣﺴﺎﺳﻴﺖ :‌ </a:t>
            </a:r>
            <a:r>
              <a:rPr lang="en-US" dirty="0">
                <a:cs typeface="B Nazanin" panose="00000400000000000000" pitchFamily="2" charset="-78"/>
              </a:rPr>
              <a:t> 0.354v/m 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Young </a:t>
            </a:r>
            <a:r>
              <a:rPr lang="en-US" dirty="0" smtClean="0">
                <a:cs typeface="B Nazanin" panose="00000400000000000000" pitchFamily="2" charset="-78"/>
              </a:rPr>
              <a:t>modulus</a:t>
            </a:r>
            <a:r>
              <a:rPr lang="fa-IR" dirty="0" smtClean="0">
                <a:cs typeface="B Nazanin" panose="00000400000000000000" pitchFamily="2" charset="-78"/>
              </a:rPr>
              <a:t> :‌ </a:t>
            </a:r>
            <a:r>
              <a:rPr lang="en-US" dirty="0">
                <a:cs typeface="B Nazanin" panose="00000400000000000000" pitchFamily="2" charset="-78"/>
              </a:rPr>
              <a:t> 3.5kpa 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ﻣﻘﺎﻭﻣﺖﻭﻳﮋﻩ :‌ </a:t>
            </a:r>
            <a:r>
              <a:rPr lang="el-GR" dirty="0">
                <a:cs typeface="B Nazanin" panose="00000400000000000000" pitchFamily="2" charset="-78"/>
              </a:rPr>
              <a:t>4.6 × 109Ω</a:t>
            </a:r>
            <a:r>
              <a:rPr lang="en-US" dirty="0" smtClean="0">
                <a:cs typeface="B Nazanin" panose="00000400000000000000" pitchFamily="2" charset="-78"/>
              </a:rPr>
              <a:t>m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ﺣﺪﺍﻛﺜﺮﻭﻟﺘﺎﮊﺧﺮﻭﺟﻲﺣﺴﮕﺮﻫﺎ :‌ </a:t>
            </a:r>
            <a:r>
              <a:rPr lang="en-US" dirty="0" smtClean="0">
                <a:cs typeface="B Nazanin" panose="00000400000000000000" pitchFamily="2" charset="-78"/>
              </a:rPr>
              <a:t>0.38mv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ولتاژ خروجی :‌ ۲ تا ۲.۵ ولت    -   پهنای باند : ۰.۵ تا ۲ هرتز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328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ﮔﺎﻡﻫﺎﻱﻃﺮﺍﺣﻲ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ﺗﻘﻮﻳﺖﻛﻨﻨﺪﻩ </a:t>
            </a:r>
            <a:r>
              <a:rPr lang="en-US" dirty="0" smtClean="0"/>
              <a:t>Instrumentation</a:t>
            </a:r>
          </a:p>
          <a:p>
            <a:pPr algn="r" rtl="1"/>
            <a:r>
              <a:rPr lang="en-US" dirty="0" smtClean="0"/>
              <a:t>R1 = R3 = 1 k</a:t>
            </a:r>
          </a:p>
          <a:p>
            <a:pPr algn="r" rtl="1"/>
            <a:r>
              <a:rPr lang="en-US" dirty="0" smtClean="0"/>
              <a:t>R2 = 65 k </a:t>
            </a:r>
          </a:p>
          <a:p>
            <a:pPr algn="r" rtl="1"/>
            <a:r>
              <a:rPr lang="en-US" dirty="0" smtClean="0"/>
              <a:t>R4 = 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8" y="2249487"/>
            <a:ext cx="5355880" cy="32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1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48640"/>
            <a:ext cx="9870577" cy="5242561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فیلتر پایین گذر</a:t>
            </a:r>
          </a:p>
          <a:p>
            <a:pPr algn="r" rtl="1"/>
            <a:r>
              <a:rPr lang="en-US" dirty="0" smtClean="0"/>
              <a:t>R = </a:t>
            </a:r>
            <a:r>
              <a:rPr lang="en-US" dirty="0" err="1" smtClean="0"/>
              <a:t>Rf</a:t>
            </a:r>
            <a:r>
              <a:rPr lang="en-US" dirty="0" smtClean="0"/>
              <a:t> = 1 k</a:t>
            </a:r>
          </a:p>
          <a:p>
            <a:pPr algn="r" rtl="1"/>
            <a:r>
              <a:rPr lang="en-US" dirty="0" smtClean="0"/>
              <a:t>C = 100 µF</a:t>
            </a:r>
            <a:endParaRPr lang="fa-IR" dirty="0" smtClean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23" y="1590562"/>
            <a:ext cx="5849166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87829"/>
            <a:ext cx="9905999" cy="5203372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فیلتر بالاگذر</a:t>
            </a:r>
          </a:p>
          <a:p>
            <a:pPr algn="r" rtl="1"/>
            <a:r>
              <a:rPr lang="en-US" dirty="0" smtClean="0"/>
              <a:t>R = R2 = 1k</a:t>
            </a:r>
          </a:p>
          <a:p>
            <a:pPr algn="r" rtl="1"/>
            <a:r>
              <a:rPr lang="en-US" dirty="0" smtClean="0"/>
              <a:t>C = 300µF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0" y="1480053"/>
            <a:ext cx="5225699" cy="24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8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شماتیک کلی مدار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7" y="2249488"/>
            <a:ext cx="9308811" cy="3541712"/>
          </a:xfrm>
        </p:spPr>
      </p:pic>
    </p:spTree>
    <p:extLst>
      <p:ext uri="{BB962C8B-B14F-4D97-AF65-F5344CB8AC3E}">
        <p14:creationId xmlns:p14="http://schemas.microsoft.com/office/powerpoint/2010/main" val="31838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خروجی 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خروجی تقویت کننده‌ </a:t>
            </a:r>
            <a:r>
              <a:rPr lang="en-US" dirty="0" smtClean="0">
                <a:cs typeface="B Nazanin" panose="00000400000000000000" pitchFamily="2" charset="-78"/>
              </a:rPr>
              <a:t>Instrumentation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104902"/>
            <a:ext cx="9905999" cy="19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0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286" y="836023"/>
            <a:ext cx="9905999" cy="5268687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خروجی فیلتر بالاگذر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خروجی فیلتر پایین‌گذر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6" y="1474759"/>
            <a:ext cx="9862457" cy="1995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6" y="4383990"/>
            <a:ext cx="9905999" cy="18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86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183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 Nazanin</vt:lpstr>
      <vt:lpstr>Trebuchet MS</vt:lpstr>
      <vt:lpstr>Tw Cen MT</vt:lpstr>
      <vt:lpstr>Circuit</vt:lpstr>
      <vt:lpstr>پروژه درس حسگری و اندازه‌‌گیری</vt:lpstr>
      <vt:lpstr>ﻣﻘﺪﻣﻪ </vt:lpstr>
      <vt:lpstr>پیشﺯﻣﻴﻨﻪﻃﺮﺍﺣﻲ</vt:lpstr>
      <vt:lpstr>ﮔﺎﻡﻫﺎﻱﻃﺮﺍﺣﻲ</vt:lpstr>
      <vt:lpstr>PowerPoint Presentation</vt:lpstr>
      <vt:lpstr>PowerPoint Presentation</vt:lpstr>
      <vt:lpstr>شماتیک کلی مدار</vt:lpstr>
      <vt:lpstr>خروجی ها</vt:lpstr>
      <vt:lpstr>PowerPoint Presentation</vt:lpstr>
      <vt:lpstr>PowerPoint Presentation</vt:lpstr>
      <vt:lpstr>خروجی به ازای چند فرکانس خارج از بازه فرکانسی</vt:lpstr>
      <vt:lpstr>PowerPoint Presentation</vt:lpstr>
      <vt:lpstr>ﻧﺘﻴﺠﻪﮔﻴﺮﻱ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درس حسگری و اندازه‌‌گیری</dc:title>
  <dc:creator>HAMRAH</dc:creator>
  <cp:lastModifiedBy>HAMRAH</cp:lastModifiedBy>
  <cp:revision>5</cp:revision>
  <dcterms:created xsi:type="dcterms:W3CDTF">2024-02-02T22:03:43Z</dcterms:created>
  <dcterms:modified xsi:type="dcterms:W3CDTF">2024-02-02T22:57:30Z</dcterms:modified>
</cp:coreProperties>
</file>