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Vazirmatn"/>
      <p:regular r:id="rId36"/>
      <p:bold r:id="rId37"/>
    </p:embeddedFont>
    <p:embeddedFont>
      <p:font typeface="Vazirmatn ExtraBold"/>
      <p:bold r:id="rId38"/>
    </p:embeddedFont>
    <p:embeddedFont>
      <p:font typeface="Vazirmatn Medium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A0CB14-C9F2-4794-BF31-A181EA6352AC}">
  <a:tblStyle styleId="{EBA0CB14-C9F2-4794-BF31-A181EA635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VazirmatnMedium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Vazirmatn-bold.fntdata"/><Relationship Id="rId14" Type="http://schemas.openxmlformats.org/officeDocument/2006/relationships/slide" Target="slides/slide8.xml"/><Relationship Id="rId36" Type="http://schemas.openxmlformats.org/officeDocument/2006/relationships/font" Target="fonts/Vazirmatn-regular.fntdata"/><Relationship Id="rId17" Type="http://schemas.openxmlformats.org/officeDocument/2006/relationships/slide" Target="slides/slide11.xml"/><Relationship Id="rId39" Type="http://schemas.openxmlformats.org/officeDocument/2006/relationships/font" Target="fonts/VazirmatnMedium-regular.fntdata"/><Relationship Id="rId16" Type="http://schemas.openxmlformats.org/officeDocument/2006/relationships/slide" Target="slides/slide10.xml"/><Relationship Id="rId38" Type="http://schemas.openxmlformats.org/officeDocument/2006/relationships/font" Target="fonts/VazirmatnExtraBold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fb69cade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fb69cade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fb69cade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fb69cade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fb69cade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fb69cade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fb69cade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fb69cade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fb69cade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fb69cade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fb69cade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fb69cade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fb69cade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fb69cade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0fb69cade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0fb69cade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fb69cade1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fb69cade1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fb69cade1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0fb69cade1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fb69cad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fb69cad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0fb69cade1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0fb69cade1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fb69cade1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0fb69cade1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fb69cade1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0fb69cade1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0fb69cade1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0fb69cade1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0fb69cade1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0fb69cade1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fb69cade1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fb69cade1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0fb69cade1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0fb69cade1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0fb69cade1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0fb69cade1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0fb69cade1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0fb69cade1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0fb69cade1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0fb69cade1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fb69cade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fb69cade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fb69cade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fb69cade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fb69cade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fb69cade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fb69cade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fb69cade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fb69cade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fb69cade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fb69cade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fb69cade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fb69cade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fb69cade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zirmatn"/>
                <a:ea typeface="Vazirmatn"/>
                <a:cs typeface="Vazirmatn"/>
                <a:sym typeface="Vazirmatn"/>
              </a:rPr>
              <a:t>الگوریتم تبدیل NFA به DFA</a:t>
            </a:r>
            <a:endParaRPr>
              <a:latin typeface="Vazirmatn"/>
              <a:ea typeface="Vazirmatn"/>
              <a:cs typeface="Vazirmatn"/>
              <a:sym typeface="Vazirmat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/>
        </p:nvSpPr>
        <p:spPr>
          <a:xfrm>
            <a:off x="6047475" y="116250"/>
            <a:ext cx="293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azirmatn"/>
                <a:ea typeface="Vazirmatn"/>
                <a:cs typeface="Vazirmatn"/>
                <a:sym typeface="Vazirmatn"/>
              </a:rPr>
              <a:t>2- اعمال الگوریتم تبدیل</a:t>
            </a:r>
            <a:endParaRPr b="1" sz="1800">
              <a:solidFill>
                <a:schemeClr val="dk2"/>
              </a:solidFill>
              <a:latin typeface="Vazirmatn"/>
              <a:ea typeface="Vazirmatn"/>
              <a:cs typeface="Vazirmatn"/>
              <a:sym typeface="Vazirmatn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63" y="1496575"/>
            <a:ext cx="8703275" cy="125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7046875" y="1583700"/>
            <a:ext cx="1317600" cy="377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339275" y="1937225"/>
            <a:ext cx="813600" cy="377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/>
        </p:nvSpPr>
        <p:spPr>
          <a:xfrm>
            <a:off x="6047475" y="116250"/>
            <a:ext cx="293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azirmatn"/>
                <a:ea typeface="Vazirmatn"/>
                <a:cs typeface="Vazirmatn"/>
                <a:sym typeface="Vazirmatn"/>
              </a:rPr>
              <a:t>2- اعمال الگوریتم تبدیل</a:t>
            </a:r>
            <a:endParaRPr b="1" sz="1800">
              <a:solidFill>
                <a:schemeClr val="dk2"/>
              </a:solidFill>
              <a:latin typeface="Vazirmatn"/>
              <a:ea typeface="Vazirmatn"/>
              <a:cs typeface="Vazirmatn"/>
              <a:sym typeface="Vazirmatn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511500" y="915425"/>
            <a:ext cx="8121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مرحله اول : </a:t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الف ) گرفتن اپسیلون کلوژور حالت شروع</a:t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 </a:t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ب)  اضافه کردن آن به جدول DTrans</a:t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/>
        </p:nvSpPr>
        <p:spPr>
          <a:xfrm>
            <a:off x="6047475" y="116250"/>
            <a:ext cx="293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azirmatn"/>
                <a:ea typeface="Vazirmatn"/>
                <a:cs typeface="Vazirmatn"/>
                <a:sym typeface="Vazirmatn"/>
              </a:rPr>
              <a:t>2- اعمال الگوریتم تبدیل</a:t>
            </a:r>
            <a:endParaRPr b="1" sz="1800">
              <a:solidFill>
                <a:schemeClr val="dk2"/>
              </a:solidFill>
              <a:latin typeface="Vazirmatn"/>
              <a:ea typeface="Vazirmatn"/>
              <a:cs typeface="Vazirmatn"/>
              <a:sym typeface="Vazirmatn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511500" y="915425"/>
            <a:ext cx="812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الف ) گرفتن اپسیلون کلوژور حالت شروع</a:t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780800" y="915425"/>
            <a:ext cx="28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q0= 1,7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780800" y="1377125"/>
            <a:ext cx="28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q1= 2,4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780800" y="1890525"/>
            <a:ext cx="28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q2= a3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780800" y="2403925"/>
            <a:ext cx="28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q4= b5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2233775" y="2644450"/>
            <a:ext cx="334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.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.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.</a:t>
            </a:r>
            <a:endParaRPr b="1" sz="2200">
              <a:solidFill>
                <a:schemeClr val="dk2"/>
              </a:solidFill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9579" y="1838825"/>
            <a:ext cx="5867246" cy="20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/>
        </p:nvSpPr>
        <p:spPr>
          <a:xfrm>
            <a:off x="6047475" y="116250"/>
            <a:ext cx="293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azirmatn"/>
                <a:ea typeface="Vazirmatn"/>
                <a:cs typeface="Vazirmatn"/>
                <a:sym typeface="Vazirmatn"/>
              </a:rPr>
              <a:t>2- اعمال الگوریتم تبدیل</a:t>
            </a:r>
            <a:endParaRPr b="1" sz="1800">
              <a:solidFill>
                <a:schemeClr val="dk2"/>
              </a:solidFill>
              <a:latin typeface="Vazirmatn"/>
              <a:ea typeface="Vazirmatn"/>
              <a:cs typeface="Vazirmatn"/>
              <a:sym typeface="Vazirmatn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511500" y="647250"/>
            <a:ext cx="812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الف ) گرفتن اپسیلون کلوژور حالت شروع</a:t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20702" l="8023" r="8399" t="30111"/>
          <a:stretch/>
        </p:blipFill>
        <p:spPr>
          <a:xfrm>
            <a:off x="594362" y="1108939"/>
            <a:ext cx="8121000" cy="201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 rotWithShape="1">
          <a:blip r:embed="rId4">
            <a:alphaModFix/>
          </a:blip>
          <a:srcRect b="33317" l="11211" r="6895" t="46325"/>
          <a:stretch/>
        </p:blipFill>
        <p:spPr>
          <a:xfrm>
            <a:off x="594350" y="4713025"/>
            <a:ext cx="8808926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 rotWithShape="1">
          <a:blip r:embed="rId5">
            <a:alphaModFix/>
          </a:blip>
          <a:srcRect b="22448" l="10191" r="46897" t="36201"/>
          <a:stretch/>
        </p:blipFill>
        <p:spPr>
          <a:xfrm>
            <a:off x="594348" y="3128592"/>
            <a:ext cx="3617445" cy="1584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/>
        </p:nvSpPr>
        <p:spPr>
          <a:xfrm>
            <a:off x="6047475" y="116250"/>
            <a:ext cx="293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azirmatn"/>
                <a:ea typeface="Vazirmatn"/>
                <a:cs typeface="Vazirmatn"/>
                <a:sym typeface="Vazirmatn"/>
              </a:rPr>
              <a:t>2- اعمال الگوریتم تبدیل</a:t>
            </a:r>
            <a:endParaRPr b="1" sz="1800">
              <a:solidFill>
                <a:schemeClr val="dk2"/>
              </a:solidFill>
              <a:latin typeface="Vazirmatn"/>
              <a:ea typeface="Vazirmatn"/>
              <a:cs typeface="Vazirmatn"/>
              <a:sym typeface="Vazirmatn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511500" y="915425"/>
            <a:ext cx="812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جدول DTrans:</a:t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175" y="1803375"/>
            <a:ext cx="4031075" cy="16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/>
        </p:nvSpPr>
        <p:spPr>
          <a:xfrm>
            <a:off x="6047475" y="116250"/>
            <a:ext cx="293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azirmatn"/>
                <a:ea typeface="Vazirmatn"/>
                <a:cs typeface="Vazirmatn"/>
                <a:sym typeface="Vazirmatn"/>
              </a:rPr>
              <a:t>2- اعمال الگوریتم تبدیل</a:t>
            </a:r>
            <a:endParaRPr b="1" sz="1800">
              <a:solidFill>
                <a:schemeClr val="dk2"/>
              </a:solidFill>
              <a:latin typeface="Vazirmatn"/>
              <a:ea typeface="Vazirmatn"/>
              <a:cs typeface="Vazirmatn"/>
              <a:sym typeface="Vazirmatn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511500" y="915425"/>
            <a:ext cx="812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جدول DTrans:</a:t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4167000" y="1377125"/>
            <a:ext cx="40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A</a:t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511500" y="2660225"/>
            <a:ext cx="180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Value : [1,2,3,5]</a:t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2797975" y="2916125"/>
            <a:ext cx="223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Marked </a:t>
            </a: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: True/False</a:t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5625550" y="3056875"/>
            <a:ext cx="95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ECM_a</a:t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6905050" y="3056875"/>
            <a:ext cx="95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ECM_b</a:t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8151000" y="2660225"/>
            <a:ext cx="95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Final</a:t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</p:txBody>
      </p:sp>
      <p:cxnSp>
        <p:nvCxnSpPr>
          <p:cNvPr id="185" name="Google Shape;185;p27"/>
          <p:cNvCxnSpPr>
            <a:stCxn id="179" idx="2"/>
            <a:endCxn id="180" idx="0"/>
          </p:cNvCxnSpPr>
          <p:nvPr/>
        </p:nvCxnSpPr>
        <p:spPr>
          <a:xfrm rot="5400000">
            <a:off x="2481900" y="772625"/>
            <a:ext cx="821400" cy="295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7"/>
          <p:cNvCxnSpPr>
            <a:stCxn id="179" idx="2"/>
            <a:endCxn id="181" idx="0"/>
          </p:cNvCxnSpPr>
          <p:nvPr/>
        </p:nvCxnSpPr>
        <p:spPr>
          <a:xfrm rot="5400000">
            <a:off x="3604350" y="2150975"/>
            <a:ext cx="1077300" cy="453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7"/>
          <p:cNvCxnSpPr>
            <a:stCxn id="179" idx="2"/>
            <a:endCxn id="182" idx="0"/>
          </p:cNvCxnSpPr>
          <p:nvPr/>
        </p:nvCxnSpPr>
        <p:spPr>
          <a:xfrm flipH="1" rot="-5400000">
            <a:off x="4626300" y="1582025"/>
            <a:ext cx="1218000" cy="17316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7"/>
          <p:cNvCxnSpPr>
            <a:stCxn id="179" idx="2"/>
            <a:endCxn id="183" idx="0"/>
          </p:cNvCxnSpPr>
          <p:nvPr/>
        </p:nvCxnSpPr>
        <p:spPr>
          <a:xfrm flipH="1" rot="-5400000">
            <a:off x="5266050" y="942275"/>
            <a:ext cx="1218000" cy="30111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7"/>
          <p:cNvCxnSpPr>
            <a:stCxn id="179" idx="2"/>
            <a:endCxn id="184" idx="0"/>
          </p:cNvCxnSpPr>
          <p:nvPr/>
        </p:nvCxnSpPr>
        <p:spPr>
          <a:xfrm flipH="1" rot="-5400000">
            <a:off x="6087300" y="121025"/>
            <a:ext cx="821400" cy="425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/>
        </p:nvSpPr>
        <p:spPr>
          <a:xfrm>
            <a:off x="6047475" y="116250"/>
            <a:ext cx="293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azirmatn"/>
                <a:ea typeface="Vazirmatn"/>
                <a:cs typeface="Vazirmatn"/>
                <a:sym typeface="Vazirmatn"/>
              </a:rPr>
              <a:t>2- اعمال الگوریتم تبدیل</a:t>
            </a:r>
            <a:endParaRPr b="1" sz="1800">
              <a:solidFill>
                <a:schemeClr val="dk2"/>
              </a:solidFill>
              <a:latin typeface="Vazirmatn"/>
              <a:ea typeface="Vazirmatn"/>
              <a:cs typeface="Vazirmatn"/>
              <a:sym typeface="Vazirmatn"/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">
            <a:alphaModFix/>
          </a:blip>
          <a:srcRect b="46898" l="5898" r="12174" t="44419"/>
          <a:stretch/>
        </p:blipFill>
        <p:spPr>
          <a:xfrm>
            <a:off x="0" y="1943475"/>
            <a:ext cx="9144000" cy="2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 rotWithShape="1">
          <a:blip r:embed="rId4">
            <a:alphaModFix/>
          </a:blip>
          <a:srcRect b="34836" l="5870" r="7930" t="47570"/>
          <a:stretch/>
        </p:blipFill>
        <p:spPr>
          <a:xfrm>
            <a:off x="0" y="2150450"/>
            <a:ext cx="9144000" cy="46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 rotWithShape="1">
          <a:blip r:embed="rId3">
            <a:alphaModFix/>
          </a:blip>
          <a:srcRect b="46898" l="11733" r="71205" t="44419"/>
          <a:stretch/>
        </p:blipFill>
        <p:spPr>
          <a:xfrm>
            <a:off x="286975" y="1943475"/>
            <a:ext cx="1904101" cy="2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 rotWithShape="1">
          <a:blip r:embed="rId3">
            <a:alphaModFix/>
          </a:blip>
          <a:srcRect b="29944" l="9206" r="12170" t="61373"/>
          <a:stretch/>
        </p:blipFill>
        <p:spPr>
          <a:xfrm>
            <a:off x="120050" y="2590525"/>
            <a:ext cx="8775102" cy="2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/>
          <p:nvPr/>
        </p:nvSpPr>
        <p:spPr>
          <a:xfrm>
            <a:off x="511500" y="915425"/>
            <a:ext cx="812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جدول DTrans:</a:t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/>
        </p:nvSpPr>
        <p:spPr>
          <a:xfrm>
            <a:off x="6047475" y="116250"/>
            <a:ext cx="293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azirmatn"/>
                <a:ea typeface="Vazirmatn"/>
                <a:cs typeface="Vazirmatn"/>
                <a:sym typeface="Vazirmatn"/>
              </a:rPr>
              <a:t>2- اعمال الگوریتم تبدیل</a:t>
            </a:r>
            <a:endParaRPr b="1" sz="1800">
              <a:solidFill>
                <a:schemeClr val="dk2"/>
              </a:solidFill>
              <a:latin typeface="Vazirmatn"/>
              <a:ea typeface="Vazirmatn"/>
              <a:cs typeface="Vazirmatn"/>
              <a:sym typeface="Vazirmatn"/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4493300" y="838600"/>
            <a:ext cx="43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ب)  اضافه کردن آن به جدول DTrans</a:t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</p:txBody>
      </p:sp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 b="24143" l="6472" r="36602" t="40460"/>
          <a:stretch/>
        </p:blipFill>
        <p:spPr>
          <a:xfrm>
            <a:off x="384150" y="2070650"/>
            <a:ext cx="8457648" cy="12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/>
        </p:nvSpPr>
        <p:spPr>
          <a:xfrm>
            <a:off x="6047475" y="116250"/>
            <a:ext cx="293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azirmatn"/>
                <a:ea typeface="Vazirmatn"/>
                <a:cs typeface="Vazirmatn"/>
                <a:sym typeface="Vazirmatn"/>
              </a:rPr>
              <a:t>2- اعمال الگوریتم تبدیل</a:t>
            </a:r>
            <a:endParaRPr b="1" sz="1800">
              <a:solidFill>
                <a:schemeClr val="dk2"/>
              </a:solidFill>
              <a:latin typeface="Vazirmatn"/>
              <a:ea typeface="Vazirmatn"/>
              <a:cs typeface="Vazirmatn"/>
              <a:sym typeface="Vazirmatn"/>
            </a:endParaRPr>
          </a:p>
        </p:txBody>
      </p:sp>
      <p:pic>
        <p:nvPicPr>
          <p:cNvPr id="212" name="Google Shape;212;p30"/>
          <p:cNvPicPr preferRelativeResize="0"/>
          <p:nvPr/>
        </p:nvPicPr>
        <p:blipFill rotWithShape="1">
          <a:blip r:embed="rId3">
            <a:alphaModFix/>
          </a:blip>
          <a:srcRect b="0" l="0" r="0" t="4770"/>
          <a:stretch/>
        </p:blipFill>
        <p:spPr>
          <a:xfrm>
            <a:off x="297325" y="1398925"/>
            <a:ext cx="8393525" cy="19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/>
        </p:nvSpPr>
        <p:spPr>
          <a:xfrm>
            <a:off x="6047475" y="116250"/>
            <a:ext cx="293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azirmatn"/>
                <a:ea typeface="Vazirmatn"/>
                <a:cs typeface="Vazirmatn"/>
                <a:sym typeface="Vazirmatn"/>
              </a:rPr>
              <a:t>2- اعمال الگوریتم تبدیل</a:t>
            </a:r>
            <a:endParaRPr b="1" sz="1800">
              <a:solidFill>
                <a:schemeClr val="dk2"/>
              </a:solidFill>
              <a:latin typeface="Vazirmatn"/>
              <a:ea typeface="Vazirmatn"/>
              <a:cs typeface="Vazirmatn"/>
              <a:sym typeface="Vazirmatn"/>
            </a:endParaRPr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75" y="820350"/>
            <a:ext cx="8125450" cy="39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5478950" y="167725"/>
            <a:ext cx="3591000" cy="4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Vazirmatn"/>
                <a:ea typeface="Vazirmatn"/>
                <a:cs typeface="Vazirmatn"/>
                <a:sym typeface="Vazirmatn"/>
              </a:rPr>
              <a:t>الگوریتم تبدیل NFA به DFA</a:t>
            </a:r>
            <a:endParaRPr b="1" sz="2400">
              <a:latin typeface="Vazirmatn"/>
              <a:ea typeface="Vazirmatn"/>
              <a:cs typeface="Vazirmatn"/>
              <a:sym typeface="Vazirmatn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103650" y="1719175"/>
            <a:ext cx="293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azirmatn"/>
                <a:ea typeface="Vazirmatn"/>
                <a:cs typeface="Vazirmatn"/>
                <a:sym typeface="Vazirmatn"/>
              </a:rPr>
              <a:t>1- گرفتن NFA از کاربر</a:t>
            </a:r>
            <a:endParaRPr b="1" sz="1800">
              <a:solidFill>
                <a:schemeClr val="dk2"/>
              </a:solidFill>
              <a:latin typeface="Vazirmatn"/>
              <a:ea typeface="Vazirmatn"/>
              <a:cs typeface="Vazirmatn"/>
              <a:sym typeface="Vazirmatn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103650" y="2306250"/>
            <a:ext cx="293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azirmatn"/>
                <a:ea typeface="Vazirmatn"/>
                <a:cs typeface="Vazirmatn"/>
                <a:sym typeface="Vazirmatn"/>
              </a:rPr>
              <a:t>2- اعمال الگوریتم تبدیل</a:t>
            </a:r>
            <a:endParaRPr b="1" sz="1800">
              <a:solidFill>
                <a:schemeClr val="dk2"/>
              </a:solidFill>
              <a:latin typeface="Vazirmatn"/>
              <a:ea typeface="Vazirmatn"/>
              <a:cs typeface="Vazirmatn"/>
              <a:sym typeface="Vazirmat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103650" y="2893325"/>
            <a:ext cx="293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azirmatn"/>
                <a:ea typeface="Vazirmatn"/>
                <a:cs typeface="Vazirmatn"/>
                <a:sym typeface="Vazirmatn"/>
              </a:rPr>
              <a:t>3</a:t>
            </a:r>
            <a:r>
              <a:rPr b="1" lang="en" sz="1800">
                <a:solidFill>
                  <a:schemeClr val="dk2"/>
                </a:solidFill>
                <a:latin typeface="Vazirmatn"/>
                <a:ea typeface="Vazirmatn"/>
                <a:cs typeface="Vazirmatn"/>
                <a:sym typeface="Vazirmatn"/>
              </a:rPr>
              <a:t>- چاپ DFA خروجی</a:t>
            </a:r>
            <a:endParaRPr b="1" sz="1800">
              <a:solidFill>
                <a:schemeClr val="dk2"/>
              </a:solidFill>
              <a:latin typeface="Vazirmatn"/>
              <a:ea typeface="Vazirmatn"/>
              <a:cs typeface="Vazirmatn"/>
              <a:sym typeface="Vazirmat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/>
        </p:nvSpPr>
        <p:spPr>
          <a:xfrm>
            <a:off x="6047475" y="116250"/>
            <a:ext cx="293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azirmatn"/>
                <a:ea typeface="Vazirmatn"/>
                <a:cs typeface="Vazirmatn"/>
                <a:sym typeface="Vazirmatn"/>
              </a:rPr>
              <a:t>2- اعمال الگوریتم تبدیل</a:t>
            </a:r>
            <a:endParaRPr b="1" sz="1800">
              <a:solidFill>
                <a:schemeClr val="dk2"/>
              </a:solidFill>
              <a:latin typeface="Vazirmatn"/>
              <a:ea typeface="Vazirmatn"/>
              <a:cs typeface="Vazirmatn"/>
              <a:sym typeface="Vazirmatn"/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511500" y="915425"/>
            <a:ext cx="8121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مرحله دوم: مارک کردن اعضای جدول DTrans</a:t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  <a:p>
            <a:pPr indent="45720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الف ) بررسی وجود عضو مارک نشده در DTrans</a:t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 </a:t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  <a:p>
            <a:pPr indent="45720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ب)  درصورت وجود عضو مارک نشده مارک کردن آن</a:t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511500" y="2861625"/>
            <a:ext cx="8121000" cy="4617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پ . ن : تا وقتی که همه اعضای DTrans مارک نشدن باید ادامه بدیم (حلقه while)</a:t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/>
        </p:nvSpPr>
        <p:spPr>
          <a:xfrm>
            <a:off x="6047475" y="116250"/>
            <a:ext cx="293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azirmatn"/>
                <a:ea typeface="Vazirmatn"/>
                <a:cs typeface="Vazirmatn"/>
                <a:sym typeface="Vazirmatn"/>
              </a:rPr>
              <a:t>2- اعمال الگوریتم تبدیل</a:t>
            </a:r>
            <a:endParaRPr b="1" sz="1800">
              <a:solidFill>
                <a:schemeClr val="dk2"/>
              </a:solidFill>
              <a:latin typeface="Vazirmatn"/>
              <a:ea typeface="Vazirmatn"/>
              <a:cs typeface="Vazirmatn"/>
              <a:sym typeface="Vazirmatn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1832525" y="915425"/>
            <a:ext cx="6800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مرحله دوم: مارک کردن اعضای جدول DTrans</a:t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  <a:p>
            <a:pPr indent="45720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الف ) بررسی وجود عضو مارک نشده در DTrans</a:t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</p:txBody>
      </p:sp>
      <p:pic>
        <p:nvPicPr>
          <p:cNvPr id="232" name="Google Shape;232;p33"/>
          <p:cNvPicPr preferRelativeResize="0"/>
          <p:nvPr/>
        </p:nvPicPr>
        <p:blipFill rotWithShape="1">
          <a:blip r:embed="rId3">
            <a:alphaModFix/>
          </a:blip>
          <a:srcRect b="25214" l="14945" r="14854" t="40202"/>
          <a:stretch/>
        </p:blipFill>
        <p:spPr>
          <a:xfrm>
            <a:off x="236900" y="2298425"/>
            <a:ext cx="8747285" cy="10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/>
        </p:nvSpPr>
        <p:spPr>
          <a:xfrm>
            <a:off x="6047475" y="116250"/>
            <a:ext cx="293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azirmatn"/>
                <a:ea typeface="Vazirmatn"/>
                <a:cs typeface="Vazirmatn"/>
                <a:sym typeface="Vazirmatn"/>
              </a:rPr>
              <a:t>2- اعمال الگوریتم تبدیل</a:t>
            </a:r>
            <a:endParaRPr b="1" sz="1800">
              <a:solidFill>
                <a:schemeClr val="dk2"/>
              </a:solidFill>
              <a:latin typeface="Vazirmatn"/>
              <a:ea typeface="Vazirmatn"/>
              <a:cs typeface="Vazirmatn"/>
              <a:sym typeface="Vazirmatn"/>
            </a:endParaRPr>
          </a:p>
        </p:txBody>
      </p:sp>
      <p:sp>
        <p:nvSpPr>
          <p:cNvPr id="238" name="Google Shape;238;p34"/>
          <p:cNvSpPr txBox="1"/>
          <p:nvPr/>
        </p:nvSpPr>
        <p:spPr>
          <a:xfrm>
            <a:off x="511500" y="915425"/>
            <a:ext cx="8121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مرحله دوم: مارک کردن اعضای جدول DTrans</a:t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  <a:p>
            <a:pPr indent="45720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ب)  درصورت وجود عضو مارک نشده مارک کردن آن</a:t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</p:txBody>
      </p:sp>
      <p:sp>
        <p:nvSpPr>
          <p:cNvPr id="239" name="Google Shape;239;p34"/>
          <p:cNvSpPr txBox="1"/>
          <p:nvPr/>
        </p:nvSpPr>
        <p:spPr>
          <a:xfrm>
            <a:off x="931800" y="2235300"/>
            <a:ext cx="7392900" cy="46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مارک کردن :   محاسبه epsilon_closure(move(state,a/b) </a:t>
            </a:r>
            <a:r>
              <a:rPr lang="en" sz="1800">
                <a:solidFill>
                  <a:schemeClr val="lt1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a</a:t>
            </a: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  </a:t>
            </a:r>
            <a:endParaRPr/>
          </a:p>
        </p:txBody>
      </p:sp>
      <p:sp>
        <p:nvSpPr>
          <p:cNvPr id="240" name="Google Shape;240;p34"/>
          <p:cNvSpPr/>
          <p:nvPr/>
        </p:nvSpPr>
        <p:spPr>
          <a:xfrm>
            <a:off x="7926475" y="2360550"/>
            <a:ext cx="211200" cy="21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/>
        </p:nvSpPr>
        <p:spPr>
          <a:xfrm>
            <a:off x="6047475" y="116250"/>
            <a:ext cx="293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azirmatn"/>
                <a:ea typeface="Vazirmatn"/>
                <a:cs typeface="Vazirmatn"/>
                <a:sym typeface="Vazirmatn"/>
              </a:rPr>
              <a:t>2- اعمال الگوریتم تبدیل</a:t>
            </a:r>
            <a:endParaRPr b="1" sz="1800">
              <a:solidFill>
                <a:schemeClr val="dk2"/>
              </a:solidFill>
              <a:latin typeface="Vazirmatn"/>
              <a:ea typeface="Vazirmatn"/>
              <a:cs typeface="Vazirmatn"/>
              <a:sym typeface="Vazirmatn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511500" y="915425"/>
            <a:ext cx="8121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مرحله دوم: مارک کردن اعضای جدول DTrans</a:t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  <a:p>
            <a:pPr indent="45720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ب)  درصورت وجود عضو مارک نشده مارک کردن آن</a:t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</p:txBody>
      </p:sp>
      <p:pic>
        <p:nvPicPr>
          <p:cNvPr id="247" name="Google Shape;247;p35"/>
          <p:cNvPicPr preferRelativeResize="0"/>
          <p:nvPr/>
        </p:nvPicPr>
        <p:blipFill rotWithShape="1">
          <a:blip r:embed="rId3">
            <a:alphaModFix/>
          </a:blip>
          <a:srcRect b="16760" l="9430" r="9129" t="27332"/>
          <a:stretch/>
        </p:blipFill>
        <p:spPr>
          <a:xfrm>
            <a:off x="383075" y="2140575"/>
            <a:ext cx="7071274" cy="283937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0" y="-12"/>
            <a:ext cx="28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Move function 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9" name="Google Shape;249;p35"/>
          <p:cNvSpPr txBox="1"/>
          <p:nvPr/>
        </p:nvSpPr>
        <p:spPr>
          <a:xfrm>
            <a:off x="211350" y="448225"/>
            <a:ext cx="185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q0= 1,7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0" name="Google Shape;250;p35"/>
          <p:cNvSpPr txBox="1"/>
          <p:nvPr/>
        </p:nvSpPr>
        <p:spPr>
          <a:xfrm>
            <a:off x="211350" y="785758"/>
            <a:ext cx="185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q1= 2,4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1" name="Google Shape;251;p35"/>
          <p:cNvSpPr txBox="1"/>
          <p:nvPr/>
        </p:nvSpPr>
        <p:spPr>
          <a:xfrm>
            <a:off x="211350" y="1161088"/>
            <a:ext cx="185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q2= a3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211350" y="1536417"/>
            <a:ext cx="185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q4= b5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/>
        </p:nvSpPr>
        <p:spPr>
          <a:xfrm>
            <a:off x="6047475" y="116250"/>
            <a:ext cx="293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azirmatn"/>
                <a:ea typeface="Vazirmatn"/>
                <a:cs typeface="Vazirmatn"/>
                <a:sym typeface="Vazirmatn"/>
              </a:rPr>
              <a:t>2- اعمال الگوریتم تبدیل</a:t>
            </a:r>
            <a:endParaRPr b="1" sz="1800">
              <a:solidFill>
                <a:schemeClr val="dk2"/>
              </a:solidFill>
              <a:latin typeface="Vazirmatn"/>
              <a:ea typeface="Vazirmatn"/>
              <a:cs typeface="Vazirmatn"/>
              <a:sym typeface="Vazirmatn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511500" y="647250"/>
            <a:ext cx="8121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مرحله دوم: مارک کردن اعضای جدول DTrans</a:t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  <a:p>
            <a:pPr indent="45720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ب)  درصورت وجود عضو مارک نشده مارک کردن آن</a:t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</p:txBody>
      </p:sp>
      <p:sp>
        <p:nvSpPr>
          <p:cNvPr id="259" name="Google Shape;259;p36"/>
          <p:cNvSpPr txBox="1"/>
          <p:nvPr/>
        </p:nvSpPr>
        <p:spPr>
          <a:xfrm>
            <a:off x="987025" y="1752150"/>
            <a:ext cx="7392900" cy="46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مارک کردن :   محاسبه epsilon_closure(move(state,a/b) </a:t>
            </a:r>
            <a:r>
              <a:rPr lang="en" sz="1800">
                <a:solidFill>
                  <a:schemeClr val="lt1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a</a:t>
            </a: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  </a:t>
            </a:r>
            <a:endParaRPr/>
          </a:p>
        </p:txBody>
      </p:sp>
      <p:sp>
        <p:nvSpPr>
          <p:cNvPr id="260" name="Google Shape;260;p36"/>
          <p:cNvSpPr/>
          <p:nvPr/>
        </p:nvSpPr>
        <p:spPr>
          <a:xfrm>
            <a:off x="7981700" y="1877400"/>
            <a:ext cx="211200" cy="21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6"/>
          <p:cNvSpPr txBox="1"/>
          <p:nvPr/>
        </p:nvSpPr>
        <p:spPr>
          <a:xfrm>
            <a:off x="648925" y="2374900"/>
            <a:ext cx="7731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 الف ) محاسبه move حالت / حالت ها</a:t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ب) محاسبه epsilon_closure حاصل move</a:t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ج) بررسی وجود نتیجه در DTrans - اضافه کردن حاصل به DTrans  درصورت نبود</a:t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د) قرار دادن نام حاصل</a:t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/>
        </p:nvSpPr>
        <p:spPr>
          <a:xfrm>
            <a:off x="6047475" y="116250"/>
            <a:ext cx="293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azirmatn"/>
                <a:ea typeface="Vazirmatn"/>
                <a:cs typeface="Vazirmatn"/>
                <a:sym typeface="Vazirmatn"/>
              </a:rPr>
              <a:t>2- اعمال الگوریتم تبدیل</a:t>
            </a:r>
            <a:endParaRPr b="1" sz="1800">
              <a:solidFill>
                <a:schemeClr val="dk2"/>
              </a:solidFill>
              <a:latin typeface="Vazirmatn"/>
              <a:ea typeface="Vazirmatn"/>
              <a:cs typeface="Vazirmatn"/>
              <a:sym typeface="Vazirmatn"/>
            </a:endParaRPr>
          </a:p>
        </p:txBody>
      </p:sp>
      <p:sp>
        <p:nvSpPr>
          <p:cNvPr id="267" name="Google Shape;267;p37"/>
          <p:cNvSpPr txBox="1"/>
          <p:nvPr/>
        </p:nvSpPr>
        <p:spPr>
          <a:xfrm>
            <a:off x="511500" y="647250"/>
            <a:ext cx="8121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مرحله دوم: مارک کردن اعضای جدول DTrans</a:t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  <a:p>
            <a:pPr indent="45720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ب)  درصورت وجود عضو مارک نشده مارک کردن آن</a:t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</p:txBody>
      </p:sp>
      <p:sp>
        <p:nvSpPr>
          <p:cNvPr id="268" name="Google Shape;268;p37"/>
          <p:cNvSpPr txBox="1"/>
          <p:nvPr/>
        </p:nvSpPr>
        <p:spPr>
          <a:xfrm>
            <a:off x="0" y="0"/>
            <a:ext cx="429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Epsilon_closure - Move function 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9" name="Google Shape;269;p37"/>
          <p:cNvSpPr txBox="1"/>
          <p:nvPr/>
        </p:nvSpPr>
        <p:spPr>
          <a:xfrm>
            <a:off x="987025" y="1752150"/>
            <a:ext cx="7392900" cy="46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مارک کردن :   محاسبه epsilon_closure(move(state,a/b) </a:t>
            </a:r>
            <a:r>
              <a:rPr lang="en" sz="1800">
                <a:solidFill>
                  <a:schemeClr val="lt1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a</a:t>
            </a: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  </a:t>
            </a:r>
            <a:endParaRPr/>
          </a:p>
        </p:txBody>
      </p:sp>
      <p:sp>
        <p:nvSpPr>
          <p:cNvPr id="270" name="Google Shape;270;p37"/>
          <p:cNvSpPr/>
          <p:nvPr/>
        </p:nvSpPr>
        <p:spPr>
          <a:xfrm>
            <a:off x="7981700" y="1877400"/>
            <a:ext cx="211200" cy="21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37"/>
          <p:cNvPicPr preferRelativeResize="0"/>
          <p:nvPr/>
        </p:nvPicPr>
        <p:blipFill rotWithShape="1">
          <a:blip r:embed="rId3">
            <a:alphaModFix/>
          </a:blip>
          <a:srcRect b="25515" l="10651" r="26541" t="39774"/>
          <a:stretch/>
        </p:blipFill>
        <p:spPr>
          <a:xfrm>
            <a:off x="358662" y="2503750"/>
            <a:ext cx="8649614" cy="19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/>
        </p:nvSpPr>
        <p:spPr>
          <a:xfrm>
            <a:off x="6047475" y="116250"/>
            <a:ext cx="293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azirmatn"/>
                <a:ea typeface="Vazirmatn"/>
                <a:cs typeface="Vazirmatn"/>
                <a:sym typeface="Vazirmatn"/>
              </a:rPr>
              <a:t>2- اعمال الگوریتم تبدیل</a:t>
            </a:r>
            <a:endParaRPr b="1" sz="1800">
              <a:solidFill>
                <a:schemeClr val="dk2"/>
              </a:solidFill>
              <a:latin typeface="Vazirmatn"/>
              <a:ea typeface="Vazirmatn"/>
              <a:cs typeface="Vazirmatn"/>
              <a:sym typeface="Vazirmatn"/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511500" y="647250"/>
            <a:ext cx="8121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مرحله دوم: مارک کردن اعضای جدول DTrans</a:t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  <a:p>
            <a:pPr indent="45720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ب)  درصورت وجود عضو مارک نشده مارک کردن آن</a:t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</p:txBody>
      </p:sp>
      <p:sp>
        <p:nvSpPr>
          <p:cNvPr id="278" name="Google Shape;278;p38"/>
          <p:cNvSpPr txBox="1"/>
          <p:nvPr/>
        </p:nvSpPr>
        <p:spPr>
          <a:xfrm>
            <a:off x="644263" y="1875650"/>
            <a:ext cx="8078400" cy="41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مارک کردن :   </a:t>
            </a:r>
            <a:r>
              <a:rPr lang="en" sz="15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ج) بررسی وجود نتیجه در DTrans - اضافه کردن حاصل به DTrans  درصورت نبود</a:t>
            </a:r>
            <a:endParaRPr sz="15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</p:txBody>
      </p:sp>
      <p:sp>
        <p:nvSpPr>
          <p:cNvPr id="279" name="Google Shape;279;p38"/>
          <p:cNvSpPr/>
          <p:nvPr/>
        </p:nvSpPr>
        <p:spPr>
          <a:xfrm>
            <a:off x="8418863" y="1977800"/>
            <a:ext cx="211200" cy="21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38"/>
          <p:cNvPicPr preferRelativeResize="0"/>
          <p:nvPr/>
        </p:nvPicPr>
        <p:blipFill rotWithShape="1">
          <a:blip r:embed="rId3">
            <a:alphaModFix/>
          </a:blip>
          <a:srcRect b="26151" l="5559" r="23799" t="41024"/>
          <a:stretch/>
        </p:blipFill>
        <p:spPr>
          <a:xfrm>
            <a:off x="0" y="2646388"/>
            <a:ext cx="9144000" cy="970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9"/>
          <p:cNvPicPr preferRelativeResize="0"/>
          <p:nvPr/>
        </p:nvPicPr>
        <p:blipFill rotWithShape="1">
          <a:blip r:embed="rId3">
            <a:alphaModFix/>
          </a:blip>
          <a:srcRect b="11217" l="8523" r="8316" t="16595"/>
          <a:stretch/>
        </p:blipFill>
        <p:spPr>
          <a:xfrm>
            <a:off x="0" y="0"/>
            <a:ext cx="82571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9"/>
          <p:cNvSpPr txBox="1"/>
          <p:nvPr/>
        </p:nvSpPr>
        <p:spPr>
          <a:xfrm>
            <a:off x="6047475" y="116250"/>
            <a:ext cx="2936700" cy="53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azirmatn"/>
                <a:ea typeface="Vazirmatn"/>
                <a:cs typeface="Vazirmatn"/>
                <a:sym typeface="Vazirmatn"/>
              </a:rPr>
              <a:t>2- اعمال الگوریتم تبدیل</a:t>
            </a:r>
            <a:endParaRPr b="1" sz="1800">
              <a:solidFill>
                <a:schemeClr val="dk2"/>
              </a:solidFill>
              <a:latin typeface="Vazirmatn"/>
              <a:ea typeface="Vazirmatn"/>
              <a:cs typeface="Vazirmatn"/>
              <a:sym typeface="Vazirmatn"/>
            </a:endParaRPr>
          </a:p>
        </p:txBody>
      </p:sp>
      <p:sp>
        <p:nvSpPr>
          <p:cNvPr id="287" name="Google Shape;287;p39"/>
          <p:cNvSpPr txBox="1"/>
          <p:nvPr/>
        </p:nvSpPr>
        <p:spPr>
          <a:xfrm>
            <a:off x="4465575" y="647250"/>
            <a:ext cx="4518600" cy="46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azirmatn Medium"/>
                <a:ea typeface="Vazirmatn Medium"/>
                <a:cs typeface="Vazirmatn Medium"/>
                <a:sym typeface="Vazirmatn Medium"/>
              </a:rPr>
              <a:t>مرحله دوم: مارک کردن اعضای جدول DTrans</a:t>
            </a:r>
            <a:endParaRPr sz="1800">
              <a:solidFill>
                <a:schemeClr val="dk2"/>
              </a:solidFill>
              <a:latin typeface="Vazirmatn Medium"/>
              <a:ea typeface="Vazirmatn Medium"/>
              <a:cs typeface="Vazirmatn Medium"/>
              <a:sym typeface="Vazirmatn Mediu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/>
          <p:nvPr/>
        </p:nvSpPr>
        <p:spPr>
          <a:xfrm>
            <a:off x="3516175" y="2303913"/>
            <a:ext cx="2673600" cy="53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0"/>
          <p:cNvSpPr/>
          <p:nvPr/>
        </p:nvSpPr>
        <p:spPr>
          <a:xfrm>
            <a:off x="3516175" y="1714500"/>
            <a:ext cx="2673600" cy="53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0"/>
          <p:cNvSpPr txBox="1"/>
          <p:nvPr>
            <p:ph type="ctrTitle"/>
          </p:nvPr>
        </p:nvSpPr>
        <p:spPr>
          <a:xfrm>
            <a:off x="5478950" y="167725"/>
            <a:ext cx="3591000" cy="4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Vazirmatn"/>
                <a:ea typeface="Vazirmatn"/>
                <a:cs typeface="Vazirmatn"/>
                <a:sym typeface="Vazirmatn"/>
              </a:rPr>
              <a:t>الگوریتم تبدیل NFA به DFA</a:t>
            </a:r>
            <a:endParaRPr b="1" sz="2400">
              <a:latin typeface="Vazirmatn"/>
              <a:ea typeface="Vazirmatn"/>
              <a:cs typeface="Vazirmatn"/>
              <a:sym typeface="Vazirmatn"/>
            </a:endParaRPr>
          </a:p>
        </p:txBody>
      </p:sp>
      <p:sp>
        <p:nvSpPr>
          <p:cNvPr id="295" name="Google Shape;295;p40"/>
          <p:cNvSpPr txBox="1"/>
          <p:nvPr/>
        </p:nvSpPr>
        <p:spPr>
          <a:xfrm>
            <a:off x="3103650" y="1719175"/>
            <a:ext cx="293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azirmatn"/>
                <a:ea typeface="Vazirmatn"/>
                <a:cs typeface="Vazirmatn"/>
                <a:sym typeface="Vazirmatn"/>
              </a:rPr>
              <a:t>1- گرفتن NFA از کاربر</a:t>
            </a:r>
            <a:endParaRPr b="1" sz="1800">
              <a:solidFill>
                <a:schemeClr val="dk2"/>
              </a:solidFill>
              <a:latin typeface="Vazirmatn"/>
              <a:ea typeface="Vazirmatn"/>
              <a:cs typeface="Vazirmatn"/>
              <a:sym typeface="Vazirmatn"/>
            </a:endParaRPr>
          </a:p>
        </p:txBody>
      </p:sp>
      <p:sp>
        <p:nvSpPr>
          <p:cNvPr id="296" name="Google Shape;296;p40"/>
          <p:cNvSpPr txBox="1"/>
          <p:nvPr/>
        </p:nvSpPr>
        <p:spPr>
          <a:xfrm>
            <a:off x="3103650" y="2306250"/>
            <a:ext cx="293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azirmatn"/>
                <a:ea typeface="Vazirmatn"/>
                <a:cs typeface="Vazirmatn"/>
                <a:sym typeface="Vazirmatn"/>
              </a:rPr>
              <a:t>2- اعمال الگوریتم تبدیل</a:t>
            </a:r>
            <a:endParaRPr b="1" sz="1800">
              <a:solidFill>
                <a:schemeClr val="dk2"/>
              </a:solidFill>
              <a:latin typeface="Vazirmatn"/>
              <a:ea typeface="Vazirmatn"/>
              <a:cs typeface="Vazirmatn"/>
              <a:sym typeface="Vazirmatn"/>
            </a:endParaRPr>
          </a:p>
        </p:txBody>
      </p:sp>
      <p:sp>
        <p:nvSpPr>
          <p:cNvPr id="297" name="Google Shape;297;p40"/>
          <p:cNvSpPr/>
          <p:nvPr/>
        </p:nvSpPr>
        <p:spPr>
          <a:xfrm>
            <a:off x="3516175" y="2893313"/>
            <a:ext cx="2673600" cy="53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0"/>
          <p:cNvSpPr txBox="1"/>
          <p:nvPr/>
        </p:nvSpPr>
        <p:spPr>
          <a:xfrm>
            <a:off x="3103650" y="2893325"/>
            <a:ext cx="293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azirmatn"/>
                <a:ea typeface="Vazirmatn"/>
                <a:cs typeface="Vazirmatn"/>
                <a:sym typeface="Vazirmatn"/>
              </a:rPr>
              <a:t>3- چاپ DFA خروجی</a:t>
            </a:r>
            <a:endParaRPr b="1" sz="1800">
              <a:solidFill>
                <a:schemeClr val="dk2"/>
              </a:solidFill>
              <a:latin typeface="Vazirmatn"/>
              <a:ea typeface="Vazirmatn"/>
              <a:cs typeface="Vazirmatn"/>
              <a:sym typeface="Vazirmat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/>
          <p:nvPr/>
        </p:nvSpPr>
        <p:spPr>
          <a:xfrm>
            <a:off x="6099175" y="116250"/>
            <a:ext cx="293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azirmatn"/>
                <a:ea typeface="Vazirmatn"/>
                <a:cs typeface="Vazirmatn"/>
                <a:sym typeface="Vazirmatn"/>
              </a:rPr>
              <a:t>3- چاپ DFA خروجی</a:t>
            </a:r>
            <a:endParaRPr b="1" sz="1800">
              <a:solidFill>
                <a:schemeClr val="dk2"/>
              </a:solidFill>
              <a:latin typeface="Vazirmatn"/>
              <a:ea typeface="Vazirmatn"/>
              <a:cs typeface="Vazirmatn"/>
              <a:sym typeface="Vazirmatn"/>
            </a:endParaRPr>
          </a:p>
        </p:txBody>
      </p:sp>
      <p:pic>
        <p:nvPicPr>
          <p:cNvPr id="304" name="Google Shape;30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625" y="799650"/>
            <a:ext cx="7677409" cy="419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3516175" y="1714500"/>
            <a:ext cx="2673600" cy="53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ctrTitle"/>
          </p:nvPr>
        </p:nvSpPr>
        <p:spPr>
          <a:xfrm>
            <a:off x="5478950" y="167725"/>
            <a:ext cx="3591000" cy="4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Vazirmatn"/>
                <a:ea typeface="Vazirmatn"/>
                <a:cs typeface="Vazirmatn"/>
                <a:sym typeface="Vazirmatn"/>
              </a:rPr>
              <a:t>الگوریتم تبدیل NFA به DFA</a:t>
            </a:r>
            <a:endParaRPr b="1" sz="2400">
              <a:latin typeface="Vazirmatn"/>
              <a:ea typeface="Vazirmatn"/>
              <a:cs typeface="Vazirmatn"/>
              <a:sym typeface="Vazirmatn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103650" y="1719175"/>
            <a:ext cx="293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azirmatn"/>
                <a:ea typeface="Vazirmatn"/>
                <a:cs typeface="Vazirmatn"/>
                <a:sym typeface="Vazirmatn"/>
              </a:rPr>
              <a:t>1- گرفتن NFA از کاربر</a:t>
            </a:r>
            <a:endParaRPr b="1" sz="1800">
              <a:solidFill>
                <a:schemeClr val="dk2"/>
              </a:solidFill>
              <a:latin typeface="Vazirmatn"/>
              <a:ea typeface="Vazirmatn"/>
              <a:cs typeface="Vazirmatn"/>
              <a:sym typeface="Vazirmatn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103650" y="2306250"/>
            <a:ext cx="293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azirmatn"/>
                <a:ea typeface="Vazirmatn"/>
                <a:cs typeface="Vazirmatn"/>
                <a:sym typeface="Vazirmatn"/>
              </a:rPr>
              <a:t>2- اعمال الگوریتم تبدیل</a:t>
            </a:r>
            <a:endParaRPr b="1" sz="1800">
              <a:solidFill>
                <a:schemeClr val="dk2"/>
              </a:solidFill>
              <a:latin typeface="Vazirmatn"/>
              <a:ea typeface="Vazirmatn"/>
              <a:cs typeface="Vazirmatn"/>
              <a:sym typeface="Vazirmatn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103650" y="2893325"/>
            <a:ext cx="293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azirmatn"/>
                <a:ea typeface="Vazirmatn"/>
                <a:cs typeface="Vazirmatn"/>
                <a:sym typeface="Vazirmatn"/>
              </a:rPr>
              <a:t>3- چاپ DFA خروجی</a:t>
            </a:r>
            <a:endParaRPr b="1" sz="1800">
              <a:solidFill>
                <a:schemeClr val="dk2"/>
              </a:solidFill>
              <a:latin typeface="Vazirmatn"/>
              <a:ea typeface="Vazirmatn"/>
              <a:cs typeface="Vazirmatn"/>
              <a:sym typeface="Vazirmat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6094700" y="125800"/>
            <a:ext cx="293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azirmatn"/>
                <a:ea typeface="Vazirmatn"/>
                <a:cs typeface="Vazirmatn"/>
                <a:sym typeface="Vazirmatn"/>
              </a:rPr>
              <a:t>1- گرفتن NFA از کاربر</a:t>
            </a:r>
            <a:endParaRPr b="1" sz="1800">
              <a:solidFill>
                <a:schemeClr val="dk2"/>
              </a:solidFill>
              <a:latin typeface="Vazirmatn"/>
              <a:ea typeface="Vazirmatn"/>
              <a:cs typeface="Vazirmatn"/>
              <a:sym typeface="Vazirmatn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25" y="1425625"/>
            <a:ext cx="7735225" cy="264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6094700" y="125800"/>
            <a:ext cx="293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azirmatn"/>
                <a:ea typeface="Vazirmatn"/>
                <a:cs typeface="Vazirmatn"/>
                <a:sym typeface="Vazirmatn"/>
              </a:rPr>
              <a:t>1- گرفتن NFA از کاربر</a:t>
            </a:r>
            <a:endParaRPr b="1" sz="1800">
              <a:solidFill>
                <a:schemeClr val="dk2"/>
              </a:solidFill>
              <a:latin typeface="Vazirmatn"/>
              <a:ea typeface="Vazirmatn"/>
              <a:cs typeface="Vazirmatn"/>
              <a:sym typeface="Vazirmatn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12083" r="4353" t="0"/>
          <a:stretch/>
        </p:blipFill>
        <p:spPr>
          <a:xfrm>
            <a:off x="0" y="1743575"/>
            <a:ext cx="4823850" cy="1973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4" name="Google Shape;84;p17"/>
          <p:cNvGraphicFramePr/>
          <p:nvPr/>
        </p:nvGraphicFramePr>
        <p:xfrm>
          <a:off x="5135700" y="81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{EBA0CB14-C9F2-4794-BF31-A181EA6352AC}</a:tableStyleId>
              </a:tblPr>
              <a:tblGrid>
                <a:gridCol w="853150"/>
                <a:gridCol w="853150"/>
                <a:gridCol w="853150"/>
                <a:gridCol w="853150"/>
              </a:tblGrid>
              <a:tr h="38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epsilon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a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b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</a:tr>
              <a:tr h="38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0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1-7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-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-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</a:tr>
              <a:tr h="38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1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2-4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-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-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</a:tr>
              <a:tr h="38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2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-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3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-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</a:tr>
              <a:tr h="38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3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6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-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-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</a:tr>
              <a:tr h="38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4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-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-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5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</a:tr>
              <a:tr h="38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5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6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-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-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</a:tr>
              <a:tr h="38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6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7-1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-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-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</a:tr>
              <a:tr h="38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7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-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a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-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</a:tr>
              <a:tr h="38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8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-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-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-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6094700" y="125800"/>
            <a:ext cx="293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azirmatn"/>
                <a:ea typeface="Vazirmatn"/>
                <a:cs typeface="Vazirmatn"/>
                <a:sym typeface="Vazirmatn"/>
              </a:rPr>
              <a:t>1- گرفتن NFA از کاربر</a:t>
            </a:r>
            <a:endParaRPr b="1" sz="1800">
              <a:solidFill>
                <a:schemeClr val="dk2"/>
              </a:solidFill>
              <a:latin typeface="Vazirmatn"/>
              <a:ea typeface="Vazirmatn"/>
              <a:cs typeface="Vazirmatn"/>
              <a:sym typeface="Vazirmatn"/>
            </a:endParaRPr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369975" y="65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{EBA0CB14-C9F2-4794-BF31-A181EA6352AC}</a:tableStyleId>
              </a:tblPr>
              <a:tblGrid>
                <a:gridCol w="853150"/>
                <a:gridCol w="853150"/>
                <a:gridCol w="853150"/>
                <a:gridCol w="853150"/>
              </a:tblGrid>
              <a:tr h="38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epsilon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a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b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</a:tr>
              <a:tr h="38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0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1-7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-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-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</a:tr>
              <a:tr h="38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1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2-4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-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-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</a:tr>
              <a:tr h="38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2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-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3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-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</a:tr>
              <a:tr h="38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3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6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-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-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</a:tr>
              <a:tr h="38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4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-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-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5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</a:tr>
              <a:tr h="38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5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6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-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-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</a:tr>
              <a:tr h="38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6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7-1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-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-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</a:tr>
              <a:tr h="38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7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-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a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-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</a:tr>
              <a:tr h="38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8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-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-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azirmatn ExtraBold"/>
                          <a:ea typeface="Vazirmatn ExtraBold"/>
                          <a:cs typeface="Vazirmatn ExtraBold"/>
                          <a:sym typeface="Vazirmatn ExtraBold"/>
                        </a:rPr>
                        <a:t>-</a:t>
                      </a:r>
                      <a:endParaRPr>
                        <a:latin typeface="Vazirmatn ExtraBold"/>
                        <a:ea typeface="Vazirmatn ExtraBold"/>
                        <a:cs typeface="Vazirmatn ExtraBold"/>
                        <a:sym typeface="Vazirmatn ExtraBo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1" name="Google Shape;91;p18"/>
          <p:cNvCxnSpPr/>
          <p:nvPr/>
        </p:nvCxnSpPr>
        <p:spPr>
          <a:xfrm>
            <a:off x="3879425" y="2499100"/>
            <a:ext cx="46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8"/>
          <p:cNvSpPr txBox="1"/>
          <p:nvPr/>
        </p:nvSpPr>
        <p:spPr>
          <a:xfrm>
            <a:off x="5027275" y="1365800"/>
            <a:ext cx="414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q0= epsilon-&gt;1,epsilon-&gt;7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5027275" y="1827500"/>
            <a:ext cx="414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q1= epsilon-&gt;2,epsilon-&gt;4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5027275" y="2340900"/>
            <a:ext cx="414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q2= a-&gt;3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027275" y="2854300"/>
            <a:ext cx="414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q3= epsilon-&gt;6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6480250" y="3094825"/>
            <a:ext cx="334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.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.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.</a:t>
            </a:r>
            <a:endParaRPr b="1"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6094700" y="125800"/>
            <a:ext cx="293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azirmatn"/>
                <a:ea typeface="Vazirmatn"/>
                <a:cs typeface="Vazirmatn"/>
                <a:sym typeface="Vazirmatn"/>
              </a:rPr>
              <a:t>1- گرفتن NFA از کاربر</a:t>
            </a:r>
            <a:endParaRPr b="1" sz="1800">
              <a:solidFill>
                <a:schemeClr val="dk2"/>
              </a:solidFill>
              <a:latin typeface="Vazirmatn"/>
              <a:ea typeface="Vazirmatn"/>
              <a:cs typeface="Vazirmatn"/>
              <a:sym typeface="Vazirmatn"/>
            </a:endParaRPr>
          </a:p>
        </p:txBody>
      </p:sp>
      <p:cxnSp>
        <p:nvCxnSpPr>
          <p:cNvPr id="102" name="Google Shape;102;p19"/>
          <p:cNvCxnSpPr/>
          <p:nvPr/>
        </p:nvCxnSpPr>
        <p:spPr>
          <a:xfrm>
            <a:off x="3879425" y="2499100"/>
            <a:ext cx="46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9"/>
          <p:cNvSpPr txBox="1"/>
          <p:nvPr/>
        </p:nvSpPr>
        <p:spPr>
          <a:xfrm>
            <a:off x="494025" y="1106938"/>
            <a:ext cx="28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q0= epsilon-&gt;1,epsilon-&gt;7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494025" y="1568638"/>
            <a:ext cx="28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q1= epsilon-&gt;2,epsilon-&gt;4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94025" y="2082038"/>
            <a:ext cx="28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q2= a-&gt;3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494025" y="2595438"/>
            <a:ext cx="28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q3= epsilon-&gt;6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1947000" y="2835963"/>
            <a:ext cx="334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.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.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.</a:t>
            </a:r>
            <a:endParaRPr b="1" sz="2200">
              <a:solidFill>
                <a:schemeClr val="dk2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4983700" y="1034275"/>
            <a:ext cx="28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q0= 1,7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4983700" y="1495975"/>
            <a:ext cx="28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q1= 2,4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4983700" y="2009375"/>
            <a:ext cx="28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q2= a3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4983700" y="2522775"/>
            <a:ext cx="28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q3= 6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6436675" y="2763300"/>
            <a:ext cx="334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.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.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.</a:t>
            </a:r>
            <a:endParaRPr b="1"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6094700" y="125800"/>
            <a:ext cx="293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azirmatn"/>
                <a:ea typeface="Vazirmatn"/>
                <a:cs typeface="Vazirmatn"/>
                <a:sym typeface="Vazirmatn"/>
              </a:rPr>
              <a:t>1- گرفتن NFA از کاربر</a:t>
            </a:r>
            <a:endParaRPr b="1" sz="1800">
              <a:solidFill>
                <a:schemeClr val="dk2"/>
              </a:solidFill>
              <a:latin typeface="Vazirmatn"/>
              <a:ea typeface="Vazirmatn"/>
              <a:cs typeface="Vazirmatn"/>
              <a:sym typeface="Vazirmatn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0" y="-12"/>
            <a:ext cx="28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Code :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14772" l="8677" r="8834" t="13655"/>
          <a:stretch/>
        </p:blipFill>
        <p:spPr>
          <a:xfrm>
            <a:off x="1913063" y="755525"/>
            <a:ext cx="5317874" cy="29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b="27414" l="8427" r="8791" t="46988"/>
          <a:stretch/>
        </p:blipFill>
        <p:spPr>
          <a:xfrm>
            <a:off x="726475" y="3923025"/>
            <a:ext cx="7569951" cy="7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3516175" y="2303913"/>
            <a:ext cx="2673600" cy="53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3516175" y="1714500"/>
            <a:ext cx="2673600" cy="53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>
            <p:ph type="ctrTitle"/>
          </p:nvPr>
        </p:nvSpPr>
        <p:spPr>
          <a:xfrm>
            <a:off x="5478950" y="167725"/>
            <a:ext cx="3591000" cy="4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Vazirmatn"/>
                <a:ea typeface="Vazirmatn"/>
                <a:cs typeface="Vazirmatn"/>
                <a:sym typeface="Vazirmatn"/>
              </a:rPr>
              <a:t>الگوریتم تبدیل NFA به DFA</a:t>
            </a:r>
            <a:endParaRPr b="1" sz="2400">
              <a:latin typeface="Vazirmatn"/>
              <a:ea typeface="Vazirmatn"/>
              <a:cs typeface="Vazirmatn"/>
              <a:sym typeface="Vazirmatn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3103650" y="1719175"/>
            <a:ext cx="293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azirmatn"/>
                <a:ea typeface="Vazirmatn"/>
                <a:cs typeface="Vazirmatn"/>
                <a:sym typeface="Vazirmatn"/>
              </a:rPr>
              <a:t>1- گرفتن NFA از کاربر</a:t>
            </a:r>
            <a:endParaRPr b="1" sz="1800">
              <a:solidFill>
                <a:schemeClr val="dk2"/>
              </a:solidFill>
              <a:latin typeface="Vazirmatn"/>
              <a:ea typeface="Vazirmatn"/>
              <a:cs typeface="Vazirmatn"/>
              <a:sym typeface="Vazirmatn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3103650" y="2306250"/>
            <a:ext cx="293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azirmatn"/>
                <a:ea typeface="Vazirmatn"/>
                <a:cs typeface="Vazirmatn"/>
                <a:sym typeface="Vazirmatn"/>
              </a:rPr>
              <a:t>2- اعمال الگوریتم تبدیل</a:t>
            </a:r>
            <a:endParaRPr b="1" sz="1800">
              <a:solidFill>
                <a:schemeClr val="dk2"/>
              </a:solidFill>
              <a:latin typeface="Vazirmatn"/>
              <a:ea typeface="Vazirmatn"/>
              <a:cs typeface="Vazirmatn"/>
              <a:sym typeface="Vazirmatn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3103650" y="2893325"/>
            <a:ext cx="2936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Vazirmatn"/>
                <a:ea typeface="Vazirmatn"/>
                <a:cs typeface="Vazirmatn"/>
                <a:sym typeface="Vazirmatn"/>
              </a:rPr>
              <a:t>3- چاپ DFA خروجی</a:t>
            </a:r>
            <a:endParaRPr b="1" sz="1800">
              <a:solidFill>
                <a:schemeClr val="dk2"/>
              </a:solidFill>
              <a:latin typeface="Vazirmatn"/>
              <a:ea typeface="Vazirmatn"/>
              <a:cs typeface="Vazirmatn"/>
              <a:sym typeface="Vazirmat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