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37"/>
  </p:notesMasterIdLst>
  <p:handoutMasterIdLst>
    <p:handoutMasterId r:id="rId38"/>
  </p:handoutMasterIdLst>
  <p:sldIdLst>
    <p:sldId id="256" r:id="rId5"/>
    <p:sldId id="262" r:id="rId6"/>
    <p:sldId id="295" r:id="rId7"/>
    <p:sldId id="381" r:id="rId8"/>
    <p:sldId id="382" r:id="rId9"/>
    <p:sldId id="398" r:id="rId10"/>
    <p:sldId id="384" r:id="rId11"/>
    <p:sldId id="385" r:id="rId12"/>
    <p:sldId id="380" r:id="rId13"/>
    <p:sldId id="386" r:id="rId14"/>
    <p:sldId id="387" r:id="rId15"/>
    <p:sldId id="389" r:id="rId16"/>
    <p:sldId id="388" r:id="rId17"/>
    <p:sldId id="390" r:id="rId18"/>
    <p:sldId id="372" r:id="rId19"/>
    <p:sldId id="391" r:id="rId20"/>
    <p:sldId id="370" r:id="rId21"/>
    <p:sldId id="371" r:id="rId22"/>
    <p:sldId id="374" r:id="rId23"/>
    <p:sldId id="375" r:id="rId24"/>
    <p:sldId id="376" r:id="rId25"/>
    <p:sldId id="377" r:id="rId26"/>
    <p:sldId id="378" r:id="rId27"/>
    <p:sldId id="383" r:id="rId28"/>
    <p:sldId id="334" r:id="rId29"/>
    <p:sldId id="392" r:id="rId30"/>
    <p:sldId id="397" r:id="rId31"/>
    <p:sldId id="393" r:id="rId32"/>
    <p:sldId id="394" r:id="rId33"/>
    <p:sldId id="396" r:id="rId34"/>
    <p:sldId id="395"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FA8E"/>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90" d="100"/>
          <a:sy n="90" d="100"/>
        </p:scale>
        <p:origin x="149"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7/17/2023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dirty="0"/>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 id="2147483680" r:id="rId21"/>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054600" y="4552523"/>
            <a:ext cx="6779042" cy="1704133"/>
          </a:xfrm>
        </p:spPr>
        <p:txBody>
          <a:bodyPr/>
          <a:lstStyle/>
          <a:p>
            <a:r>
              <a:rPr lang="en-US" dirty="0"/>
              <a:t>Multinomial NAÏVE BAYES text CLASSIFIER FOR </a:t>
            </a:r>
            <a:br>
              <a:rPr lang="en-US" dirty="0"/>
            </a:br>
            <a:r>
              <a:rPr lang="en-US" dirty="0"/>
              <a:t>FAKE NEWS RECOGNITION</a:t>
            </a:r>
          </a:p>
        </p:txBody>
      </p:sp>
      <p:sp>
        <p:nvSpPr>
          <p:cNvPr id="4" name="Subtitle 2">
            <a:extLst>
              <a:ext uri="{FF2B5EF4-FFF2-40B4-BE49-F238E27FC236}">
                <a16:creationId xmlns:a16="http://schemas.microsoft.com/office/drawing/2014/main" id="{5C7B3148-3595-8836-6C88-3BD88962B61E}"/>
              </a:ext>
            </a:extLst>
          </p:cNvPr>
          <p:cNvSpPr txBox="1">
            <a:spLocks/>
          </p:cNvSpPr>
          <p:nvPr/>
        </p:nvSpPr>
        <p:spPr>
          <a:xfrm>
            <a:off x="358358" y="5073277"/>
            <a:ext cx="3464562" cy="118337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Members:</a:t>
            </a:r>
          </a:p>
          <a:p>
            <a:pPr marL="285750" indent="-285750">
              <a:buFont typeface="Courier New" panose="02070309020205020404" pitchFamily="49" charset="0"/>
              <a:buChar char="o"/>
            </a:pPr>
            <a:r>
              <a:rPr lang="en-US" dirty="0" err="1"/>
              <a:t>Jelin</a:t>
            </a:r>
            <a:r>
              <a:rPr lang="en-US" dirty="0"/>
              <a:t> Raphael Akkara - 2072064</a:t>
            </a:r>
          </a:p>
          <a:p>
            <a:pPr marL="285750" indent="-285750">
              <a:buFont typeface="Courier New" panose="02070309020205020404" pitchFamily="49" charset="0"/>
              <a:buChar char="o"/>
            </a:pPr>
            <a:r>
              <a:rPr lang="en-US" dirty="0"/>
              <a:t>Amirhossein Rostami - 2084299</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1. PRE-PROCESSING DATA</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4" name="Content Placeholder 25">
            <a:extLst>
              <a:ext uri="{FF2B5EF4-FFF2-40B4-BE49-F238E27FC236}">
                <a16:creationId xmlns:a16="http://schemas.microsoft.com/office/drawing/2014/main" id="{0DEBE41B-E6CA-6F55-479A-4023C39DA747}"/>
              </a:ext>
            </a:extLst>
          </p:cNvPr>
          <p:cNvSpPr txBox="1">
            <a:spLocks/>
          </p:cNvSpPr>
          <p:nvPr/>
        </p:nvSpPr>
        <p:spPr>
          <a:xfrm>
            <a:off x="1000455" y="1820333"/>
            <a:ext cx="10716022" cy="4157134"/>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70000"/>
              </a:lnSpc>
              <a:buFont typeface="Courier New" panose="02070309020205020404" pitchFamily="49" charset="0"/>
              <a:buChar char="o"/>
            </a:pPr>
            <a:r>
              <a:rPr lang="en-US" sz="1600" b="1" dirty="0"/>
              <a:t>CHALLENGE: </a:t>
            </a:r>
            <a:r>
              <a:rPr lang="en-US" sz="1600" dirty="0"/>
              <a:t>Remove inconsequential words and simplify the data</a:t>
            </a:r>
          </a:p>
          <a:p>
            <a:pPr marL="285750" indent="-285750" algn="just">
              <a:lnSpc>
                <a:spcPct val="170000"/>
              </a:lnSpc>
              <a:buFont typeface="Courier New" panose="02070309020205020404" pitchFamily="49" charset="0"/>
              <a:buChar char="o"/>
            </a:pPr>
            <a:r>
              <a:rPr lang="en-US" sz="1600" b="1" dirty="0"/>
              <a:t>METHODS USED:</a:t>
            </a:r>
          </a:p>
          <a:p>
            <a:pPr marL="742950" lvl="1" indent="-285750" algn="just">
              <a:lnSpc>
                <a:spcPct val="170000"/>
              </a:lnSpc>
              <a:buFont typeface="Courier New" panose="02070309020205020404" pitchFamily="49" charset="0"/>
              <a:buChar char="o"/>
            </a:pPr>
            <a:r>
              <a:rPr lang="en-US" sz="1600" dirty="0"/>
              <a:t>Remove Stop-Words, Punctuations, Numbers, Whitespaces</a:t>
            </a:r>
          </a:p>
          <a:p>
            <a:pPr marL="742950" lvl="1" indent="-285750" algn="just">
              <a:lnSpc>
                <a:spcPct val="170000"/>
              </a:lnSpc>
              <a:buFont typeface="Courier New" panose="02070309020205020404" pitchFamily="49" charset="0"/>
              <a:buChar char="o"/>
            </a:pPr>
            <a:r>
              <a:rPr lang="en-US" sz="1600" dirty="0"/>
              <a:t>Lowering Text</a:t>
            </a:r>
          </a:p>
          <a:p>
            <a:pPr marL="742950" lvl="1" indent="-285750" algn="just">
              <a:lnSpc>
                <a:spcPct val="170000"/>
              </a:lnSpc>
              <a:buFont typeface="Courier New" panose="02070309020205020404" pitchFamily="49" charset="0"/>
              <a:buChar char="o"/>
            </a:pPr>
            <a:r>
              <a:rPr lang="en-US" sz="1600" dirty="0"/>
              <a:t>Normalization using Stemming, Lemmatization</a:t>
            </a:r>
          </a:p>
          <a:p>
            <a:pPr marL="1200150" lvl="2" indent="-285750" algn="just">
              <a:lnSpc>
                <a:spcPct val="170000"/>
              </a:lnSpc>
              <a:buFont typeface="Courier New" panose="02070309020205020404" pitchFamily="49" charset="0"/>
              <a:buChar char="o"/>
            </a:pPr>
            <a:r>
              <a:rPr lang="en-US" sz="1600" dirty="0"/>
              <a:t>Stemming: (‘running’, ‘runner’, ‘runs’) -&gt; (‘run’, ‘run’, ‘run’)</a:t>
            </a:r>
          </a:p>
          <a:p>
            <a:pPr marL="1200150" lvl="2" indent="-285750" algn="just">
              <a:lnSpc>
                <a:spcPct val="170000"/>
              </a:lnSpc>
              <a:buFont typeface="Courier New" panose="02070309020205020404" pitchFamily="49" charset="0"/>
              <a:buChar char="o"/>
            </a:pPr>
            <a:r>
              <a:rPr lang="en-US" sz="1600" dirty="0"/>
              <a:t>Lemmatization: (‘ate’, ‘ran’, ‘running’) -&gt; (‘eat’, ‘run’, ‘run’)</a:t>
            </a:r>
          </a:p>
          <a:p>
            <a:pPr marL="742950" lvl="1" indent="-285750" algn="just">
              <a:lnSpc>
                <a:spcPct val="170000"/>
              </a:lnSpc>
              <a:buFont typeface="Courier New" panose="02070309020205020404" pitchFamily="49" charset="0"/>
              <a:buChar char="o"/>
            </a:pPr>
            <a:r>
              <a:rPr lang="en-US" sz="1600" dirty="0"/>
              <a:t>Tokenization (with each word as token)</a:t>
            </a:r>
          </a:p>
          <a:p>
            <a:pPr marL="285750" indent="-285750" algn="just">
              <a:lnSpc>
                <a:spcPct val="170000"/>
              </a:lnSpc>
              <a:buFont typeface="Courier New" panose="02070309020205020404" pitchFamily="49" charset="0"/>
              <a:buChar char="o"/>
            </a:pPr>
            <a:endParaRPr lang="en-US" sz="1600" dirty="0"/>
          </a:p>
        </p:txBody>
      </p:sp>
    </p:spTree>
    <p:extLst>
      <p:ext uri="{BB962C8B-B14F-4D97-AF65-F5344CB8AC3E}">
        <p14:creationId xmlns:p14="http://schemas.microsoft.com/office/powerpoint/2010/main" val="6159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2. FEATURE SELECTION</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Content Placeholder 25">
            <a:extLst>
              <a:ext uri="{FF2B5EF4-FFF2-40B4-BE49-F238E27FC236}">
                <a16:creationId xmlns:a16="http://schemas.microsoft.com/office/drawing/2014/main" id="{0DEBE41B-E6CA-6F55-479A-4023C39DA747}"/>
              </a:ext>
            </a:extLst>
          </p:cNvPr>
          <p:cNvSpPr txBox="1">
            <a:spLocks/>
          </p:cNvSpPr>
          <p:nvPr/>
        </p:nvSpPr>
        <p:spPr>
          <a:xfrm>
            <a:off x="898855" y="2161645"/>
            <a:ext cx="10929077" cy="343482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Courier New" panose="02070309020205020404" pitchFamily="49" charset="0"/>
              <a:buChar char="o"/>
            </a:pPr>
            <a:r>
              <a:rPr lang="en-US" sz="1600" b="1" dirty="0"/>
              <a:t>CHALLENGE: </a:t>
            </a:r>
            <a:r>
              <a:rPr lang="en-US" sz="1600" dirty="0"/>
              <a:t>Large vocabulary containing irrelevant words</a:t>
            </a:r>
          </a:p>
          <a:p>
            <a:pPr marL="285750" indent="-285750" algn="just">
              <a:lnSpc>
                <a:spcPct val="200000"/>
              </a:lnSpc>
              <a:buFont typeface="Courier New" panose="02070309020205020404" pitchFamily="49" charset="0"/>
              <a:buChar char="o"/>
            </a:pPr>
            <a:r>
              <a:rPr lang="en-US" sz="1600" b="1" dirty="0"/>
              <a:t>FEATURE SELECTION: </a:t>
            </a:r>
            <a:r>
              <a:rPr lang="en-US" sz="1600" dirty="0"/>
              <a:t>Selects a subset of vocabulary such that only relevant terms of each class are used.  It decreases the size of vocabulary and removes noise features, reducing the overfitting that may occur.</a:t>
            </a:r>
            <a:endParaRPr lang="en-US" sz="1600" b="1" dirty="0"/>
          </a:p>
          <a:p>
            <a:pPr marL="742950" lvl="1" indent="-285750" algn="just">
              <a:lnSpc>
                <a:spcPct val="200000"/>
              </a:lnSpc>
              <a:buFont typeface="Courier New" panose="02070309020205020404" pitchFamily="49" charset="0"/>
              <a:buChar char="o"/>
            </a:pPr>
            <a:r>
              <a:rPr lang="en-US" sz="1600" dirty="0"/>
              <a:t>Assigns utility measure to each combination of (term, class) and selects the top n terms per class</a:t>
            </a:r>
          </a:p>
          <a:p>
            <a:pPr marL="742950" lvl="1" indent="-285750" algn="just">
              <a:lnSpc>
                <a:spcPct val="200000"/>
              </a:lnSpc>
              <a:buFont typeface="Courier New" panose="02070309020205020404" pitchFamily="49" charset="0"/>
              <a:buChar char="o"/>
            </a:pPr>
            <a:r>
              <a:rPr lang="en-US" sz="1600" dirty="0"/>
              <a:t>We use Mutual Information measure, which gives a sense of how relevant and related a word is to a class</a:t>
            </a:r>
          </a:p>
        </p:txBody>
      </p:sp>
    </p:spTree>
    <p:extLst>
      <p:ext uri="{BB962C8B-B14F-4D97-AF65-F5344CB8AC3E}">
        <p14:creationId xmlns:p14="http://schemas.microsoft.com/office/powerpoint/2010/main" val="241945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2. FEATURE SELECTION</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pic>
        <p:nvPicPr>
          <p:cNvPr id="5" name="Picture 4">
            <a:extLst>
              <a:ext uri="{FF2B5EF4-FFF2-40B4-BE49-F238E27FC236}">
                <a16:creationId xmlns:a16="http://schemas.microsoft.com/office/drawing/2014/main" id="{D230C167-B3F7-9AC7-D869-601842225392}"/>
              </a:ext>
            </a:extLst>
          </p:cNvPr>
          <p:cNvPicPr>
            <a:picLocks noChangeAspect="1"/>
          </p:cNvPicPr>
          <p:nvPr/>
        </p:nvPicPr>
        <p:blipFill>
          <a:blip r:embed="rId2"/>
          <a:stretch>
            <a:fillRect/>
          </a:stretch>
        </p:blipFill>
        <p:spPr>
          <a:xfrm>
            <a:off x="491064" y="2468878"/>
            <a:ext cx="5486402" cy="4389122"/>
          </a:xfrm>
          <a:prstGeom prst="rect">
            <a:avLst/>
          </a:prstGeom>
        </p:spPr>
      </p:pic>
      <p:pic>
        <p:nvPicPr>
          <p:cNvPr id="7" name="Picture 6">
            <a:extLst>
              <a:ext uri="{FF2B5EF4-FFF2-40B4-BE49-F238E27FC236}">
                <a16:creationId xmlns:a16="http://schemas.microsoft.com/office/drawing/2014/main" id="{CBA969DF-C965-5C88-42B8-FC528ED0620B}"/>
              </a:ext>
            </a:extLst>
          </p:cNvPr>
          <p:cNvPicPr>
            <a:picLocks noChangeAspect="1"/>
          </p:cNvPicPr>
          <p:nvPr/>
        </p:nvPicPr>
        <p:blipFill>
          <a:blip r:embed="rId3"/>
          <a:stretch>
            <a:fillRect/>
          </a:stretch>
        </p:blipFill>
        <p:spPr>
          <a:xfrm>
            <a:off x="6214536" y="2468878"/>
            <a:ext cx="5486400" cy="4389120"/>
          </a:xfrm>
          <a:prstGeom prst="rect">
            <a:avLst/>
          </a:prstGeom>
        </p:spPr>
      </p:pic>
      <p:sp>
        <p:nvSpPr>
          <p:cNvPr id="8" name="Content Placeholder 25">
            <a:extLst>
              <a:ext uri="{FF2B5EF4-FFF2-40B4-BE49-F238E27FC236}">
                <a16:creationId xmlns:a16="http://schemas.microsoft.com/office/drawing/2014/main" id="{EF61DC2C-3FC0-6C5A-E75D-9C647BB42134}"/>
              </a:ext>
            </a:extLst>
          </p:cNvPr>
          <p:cNvSpPr txBox="1">
            <a:spLocks/>
          </p:cNvSpPr>
          <p:nvPr/>
        </p:nvSpPr>
        <p:spPr>
          <a:xfrm>
            <a:off x="949657" y="2053023"/>
            <a:ext cx="4900810" cy="41585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US" sz="1600" b="1" dirty="0"/>
              <a:t>KEEPING TIES</a:t>
            </a:r>
          </a:p>
        </p:txBody>
      </p:sp>
      <p:sp>
        <p:nvSpPr>
          <p:cNvPr id="9" name="Content Placeholder 25">
            <a:extLst>
              <a:ext uri="{FF2B5EF4-FFF2-40B4-BE49-F238E27FC236}">
                <a16:creationId xmlns:a16="http://schemas.microsoft.com/office/drawing/2014/main" id="{3E313FE1-9A5D-A9ED-396F-C1D83010F8AD}"/>
              </a:ext>
            </a:extLst>
          </p:cNvPr>
          <p:cNvSpPr txBox="1">
            <a:spLocks/>
          </p:cNvSpPr>
          <p:nvPr/>
        </p:nvSpPr>
        <p:spPr>
          <a:xfrm>
            <a:off x="6605390" y="2053023"/>
            <a:ext cx="4900810" cy="41585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US" sz="1600" b="1" dirty="0"/>
              <a:t>REMOVING TIES</a:t>
            </a:r>
          </a:p>
        </p:txBody>
      </p:sp>
      <p:sp>
        <p:nvSpPr>
          <p:cNvPr id="10" name="TextBox 9">
            <a:extLst>
              <a:ext uri="{FF2B5EF4-FFF2-40B4-BE49-F238E27FC236}">
                <a16:creationId xmlns:a16="http://schemas.microsoft.com/office/drawing/2014/main" id="{EC646A37-0905-31A9-D394-50C6DEDF2984}"/>
              </a:ext>
            </a:extLst>
          </p:cNvPr>
          <p:cNvSpPr txBox="1"/>
          <p:nvPr/>
        </p:nvSpPr>
        <p:spPr>
          <a:xfrm>
            <a:off x="883664" y="1353343"/>
            <a:ext cx="11186676" cy="420051"/>
          </a:xfrm>
          <a:prstGeom prst="rect">
            <a:avLst/>
          </a:prstGeom>
          <a:noFill/>
        </p:spPr>
        <p:txBody>
          <a:bodyPr wrap="square">
            <a:spAutoFit/>
          </a:bodyPr>
          <a:lstStyle/>
          <a:p>
            <a:pPr marL="285750" indent="-285750" algn="just">
              <a:lnSpc>
                <a:spcPct val="150000"/>
              </a:lnSpc>
              <a:buFont typeface="Courier New" panose="02070309020205020404" pitchFamily="49" charset="0"/>
              <a:buChar char="o"/>
            </a:pPr>
            <a:r>
              <a:rPr lang="en-US" sz="1600" b="1" dirty="0"/>
              <a:t>Dealing with Tie Cases: </a:t>
            </a:r>
            <a:r>
              <a:rPr lang="en-US" sz="1600" dirty="0"/>
              <a:t>For terms with same score, we have the option of keeping the ties vs removing the ties.</a:t>
            </a:r>
            <a:endParaRPr lang="en-US" sz="1600" b="1" dirty="0"/>
          </a:p>
        </p:txBody>
      </p:sp>
    </p:spTree>
    <p:extLst>
      <p:ext uri="{BB962C8B-B14F-4D97-AF65-F5344CB8AC3E}">
        <p14:creationId xmlns:p14="http://schemas.microsoft.com/office/powerpoint/2010/main" val="202951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3. BUILDING AND TRAINING MODEL</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4" name="Content Placeholder 25">
            <a:extLst>
              <a:ext uri="{FF2B5EF4-FFF2-40B4-BE49-F238E27FC236}">
                <a16:creationId xmlns:a16="http://schemas.microsoft.com/office/drawing/2014/main" id="{0DEBE41B-E6CA-6F55-479A-4023C39DA747}"/>
              </a:ext>
            </a:extLst>
          </p:cNvPr>
          <p:cNvSpPr txBox="1">
            <a:spLocks/>
          </p:cNvSpPr>
          <p:nvPr/>
        </p:nvSpPr>
        <p:spPr>
          <a:xfrm>
            <a:off x="1025855" y="2302933"/>
            <a:ext cx="10716022" cy="2040467"/>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600" dirty="0"/>
              <a:t>We use the cleaned, tokenized dataset that has been reduced after feature selection</a:t>
            </a:r>
          </a:p>
          <a:p>
            <a:pPr marL="285750" indent="-285750" algn="just">
              <a:lnSpc>
                <a:spcPct val="150000"/>
              </a:lnSpc>
              <a:buFont typeface="Courier New" panose="02070309020205020404" pitchFamily="49" charset="0"/>
              <a:buChar char="o"/>
            </a:pPr>
            <a:r>
              <a:rPr lang="en-US" sz="1600" dirty="0"/>
              <a:t>Assign Priors and Conditional Probabilities to each term in each class</a:t>
            </a:r>
          </a:p>
          <a:p>
            <a:pPr marL="285750" indent="-285750" algn="just">
              <a:lnSpc>
                <a:spcPct val="150000"/>
              </a:lnSpc>
              <a:buFont typeface="Courier New" panose="02070309020205020404" pitchFamily="49" charset="0"/>
              <a:buChar char="o"/>
            </a:pPr>
            <a:r>
              <a:rPr lang="en-US" sz="1600" dirty="0"/>
              <a:t>Use Laplace Smoothing on conditional probabilities</a:t>
            </a:r>
          </a:p>
        </p:txBody>
      </p:sp>
      <p:pic>
        <p:nvPicPr>
          <p:cNvPr id="3" name="Picture 2">
            <a:extLst>
              <a:ext uri="{FF2B5EF4-FFF2-40B4-BE49-F238E27FC236}">
                <a16:creationId xmlns:a16="http://schemas.microsoft.com/office/drawing/2014/main" id="{7D2C0DC6-E495-9C1B-B23A-794C3CB730E8}"/>
              </a:ext>
            </a:extLst>
          </p:cNvPr>
          <p:cNvPicPr>
            <a:picLocks noChangeAspect="1"/>
          </p:cNvPicPr>
          <p:nvPr/>
        </p:nvPicPr>
        <p:blipFill>
          <a:blip r:embed="rId2"/>
          <a:stretch>
            <a:fillRect/>
          </a:stretch>
        </p:blipFill>
        <p:spPr>
          <a:xfrm>
            <a:off x="1885156" y="4942109"/>
            <a:ext cx="1377169" cy="713559"/>
          </a:xfrm>
          <a:prstGeom prst="rect">
            <a:avLst/>
          </a:prstGeom>
        </p:spPr>
      </p:pic>
      <p:cxnSp>
        <p:nvCxnSpPr>
          <p:cNvPr id="6" name="Straight Connector 5">
            <a:extLst>
              <a:ext uri="{FF2B5EF4-FFF2-40B4-BE49-F238E27FC236}">
                <a16:creationId xmlns:a16="http://schemas.microsoft.com/office/drawing/2014/main" id="{52DDBCC9-7B75-E41C-582B-982326922DF5}"/>
              </a:ext>
            </a:extLst>
          </p:cNvPr>
          <p:cNvCxnSpPr/>
          <p:nvPr/>
        </p:nvCxnSpPr>
        <p:spPr>
          <a:xfrm>
            <a:off x="5274733" y="4789352"/>
            <a:ext cx="0" cy="10694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 name="Picture 6">
            <a:extLst>
              <a:ext uri="{FF2B5EF4-FFF2-40B4-BE49-F238E27FC236}">
                <a16:creationId xmlns:a16="http://schemas.microsoft.com/office/drawing/2014/main" id="{C2711014-D9A1-D5AB-328B-05FD807FE69B}"/>
              </a:ext>
            </a:extLst>
          </p:cNvPr>
          <p:cNvPicPr>
            <a:picLocks noChangeAspect="1"/>
          </p:cNvPicPr>
          <p:nvPr/>
        </p:nvPicPr>
        <p:blipFill>
          <a:blip r:embed="rId3"/>
          <a:stretch>
            <a:fillRect/>
          </a:stretch>
        </p:blipFill>
        <p:spPr>
          <a:xfrm>
            <a:off x="6992391" y="4966264"/>
            <a:ext cx="4207620" cy="663188"/>
          </a:xfrm>
          <a:prstGeom prst="rect">
            <a:avLst/>
          </a:prstGeom>
        </p:spPr>
      </p:pic>
    </p:spTree>
    <p:extLst>
      <p:ext uri="{BB962C8B-B14F-4D97-AF65-F5344CB8AC3E}">
        <p14:creationId xmlns:p14="http://schemas.microsoft.com/office/powerpoint/2010/main" val="313724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03731"/>
            <a:ext cx="8421688" cy="1325563"/>
          </a:xfrm>
        </p:spPr>
        <p:txBody>
          <a:bodyPr/>
          <a:lstStyle/>
          <a:p>
            <a:r>
              <a:rPr lang="en-US" cap="none" dirty="0"/>
              <a:t>4. PREDICTIONS AND VALIDATING MODEL</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Content Placeholder 25">
            <a:extLst>
              <a:ext uri="{FF2B5EF4-FFF2-40B4-BE49-F238E27FC236}">
                <a16:creationId xmlns:a16="http://schemas.microsoft.com/office/drawing/2014/main" id="{0DEBE41B-E6CA-6F55-479A-4023C39DA747}"/>
              </a:ext>
            </a:extLst>
          </p:cNvPr>
          <p:cNvSpPr txBox="1">
            <a:spLocks/>
          </p:cNvSpPr>
          <p:nvPr/>
        </p:nvSpPr>
        <p:spPr>
          <a:xfrm>
            <a:off x="958122" y="814387"/>
            <a:ext cx="10716022" cy="2895600"/>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600" dirty="0"/>
              <a:t>We use the </a:t>
            </a:r>
            <a:r>
              <a:rPr lang="en-US" sz="1600" dirty="0" err="1"/>
              <a:t>tibbles</a:t>
            </a:r>
            <a:r>
              <a:rPr lang="en-US" sz="1600" dirty="0"/>
              <a:t> with conditional probabilities and priors to get the corresponding probability in each word in our validation dataset.  Get the log probability for each label in each document, choosing the one with the largest value</a:t>
            </a:r>
          </a:p>
          <a:p>
            <a:pPr marL="285750" indent="-285750" algn="just">
              <a:lnSpc>
                <a:spcPct val="150000"/>
              </a:lnSpc>
              <a:buFont typeface="Courier New" panose="02070309020205020404" pitchFamily="49" charset="0"/>
              <a:buChar char="o"/>
            </a:pPr>
            <a:r>
              <a:rPr lang="en-US" sz="1600" b="1" dirty="0"/>
              <a:t>Removing Documents with high number of new words: </a:t>
            </a:r>
            <a:r>
              <a:rPr lang="en-US" sz="1600" dirty="0"/>
              <a:t>If a document contains a high percentage (say 75%) of words outside of our vocabulary, they are ignored since the predictions made on them would not be reliable.</a:t>
            </a:r>
            <a:endParaRPr lang="en-US" sz="1600" b="1" dirty="0"/>
          </a:p>
        </p:txBody>
      </p:sp>
      <p:pic>
        <p:nvPicPr>
          <p:cNvPr id="15" name="Picture 14">
            <a:extLst>
              <a:ext uri="{FF2B5EF4-FFF2-40B4-BE49-F238E27FC236}">
                <a16:creationId xmlns:a16="http://schemas.microsoft.com/office/drawing/2014/main" id="{D4042784-008D-F9D2-5CA0-11ED264EDE39}"/>
              </a:ext>
            </a:extLst>
          </p:cNvPr>
          <p:cNvPicPr>
            <a:picLocks noChangeAspect="1"/>
          </p:cNvPicPr>
          <p:nvPr/>
        </p:nvPicPr>
        <p:blipFill>
          <a:blip r:embed="rId2"/>
          <a:stretch>
            <a:fillRect/>
          </a:stretch>
        </p:blipFill>
        <p:spPr>
          <a:xfrm>
            <a:off x="3818467" y="3420004"/>
            <a:ext cx="4189677" cy="3351742"/>
          </a:xfrm>
          <a:prstGeom prst="rect">
            <a:avLst/>
          </a:prstGeom>
        </p:spPr>
      </p:pic>
      <p:pic>
        <p:nvPicPr>
          <p:cNvPr id="17" name="Picture 16">
            <a:extLst>
              <a:ext uri="{FF2B5EF4-FFF2-40B4-BE49-F238E27FC236}">
                <a16:creationId xmlns:a16="http://schemas.microsoft.com/office/drawing/2014/main" id="{4768F9D7-8145-952B-361C-07FED5B6CCA9}"/>
              </a:ext>
            </a:extLst>
          </p:cNvPr>
          <p:cNvPicPr>
            <a:picLocks noChangeAspect="1"/>
          </p:cNvPicPr>
          <p:nvPr/>
        </p:nvPicPr>
        <p:blipFill>
          <a:blip r:embed="rId3"/>
          <a:stretch>
            <a:fillRect/>
          </a:stretch>
        </p:blipFill>
        <p:spPr>
          <a:xfrm>
            <a:off x="31222" y="3429000"/>
            <a:ext cx="3787246" cy="3292475"/>
          </a:xfrm>
          <a:prstGeom prst="rect">
            <a:avLst/>
          </a:prstGeom>
        </p:spPr>
      </p:pic>
      <p:pic>
        <p:nvPicPr>
          <p:cNvPr id="19" name="Picture 18">
            <a:extLst>
              <a:ext uri="{FF2B5EF4-FFF2-40B4-BE49-F238E27FC236}">
                <a16:creationId xmlns:a16="http://schemas.microsoft.com/office/drawing/2014/main" id="{66907D65-8E04-FE69-CD54-F3CD5AC15B61}"/>
              </a:ext>
            </a:extLst>
          </p:cNvPr>
          <p:cNvPicPr>
            <a:picLocks noChangeAspect="1"/>
          </p:cNvPicPr>
          <p:nvPr/>
        </p:nvPicPr>
        <p:blipFill>
          <a:blip r:embed="rId4"/>
          <a:stretch>
            <a:fillRect/>
          </a:stretch>
        </p:blipFill>
        <p:spPr>
          <a:xfrm>
            <a:off x="7869833" y="3316737"/>
            <a:ext cx="4322167" cy="3457734"/>
          </a:xfrm>
          <a:prstGeom prst="rect">
            <a:avLst/>
          </a:prstGeom>
        </p:spPr>
      </p:pic>
    </p:spTree>
    <p:extLst>
      <p:ext uri="{BB962C8B-B14F-4D97-AF65-F5344CB8AC3E}">
        <p14:creationId xmlns:p14="http://schemas.microsoft.com/office/powerpoint/2010/main" val="181722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p:txBody>
          <a:bodyPr/>
          <a:lstStyle/>
          <a:p>
            <a:r>
              <a:rPr lang="en-US" dirty="0" err="1"/>
              <a:t>iII</a:t>
            </a:r>
            <a:r>
              <a:rPr lang="en-US" dirty="0"/>
              <a:t>.</a:t>
            </a:r>
            <a:br>
              <a:rPr lang="en-US" dirty="0"/>
            </a:br>
            <a:r>
              <a:rPr lang="en-US" dirty="0"/>
              <a:t>Comparison OF PARAMETERS</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3431612" y="2603604"/>
            <a:ext cx="5328775" cy="3362219"/>
          </a:xfrm>
        </p:spPr>
        <p:txBody>
          <a:bodyPr>
            <a:normAutofit/>
          </a:bodyPr>
          <a:lstStyle/>
          <a:p>
            <a:pPr marL="514350" indent="-514350" algn="l">
              <a:lnSpc>
                <a:spcPct val="150000"/>
              </a:lnSpc>
              <a:buFont typeface="+mj-lt"/>
              <a:buAutoNum type="arabicPeriod"/>
            </a:pPr>
            <a:r>
              <a:rPr lang="en-US" dirty="0"/>
              <a:t>Obtaining Metrics</a:t>
            </a:r>
          </a:p>
          <a:p>
            <a:pPr marL="514350" indent="-514350" algn="l">
              <a:lnSpc>
                <a:spcPct val="150000"/>
              </a:lnSpc>
              <a:buFont typeface="+mj-lt"/>
              <a:buAutoNum type="arabicPeriod"/>
            </a:pPr>
            <a:r>
              <a:rPr lang="en-US" dirty="0"/>
              <a:t>Stemming vs Lemmatization</a:t>
            </a:r>
          </a:p>
          <a:p>
            <a:pPr marL="514350" indent="-514350" algn="l">
              <a:lnSpc>
                <a:spcPct val="150000"/>
              </a:lnSpc>
              <a:buFont typeface="+mj-lt"/>
              <a:buAutoNum type="arabicPeriod"/>
            </a:pPr>
            <a:r>
              <a:rPr lang="en-IN" dirty="0"/>
              <a:t>Feature Selection: With vs Without</a:t>
            </a:r>
          </a:p>
          <a:p>
            <a:pPr marL="514350" indent="-514350" algn="l">
              <a:lnSpc>
                <a:spcPct val="150000"/>
              </a:lnSpc>
              <a:buFont typeface="+mj-lt"/>
              <a:buAutoNum type="arabicPeriod"/>
            </a:pPr>
            <a:r>
              <a:rPr lang="en-IN" dirty="0"/>
              <a:t>Keeping Ties: With vs Without</a:t>
            </a:r>
          </a:p>
          <a:p>
            <a:pPr marL="514350" indent="-514350" algn="l">
              <a:lnSpc>
                <a:spcPct val="150000"/>
              </a:lnSpc>
              <a:buFont typeface="+mj-lt"/>
              <a:buAutoNum type="arabicPeriod"/>
            </a:pPr>
            <a:r>
              <a:rPr lang="en-IN" dirty="0"/>
              <a:t>Features vs Accuracy</a:t>
            </a:r>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15</a:t>
            </a:fld>
            <a:endParaRPr lang="en-US" dirty="0"/>
          </a:p>
        </p:txBody>
      </p:sp>
    </p:spTree>
    <p:extLst>
      <p:ext uri="{BB962C8B-B14F-4D97-AF65-F5344CB8AC3E}">
        <p14:creationId xmlns:p14="http://schemas.microsoft.com/office/powerpoint/2010/main" val="172138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17475"/>
            <a:ext cx="8421688" cy="1325563"/>
          </a:xfrm>
        </p:spPr>
        <p:txBody>
          <a:bodyPr/>
          <a:lstStyle/>
          <a:p>
            <a:r>
              <a:rPr lang="en-US" cap="none" dirty="0"/>
              <a:t>1. OBTAINING METRICS</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
        <p:nvSpPr>
          <p:cNvPr id="4" name="Content Placeholder 25">
            <a:extLst>
              <a:ext uri="{FF2B5EF4-FFF2-40B4-BE49-F238E27FC236}">
                <a16:creationId xmlns:a16="http://schemas.microsoft.com/office/drawing/2014/main" id="{0DEBE41B-E6CA-6F55-479A-4023C39DA747}"/>
              </a:ext>
            </a:extLst>
          </p:cNvPr>
          <p:cNvSpPr txBox="1">
            <a:spLocks/>
          </p:cNvSpPr>
          <p:nvPr/>
        </p:nvSpPr>
        <p:spPr>
          <a:xfrm>
            <a:off x="889330" y="1142647"/>
            <a:ext cx="10716022" cy="2040467"/>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600" dirty="0"/>
              <a:t>Micro-Accuracy: The proportion of correctly labelled predictions against the total number of predictions.</a:t>
            </a:r>
          </a:p>
          <a:p>
            <a:pPr marL="285750" indent="-285750" algn="just">
              <a:lnSpc>
                <a:spcPct val="150000"/>
              </a:lnSpc>
              <a:buFont typeface="Courier New" panose="02070309020205020404" pitchFamily="49" charset="0"/>
              <a:buChar char="o"/>
            </a:pPr>
            <a:r>
              <a:rPr lang="en-US" sz="1600" dirty="0"/>
              <a:t>Macro-(Accuracy, Precision, Recall, F_1 Score):  The metric values for each class or label individually.</a:t>
            </a:r>
          </a:p>
        </p:txBody>
      </p:sp>
      <p:graphicFrame>
        <p:nvGraphicFramePr>
          <p:cNvPr id="8" name="Table 14">
            <a:extLst>
              <a:ext uri="{FF2B5EF4-FFF2-40B4-BE49-F238E27FC236}">
                <a16:creationId xmlns:a16="http://schemas.microsoft.com/office/drawing/2014/main" id="{2EB3A464-BC3F-78BC-3E11-F00E44D8906A}"/>
              </a:ext>
            </a:extLst>
          </p:cNvPr>
          <p:cNvGraphicFramePr>
            <a:graphicFrameLocks noGrp="1"/>
          </p:cNvGraphicFramePr>
          <p:nvPr>
            <p:extLst>
              <p:ext uri="{D42A27DB-BD31-4B8C-83A1-F6EECF244321}">
                <p14:modId xmlns:p14="http://schemas.microsoft.com/office/powerpoint/2010/main" val="2335042359"/>
              </p:ext>
            </p:extLst>
          </p:nvPr>
        </p:nvGraphicFramePr>
        <p:xfrm>
          <a:off x="1629408" y="3131014"/>
          <a:ext cx="4466592" cy="2184048"/>
        </p:xfrm>
        <a:graphic>
          <a:graphicData uri="http://schemas.openxmlformats.org/drawingml/2006/table">
            <a:tbl>
              <a:tblPr firstRow="1" bandRow="1">
                <a:tableStyleId>{073A0DAA-6AF3-43AB-8588-CEC1D06C72B9}</a:tableStyleId>
              </a:tblPr>
              <a:tblGrid>
                <a:gridCol w="2233296">
                  <a:extLst>
                    <a:ext uri="{9D8B030D-6E8A-4147-A177-3AD203B41FA5}">
                      <a16:colId xmlns:a16="http://schemas.microsoft.com/office/drawing/2014/main" val="2621092728"/>
                    </a:ext>
                  </a:extLst>
                </a:gridCol>
                <a:gridCol w="2233296">
                  <a:extLst>
                    <a:ext uri="{9D8B030D-6E8A-4147-A177-3AD203B41FA5}">
                      <a16:colId xmlns:a16="http://schemas.microsoft.com/office/drawing/2014/main" val="918711718"/>
                    </a:ext>
                  </a:extLst>
                </a:gridCol>
              </a:tblGrid>
              <a:tr h="1092024">
                <a:tc>
                  <a:txBody>
                    <a:bodyPr/>
                    <a:lstStyle/>
                    <a:p>
                      <a:pPr algn="ctr"/>
                      <a:r>
                        <a:rPr lang="en-IN" dirty="0"/>
                        <a:t>TRUE POSITIVE</a:t>
                      </a:r>
                    </a:p>
                  </a:txBody>
                  <a:tcPr anchor="ctr"/>
                </a:tc>
                <a:tc>
                  <a:txBody>
                    <a:bodyPr/>
                    <a:lstStyle/>
                    <a:p>
                      <a:pPr algn="ctr"/>
                      <a:r>
                        <a:rPr lang="en-IN" dirty="0"/>
                        <a:t>FALSE NEGATIVE</a:t>
                      </a:r>
                    </a:p>
                  </a:txBody>
                  <a:tcPr anchor="ctr"/>
                </a:tc>
                <a:extLst>
                  <a:ext uri="{0D108BD9-81ED-4DB2-BD59-A6C34878D82A}">
                    <a16:rowId xmlns:a16="http://schemas.microsoft.com/office/drawing/2014/main" val="1713683055"/>
                  </a:ext>
                </a:extLst>
              </a:tr>
              <a:tr h="1092024">
                <a:tc>
                  <a:txBody>
                    <a:bodyPr/>
                    <a:lstStyle/>
                    <a:p>
                      <a:pPr algn="ctr"/>
                      <a:r>
                        <a:rPr lang="en-IN" b="1" dirty="0"/>
                        <a:t>FALSE POSITIVE</a:t>
                      </a:r>
                    </a:p>
                  </a:txBody>
                  <a:tcPr anchor="ctr"/>
                </a:tc>
                <a:tc>
                  <a:txBody>
                    <a:bodyPr/>
                    <a:lstStyle/>
                    <a:p>
                      <a:pPr algn="ctr"/>
                      <a:r>
                        <a:rPr lang="en-IN" b="1" dirty="0"/>
                        <a:t>TRUE NEGATIVE</a:t>
                      </a:r>
                    </a:p>
                  </a:txBody>
                  <a:tcPr anchor="ctr"/>
                </a:tc>
                <a:extLst>
                  <a:ext uri="{0D108BD9-81ED-4DB2-BD59-A6C34878D82A}">
                    <a16:rowId xmlns:a16="http://schemas.microsoft.com/office/drawing/2014/main" val="3736042455"/>
                  </a:ext>
                </a:extLst>
              </a:tr>
            </a:tbl>
          </a:graphicData>
        </a:graphic>
      </p:graphicFrame>
      <p:sp>
        <p:nvSpPr>
          <p:cNvPr id="5" name="Content Placeholder 2">
            <a:extLst>
              <a:ext uri="{FF2B5EF4-FFF2-40B4-BE49-F238E27FC236}">
                <a16:creationId xmlns:a16="http://schemas.microsoft.com/office/drawing/2014/main" id="{B2EFDC8F-4A4D-A44E-3F2F-BD320957C422}"/>
              </a:ext>
            </a:extLst>
          </p:cNvPr>
          <p:cNvSpPr txBox="1">
            <a:spLocks/>
          </p:cNvSpPr>
          <p:nvPr/>
        </p:nvSpPr>
        <p:spPr>
          <a:xfrm>
            <a:off x="4814873" y="5529541"/>
            <a:ext cx="339669" cy="37268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a:t>
            </a:r>
            <a:endParaRPr lang="en-IN" dirty="0"/>
          </a:p>
        </p:txBody>
      </p:sp>
      <p:sp>
        <p:nvSpPr>
          <p:cNvPr id="9" name="Content Placeholder 2">
            <a:extLst>
              <a:ext uri="{FF2B5EF4-FFF2-40B4-BE49-F238E27FC236}">
                <a16:creationId xmlns:a16="http://schemas.microsoft.com/office/drawing/2014/main" id="{594B5038-1953-82F1-7208-480359707F07}"/>
              </a:ext>
            </a:extLst>
          </p:cNvPr>
          <p:cNvSpPr txBox="1">
            <a:spLocks/>
          </p:cNvSpPr>
          <p:nvPr/>
        </p:nvSpPr>
        <p:spPr>
          <a:xfrm rot="16200000">
            <a:off x="-593629" y="3975693"/>
            <a:ext cx="2244471" cy="3698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ACTUAL LABEL</a:t>
            </a:r>
            <a:endParaRPr lang="en-IN" dirty="0"/>
          </a:p>
        </p:txBody>
      </p:sp>
      <p:sp>
        <p:nvSpPr>
          <p:cNvPr id="10" name="Content Placeholder 2">
            <a:extLst>
              <a:ext uri="{FF2B5EF4-FFF2-40B4-BE49-F238E27FC236}">
                <a16:creationId xmlns:a16="http://schemas.microsoft.com/office/drawing/2014/main" id="{9FC94FBB-4A95-743E-FDC3-27E65B6B1C03}"/>
              </a:ext>
            </a:extLst>
          </p:cNvPr>
          <p:cNvSpPr txBox="1">
            <a:spLocks/>
          </p:cNvSpPr>
          <p:nvPr/>
        </p:nvSpPr>
        <p:spPr>
          <a:xfrm>
            <a:off x="2558546" y="6001476"/>
            <a:ext cx="2595996" cy="49961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PREDICTED LABEL</a:t>
            </a:r>
            <a:endParaRPr lang="en-IN" dirty="0"/>
          </a:p>
        </p:txBody>
      </p:sp>
      <p:sp>
        <p:nvSpPr>
          <p:cNvPr id="12" name="Content Placeholder 2">
            <a:extLst>
              <a:ext uri="{FF2B5EF4-FFF2-40B4-BE49-F238E27FC236}">
                <a16:creationId xmlns:a16="http://schemas.microsoft.com/office/drawing/2014/main" id="{89882D26-139D-6A14-07E4-97085A400926}"/>
              </a:ext>
            </a:extLst>
          </p:cNvPr>
          <p:cNvSpPr txBox="1">
            <a:spLocks/>
          </p:cNvSpPr>
          <p:nvPr/>
        </p:nvSpPr>
        <p:spPr>
          <a:xfrm rot="16200000">
            <a:off x="1199744" y="4533496"/>
            <a:ext cx="342296" cy="3698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a:t>
            </a:r>
            <a:endParaRPr lang="en-IN" dirty="0"/>
          </a:p>
        </p:txBody>
      </p:sp>
      <p:sp>
        <p:nvSpPr>
          <p:cNvPr id="13" name="Content Placeholder 2">
            <a:extLst>
              <a:ext uri="{FF2B5EF4-FFF2-40B4-BE49-F238E27FC236}">
                <a16:creationId xmlns:a16="http://schemas.microsoft.com/office/drawing/2014/main" id="{219E4974-E8C1-681C-7920-29B20DB0EE37}"/>
              </a:ext>
            </a:extLst>
          </p:cNvPr>
          <p:cNvSpPr txBox="1">
            <a:spLocks/>
          </p:cNvSpPr>
          <p:nvPr/>
        </p:nvSpPr>
        <p:spPr>
          <a:xfrm rot="16200000">
            <a:off x="1181574" y="3502837"/>
            <a:ext cx="378635" cy="3698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endParaRPr lang="en-IN" dirty="0"/>
          </a:p>
        </p:txBody>
      </p:sp>
      <p:sp>
        <p:nvSpPr>
          <p:cNvPr id="14" name="Content Placeholder 2">
            <a:extLst>
              <a:ext uri="{FF2B5EF4-FFF2-40B4-BE49-F238E27FC236}">
                <a16:creationId xmlns:a16="http://schemas.microsoft.com/office/drawing/2014/main" id="{19432BD0-6B3B-1ECB-3B0A-68EF4C2A47B0}"/>
              </a:ext>
            </a:extLst>
          </p:cNvPr>
          <p:cNvSpPr txBox="1">
            <a:spLocks/>
          </p:cNvSpPr>
          <p:nvPr/>
        </p:nvSpPr>
        <p:spPr>
          <a:xfrm>
            <a:off x="2590570" y="5529775"/>
            <a:ext cx="339669" cy="37268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endParaRPr lang="en-IN" dirty="0"/>
          </a:p>
        </p:txBody>
      </p:sp>
      <p:pic>
        <p:nvPicPr>
          <p:cNvPr id="16" name="Picture 15">
            <a:extLst>
              <a:ext uri="{FF2B5EF4-FFF2-40B4-BE49-F238E27FC236}">
                <a16:creationId xmlns:a16="http://schemas.microsoft.com/office/drawing/2014/main" id="{C86A2C24-2DEA-785E-4219-2A678626B8A5}"/>
              </a:ext>
            </a:extLst>
          </p:cNvPr>
          <p:cNvPicPr>
            <a:picLocks noChangeAspect="1"/>
          </p:cNvPicPr>
          <p:nvPr/>
        </p:nvPicPr>
        <p:blipFill>
          <a:blip r:embed="rId2"/>
          <a:stretch>
            <a:fillRect/>
          </a:stretch>
        </p:blipFill>
        <p:spPr>
          <a:xfrm>
            <a:off x="6663995" y="2305679"/>
            <a:ext cx="4638675" cy="4419600"/>
          </a:xfrm>
          <a:prstGeom prst="rect">
            <a:avLst/>
          </a:prstGeom>
        </p:spPr>
      </p:pic>
    </p:spTree>
    <p:extLst>
      <p:ext uri="{BB962C8B-B14F-4D97-AF65-F5344CB8AC3E}">
        <p14:creationId xmlns:p14="http://schemas.microsoft.com/office/powerpoint/2010/main" val="413435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
        <p:nvSpPr>
          <p:cNvPr id="4" name="Title 3">
            <a:extLst>
              <a:ext uri="{FF2B5EF4-FFF2-40B4-BE49-F238E27FC236}">
                <a16:creationId xmlns:a16="http://schemas.microsoft.com/office/drawing/2014/main" id="{EEB2A973-22D2-0385-F29D-568F46AD74F0}"/>
              </a:ext>
            </a:extLst>
          </p:cNvPr>
          <p:cNvSpPr>
            <a:spLocks noGrp="1"/>
          </p:cNvSpPr>
          <p:nvPr>
            <p:ph type="title"/>
          </p:nvPr>
        </p:nvSpPr>
        <p:spPr>
          <a:xfrm>
            <a:off x="1885156" y="85480"/>
            <a:ext cx="8421688" cy="1325563"/>
          </a:xfrm>
        </p:spPr>
        <p:txBody>
          <a:bodyPr/>
          <a:lstStyle/>
          <a:p>
            <a:r>
              <a:rPr lang="en-IN" dirty="0"/>
              <a:t>2. Normalization:</a:t>
            </a:r>
            <a:br>
              <a:rPr lang="en-IN" dirty="0"/>
            </a:br>
            <a:r>
              <a:rPr lang="en-IN" dirty="0"/>
              <a:t>Stemming vs lemmatization</a:t>
            </a:r>
          </a:p>
        </p:txBody>
      </p:sp>
      <p:pic>
        <p:nvPicPr>
          <p:cNvPr id="10" name="Picture 9">
            <a:extLst>
              <a:ext uri="{FF2B5EF4-FFF2-40B4-BE49-F238E27FC236}">
                <a16:creationId xmlns:a16="http://schemas.microsoft.com/office/drawing/2014/main" id="{2B028F17-28DD-802C-E564-5F164A4C2E02}"/>
              </a:ext>
            </a:extLst>
          </p:cNvPr>
          <p:cNvPicPr>
            <a:picLocks noChangeAspect="1"/>
          </p:cNvPicPr>
          <p:nvPr/>
        </p:nvPicPr>
        <p:blipFill>
          <a:blip r:embed="rId2"/>
          <a:stretch>
            <a:fillRect/>
          </a:stretch>
        </p:blipFill>
        <p:spPr>
          <a:xfrm>
            <a:off x="838200" y="2171920"/>
            <a:ext cx="8481993" cy="4184430"/>
          </a:xfrm>
          <a:prstGeom prst="rect">
            <a:avLst/>
          </a:prstGeom>
        </p:spPr>
      </p:pic>
      <p:sp>
        <p:nvSpPr>
          <p:cNvPr id="12" name="TextBox 11">
            <a:extLst>
              <a:ext uri="{FF2B5EF4-FFF2-40B4-BE49-F238E27FC236}">
                <a16:creationId xmlns:a16="http://schemas.microsoft.com/office/drawing/2014/main" id="{B22721F6-A522-BE70-256F-0A298778DF32}"/>
              </a:ext>
            </a:extLst>
          </p:cNvPr>
          <p:cNvSpPr txBox="1"/>
          <p:nvPr/>
        </p:nvSpPr>
        <p:spPr>
          <a:xfrm>
            <a:off x="838200" y="1639761"/>
            <a:ext cx="2637966" cy="369332"/>
          </a:xfrm>
          <a:prstGeom prst="rect">
            <a:avLst/>
          </a:prstGeom>
          <a:noFill/>
        </p:spPr>
        <p:txBody>
          <a:bodyPr wrap="none" rtlCol="0">
            <a:spAutoFit/>
          </a:bodyPr>
          <a:lstStyle/>
          <a:p>
            <a:r>
              <a:rPr lang="en-IN" dirty="0"/>
              <a:t>STEM: 1, LEM: 0, FEAT: 0</a:t>
            </a:r>
          </a:p>
        </p:txBody>
      </p:sp>
      <p:sp>
        <p:nvSpPr>
          <p:cNvPr id="13" name="TextBox 12">
            <a:extLst>
              <a:ext uri="{FF2B5EF4-FFF2-40B4-BE49-F238E27FC236}">
                <a16:creationId xmlns:a16="http://schemas.microsoft.com/office/drawing/2014/main" id="{420D38BA-B6F5-DD4A-14A4-E719ABB1BBE0}"/>
              </a:ext>
            </a:extLst>
          </p:cNvPr>
          <p:cNvSpPr txBox="1"/>
          <p:nvPr/>
        </p:nvSpPr>
        <p:spPr>
          <a:xfrm>
            <a:off x="10414119" y="3439191"/>
            <a:ext cx="939681" cy="369332"/>
          </a:xfrm>
          <a:prstGeom prst="rect">
            <a:avLst/>
          </a:prstGeom>
          <a:noFill/>
        </p:spPr>
        <p:txBody>
          <a:bodyPr wrap="none" rtlCol="0">
            <a:spAutoFit/>
          </a:bodyPr>
          <a:lstStyle/>
          <a:p>
            <a:r>
              <a:rPr lang="en-IN" b="1" dirty="0"/>
              <a:t>TIMING</a:t>
            </a:r>
          </a:p>
        </p:txBody>
      </p:sp>
      <p:sp>
        <p:nvSpPr>
          <p:cNvPr id="14" name="TextBox 13">
            <a:extLst>
              <a:ext uri="{FF2B5EF4-FFF2-40B4-BE49-F238E27FC236}">
                <a16:creationId xmlns:a16="http://schemas.microsoft.com/office/drawing/2014/main" id="{09CD9C60-37F1-AF56-13FC-F2131A30F6AA}"/>
              </a:ext>
            </a:extLst>
          </p:cNvPr>
          <p:cNvSpPr txBox="1"/>
          <p:nvPr/>
        </p:nvSpPr>
        <p:spPr>
          <a:xfrm>
            <a:off x="10414119" y="3808523"/>
            <a:ext cx="1345689" cy="369332"/>
          </a:xfrm>
          <a:prstGeom prst="rect">
            <a:avLst/>
          </a:prstGeom>
          <a:noFill/>
        </p:spPr>
        <p:txBody>
          <a:bodyPr wrap="none" rtlCol="0">
            <a:spAutoFit/>
          </a:bodyPr>
          <a:lstStyle/>
          <a:p>
            <a:r>
              <a:rPr lang="en-IN" dirty="0"/>
              <a:t>1.2 seconds</a:t>
            </a:r>
          </a:p>
        </p:txBody>
      </p:sp>
    </p:spTree>
    <p:extLst>
      <p:ext uri="{BB962C8B-B14F-4D97-AF65-F5344CB8AC3E}">
        <p14:creationId xmlns:p14="http://schemas.microsoft.com/office/powerpoint/2010/main" val="358858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
        <p:nvSpPr>
          <p:cNvPr id="4" name="Title 3">
            <a:extLst>
              <a:ext uri="{FF2B5EF4-FFF2-40B4-BE49-F238E27FC236}">
                <a16:creationId xmlns:a16="http://schemas.microsoft.com/office/drawing/2014/main" id="{EEB2A973-22D2-0385-F29D-568F46AD74F0}"/>
              </a:ext>
            </a:extLst>
          </p:cNvPr>
          <p:cNvSpPr>
            <a:spLocks noGrp="1"/>
          </p:cNvSpPr>
          <p:nvPr>
            <p:ph type="title"/>
          </p:nvPr>
        </p:nvSpPr>
        <p:spPr>
          <a:xfrm>
            <a:off x="1885156" y="85480"/>
            <a:ext cx="8421688" cy="1325563"/>
          </a:xfrm>
        </p:spPr>
        <p:txBody>
          <a:bodyPr/>
          <a:lstStyle/>
          <a:p>
            <a:r>
              <a:rPr lang="en-IN" dirty="0"/>
              <a:t>2. Normalization:</a:t>
            </a:r>
            <a:br>
              <a:rPr lang="en-IN" dirty="0"/>
            </a:br>
            <a:r>
              <a:rPr lang="en-IN" dirty="0"/>
              <a:t>Stemming vs lemmatization</a:t>
            </a:r>
          </a:p>
        </p:txBody>
      </p:sp>
      <p:sp>
        <p:nvSpPr>
          <p:cNvPr id="12" name="TextBox 11">
            <a:extLst>
              <a:ext uri="{FF2B5EF4-FFF2-40B4-BE49-F238E27FC236}">
                <a16:creationId xmlns:a16="http://schemas.microsoft.com/office/drawing/2014/main" id="{B22721F6-A522-BE70-256F-0A298778DF32}"/>
              </a:ext>
            </a:extLst>
          </p:cNvPr>
          <p:cNvSpPr txBox="1"/>
          <p:nvPr/>
        </p:nvSpPr>
        <p:spPr>
          <a:xfrm>
            <a:off x="838200" y="1626775"/>
            <a:ext cx="2644250" cy="369332"/>
          </a:xfrm>
          <a:prstGeom prst="rect">
            <a:avLst/>
          </a:prstGeom>
          <a:noFill/>
        </p:spPr>
        <p:txBody>
          <a:bodyPr wrap="none" rtlCol="0">
            <a:spAutoFit/>
          </a:bodyPr>
          <a:lstStyle/>
          <a:p>
            <a:r>
              <a:rPr lang="en-IN" dirty="0"/>
              <a:t>STEM: 1, LEM: 1, FEAT: 0</a:t>
            </a:r>
          </a:p>
        </p:txBody>
      </p:sp>
      <p:pic>
        <p:nvPicPr>
          <p:cNvPr id="3" name="Picture 2">
            <a:extLst>
              <a:ext uri="{FF2B5EF4-FFF2-40B4-BE49-F238E27FC236}">
                <a16:creationId xmlns:a16="http://schemas.microsoft.com/office/drawing/2014/main" id="{276AA4C4-6F30-B344-AAC1-F871B21BA490}"/>
              </a:ext>
            </a:extLst>
          </p:cNvPr>
          <p:cNvPicPr>
            <a:picLocks noChangeAspect="1"/>
          </p:cNvPicPr>
          <p:nvPr/>
        </p:nvPicPr>
        <p:blipFill>
          <a:blip r:embed="rId2"/>
          <a:stretch>
            <a:fillRect/>
          </a:stretch>
        </p:blipFill>
        <p:spPr>
          <a:xfrm>
            <a:off x="838200" y="2176566"/>
            <a:ext cx="8481993" cy="4179784"/>
          </a:xfrm>
          <a:prstGeom prst="rect">
            <a:avLst/>
          </a:prstGeom>
        </p:spPr>
      </p:pic>
      <p:sp>
        <p:nvSpPr>
          <p:cNvPr id="6" name="TextBox 5">
            <a:extLst>
              <a:ext uri="{FF2B5EF4-FFF2-40B4-BE49-F238E27FC236}">
                <a16:creationId xmlns:a16="http://schemas.microsoft.com/office/drawing/2014/main" id="{70C76CEB-9658-1974-65EA-623BDD490F38}"/>
              </a:ext>
            </a:extLst>
          </p:cNvPr>
          <p:cNvSpPr txBox="1"/>
          <p:nvPr/>
        </p:nvSpPr>
        <p:spPr>
          <a:xfrm>
            <a:off x="10414119" y="3439191"/>
            <a:ext cx="939681" cy="369332"/>
          </a:xfrm>
          <a:prstGeom prst="rect">
            <a:avLst/>
          </a:prstGeom>
          <a:noFill/>
        </p:spPr>
        <p:txBody>
          <a:bodyPr wrap="none" rtlCol="0">
            <a:spAutoFit/>
          </a:bodyPr>
          <a:lstStyle/>
          <a:p>
            <a:r>
              <a:rPr lang="en-IN" b="1" dirty="0"/>
              <a:t>TIMING</a:t>
            </a:r>
          </a:p>
        </p:txBody>
      </p:sp>
      <p:sp>
        <p:nvSpPr>
          <p:cNvPr id="7" name="TextBox 6">
            <a:extLst>
              <a:ext uri="{FF2B5EF4-FFF2-40B4-BE49-F238E27FC236}">
                <a16:creationId xmlns:a16="http://schemas.microsoft.com/office/drawing/2014/main" id="{ECA08661-C90B-7238-5A8E-91E82342241C}"/>
              </a:ext>
            </a:extLst>
          </p:cNvPr>
          <p:cNvSpPr txBox="1"/>
          <p:nvPr/>
        </p:nvSpPr>
        <p:spPr>
          <a:xfrm>
            <a:off x="10414119" y="3808523"/>
            <a:ext cx="1153136" cy="369332"/>
          </a:xfrm>
          <a:prstGeom prst="rect">
            <a:avLst/>
          </a:prstGeom>
          <a:noFill/>
        </p:spPr>
        <p:txBody>
          <a:bodyPr wrap="none" rtlCol="0">
            <a:spAutoFit/>
          </a:bodyPr>
          <a:lstStyle/>
          <a:p>
            <a:r>
              <a:rPr lang="en-IN" dirty="0"/>
              <a:t>5 minutes</a:t>
            </a:r>
          </a:p>
        </p:txBody>
      </p:sp>
    </p:spTree>
    <p:extLst>
      <p:ext uri="{BB962C8B-B14F-4D97-AF65-F5344CB8AC3E}">
        <p14:creationId xmlns:p14="http://schemas.microsoft.com/office/powerpoint/2010/main" val="172508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
        <p:nvSpPr>
          <p:cNvPr id="4" name="Title 3">
            <a:extLst>
              <a:ext uri="{FF2B5EF4-FFF2-40B4-BE49-F238E27FC236}">
                <a16:creationId xmlns:a16="http://schemas.microsoft.com/office/drawing/2014/main" id="{EEB2A973-22D2-0385-F29D-568F46AD74F0}"/>
              </a:ext>
            </a:extLst>
          </p:cNvPr>
          <p:cNvSpPr>
            <a:spLocks noGrp="1"/>
          </p:cNvSpPr>
          <p:nvPr>
            <p:ph type="title"/>
          </p:nvPr>
        </p:nvSpPr>
        <p:spPr>
          <a:xfrm>
            <a:off x="1885156" y="85480"/>
            <a:ext cx="8421688" cy="1325563"/>
          </a:xfrm>
        </p:spPr>
        <p:txBody>
          <a:bodyPr/>
          <a:lstStyle/>
          <a:p>
            <a:r>
              <a:rPr lang="en-IN" dirty="0"/>
              <a:t>3. FEATURE SELECTION:</a:t>
            </a:r>
            <a:br>
              <a:rPr lang="en-IN" dirty="0"/>
            </a:br>
            <a:r>
              <a:rPr lang="en-IN" dirty="0"/>
              <a:t>WITH VS WITHOUT</a:t>
            </a:r>
          </a:p>
        </p:txBody>
      </p:sp>
      <p:pic>
        <p:nvPicPr>
          <p:cNvPr id="10" name="Picture 9">
            <a:extLst>
              <a:ext uri="{FF2B5EF4-FFF2-40B4-BE49-F238E27FC236}">
                <a16:creationId xmlns:a16="http://schemas.microsoft.com/office/drawing/2014/main" id="{2B028F17-28DD-802C-E564-5F164A4C2E02}"/>
              </a:ext>
            </a:extLst>
          </p:cNvPr>
          <p:cNvPicPr>
            <a:picLocks noChangeAspect="1"/>
          </p:cNvPicPr>
          <p:nvPr/>
        </p:nvPicPr>
        <p:blipFill>
          <a:blip r:embed="rId2"/>
          <a:stretch>
            <a:fillRect/>
          </a:stretch>
        </p:blipFill>
        <p:spPr>
          <a:xfrm>
            <a:off x="838200" y="2237811"/>
            <a:ext cx="8481993" cy="4184430"/>
          </a:xfrm>
          <a:prstGeom prst="rect">
            <a:avLst/>
          </a:prstGeom>
        </p:spPr>
      </p:pic>
      <p:sp>
        <p:nvSpPr>
          <p:cNvPr id="12" name="TextBox 11">
            <a:extLst>
              <a:ext uri="{FF2B5EF4-FFF2-40B4-BE49-F238E27FC236}">
                <a16:creationId xmlns:a16="http://schemas.microsoft.com/office/drawing/2014/main" id="{B22721F6-A522-BE70-256F-0A298778DF32}"/>
              </a:ext>
            </a:extLst>
          </p:cNvPr>
          <p:cNvSpPr txBox="1"/>
          <p:nvPr/>
        </p:nvSpPr>
        <p:spPr>
          <a:xfrm>
            <a:off x="838200" y="1639761"/>
            <a:ext cx="2637966" cy="369332"/>
          </a:xfrm>
          <a:prstGeom prst="rect">
            <a:avLst/>
          </a:prstGeom>
          <a:noFill/>
        </p:spPr>
        <p:txBody>
          <a:bodyPr wrap="none" rtlCol="0">
            <a:spAutoFit/>
          </a:bodyPr>
          <a:lstStyle/>
          <a:p>
            <a:r>
              <a:rPr lang="en-IN" dirty="0">
                <a:solidFill>
                  <a:schemeClr val="accent6">
                    <a:lumMod val="50000"/>
                  </a:schemeClr>
                </a:solidFill>
              </a:rPr>
              <a:t>STEM: 1, LEM: 0</a:t>
            </a:r>
            <a:r>
              <a:rPr lang="en-IN" dirty="0"/>
              <a:t>, FEAT: 0</a:t>
            </a:r>
          </a:p>
        </p:txBody>
      </p:sp>
      <p:sp>
        <p:nvSpPr>
          <p:cNvPr id="13" name="TextBox 12">
            <a:extLst>
              <a:ext uri="{FF2B5EF4-FFF2-40B4-BE49-F238E27FC236}">
                <a16:creationId xmlns:a16="http://schemas.microsoft.com/office/drawing/2014/main" id="{420D38BA-B6F5-DD4A-14A4-E719ABB1BBE0}"/>
              </a:ext>
            </a:extLst>
          </p:cNvPr>
          <p:cNvSpPr txBox="1"/>
          <p:nvPr/>
        </p:nvSpPr>
        <p:spPr>
          <a:xfrm>
            <a:off x="10414119" y="3439191"/>
            <a:ext cx="939681" cy="369332"/>
          </a:xfrm>
          <a:prstGeom prst="rect">
            <a:avLst/>
          </a:prstGeom>
          <a:noFill/>
        </p:spPr>
        <p:txBody>
          <a:bodyPr wrap="none" rtlCol="0">
            <a:spAutoFit/>
          </a:bodyPr>
          <a:lstStyle/>
          <a:p>
            <a:r>
              <a:rPr lang="en-IN" b="1" dirty="0"/>
              <a:t>TIMING</a:t>
            </a:r>
          </a:p>
        </p:txBody>
      </p:sp>
      <p:sp>
        <p:nvSpPr>
          <p:cNvPr id="14" name="TextBox 13">
            <a:extLst>
              <a:ext uri="{FF2B5EF4-FFF2-40B4-BE49-F238E27FC236}">
                <a16:creationId xmlns:a16="http://schemas.microsoft.com/office/drawing/2014/main" id="{09CD9C60-37F1-AF56-13FC-F2131A30F6AA}"/>
              </a:ext>
            </a:extLst>
          </p:cNvPr>
          <p:cNvSpPr txBox="1"/>
          <p:nvPr/>
        </p:nvSpPr>
        <p:spPr>
          <a:xfrm>
            <a:off x="10414119" y="3808523"/>
            <a:ext cx="1345689" cy="369332"/>
          </a:xfrm>
          <a:prstGeom prst="rect">
            <a:avLst/>
          </a:prstGeom>
          <a:noFill/>
        </p:spPr>
        <p:txBody>
          <a:bodyPr wrap="none" rtlCol="0">
            <a:spAutoFit/>
          </a:bodyPr>
          <a:lstStyle/>
          <a:p>
            <a:r>
              <a:rPr lang="en-IN" dirty="0"/>
              <a:t>1.2 seconds</a:t>
            </a:r>
          </a:p>
        </p:txBody>
      </p:sp>
    </p:spTree>
    <p:extLst>
      <p:ext uri="{BB962C8B-B14F-4D97-AF65-F5344CB8AC3E}">
        <p14:creationId xmlns:p14="http://schemas.microsoft.com/office/powerpoint/2010/main" val="417761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OUTLINE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3536235" y="2863976"/>
            <a:ext cx="5119529" cy="2846138"/>
          </a:xfrm>
        </p:spPr>
        <p:txBody>
          <a:bodyPr vert="horz" lIns="91440" tIns="45720" rIns="91440" bIns="45720" rtlCol="0" anchor="t">
            <a:normAutofit/>
          </a:bodyPr>
          <a:lstStyle/>
          <a:p>
            <a:pPr marL="514350" indent="-514350" algn="l">
              <a:lnSpc>
                <a:spcPct val="150000"/>
              </a:lnSpc>
              <a:buFont typeface="+mj-lt"/>
              <a:buAutoNum type="romanUcPeriod"/>
            </a:pPr>
            <a:r>
              <a:rPr lang="en-US" dirty="0"/>
              <a:t>INTRODUCTION TO NAÏVE BAYES</a:t>
            </a:r>
          </a:p>
          <a:p>
            <a:pPr marL="514350" indent="-514350" algn="l">
              <a:lnSpc>
                <a:spcPct val="150000"/>
              </a:lnSpc>
              <a:buFont typeface="+mj-lt"/>
              <a:buAutoNum type="romanUcPeriod"/>
            </a:pPr>
            <a:r>
              <a:rPr lang="en-US" dirty="0"/>
              <a:t>CHALLENGES AND METHODS USED</a:t>
            </a:r>
          </a:p>
          <a:p>
            <a:pPr marL="514350" indent="-514350" algn="l">
              <a:lnSpc>
                <a:spcPct val="150000"/>
              </a:lnSpc>
              <a:buFont typeface="+mj-lt"/>
              <a:buAutoNum type="romanUcPeriod"/>
            </a:pPr>
            <a:r>
              <a:rPr lang="en-US" dirty="0"/>
              <a:t>COMPARISON OF PARAMETERS</a:t>
            </a:r>
          </a:p>
          <a:p>
            <a:pPr marL="514350" indent="-514350" algn="l">
              <a:lnSpc>
                <a:spcPct val="150000"/>
              </a:lnSpc>
              <a:buFont typeface="+mj-lt"/>
              <a:buAutoNum type="romanUcPeriod"/>
            </a:pPr>
            <a:r>
              <a:rPr lang="en-US" dirty="0"/>
              <a:t>CONCLUSION</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
        <p:nvSpPr>
          <p:cNvPr id="4" name="Title 3">
            <a:extLst>
              <a:ext uri="{FF2B5EF4-FFF2-40B4-BE49-F238E27FC236}">
                <a16:creationId xmlns:a16="http://schemas.microsoft.com/office/drawing/2014/main" id="{EEB2A973-22D2-0385-F29D-568F46AD74F0}"/>
              </a:ext>
            </a:extLst>
          </p:cNvPr>
          <p:cNvSpPr>
            <a:spLocks noGrp="1"/>
          </p:cNvSpPr>
          <p:nvPr>
            <p:ph type="title"/>
          </p:nvPr>
        </p:nvSpPr>
        <p:spPr>
          <a:xfrm>
            <a:off x="1885156" y="85480"/>
            <a:ext cx="8421688" cy="1325563"/>
          </a:xfrm>
        </p:spPr>
        <p:txBody>
          <a:bodyPr/>
          <a:lstStyle/>
          <a:p>
            <a:r>
              <a:rPr lang="en-IN" dirty="0"/>
              <a:t>3. FEATURE SELECTION:</a:t>
            </a:r>
            <a:br>
              <a:rPr lang="en-IN" dirty="0"/>
            </a:br>
            <a:r>
              <a:rPr lang="en-IN" dirty="0"/>
              <a:t>WITH VS WITHOUT</a:t>
            </a:r>
          </a:p>
        </p:txBody>
      </p:sp>
      <p:sp>
        <p:nvSpPr>
          <p:cNvPr id="12" name="TextBox 11">
            <a:extLst>
              <a:ext uri="{FF2B5EF4-FFF2-40B4-BE49-F238E27FC236}">
                <a16:creationId xmlns:a16="http://schemas.microsoft.com/office/drawing/2014/main" id="{B22721F6-A522-BE70-256F-0A298778DF32}"/>
              </a:ext>
            </a:extLst>
          </p:cNvPr>
          <p:cNvSpPr txBox="1"/>
          <p:nvPr/>
        </p:nvSpPr>
        <p:spPr>
          <a:xfrm>
            <a:off x="838200" y="1639761"/>
            <a:ext cx="2637966" cy="369332"/>
          </a:xfrm>
          <a:prstGeom prst="rect">
            <a:avLst/>
          </a:prstGeom>
          <a:noFill/>
        </p:spPr>
        <p:txBody>
          <a:bodyPr wrap="none" rtlCol="0">
            <a:spAutoFit/>
          </a:bodyPr>
          <a:lstStyle/>
          <a:p>
            <a:r>
              <a:rPr lang="en-IN" dirty="0">
                <a:solidFill>
                  <a:schemeClr val="accent6">
                    <a:lumMod val="50000"/>
                  </a:schemeClr>
                </a:solidFill>
              </a:rPr>
              <a:t>STEM: 1, LEM: 0</a:t>
            </a:r>
            <a:r>
              <a:rPr lang="en-IN" dirty="0"/>
              <a:t>, FEAT: 1</a:t>
            </a:r>
          </a:p>
        </p:txBody>
      </p:sp>
      <p:sp>
        <p:nvSpPr>
          <p:cNvPr id="13" name="TextBox 12">
            <a:extLst>
              <a:ext uri="{FF2B5EF4-FFF2-40B4-BE49-F238E27FC236}">
                <a16:creationId xmlns:a16="http://schemas.microsoft.com/office/drawing/2014/main" id="{420D38BA-B6F5-DD4A-14A4-E719ABB1BBE0}"/>
              </a:ext>
            </a:extLst>
          </p:cNvPr>
          <p:cNvSpPr txBox="1"/>
          <p:nvPr/>
        </p:nvSpPr>
        <p:spPr>
          <a:xfrm>
            <a:off x="10414119" y="3439191"/>
            <a:ext cx="939681" cy="369332"/>
          </a:xfrm>
          <a:prstGeom prst="rect">
            <a:avLst/>
          </a:prstGeom>
          <a:noFill/>
        </p:spPr>
        <p:txBody>
          <a:bodyPr wrap="none" rtlCol="0">
            <a:spAutoFit/>
          </a:bodyPr>
          <a:lstStyle/>
          <a:p>
            <a:r>
              <a:rPr lang="en-IN" b="1" dirty="0"/>
              <a:t>TIMING</a:t>
            </a:r>
          </a:p>
        </p:txBody>
      </p:sp>
      <p:sp>
        <p:nvSpPr>
          <p:cNvPr id="14" name="TextBox 13">
            <a:extLst>
              <a:ext uri="{FF2B5EF4-FFF2-40B4-BE49-F238E27FC236}">
                <a16:creationId xmlns:a16="http://schemas.microsoft.com/office/drawing/2014/main" id="{09CD9C60-37F1-AF56-13FC-F2131A30F6AA}"/>
              </a:ext>
            </a:extLst>
          </p:cNvPr>
          <p:cNvSpPr txBox="1"/>
          <p:nvPr/>
        </p:nvSpPr>
        <p:spPr>
          <a:xfrm>
            <a:off x="10414119" y="3808523"/>
            <a:ext cx="1343766" cy="369332"/>
          </a:xfrm>
          <a:prstGeom prst="rect">
            <a:avLst/>
          </a:prstGeom>
          <a:noFill/>
        </p:spPr>
        <p:txBody>
          <a:bodyPr wrap="none" rtlCol="0">
            <a:spAutoFit/>
          </a:bodyPr>
          <a:lstStyle/>
          <a:p>
            <a:r>
              <a:rPr lang="en-IN" dirty="0"/>
              <a:t>2.4 seconds</a:t>
            </a:r>
          </a:p>
        </p:txBody>
      </p:sp>
      <p:pic>
        <p:nvPicPr>
          <p:cNvPr id="3" name="Picture 2">
            <a:extLst>
              <a:ext uri="{FF2B5EF4-FFF2-40B4-BE49-F238E27FC236}">
                <a16:creationId xmlns:a16="http://schemas.microsoft.com/office/drawing/2014/main" id="{FDB68B4B-3BC5-34D9-6DE6-53486118D386}"/>
              </a:ext>
            </a:extLst>
          </p:cNvPr>
          <p:cNvPicPr>
            <a:picLocks noChangeAspect="1"/>
          </p:cNvPicPr>
          <p:nvPr/>
        </p:nvPicPr>
        <p:blipFill>
          <a:blip r:embed="rId2"/>
          <a:stretch>
            <a:fillRect/>
          </a:stretch>
        </p:blipFill>
        <p:spPr>
          <a:xfrm>
            <a:off x="838200" y="2237811"/>
            <a:ext cx="8481993" cy="4233150"/>
          </a:xfrm>
          <a:prstGeom prst="rect">
            <a:avLst/>
          </a:prstGeom>
        </p:spPr>
      </p:pic>
    </p:spTree>
    <p:extLst>
      <p:ext uri="{BB962C8B-B14F-4D97-AF65-F5344CB8AC3E}">
        <p14:creationId xmlns:p14="http://schemas.microsoft.com/office/powerpoint/2010/main" val="344028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
        <p:nvSpPr>
          <p:cNvPr id="4" name="Title 3">
            <a:extLst>
              <a:ext uri="{FF2B5EF4-FFF2-40B4-BE49-F238E27FC236}">
                <a16:creationId xmlns:a16="http://schemas.microsoft.com/office/drawing/2014/main" id="{EEB2A973-22D2-0385-F29D-568F46AD74F0}"/>
              </a:ext>
            </a:extLst>
          </p:cNvPr>
          <p:cNvSpPr>
            <a:spLocks noGrp="1"/>
          </p:cNvSpPr>
          <p:nvPr>
            <p:ph type="title"/>
          </p:nvPr>
        </p:nvSpPr>
        <p:spPr>
          <a:xfrm>
            <a:off x="1885156" y="85480"/>
            <a:ext cx="8421688" cy="1325563"/>
          </a:xfrm>
        </p:spPr>
        <p:txBody>
          <a:bodyPr/>
          <a:lstStyle/>
          <a:p>
            <a:r>
              <a:rPr lang="en-IN" dirty="0"/>
              <a:t>4. Keeping ties:</a:t>
            </a:r>
            <a:br>
              <a:rPr lang="en-IN" dirty="0"/>
            </a:br>
            <a:r>
              <a:rPr lang="en-IN" dirty="0"/>
              <a:t>WITH VS WITHOUT</a:t>
            </a:r>
          </a:p>
        </p:txBody>
      </p:sp>
      <p:sp>
        <p:nvSpPr>
          <p:cNvPr id="12" name="TextBox 11">
            <a:extLst>
              <a:ext uri="{FF2B5EF4-FFF2-40B4-BE49-F238E27FC236}">
                <a16:creationId xmlns:a16="http://schemas.microsoft.com/office/drawing/2014/main" id="{B22721F6-A522-BE70-256F-0A298778DF32}"/>
              </a:ext>
            </a:extLst>
          </p:cNvPr>
          <p:cNvSpPr txBox="1"/>
          <p:nvPr/>
        </p:nvSpPr>
        <p:spPr>
          <a:xfrm>
            <a:off x="3870960" y="1826955"/>
            <a:ext cx="4702634" cy="369332"/>
          </a:xfrm>
          <a:prstGeom prst="rect">
            <a:avLst/>
          </a:prstGeom>
          <a:noFill/>
        </p:spPr>
        <p:txBody>
          <a:bodyPr wrap="none" rtlCol="0">
            <a:spAutoFit/>
          </a:bodyPr>
          <a:lstStyle/>
          <a:p>
            <a:r>
              <a:rPr lang="en-IN" dirty="0">
                <a:solidFill>
                  <a:schemeClr val="accent6">
                    <a:lumMod val="50000"/>
                  </a:schemeClr>
                </a:solidFill>
              </a:rPr>
              <a:t>STEM: 1, LEM: 0, FEAT: 1</a:t>
            </a:r>
            <a:r>
              <a:rPr lang="en-IN" dirty="0"/>
              <a:t>, TIES: 0, TOP_K: 500</a:t>
            </a:r>
          </a:p>
        </p:txBody>
      </p:sp>
      <p:sp>
        <p:nvSpPr>
          <p:cNvPr id="13" name="TextBox 12">
            <a:extLst>
              <a:ext uri="{FF2B5EF4-FFF2-40B4-BE49-F238E27FC236}">
                <a16:creationId xmlns:a16="http://schemas.microsoft.com/office/drawing/2014/main" id="{420D38BA-B6F5-DD4A-14A4-E719ABB1BBE0}"/>
              </a:ext>
            </a:extLst>
          </p:cNvPr>
          <p:cNvSpPr txBox="1"/>
          <p:nvPr/>
        </p:nvSpPr>
        <p:spPr>
          <a:xfrm>
            <a:off x="10671830" y="1411043"/>
            <a:ext cx="939681" cy="369332"/>
          </a:xfrm>
          <a:prstGeom prst="rect">
            <a:avLst/>
          </a:prstGeom>
          <a:noFill/>
        </p:spPr>
        <p:txBody>
          <a:bodyPr wrap="none" rtlCol="0">
            <a:spAutoFit/>
          </a:bodyPr>
          <a:lstStyle/>
          <a:p>
            <a:r>
              <a:rPr lang="en-IN" b="1" dirty="0"/>
              <a:t>TIMING</a:t>
            </a:r>
          </a:p>
        </p:txBody>
      </p:sp>
      <p:sp>
        <p:nvSpPr>
          <p:cNvPr id="14" name="TextBox 13">
            <a:extLst>
              <a:ext uri="{FF2B5EF4-FFF2-40B4-BE49-F238E27FC236}">
                <a16:creationId xmlns:a16="http://schemas.microsoft.com/office/drawing/2014/main" id="{09CD9C60-37F1-AF56-13FC-F2131A30F6AA}"/>
              </a:ext>
            </a:extLst>
          </p:cNvPr>
          <p:cNvSpPr txBox="1"/>
          <p:nvPr/>
        </p:nvSpPr>
        <p:spPr>
          <a:xfrm>
            <a:off x="10671830" y="1780375"/>
            <a:ext cx="1345689" cy="369332"/>
          </a:xfrm>
          <a:prstGeom prst="rect">
            <a:avLst/>
          </a:prstGeom>
          <a:noFill/>
        </p:spPr>
        <p:txBody>
          <a:bodyPr wrap="none" rtlCol="0">
            <a:spAutoFit/>
          </a:bodyPr>
          <a:lstStyle/>
          <a:p>
            <a:r>
              <a:rPr lang="en-IN" dirty="0"/>
              <a:t>1.8 seconds</a:t>
            </a:r>
          </a:p>
        </p:txBody>
      </p:sp>
      <p:pic>
        <p:nvPicPr>
          <p:cNvPr id="3" name="Picture 2">
            <a:extLst>
              <a:ext uri="{FF2B5EF4-FFF2-40B4-BE49-F238E27FC236}">
                <a16:creationId xmlns:a16="http://schemas.microsoft.com/office/drawing/2014/main" id="{0D41C8F5-E873-22DE-ECD2-7D5782A00176}"/>
              </a:ext>
            </a:extLst>
          </p:cNvPr>
          <p:cNvPicPr>
            <a:picLocks noChangeAspect="1"/>
          </p:cNvPicPr>
          <p:nvPr/>
        </p:nvPicPr>
        <p:blipFill>
          <a:blip r:embed="rId2"/>
          <a:stretch>
            <a:fillRect/>
          </a:stretch>
        </p:blipFill>
        <p:spPr>
          <a:xfrm>
            <a:off x="60960" y="2612200"/>
            <a:ext cx="7620000" cy="3731278"/>
          </a:xfrm>
          <a:prstGeom prst="rect">
            <a:avLst/>
          </a:prstGeom>
        </p:spPr>
      </p:pic>
      <p:pic>
        <p:nvPicPr>
          <p:cNvPr id="7" name="Picture 6">
            <a:extLst>
              <a:ext uri="{FF2B5EF4-FFF2-40B4-BE49-F238E27FC236}">
                <a16:creationId xmlns:a16="http://schemas.microsoft.com/office/drawing/2014/main" id="{C575B0D1-8035-5B96-81DF-0B1B5A9ADA41}"/>
              </a:ext>
            </a:extLst>
          </p:cNvPr>
          <p:cNvPicPr>
            <a:picLocks noChangeAspect="1"/>
          </p:cNvPicPr>
          <p:nvPr/>
        </p:nvPicPr>
        <p:blipFill>
          <a:blip r:embed="rId3"/>
          <a:stretch>
            <a:fillRect/>
          </a:stretch>
        </p:blipFill>
        <p:spPr>
          <a:xfrm>
            <a:off x="7680960" y="2754640"/>
            <a:ext cx="4450079" cy="3588838"/>
          </a:xfrm>
          <a:prstGeom prst="rect">
            <a:avLst/>
          </a:prstGeom>
        </p:spPr>
      </p:pic>
    </p:spTree>
    <p:extLst>
      <p:ext uri="{BB962C8B-B14F-4D97-AF65-F5344CB8AC3E}">
        <p14:creationId xmlns:p14="http://schemas.microsoft.com/office/powerpoint/2010/main" val="3905762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
        <p:nvSpPr>
          <p:cNvPr id="4" name="Title 3">
            <a:extLst>
              <a:ext uri="{FF2B5EF4-FFF2-40B4-BE49-F238E27FC236}">
                <a16:creationId xmlns:a16="http://schemas.microsoft.com/office/drawing/2014/main" id="{EEB2A973-22D2-0385-F29D-568F46AD74F0}"/>
              </a:ext>
            </a:extLst>
          </p:cNvPr>
          <p:cNvSpPr>
            <a:spLocks noGrp="1"/>
          </p:cNvSpPr>
          <p:nvPr>
            <p:ph type="title"/>
          </p:nvPr>
        </p:nvSpPr>
        <p:spPr>
          <a:xfrm>
            <a:off x="1885156" y="85480"/>
            <a:ext cx="8421688" cy="1325563"/>
          </a:xfrm>
        </p:spPr>
        <p:txBody>
          <a:bodyPr/>
          <a:lstStyle/>
          <a:p>
            <a:r>
              <a:rPr lang="en-IN" dirty="0"/>
              <a:t>4. Keeping ties:</a:t>
            </a:r>
            <a:br>
              <a:rPr lang="en-IN" dirty="0"/>
            </a:br>
            <a:r>
              <a:rPr lang="en-IN" dirty="0"/>
              <a:t>WITH VS WITHOUT</a:t>
            </a:r>
          </a:p>
        </p:txBody>
      </p:sp>
      <p:sp>
        <p:nvSpPr>
          <p:cNvPr id="12" name="TextBox 11">
            <a:extLst>
              <a:ext uri="{FF2B5EF4-FFF2-40B4-BE49-F238E27FC236}">
                <a16:creationId xmlns:a16="http://schemas.microsoft.com/office/drawing/2014/main" id="{B22721F6-A522-BE70-256F-0A298778DF32}"/>
              </a:ext>
            </a:extLst>
          </p:cNvPr>
          <p:cNvSpPr txBox="1"/>
          <p:nvPr/>
        </p:nvSpPr>
        <p:spPr>
          <a:xfrm>
            <a:off x="3870960" y="1826955"/>
            <a:ext cx="4824462" cy="369332"/>
          </a:xfrm>
          <a:prstGeom prst="rect">
            <a:avLst/>
          </a:prstGeom>
          <a:noFill/>
        </p:spPr>
        <p:txBody>
          <a:bodyPr wrap="none" rtlCol="0">
            <a:spAutoFit/>
          </a:bodyPr>
          <a:lstStyle/>
          <a:p>
            <a:r>
              <a:rPr lang="en-IN" dirty="0">
                <a:solidFill>
                  <a:schemeClr val="accent6">
                    <a:lumMod val="50000"/>
                  </a:schemeClr>
                </a:solidFill>
              </a:rPr>
              <a:t>STEM: 1, LEM: 0, FEAT: 1</a:t>
            </a:r>
            <a:r>
              <a:rPr lang="en-IN" dirty="0"/>
              <a:t>, TIES: 1, TOP_K: 500</a:t>
            </a:r>
          </a:p>
        </p:txBody>
      </p:sp>
      <p:sp>
        <p:nvSpPr>
          <p:cNvPr id="13" name="TextBox 12">
            <a:extLst>
              <a:ext uri="{FF2B5EF4-FFF2-40B4-BE49-F238E27FC236}">
                <a16:creationId xmlns:a16="http://schemas.microsoft.com/office/drawing/2014/main" id="{420D38BA-B6F5-DD4A-14A4-E719ABB1BBE0}"/>
              </a:ext>
            </a:extLst>
          </p:cNvPr>
          <p:cNvSpPr txBox="1"/>
          <p:nvPr/>
        </p:nvSpPr>
        <p:spPr>
          <a:xfrm>
            <a:off x="10671830" y="1411043"/>
            <a:ext cx="939681" cy="369332"/>
          </a:xfrm>
          <a:prstGeom prst="rect">
            <a:avLst/>
          </a:prstGeom>
          <a:noFill/>
        </p:spPr>
        <p:txBody>
          <a:bodyPr wrap="none" rtlCol="0">
            <a:spAutoFit/>
          </a:bodyPr>
          <a:lstStyle/>
          <a:p>
            <a:r>
              <a:rPr lang="en-IN" b="1" dirty="0"/>
              <a:t>TIMING</a:t>
            </a:r>
          </a:p>
        </p:txBody>
      </p:sp>
      <p:sp>
        <p:nvSpPr>
          <p:cNvPr id="14" name="TextBox 13">
            <a:extLst>
              <a:ext uri="{FF2B5EF4-FFF2-40B4-BE49-F238E27FC236}">
                <a16:creationId xmlns:a16="http://schemas.microsoft.com/office/drawing/2014/main" id="{09CD9C60-37F1-AF56-13FC-F2131A30F6AA}"/>
              </a:ext>
            </a:extLst>
          </p:cNvPr>
          <p:cNvSpPr txBox="1"/>
          <p:nvPr/>
        </p:nvSpPr>
        <p:spPr>
          <a:xfrm>
            <a:off x="10671830" y="1780375"/>
            <a:ext cx="1345689" cy="369332"/>
          </a:xfrm>
          <a:prstGeom prst="rect">
            <a:avLst/>
          </a:prstGeom>
          <a:noFill/>
        </p:spPr>
        <p:txBody>
          <a:bodyPr wrap="none" rtlCol="0">
            <a:spAutoFit/>
          </a:bodyPr>
          <a:lstStyle/>
          <a:p>
            <a:r>
              <a:rPr lang="en-IN" dirty="0"/>
              <a:t>1.9 seconds</a:t>
            </a:r>
          </a:p>
        </p:txBody>
      </p:sp>
      <p:pic>
        <p:nvPicPr>
          <p:cNvPr id="5" name="Picture 4">
            <a:extLst>
              <a:ext uri="{FF2B5EF4-FFF2-40B4-BE49-F238E27FC236}">
                <a16:creationId xmlns:a16="http://schemas.microsoft.com/office/drawing/2014/main" id="{8078D5D4-20EF-6AA2-9485-01898BE3017B}"/>
              </a:ext>
            </a:extLst>
          </p:cNvPr>
          <p:cNvPicPr>
            <a:picLocks noChangeAspect="1"/>
          </p:cNvPicPr>
          <p:nvPr/>
        </p:nvPicPr>
        <p:blipFill>
          <a:blip r:embed="rId2"/>
          <a:stretch>
            <a:fillRect/>
          </a:stretch>
        </p:blipFill>
        <p:spPr>
          <a:xfrm>
            <a:off x="60960" y="2612199"/>
            <a:ext cx="7620000" cy="3731278"/>
          </a:xfrm>
          <a:prstGeom prst="rect">
            <a:avLst/>
          </a:prstGeom>
        </p:spPr>
      </p:pic>
      <p:pic>
        <p:nvPicPr>
          <p:cNvPr id="8" name="Picture 7">
            <a:extLst>
              <a:ext uri="{FF2B5EF4-FFF2-40B4-BE49-F238E27FC236}">
                <a16:creationId xmlns:a16="http://schemas.microsoft.com/office/drawing/2014/main" id="{4832BCDD-8FE7-60D3-2270-5E21A48F9411}"/>
              </a:ext>
            </a:extLst>
          </p:cNvPr>
          <p:cNvPicPr>
            <a:picLocks noChangeAspect="1"/>
          </p:cNvPicPr>
          <p:nvPr/>
        </p:nvPicPr>
        <p:blipFill>
          <a:blip r:embed="rId3"/>
          <a:stretch>
            <a:fillRect/>
          </a:stretch>
        </p:blipFill>
        <p:spPr>
          <a:xfrm>
            <a:off x="7680960" y="2758413"/>
            <a:ext cx="4450080" cy="3560064"/>
          </a:xfrm>
          <a:prstGeom prst="rect">
            <a:avLst/>
          </a:prstGeom>
        </p:spPr>
      </p:pic>
    </p:spTree>
    <p:extLst>
      <p:ext uri="{BB962C8B-B14F-4D97-AF65-F5344CB8AC3E}">
        <p14:creationId xmlns:p14="http://schemas.microsoft.com/office/powerpoint/2010/main" val="269570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
        <p:nvSpPr>
          <p:cNvPr id="4" name="Title 3">
            <a:extLst>
              <a:ext uri="{FF2B5EF4-FFF2-40B4-BE49-F238E27FC236}">
                <a16:creationId xmlns:a16="http://schemas.microsoft.com/office/drawing/2014/main" id="{EEB2A973-22D2-0385-F29D-568F46AD74F0}"/>
              </a:ext>
            </a:extLst>
          </p:cNvPr>
          <p:cNvSpPr>
            <a:spLocks noGrp="1"/>
          </p:cNvSpPr>
          <p:nvPr>
            <p:ph type="title"/>
          </p:nvPr>
        </p:nvSpPr>
        <p:spPr>
          <a:xfrm>
            <a:off x="1885154" y="-47855"/>
            <a:ext cx="8421688" cy="1325563"/>
          </a:xfrm>
        </p:spPr>
        <p:txBody>
          <a:bodyPr/>
          <a:lstStyle/>
          <a:p>
            <a:r>
              <a:rPr lang="en-IN" dirty="0"/>
              <a:t>5. NUMBER OF FEATURES:</a:t>
            </a:r>
            <a:br>
              <a:rPr lang="en-IN" dirty="0"/>
            </a:br>
            <a:r>
              <a:rPr lang="en-IN" dirty="0"/>
              <a:t>ACCURACY, F-1 SCORE ACROSS VALUES</a:t>
            </a:r>
          </a:p>
        </p:txBody>
      </p:sp>
      <p:sp>
        <p:nvSpPr>
          <p:cNvPr id="12" name="TextBox 11">
            <a:extLst>
              <a:ext uri="{FF2B5EF4-FFF2-40B4-BE49-F238E27FC236}">
                <a16:creationId xmlns:a16="http://schemas.microsoft.com/office/drawing/2014/main" id="{B22721F6-A522-BE70-256F-0A298778DF32}"/>
              </a:ext>
            </a:extLst>
          </p:cNvPr>
          <p:cNvSpPr txBox="1"/>
          <p:nvPr/>
        </p:nvSpPr>
        <p:spPr>
          <a:xfrm>
            <a:off x="4346548" y="1243119"/>
            <a:ext cx="3498907" cy="369332"/>
          </a:xfrm>
          <a:prstGeom prst="rect">
            <a:avLst/>
          </a:prstGeom>
          <a:noFill/>
        </p:spPr>
        <p:txBody>
          <a:bodyPr wrap="none" rtlCol="0">
            <a:spAutoFit/>
          </a:bodyPr>
          <a:lstStyle/>
          <a:p>
            <a:r>
              <a:rPr lang="en-IN" dirty="0">
                <a:solidFill>
                  <a:schemeClr val="accent6">
                    <a:lumMod val="50000"/>
                  </a:schemeClr>
                </a:solidFill>
              </a:rPr>
              <a:t>STEM: 1, LEM: 0, FEAT: 1, TIES: 0</a:t>
            </a:r>
          </a:p>
        </p:txBody>
      </p:sp>
      <p:sp>
        <p:nvSpPr>
          <p:cNvPr id="22" name="TextBox 21">
            <a:extLst>
              <a:ext uri="{FF2B5EF4-FFF2-40B4-BE49-F238E27FC236}">
                <a16:creationId xmlns:a16="http://schemas.microsoft.com/office/drawing/2014/main" id="{19A32F12-FEB2-963D-5815-AE9782D7D86F}"/>
              </a:ext>
            </a:extLst>
          </p:cNvPr>
          <p:cNvSpPr txBox="1"/>
          <p:nvPr/>
        </p:nvSpPr>
        <p:spPr>
          <a:xfrm>
            <a:off x="3645616" y="1661650"/>
            <a:ext cx="4900765" cy="369332"/>
          </a:xfrm>
          <a:prstGeom prst="rect">
            <a:avLst/>
          </a:prstGeom>
          <a:noFill/>
        </p:spPr>
        <p:txBody>
          <a:bodyPr wrap="none" rtlCol="0">
            <a:spAutoFit/>
          </a:bodyPr>
          <a:lstStyle/>
          <a:p>
            <a:r>
              <a:rPr lang="en-IN" dirty="0"/>
              <a:t>TOP_K OPTIMAL: 100 (8%), 500 (41%), 750 (60%)</a:t>
            </a:r>
          </a:p>
        </p:txBody>
      </p:sp>
      <p:grpSp>
        <p:nvGrpSpPr>
          <p:cNvPr id="26" name="Group 25">
            <a:extLst>
              <a:ext uri="{FF2B5EF4-FFF2-40B4-BE49-F238E27FC236}">
                <a16:creationId xmlns:a16="http://schemas.microsoft.com/office/drawing/2014/main" id="{A69E3321-3923-0640-0E6C-2C3B00277F15}"/>
              </a:ext>
            </a:extLst>
          </p:cNvPr>
          <p:cNvGrpSpPr/>
          <p:nvPr/>
        </p:nvGrpSpPr>
        <p:grpSpPr>
          <a:xfrm>
            <a:off x="53589" y="2622486"/>
            <a:ext cx="12138411" cy="3790731"/>
            <a:chOff x="70520" y="2488373"/>
            <a:chExt cx="12138411" cy="3790731"/>
          </a:xfrm>
        </p:grpSpPr>
        <p:pic>
          <p:nvPicPr>
            <p:cNvPr id="5" name="Picture 4">
              <a:extLst>
                <a:ext uri="{FF2B5EF4-FFF2-40B4-BE49-F238E27FC236}">
                  <a16:creationId xmlns:a16="http://schemas.microsoft.com/office/drawing/2014/main" id="{E8907EBB-CFD1-DC6B-11AA-90625D0312D8}"/>
                </a:ext>
              </a:extLst>
            </p:cNvPr>
            <p:cNvPicPr>
              <a:picLocks noChangeAspect="1"/>
            </p:cNvPicPr>
            <p:nvPr/>
          </p:nvPicPr>
          <p:blipFill>
            <a:blip r:embed="rId2"/>
            <a:stretch>
              <a:fillRect/>
            </a:stretch>
          </p:blipFill>
          <p:spPr>
            <a:xfrm>
              <a:off x="7470517" y="2488373"/>
              <a:ext cx="4738414" cy="3790731"/>
            </a:xfrm>
            <a:prstGeom prst="rect">
              <a:avLst/>
            </a:prstGeom>
          </p:spPr>
        </p:pic>
        <p:pic>
          <p:nvPicPr>
            <p:cNvPr id="10" name="Picture 9">
              <a:extLst>
                <a:ext uri="{FF2B5EF4-FFF2-40B4-BE49-F238E27FC236}">
                  <a16:creationId xmlns:a16="http://schemas.microsoft.com/office/drawing/2014/main" id="{DBB743E9-E253-B421-9E45-049E47F8E89D}"/>
                </a:ext>
              </a:extLst>
            </p:cNvPr>
            <p:cNvPicPr>
              <a:picLocks noChangeAspect="1"/>
            </p:cNvPicPr>
            <p:nvPr/>
          </p:nvPicPr>
          <p:blipFill rotWithShape="1">
            <a:blip r:embed="rId3"/>
            <a:srcRect r="20596"/>
            <a:stretch/>
          </p:blipFill>
          <p:spPr>
            <a:xfrm>
              <a:off x="3736274" y="2488373"/>
              <a:ext cx="3697760" cy="3790731"/>
            </a:xfrm>
            <a:prstGeom prst="rect">
              <a:avLst/>
            </a:prstGeom>
          </p:spPr>
        </p:pic>
        <p:pic>
          <p:nvPicPr>
            <p:cNvPr id="18" name="Picture 17">
              <a:extLst>
                <a:ext uri="{FF2B5EF4-FFF2-40B4-BE49-F238E27FC236}">
                  <a16:creationId xmlns:a16="http://schemas.microsoft.com/office/drawing/2014/main" id="{A579FCC9-74D2-6F22-51B0-B2CE66CDD1F4}"/>
                </a:ext>
              </a:extLst>
            </p:cNvPr>
            <p:cNvPicPr>
              <a:picLocks noChangeAspect="1"/>
            </p:cNvPicPr>
            <p:nvPr/>
          </p:nvPicPr>
          <p:blipFill rotWithShape="1">
            <a:blip r:embed="rId4"/>
            <a:srcRect r="20204"/>
            <a:stretch/>
          </p:blipFill>
          <p:spPr>
            <a:xfrm>
              <a:off x="70520" y="2552945"/>
              <a:ext cx="3629271" cy="3661588"/>
            </a:xfrm>
            <a:prstGeom prst="rect">
              <a:avLst/>
            </a:prstGeom>
          </p:spPr>
        </p:pic>
        <p:sp>
          <p:nvSpPr>
            <p:cNvPr id="21" name="Rectangle 20">
              <a:extLst>
                <a:ext uri="{FF2B5EF4-FFF2-40B4-BE49-F238E27FC236}">
                  <a16:creationId xmlns:a16="http://schemas.microsoft.com/office/drawing/2014/main" id="{483EBCFE-A722-5E2A-2C22-74E90CED923F}"/>
                </a:ext>
              </a:extLst>
            </p:cNvPr>
            <p:cNvSpPr/>
            <p:nvPr/>
          </p:nvSpPr>
          <p:spPr>
            <a:xfrm>
              <a:off x="787400" y="3045110"/>
              <a:ext cx="147002" cy="2813302"/>
            </a:xfrm>
            <a:prstGeom prst="rect">
              <a:avLst/>
            </a:prstGeom>
            <a:solidFill>
              <a:srgbClr val="A3FA8E">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C8A93F6-78D9-9964-C6D7-5E179AD8DD83}"/>
                </a:ext>
              </a:extLst>
            </p:cNvPr>
            <p:cNvSpPr/>
            <p:nvPr/>
          </p:nvSpPr>
          <p:spPr>
            <a:xfrm>
              <a:off x="4517192" y="2977087"/>
              <a:ext cx="129005" cy="2881325"/>
            </a:xfrm>
            <a:prstGeom prst="rect">
              <a:avLst/>
            </a:prstGeom>
            <a:solidFill>
              <a:srgbClr val="A3FA8E">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5A8F673-5DCA-7CE8-BE6E-5D2071550E69}"/>
                </a:ext>
              </a:extLst>
            </p:cNvPr>
            <p:cNvSpPr/>
            <p:nvPr/>
          </p:nvSpPr>
          <p:spPr>
            <a:xfrm>
              <a:off x="8231883" y="2980538"/>
              <a:ext cx="129005" cy="2881325"/>
            </a:xfrm>
            <a:prstGeom prst="rect">
              <a:avLst/>
            </a:prstGeom>
            <a:solidFill>
              <a:srgbClr val="A3FA8E">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a:extLst>
              <a:ext uri="{FF2B5EF4-FFF2-40B4-BE49-F238E27FC236}">
                <a16:creationId xmlns:a16="http://schemas.microsoft.com/office/drawing/2014/main" id="{C3539337-B293-4442-5027-3258E3418FAC}"/>
              </a:ext>
            </a:extLst>
          </p:cNvPr>
          <p:cNvSpPr txBox="1"/>
          <p:nvPr/>
        </p:nvSpPr>
        <p:spPr>
          <a:xfrm>
            <a:off x="4153318" y="2080181"/>
            <a:ext cx="3885359" cy="369332"/>
          </a:xfrm>
          <a:prstGeom prst="rect">
            <a:avLst/>
          </a:prstGeom>
          <a:noFill/>
        </p:spPr>
        <p:txBody>
          <a:bodyPr wrap="none" rtlCol="0">
            <a:spAutoFit/>
          </a:bodyPr>
          <a:lstStyle/>
          <a:p>
            <a:r>
              <a:rPr lang="en-IN" dirty="0"/>
              <a:t>( Out of 7417 features in vocabulary )</a:t>
            </a:r>
          </a:p>
        </p:txBody>
      </p:sp>
    </p:spTree>
    <p:extLst>
      <p:ext uri="{BB962C8B-B14F-4D97-AF65-F5344CB8AC3E}">
        <p14:creationId xmlns:p14="http://schemas.microsoft.com/office/powerpoint/2010/main" val="2112610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
        <p:nvSpPr>
          <p:cNvPr id="4" name="Title 3">
            <a:extLst>
              <a:ext uri="{FF2B5EF4-FFF2-40B4-BE49-F238E27FC236}">
                <a16:creationId xmlns:a16="http://schemas.microsoft.com/office/drawing/2014/main" id="{EEB2A973-22D2-0385-F29D-568F46AD74F0}"/>
              </a:ext>
            </a:extLst>
          </p:cNvPr>
          <p:cNvSpPr>
            <a:spLocks noGrp="1"/>
          </p:cNvSpPr>
          <p:nvPr>
            <p:ph type="title"/>
          </p:nvPr>
        </p:nvSpPr>
        <p:spPr>
          <a:xfrm>
            <a:off x="1885154" y="-109043"/>
            <a:ext cx="8421688" cy="1325563"/>
          </a:xfrm>
        </p:spPr>
        <p:txBody>
          <a:bodyPr/>
          <a:lstStyle/>
          <a:p>
            <a:r>
              <a:rPr lang="en-IN" dirty="0"/>
              <a:t>5. NUMBER OF FEATURES:</a:t>
            </a:r>
            <a:br>
              <a:rPr lang="en-IN" dirty="0"/>
            </a:br>
            <a:r>
              <a:rPr lang="en-IN" dirty="0"/>
              <a:t>ACCURACY, F-1 SCORE ACROSS VALUES</a:t>
            </a:r>
          </a:p>
        </p:txBody>
      </p:sp>
      <p:sp>
        <p:nvSpPr>
          <p:cNvPr id="12" name="TextBox 11">
            <a:extLst>
              <a:ext uri="{FF2B5EF4-FFF2-40B4-BE49-F238E27FC236}">
                <a16:creationId xmlns:a16="http://schemas.microsoft.com/office/drawing/2014/main" id="{B22721F6-A522-BE70-256F-0A298778DF32}"/>
              </a:ext>
            </a:extLst>
          </p:cNvPr>
          <p:cNvSpPr txBox="1"/>
          <p:nvPr/>
        </p:nvSpPr>
        <p:spPr>
          <a:xfrm>
            <a:off x="4346544" y="1138959"/>
            <a:ext cx="3498907" cy="369332"/>
          </a:xfrm>
          <a:prstGeom prst="rect">
            <a:avLst/>
          </a:prstGeom>
          <a:noFill/>
        </p:spPr>
        <p:txBody>
          <a:bodyPr wrap="none" rtlCol="0">
            <a:spAutoFit/>
          </a:bodyPr>
          <a:lstStyle/>
          <a:p>
            <a:r>
              <a:rPr lang="en-IN" dirty="0">
                <a:solidFill>
                  <a:schemeClr val="accent6">
                    <a:lumMod val="50000"/>
                  </a:schemeClr>
                </a:solidFill>
              </a:rPr>
              <a:t>STEM: 1, LEM: 0, FEAT: 1, TIES: 0</a:t>
            </a:r>
          </a:p>
        </p:txBody>
      </p:sp>
      <p:pic>
        <p:nvPicPr>
          <p:cNvPr id="3" name="Picture 2">
            <a:extLst>
              <a:ext uri="{FF2B5EF4-FFF2-40B4-BE49-F238E27FC236}">
                <a16:creationId xmlns:a16="http://schemas.microsoft.com/office/drawing/2014/main" id="{9C36D4B3-9737-3051-2331-A21564B85F1C}"/>
              </a:ext>
            </a:extLst>
          </p:cNvPr>
          <p:cNvPicPr>
            <a:picLocks noChangeAspect="1"/>
          </p:cNvPicPr>
          <p:nvPr/>
        </p:nvPicPr>
        <p:blipFill rotWithShape="1">
          <a:blip r:embed="rId2"/>
          <a:srcRect r="16015"/>
          <a:stretch/>
        </p:blipFill>
        <p:spPr>
          <a:xfrm>
            <a:off x="462097" y="2390754"/>
            <a:ext cx="5108969" cy="3751385"/>
          </a:xfrm>
          <a:prstGeom prst="rect">
            <a:avLst/>
          </a:prstGeom>
        </p:spPr>
      </p:pic>
      <p:sp>
        <p:nvSpPr>
          <p:cNvPr id="20" name="Rectangle 19">
            <a:extLst>
              <a:ext uri="{FF2B5EF4-FFF2-40B4-BE49-F238E27FC236}">
                <a16:creationId xmlns:a16="http://schemas.microsoft.com/office/drawing/2014/main" id="{73068748-13FE-C3F3-4505-B4EB5E6A823F}"/>
              </a:ext>
            </a:extLst>
          </p:cNvPr>
          <p:cNvSpPr/>
          <p:nvPr/>
        </p:nvSpPr>
        <p:spPr>
          <a:xfrm>
            <a:off x="1297657" y="2875776"/>
            <a:ext cx="243276" cy="2898490"/>
          </a:xfrm>
          <a:prstGeom prst="rect">
            <a:avLst/>
          </a:prstGeom>
          <a:solidFill>
            <a:srgbClr val="A3FA8E">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2E19179-B6FC-D8AA-8DE0-D92CFE4378AB}"/>
              </a:ext>
            </a:extLst>
          </p:cNvPr>
          <p:cNvPicPr>
            <a:picLocks noChangeAspect="1"/>
          </p:cNvPicPr>
          <p:nvPr/>
        </p:nvPicPr>
        <p:blipFill>
          <a:blip r:embed="rId3"/>
          <a:stretch>
            <a:fillRect/>
          </a:stretch>
        </p:blipFill>
        <p:spPr>
          <a:xfrm>
            <a:off x="6096001" y="2390755"/>
            <a:ext cx="6096000" cy="3751385"/>
          </a:xfrm>
          <a:prstGeom prst="rect">
            <a:avLst/>
          </a:prstGeom>
        </p:spPr>
      </p:pic>
      <p:sp>
        <p:nvSpPr>
          <p:cNvPr id="19" name="Rectangle 18">
            <a:extLst>
              <a:ext uri="{FF2B5EF4-FFF2-40B4-BE49-F238E27FC236}">
                <a16:creationId xmlns:a16="http://schemas.microsoft.com/office/drawing/2014/main" id="{CBDB3FC3-9A08-FB24-31A7-64D56EBBA179}"/>
              </a:ext>
            </a:extLst>
          </p:cNvPr>
          <p:cNvSpPr/>
          <p:nvPr/>
        </p:nvSpPr>
        <p:spPr>
          <a:xfrm>
            <a:off x="6959985" y="2875776"/>
            <a:ext cx="243276" cy="2898490"/>
          </a:xfrm>
          <a:prstGeom prst="rect">
            <a:avLst/>
          </a:prstGeom>
          <a:solidFill>
            <a:srgbClr val="A3FA8E">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359D723-10E1-8907-DF61-01D592E16473}"/>
              </a:ext>
            </a:extLst>
          </p:cNvPr>
          <p:cNvSpPr txBox="1"/>
          <p:nvPr/>
        </p:nvSpPr>
        <p:spPr>
          <a:xfrm>
            <a:off x="3190394" y="1547695"/>
            <a:ext cx="5811206" cy="369332"/>
          </a:xfrm>
          <a:prstGeom prst="rect">
            <a:avLst/>
          </a:prstGeom>
          <a:noFill/>
        </p:spPr>
        <p:txBody>
          <a:bodyPr wrap="none" rtlCol="0">
            <a:spAutoFit/>
          </a:bodyPr>
          <a:lstStyle/>
          <a:p>
            <a:r>
              <a:rPr lang="en-IN" dirty="0"/>
              <a:t>TOP_K OPTIMAL: 20000 (28%), 35000 (49%), 50000  (70%)</a:t>
            </a:r>
          </a:p>
        </p:txBody>
      </p:sp>
      <p:sp>
        <p:nvSpPr>
          <p:cNvPr id="13" name="TextBox 12">
            <a:extLst>
              <a:ext uri="{FF2B5EF4-FFF2-40B4-BE49-F238E27FC236}">
                <a16:creationId xmlns:a16="http://schemas.microsoft.com/office/drawing/2014/main" id="{0106CFC7-21B6-5D45-841C-10BCC8FB57E6}"/>
              </a:ext>
            </a:extLst>
          </p:cNvPr>
          <p:cNvSpPr txBox="1"/>
          <p:nvPr/>
        </p:nvSpPr>
        <p:spPr>
          <a:xfrm>
            <a:off x="4023955" y="1982018"/>
            <a:ext cx="4144083" cy="369332"/>
          </a:xfrm>
          <a:prstGeom prst="rect">
            <a:avLst/>
          </a:prstGeom>
          <a:noFill/>
        </p:spPr>
        <p:txBody>
          <a:bodyPr wrap="none" rtlCol="0">
            <a:spAutoFit/>
          </a:bodyPr>
          <a:lstStyle/>
          <a:p>
            <a:r>
              <a:rPr lang="en-IN" dirty="0"/>
              <a:t>( Out of 142525 features in vocabulary )</a:t>
            </a:r>
          </a:p>
        </p:txBody>
      </p:sp>
    </p:spTree>
    <p:extLst>
      <p:ext uri="{BB962C8B-B14F-4D97-AF65-F5344CB8AC3E}">
        <p14:creationId xmlns:p14="http://schemas.microsoft.com/office/powerpoint/2010/main" val="3969916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a:xfrm>
            <a:off x="1885156" y="2678643"/>
            <a:ext cx="8421688" cy="1325563"/>
          </a:xfrm>
        </p:spPr>
        <p:txBody>
          <a:bodyPr/>
          <a:lstStyle/>
          <a:p>
            <a:r>
              <a:rPr lang="en-US" dirty="0"/>
              <a:t>v.</a:t>
            </a:r>
            <a:br>
              <a:rPr lang="en-US" dirty="0"/>
            </a:br>
            <a:r>
              <a:rPr lang="en-US" dirty="0"/>
              <a:t>conclusion</a:t>
            </a:r>
            <a:endParaRPr lang="en-IN" dirty="0"/>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25</a:t>
            </a:fld>
            <a:endParaRPr lang="en-US" dirty="0"/>
          </a:p>
        </p:txBody>
      </p:sp>
    </p:spTree>
    <p:extLst>
      <p:ext uri="{BB962C8B-B14F-4D97-AF65-F5344CB8AC3E}">
        <p14:creationId xmlns:p14="http://schemas.microsoft.com/office/powerpoint/2010/main" val="3973681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FCAB-37E8-4FBA-E87D-2804EE49626E}"/>
              </a:ext>
            </a:extLst>
          </p:cNvPr>
          <p:cNvSpPr>
            <a:spLocks noGrp="1"/>
          </p:cNvSpPr>
          <p:nvPr>
            <p:ph type="title"/>
          </p:nvPr>
        </p:nvSpPr>
        <p:spPr>
          <a:xfrm>
            <a:off x="1885156" y="136525"/>
            <a:ext cx="8421688" cy="1325563"/>
          </a:xfrm>
        </p:spPr>
        <p:txBody>
          <a:bodyPr/>
          <a:lstStyle/>
          <a:p>
            <a:r>
              <a:rPr lang="en-US" dirty="0"/>
              <a:t>BEST MODEL: FIRST DATASET</a:t>
            </a:r>
            <a:br>
              <a:rPr lang="en-US" dirty="0"/>
            </a:br>
            <a:r>
              <a:rPr lang="en-US" dirty="0"/>
              <a:t>(six classes)</a:t>
            </a:r>
            <a:endParaRPr lang="en-IN" dirty="0"/>
          </a:p>
        </p:txBody>
      </p:sp>
      <p:sp>
        <p:nvSpPr>
          <p:cNvPr id="4" name="Content Placeholder 3">
            <a:extLst>
              <a:ext uri="{FF2B5EF4-FFF2-40B4-BE49-F238E27FC236}">
                <a16:creationId xmlns:a16="http://schemas.microsoft.com/office/drawing/2014/main" id="{0BDF11F6-1098-F406-28FE-5A6CEEC1F20D}"/>
              </a:ext>
            </a:extLst>
          </p:cNvPr>
          <p:cNvSpPr>
            <a:spLocks noGrp="1"/>
          </p:cNvSpPr>
          <p:nvPr>
            <p:ph sz="half" idx="2"/>
          </p:nvPr>
        </p:nvSpPr>
        <p:spPr>
          <a:xfrm>
            <a:off x="1121086" y="1617523"/>
            <a:ext cx="10071848" cy="680574"/>
          </a:xfrm>
        </p:spPr>
        <p:txBody>
          <a:bodyPr>
            <a:normAutofit/>
          </a:bodyPr>
          <a:lstStyle/>
          <a:p>
            <a:pPr marL="285750" indent="-285750" algn="just">
              <a:lnSpc>
                <a:spcPct val="150000"/>
              </a:lnSpc>
              <a:buFont typeface="Courier New" panose="02070309020205020404" pitchFamily="49" charset="0"/>
              <a:buChar char="o"/>
            </a:pPr>
            <a:r>
              <a:rPr lang="en-US" sz="1600" dirty="0"/>
              <a:t> We have optimal set of parameters: ( Stem: 1, Lem: 0, Feat: 1, Ties: 0, </a:t>
            </a:r>
            <a:r>
              <a:rPr lang="en-US" sz="1600" dirty="0" err="1"/>
              <a:t>Top_k</a:t>
            </a:r>
            <a:r>
              <a:rPr lang="en-US" sz="1600" dirty="0"/>
              <a:t>: 500)</a:t>
            </a:r>
          </a:p>
        </p:txBody>
      </p:sp>
      <p:sp>
        <p:nvSpPr>
          <p:cNvPr id="10" name="Slide Number Placeholder 9">
            <a:extLst>
              <a:ext uri="{FF2B5EF4-FFF2-40B4-BE49-F238E27FC236}">
                <a16:creationId xmlns:a16="http://schemas.microsoft.com/office/drawing/2014/main" id="{F29AAFDC-D7BF-FABF-2BFB-2F7F4F1CE901}"/>
              </a:ext>
            </a:extLst>
          </p:cNvPr>
          <p:cNvSpPr>
            <a:spLocks noGrp="1"/>
          </p:cNvSpPr>
          <p:nvPr>
            <p:ph type="sldNum" sz="quarter" idx="12"/>
          </p:nvPr>
        </p:nvSpPr>
        <p:spPr/>
        <p:txBody>
          <a:bodyPr/>
          <a:lstStyle/>
          <a:p>
            <a:fld id="{B5CEABB6-07DC-46E8-9B57-56EC44A396E5}" type="slidenum">
              <a:rPr lang="en-US" smtClean="0"/>
              <a:t>26</a:t>
            </a:fld>
            <a:endParaRPr lang="en-US" dirty="0"/>
          </a:p>
        </p:txBody>
      </p:sp>
      <p:pic>
        <p:nvPicPr>
          <p:cNvPr id="9" name="Picture 8">
            <a:extLst>
              <a:ext uri="{FF2B5EF4-FFF2-40B4-BE49-F238E27FC236}">
                <a16:creationId xmlns:a16="http://schemas.microsoft.com/office/drawing/2014/main" id="{0704A208-19D0-36E3-F9B7-73AC471C2222}"/>
              </a:ext>
            </a:extLst>
          </p:cNvPr>
          <p:cNvPicPr>
            <a:picLocks noChangeAspect="1"/>
          </p:cNvPicPr>
          <p:nvPr/>
        </p:nvPicPr>
        <p:blipFill>
          <a:blip r:embed="rId2"/>
          <a:stretch>
            <a:fillRect/>
          </a:stretch>
        </p:blipFill>
        <p:spPr>
          <a:xfrm>
            <a:off x="320139" y="2298097"/>
            <a:ext cx="5539900" cy="4431920"/>
          </a:xfrm>
          <a:prstGeom prst="rect">
            <a:avLst/>
          </a:prstGeom>
        </p:spPr>
      </p:pic>
      <p:pic>
        <p:nvPicPr>
          <p:cNvPr id="12" name="Picture 11">
            <a:extLst>
              <a:ext uri="{FF2B5EF4-FFF2-40B4-BE49-F238E27FC236}">
                <a16:creationId xmlns:a16="http://schemas.microsoft.com/office/drawing/2014/main" id="{C8C7F135-2CFB-E252-D7CE-8F376A6FD1AF}"/>
              </a:ext>
            </a:extLst>
          </p:cNvPr>
          <p:cNvPicPr>
            <a:picLocks noChangeAspect="1"/>
          </p:cNvPicPr>
          <p:nvPr/>
        </p:nvPicPr>
        <p:blipFill>
          <a:blip r:embed="rId3"/>
          <a:stretch>
            <a:fillRect/>
          </a:stretch>
        </p:blipFill>
        <p:spPr>
          <a:xfrm>
            <a:off x="6220718" y="2298097"/>
            <a:ext cx="5586691" cy="4469353"/>
          </a:xfrm>
          <a:prstGeom prst="rect">
            <a:avLst/>
          </a:prstGeom>
        </p:spPr>
      </p:pic>
    </p:spTree>
    <p:extLst>
      <p:ext uri="{BB962C8B-B14F-4D97-AF65-F5344CB8AC3E}">
        <p14:creationId xmlns:p14="http://schemas.microsoft.com/office/powerpoint/2010/main" val="2734908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FCAB-37E8-4FBA-E87D-2804EE49626E}"/>
              </a:ext>
            </a:extLst>
          </p:cNvPr>
          <p:cNvSpPr>
            <a:spLocks noGrp="1"/>
          </p:cNvSpPr>
          <p:nvPr>
            <p:ph type="title"/>
          </p:nvPr>
        </p:nvSpPr>
        <p:spPr>
          <a:xfrm>
            <a:off x="1885156" y="136525"/>
            <a:ext cx="8421688" cy="1325563"/>
          </a:xfrm>
        </p:spPr>
        <p:txBody>
          <a:bodyPr/>
          <a:lstStyle/>
          <a:p>
            <a:r>
              <a:rPr lang="en-US" dirty="0"/>
              <a:t>BEST MODEL: FIRST DATASET</a:t>
            </a:r>
            <a:br>
              <a:rPr lang="en-US" dirty="0"/>
            </a:br>
            <a:r>
              <a:rPr lang="en-US" dirty="0"/>
              <a:t>(six classes)</a:t>
            </a:r>
            <a:endParaRPr lang="en-IN" dirty="0"/>
          </a:p>
        </p:txBody>
      </p:sp>
      <p:sp>
        <p:nvSpPr>
          <p:cNvPr id="4" name="Content Placeholder 3">
            <a:extLst>
              <a:ext uri="{FF2B5EF4-FFF2-40B4-BE49-F238E27FC236}">
                <a16:creationId xmlns:a16="http://schemas.microsoft.com/office/drawing/2014/main" id="{0BDF11F6-1098-F406-28FE-5A6CEEC1F20D}"/>
              </a:ext>
            </a:extLst>
          </p:cNvPr>
          <p:cNvSpPr>
            <a:spLocks noGrp="1"/>
          </p:cNvSpPr>
          <p:nvPr>
            <p:ph sz="half" idx="2"/>
          </p:nvPr>
        </p:nvSpPr>
        <p:spPr>
          <a:xfrm>
            <a:off x="1121086" y="1617523"/>
            <a:ext cx="10071848" cy="680574"/>
          </a:xfrm>
        </p:spPr>
        <p:txBody>
          <a:bodyPr>
            <a:normAutofit/>
          </a:bodyPr>
          <a:lstStyle/>
          <a:p>
            <a:pPr marL="285750" indent="-285750" algn="just">
              <a:lnSpc>
                <a:spcPct val="150000"/>
              </a:lnSpc>
              <a:buFont typeface="Courier New" panose="02070309020205020404" pitchFamily="49" charset="0"/>
              <a:buChar char="o"/>
            </a:pPr>
            <a:r>
              <a:rPr lang="en-US" sz="1600" dirty="0"/>
              <a:t> We have optimal set of parameters: ( Stem: 1, Lem: 0, Feat: 1, Ties: 0, </a:t>
            </a:r>
            <a:r>
              <a:rPr lang="en-US" sz="1600" dirty="0" err="1"/>
              <a:t>Top_k</a:t>
            </a:r>
            <a:r>
              <a:rPr lang="en-US" sz="1600" dirty="0"/>
              <a:t>: 500)</a:t>
            </a:r>
          </a:p>
        </p:txBody>
      </p:sp>
      <p:sp>
        <p:nvSpPr>
          <p:cNvPr id="10" name="Slide Number Placeholder 9">
            <a:extLst>
              <a:ext uri="{FF2B5EF4-FFF2-40B4-BE49-F238E27FC236}">
                <a16:creationId xmlns:a16="http://schemas.microsoft.com/office/drawing/2014/main" id="{F29AAFDC-D7BF-FABF-2BFB-2F7F4F1CE901}"/>
              </a:ext>
            </a:extLst>
          </p:cNvPr>
          <p:cNvSpPr>
            <a:spLocks noGrp="1"/>
          </p:cNvSpPr>
          <p:nvPr>
            <p:ph type="sldNum" sz="quarter" idx="12"/>
          </p:nvPr>
        </p:nvSpPr>
        <p:spPr/>
        <p:txBody>
          <a:bodyPr/>
          <a:lstStyle/>
          <a:p>
            <a:fld id="{B5CEABB6-07DC-46E8-9B57-56EC44A396E5}" type="slidenum">
              <a:rPr lang="en-US" smtClean="0"/>
              <a:t>27</a:t>
            </a:fld>
            <a:endParaRPr lang="en-US" dirty="0"/>
          </a:p>
        </p:txBody>
      </p:sp>
      <p:pic>
        <p:nvPicPr>
          <p:cNvPr id="5" name="Picture 4">
            <a:extLst>
              <a:ext uri="{FF2B5EF4-FFF2-40B4-BE49-F238E27FC236}">
                <a16:creationId xmlns:a16="http://schemas.microsoft.com/office/drawing/2014/main" id="{D5A5664E-6882-8579-AA0B-D0EE3F18D1A7}"/>
              </a:ext>
            </a:extLst>
          </p:cNvPr>
          <p:cNvPicPr>
            <a:picLocks noChangeAspect="1"/>
          </p:cNvPicPr>
          <p:nvPr/>
        </p:nvPicPr>
        <p:blipFill>
          <a:blip r:embed="rId2"/>
          <a:stretch>
            <a:fillRect/>
          </a:stretch>
        </p:blipFill>
        <p:spPr>
          <a:xfrm>
            <a:off x="524930" y="2193623"/>
            <a:ext cx="10668004" cy="4267202"/>
          </a:xfrm>
          <a:prstGeom prst="rect">
            <a:avLst/>
          </a:prstGeom>
        </p:spPr>
      </p:pic>
    </p:spTree>
    <p:extLst>
      <p:ext uri="{BB962C8B-B14F-4D97-AF65-F5344CB8AC3E}">
        <p14:creationId xmlns:p14="http://schemas.microsoft.com/office/powerpoint/2010/main" val="3858635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FCAB-37E8-4FBA-E87D-2804EE49626E}"/>
              </a:ext>
            </a:extLst>
          </p:cNvPr>
          <p:cNvSpPr>
            <a:spLocks noGrp="1"/>
          </p:cNvSpPr>
          <p:nvPr>
            <p:ph type="title"/>
          </p:nvPr>
        </p:nvSpPr>
        <p:spPr>
          <a:xfrm>
            <a:off x="1885156" y="468511"/>
            <a:ext cx="8421688" cy="1325563"/>
          </a:xfrm>
        </p:spPr>
        <p:txBody>
          <a:bodyPr/>
          <a:lstStyle/>
          <a:p>
            <a:r>
              <a:rPr lang="en-US" dirty="0"/>
              <a:t>BEST MODEL: FIRST DATASET</a:t>
            </a:r>
            <a:endParaRPr lang="en-IN" dirty="0"/>
          </a:p>
        </p:txBody>
      </p:sp>
      <p:sp>
        <p:nvSpPr>
          <p:cNvPr id="4" name="Content Placeholder 3">
            <a:extLst>
              <a:ext uri="{FF2B5EF4-FFF2-40B4-BE49-F238E27FC236}">
                <a16:creationId xmlns:a16="http://schemas.microsoft.com/office/drawing/2014/main" id="{0BDF11F6-1098-F406-28FE-5A6CEEC1F20D}"/>
              </a:ext>
            </a:extLst>
          </p:cNvPr>
          <p:cNvSpPr>
            <a:spLocks noGrp="1"/>
          </p:cNvSpPr>
          <p:nvPr>
            <p:ph sz="half" idx="2"/>
          </p:nvPr>
        </p:nvSpPr>
        <p:spPr>
          <a:xfrm>
            <a:off x="968686" y="3603560"/>
            <a:ext cx="3044514" cy="680574"/>
          </a:xfrm>
        </p:spPr>
        <p:txBody>
          <a:bodyPr>
            <a:normAutofit/>
          </a:bodyPr>
          <a:lstStyle/>
          <a:p>
            <a:pPr marL="285750" indent="-285750" algn="just">
              <a:lnSpc>
                <a:spcPct val="150000"/>
              </a:lnSpc>
              <a:buFont typeface="Courier New" panose="02070309020205020404" pitchFamily="49" charset="0"/>
              <a:buChar char="o"/>
            </a:pPr>
            <a:r>
              <a:rPr lang="en-US" sz="1600" dirty="0"/>
              <a:t> </a:t>
            </a:r>
            <a:r>
              <a:rPr lang="en-US" sz="1600" b="1" dirty="0"/>
              <a:t>Running on the Test Set:</a:t>
            </a:r>
          </a:p>
        </p:txBody>
      </p:sp>
      <p:sp>
        <p:nvSpPr>
          <p:cNvPr id="10" name="Slide Number Placeholder 9">
            <a:extLst>
              <a:ext uri="{FF2B5EF4-FFF2-40B4-BE49-F238E27FC236}">
                <a16:creationId xmlns:a16="http://schemas.microsoft.com/office/drawing/2014/main" id="{F29AAFDC-D7BF-FABF-2BFB-2F7F4F1CE901}"/>
              </a:ext>
            </a:extLst>
          </p:cNvPr>
          <p:cNvSpPr>
            <a:spLocks noGrp="1"/>
          </p:cNvSpPr>
          <p:nvPr>
            <p:ph type="sldNum" sz="quarter" idx="12"/>
          </p:nvPr>
        </p:nvSpPr>
        <p:spPr/>
        <p:txBody>
          <a:bodyPr/>
          <a:lstStyle/>
          <a:p>
            <a:fld id="{B5CEABB6-07DC-46E8-9B57-56EC44A396E5}" type="slidenum">
              <a:rPr lang="en-US" smtClean="0"/>
              <a:t>28</a:t>
            </a:fld>
            <a:endParaRPr lang="en-US" dirty="0"/>
          </a:p>
        </p:txBody>
      </p:sp>
      <p:pic>
        <p:nvPicPr>
          <p:cNvPr id="5" name="Picture 4">
            <a:extLst>
              <a:ext uri="{FF2B5EF4-FFF2-40B4-BE49-F238E27FC236}">
                <a16:creationId xmlns:a16="http://schemas.microsoft.com/office/drawing/2014/main" id="{550D2086-8579-C4B4-A488-692A8082230C}"/>
              </a:ext>
            </a:extLst>
          </p:cNvPr>
          <p:cNvPicPr>
            <a:picLocks noChangeAspect="1"/>
          </p:cNvPicPr>
          <p:nvPr/>
        </p:nvPicPr>
        <p:blipFill rotWithShape="1">
          <a:blip r:embed="rId2"/>
          <a:srcRect t="4343"/>
          <a:stretch/>
        </p:blipFill>
        <p:spPr>
          <a:xfrm>
            <a:off x="4648201" y="1913467"/>
            <a:ext cx="5941483" cy="4546746"/>
          </a:xfrm>
          <a:prstGeom prst="rect">
            <a:avLst/>
          </a:prstGeom>
        </p:spPr>
      </p:pic>
    </p:spTree>
    <p:extLst>
      <p:ext uri="{BB962C8B-B14F-4D97-AF65-F5344CB8AC3E}">
        <p14:creationId xmlns:p14="http://schemas.microsoft.com/office/powerpoint/2010/main" val="1690173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FCAB-37E8-4FBA-E87D-2804EE49626E}"/>
              </a:ext>
            </a:extLst>
          </p:cNvPr>
          <p:cNvSpPr>
            <a:spLocks noGrp="1"/>
          </p:cNvSpPr>
          <p:nvPr>
            <p:ph type="title"/>
          </p:nvPr>
        </p:nvSpPr>
        <p:spPr>
          <a:xfrm>
            <a:off x="1885156" y="468511"/>
            <a:ext cx="8421688" cy="1325563"/>
          </a:xfrm>
        </p:spPr>
        <p:txBody>
          <a:bodyPr/>
          <a:lstStyle/>
          <a:p>
            <a:r>
              <a:rPr lang="en-US" dirty="0"/>
              <a:t>BEST MODEL: second DATASET</a:t>
            </a:r>
            <a:br>
              <a:rPr lang="en-US" dirty="0"/>
            </a:br>
            <a:r>
              <a:rPr lang="en-US" dirty="0"/>
              <a:t>(two Classes)</a:t>
            </a:r>
            <a:endParaRPr lang="en-IN" dirty="0"/>
          </a:p>
        </p:txBody>
      </p:sp>
      <p:sp>
        <p:nvSpPr>
          <p:cNvPr id="4" name="Content Placeholder 3">
            <a:extLst>
              <a:ext uri="{FF2B5EF4-FFF2-40B4-BE49-F238E27FC236}">
                <a16:creationId xmlns:a16="http://schemas.microsoft.com/office/drawing/2014/main" id="{0BDF11F6-1098-F406-28FE-5A6CEEC1F20D}"/>
              </a:ext>
            </a:extLst>
          </p:cNvPr>
          <p:cNvSpPr>
            <a:spLocks noGrp="1"/>
          </p:cNvSpPr>
          <p:nvPr>
            <p:ph sz="half" idx="2"/>
          </p:nvPr>
        </p:nvSpPr>
        <p:spPr>
          <a:xfrm>
            <a:off x="1121086" y="1808627"/>
            <a:ext cx="10071848" cy="680574"/>
          </a:xfrm>
        </p:spPr>
        <p:txBody>
          <a:bodyPr>
            <a:normAutofit/>
          </a:bodyPr>
          <a:lstStyle/>
          <a:p>
            <a:pPr marL="285750" indent="-285750" algn="just">
              <a:lnSpc>
                <a:spcPct val="150000"/>
              </a:lnSpc>
              <a:buFont typeface="Courier New" panose="02070309020205020404" pitchFamily="49" charset="0"/>
              <a:buChar char="o"/>
            </a:pPr>
            <a:r>
              <a:rPr lang="en-US" sz="1600" dirty="0"/>
              <a:t> We have optimal set of parameters: ( Stem: 1, Lem: 0, Feat: 1, Ties: 0, </a:t>
            </a:r>
            <a:r>
              <a:rPr lang="en-US" sz="1600" dirty="0" err="1"/>
              <a:t>Top_k</a:t>
            </a:r>
            <a:r>
              <a:rPr lang="en-US" sz="1600" dirty="0"/>
              <a:t>: 20000)</a:t>
            </a:r>
          </a:p>
        </p:txBody>
      </p:sp>
      <p:sp>
        <p:nvSpPr>
          <p:cNvPr id="10" name="Slide Number Placeholder 9">
            <a:extLst>
              <a:ext uri="{FF2B5EF4-FFF2-40B4-BE49-F238E27FC236}">
                <a16:creationId xmlns:a16="http://schemas.microsoft.com/office/drawing/2014/main" id="{F29AAFDC-D7BF-FABF-2BFB-2F7F4F1CE901}"/>
              </a:ext>
            </a:extLst>
          </p:cNvPr>
          <p:cNvSpPr>
            <a:spLocks noGrp="1"/>
          </p:cNvSpPr>
          <p:nvPr>
            <p:ph type="sldNum" sz="quarter" idx="12"/>
          </p:nvPr>
        </p:nvSpPr>
        <p:spPr/>
        <p:txBody>
          <a:bodyPr/>
          <a:lstStyle/>
          <a:p>
            <a:fld id="{B5CEABB6-07DC-46E8-9B57-56EC44A396E5}" type="slidenum">
              <a:rPr lang="en-US" smtClean="0"/>
              <a:t>29</a:t>
            </a:fld>
            <a:endParaRPr lang="en-US" dirty="0"/>
          </a:p>
        </p:txBody>
      </p:sp>
      <p:pic>
        <p:nvPicPr>
          <p:cNvPr id="5" name="Picture 4">
            <a:extLst>
              <a:ext uri="{FF2B5EF4-FFF2-40B4-BE49-F238E27FC236}">
                <a16:creationId xmlns:a16="http://schemas.microsoft.com/office/drawing/2014/main" id="{D43A6E7E-17DD-2FD5-F8F6-45EDF079AA4E}"/>
              </a:ext>
            </a:extLst>
          </p:cNvPr>
          <p:cNvPicPr>
            <a:picLocks noChangeAspect="1"/>
          </p:cNvPicPr>
          <p:nvPr/>
        </p:nvPicPr>
        <p:blipFill>
          <a:blip r:embed="rId2"/>
          <a:stretch>
            <a:fillRect/>
          </a:stretch>
        </p:blipFill>
        <p:spPr>
          <a:xfrm>
            <a:off x="6375570" y="2540829"/>
            <a:ext cx="5225808" cy="4180646"/>
          </a:xfrm>
          <a:prstGeom prst="rect">
            <a:avLst/>
          </a:prstGeom>
        </p:spPr>
      </p:pic>
      <p:pic>
        <p:nvPicPr>
          <p:cNvPr id="7" name="Picture 6">
            <a:extLst>
              <a:ext uri="{FF2B5EF4-FFF2-40B4-BE49-F238E27FC236}">
                <a16:creationId xmlns:a16="http://schemas.microsoft.com/office/drawing/2014/main" id="{3109D4D2-EEC1-E6E7-3CEF-805BB8B628D3}"/>
              </a:ext>
            </a:extLst>
          </p:cNvPr>
          <p:cNvPicPr>
            <a:picLocks noChangeAspect="1"/>
          </p:cNvPicPr>
          <p:nvPr/>
        </p:nvPicPr>
        <p:blipFill>
          <a:blip r:embed="rId3"/>
          <a:stretch>
            <a:fillRect/>
          </a:stretch>
        </p:blipFill>
        <p:spPr>
          <a:xfrm>
            <a:off x="838200" y="2613486"/>
            <a:ext cx="5134986" cy="4107989"/>
          </a:xfrm>
          <a:prstGeom prst="rect">
            <a:avLst/>
          </a:prstGeom>
        </p:spPr>
      </p:pic>
    </p:spTree>
    <p:extLst>
      <p:ext uri="{BB962C8B-B14F-4D97-AF65-F5344CB8AC3E}">
        <p14:creationId xmlns:p14="http://schemas.microsoft.com/office/powerpoint/2010/main" val="115788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p:txBody>
          <a:bodyPr/>
          <a:lstStyle/>
          <a:p>
            <a:r>
              <a:rPr lang="en-US" dirty="0"/>
              <a:t>i.</a:t>
            </a:r>
            <a:br>
              <a:rPr lang="en-US" dirty="0"/>
            </a:br>
            <a:r>
              <a:rPr lang="en-US" dirty="0"/>
              <a:t>INTRODUCTION TO NAÏVE BAYES</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3491689" y="2621617"/>
            <a:ext cx="5208621" cy="2551516"/>
          </a:xfrm>
        </p:spPr>
        <p:txBody>
          <a:bodyPr>
            <a:normAutofit/>
          </a:bodyPr>
          <a:lstStyle/>
          <a:p>
            <a:pPr marL="514350" indent="-514350" algn="l">
              <a:lnSpc>
                <a:spcPct val="150000"/>
              </a:lnSpc>
              <a:buFont typeface="+mj-lt"/>
              <a:buAutoNum type="arabicPeriod"/>
            </a:pPr>
            <a:r>
              <a:rPr lang="en-US" dirty="0"/>
              <a:t>Introduction to Problem</a:t>
            </a:r>
          </a:p>
          <a:p>
            <a:pPr marL="514350" indent="-514350" algn="l">
              <a:lnSpc>
                <a:spcPct val="150000"/>
              </a:lnSpc>
              <a:buFont typeface="+mj-lt"/>
              <a:buAutoNum type="arabicPeriod"/>
            </a:pPr>
            <a:r>
              <a:rPr lang="en-IN" dirty="0"/>
              <a:t>Multinomial Naïve Bayes Classifier</a:t>
            </a:r>
          </a:p>
          <a:p>
            <a:pPr marL="514350" indent="-514350" algn="l">
              <a:lnSpc>
                <a:spcPct val="150000"/>
              </a:lnSpc>
              <a:buFont typeface="+mj-lt"/>
              <a:buAutoNum type="arabicPeriod"/>
            </a:pPr>
            <a:r>
              <a:rPr lang="en-IN" dirty="0"/>
              <a:t>General Approach</a:t>
            </a:r>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478895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FCAB-37E8-4FBA-E87D-2804EE49626E}"/>
              </a:ext>
            </a:extLst>
          </p:cNvPr>
          <p:cNvSpPr>
            <a:spLocks noGrp="1"/>
          </p:cNvSpPr>
          <p:nvPr>
            <p:ph type="title"/>
          </p:nvPr>
        </p:nvSpPr>
        <p:spPr>
          <a:xfrm>
            <a:off x="1885156" y="468511"/>
            <a:ext cx="8421688" cy="1325563"/>
          </a:xfrm>
        </p:spPr>
        <p:txBody>
          <a:bodyPr/>
          <a:lstStyle/>
          <a:p>
            <a:r>
              <a:rPr lang="en-US" dirty="0"/>
              <a:t>BEST MODEL: second DATASET</a:t>
            </a:r>
            <a:br>
              <a:rPr lang="en-US" dirty="0"/>
            </a:br>
            <a:r>
              <a:rPr lang="en-US" dirty="0"/>
              <a:t>(two Classes)</a:t>
            </a:r>
            <a:endParaRPr lang="en-IN" dirty="0"/>
          </a:p>
        </p:txBody>
      </p:sp>
      <p:sp>
        <p:nvSpPr>
          <p:cNvPr id="4" name="Content Placeholder 3">
            <a:extLst>
              <a:ext uri="{FF2B5EF4-FFF2-40B4-BE49-F238E27FC236}">
                <a16:creationId xmlns:a16="http://schemas.microsoft.com/office/drawing/2014/main" id="{0BDF11F6-1098-F406-28FE-5A6CEEC1F20D}"/>
              </a:ext>
            </a:extLst>
          </p:cNvPr>
          <p:cNvSpPr>
            <a:spLocks noGrp="1"/>
          </p:cNvSpPr>
          <p:nvPr>
            <p:ph sz="half" idx="2"/>
          </p:nvPr>
        </p:nvSpPr>
        <p:spPr>
          <a:xfrm>
            <a:off x="1121086" y="1808627"/>
            <a:ext cx="10071848" cy="680574"/>
          </a:xfrm>
        </p:spPr>
        <p:txBody>
          <a:bodyPr>
            <a:normAutofit/>
          </a:bodyPr>
          <a:lstStyle/>
          <a:p>
            <a:pPr marL="285750" indent="-285750" algn="just">
              <a:lnSpc>
                <a:spcPct val="150000"/>
              </a:lnSpc>
              <a:buFont typeface="Courier New" panose="02070309020205020404" pitchFamily="49" charset="0"/>
              <a:buChar char="o"/>
            </a:pPr>
            <a:r>
              <a:rPr lang="en-US" sz="1600" dirty="0"/>
              <a:t> We have optimal set of parameters: ( Stem: 1, Lem: 0, Feat: 1, Ties: 0, </a:t>
            </a:r>
            <a:r>
              <a:rPr lang="en-US" sz="1600" dirty="0" err="1"/>
              <a:t>Top_k</a:t>
            </a:r>
            <a:r>
              <a:rPr lang="en-US" sz="1600" dirty="0"/>
              <a:t>: 20000)</a:t>
            </a:r>
          </a:p>
        </p:txBody>
      </p:sp>
      <p:sp>
        <p:nvSpPr>
          <p:cNvPr id="10" name="Slide Number Placeholder 9">
            <a:extLst>
              <a:ext uri="{FF2B5EF4-FFF2-40B4-BE49-F238E27FC236}">
                <a16:creationId xmlns:a16="http://schemas.microsoft.com/office/drawing/2014/main" id="{F29AAFDC-D7BF-FABF-2BFB-2F7F4F1CE901}"/>
              </a:ext>
            </a:extLst>
          </p:cNvPr>
          <p:cNvSpPr>
            <a:spLocks noGrp="1"/>
          </p:cNvSpPr>
          <p:nvPr>
            <p:ph type="sldNum" sz="quarter" idx="12"/>
          </p:nvPr>
        </p:nvSpPr>
        <p:spPr/>
        <p:txBody>
          <a:bodyPr/>
          <a:lstStyle/>
          <a:p>
            <a:fld id="{B5CEABB6-07DC-46E8-9B57-56EC44A396E5}" type="slidenum">
              <a:rPr lang="en-US" smtClean="0"/>
              <a:t>30</a:t>
            </a:fld>
            <a:endParaRPr lang="en-US" dirty="0"/>
          </a:p>
        </p:txBody>
      </p:sp>
      <p:pic>
        <p:nvPicPr>
          <p:cNvPr id="6" name="Picture 5">
            <a:extLst>
              <a:ext uri="{FF2B5EF4-FFF2-40B4-BE49-F238E27FC236}">
                <a16:creationId xmlns:a16="http://schemas.microsoft.com/office/drawing/2014/main" id="{71758489-4DF9-3819-D0CB-519B2B52DC35}"/>
              </a:ext>
            </a:extLst>
          </p:cNvPr>
          <p:cNvPicPr>
            <a:picLocks noChangeAspect="1"/>
          </p:cNvPicPr>
          <p:nvPr/>
        </p:nvPicPr>
        <p:blipFill>
          <a:blip r:embed="rId2"/>
          <a:stretch>
            <a:fillRect/>
          </a:stretch>
        </p:blipFill>
        <p:spPr>
          <a:xfrm>
            <a:off x="778937" y="2489201"/>
            <a:ext cx="10413997" cy="4165599"/>
          </a:xfrm>
          <a:prstGeom prst="rect">
            <a:avLst/>
          </a:prstGeom>
        </p:spPr>
      </p:pic>
    </p:spTree>
    <p:extLst>
      <p:ext uri="{BB962C8B-B14F-4D97-AF65-F5344CB8AC3E}">
        <p14:creationId xmlns:p14="http://schemas.microsoft.com/office/powerpoint/2010/main" val="824614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FCAB-37E8-4FBA-E87D-2804EE49626E}"/>
              </a:ext>
            </a:extLst>
          </p:cNvPr>
          <p:cNvSpPr>
            <a:spLocks noGrp="1"/>
          </p:cNvSpPr>
          <p:nvPr>
            <p:ph type="title"/>
          </p:nvPr>
        </p:nvSpPr>
        <p:spPr>
          <a:xfrm>
            <a:off x="1885156" y="468511"/>
            <a:ext cx="8421688" cy="1325563"/>
          </a:xfrm>
        </p:spPr>
        <p:txBody>
          <a:bodyPr/>
          <a:lstStyle/>
          <a:p>
            <a:r>
              <a:rPr lang="en-US" dirty="0"/>
              <a:t>BEST MODEL: SECOND DATASET</a:t>
            </a:r>
            <a:endParaRPr lang="en-IN" dirty="0"/>
          </a:p>
        </p:txBody>
      </p:sp>
      <p:sp>
        <p:nvSpPr>
          <p:cNvPr id="4" name="Content Placeholder 3">
            <a:extLst>
              <a:ext uri="{FF2B5EF4-FFF2-40B4-BE49-F238E27FC236}">
                <a16:creationId xmlns:a16="http://schemas.microsoft.com/office/drawing/2014/main" id="{0BDF11F6-1098-F406-28FE-5A6CEEC1F20D}"/>
              </a:ext>
            </a:extLst>
          </p:cNvPr>
          <p:cNvSpPr>
            <a:spLocks noGrp="1"/>
          </p:cNvSpPr>
          <p:nvPr>
            <p:ph sz="half" idx="2"/>
          </p:nvPr>
        </p:nvSpPr>
        <p:spPr>
          <a:xfrm>
            <a:off x="1408953" y="3645880"/>
            <a:ext cx="3467847" cy="680574"/>
          </a:xfrm>
        </p:spPr>
        <p:txBody>
          <a:bodyPr>
            <a:normAutofit/>
          </a:bodyPr>
          <a:lstStyle/>
          <a:p>
            <a:pPr marL="285750" indent="-285750" algn="just">
              <a:lnSpc>
                <a:spcPct val="150000"/>
              </a:lnSpc>
              <a:buFont typeface="Courier New" panose="02070309020205020404" pitchFamily="49" charset="0"/>
              <a:buChar char="o"/>
            </a:pPr>
            <a:r>
              <a:rPr lang="en-US" sz="1600" b="1" dirty="0"/>
              <a:t> Running on the Test Set</a:t>
            </a:r>
          </a:p>
        </p:txBody>
      </p:sp>
      <p:sp>
        <p:nvSpPr>
          <p:cNvPr id="10" name="Slide Number Placeholder 9">
            <a:extLst>
              <a:ext uri="{FF2B5EF4-FFF2-40B4-BE49-F238E27FC236}">
                <a16:creationId xmlns:a16="http://schemas.microsoft.com/office/drawing/2014/main" id="{F29AAFDC-D7BF-FABF-2BFB-2F7F4F1CE901}"/>
              </a:ext>
            </a:extLst>
          </p:cNvPr>
          <p:cNvSpPr>
            <a:spLocks noGrp="1"/>
          </p:cNvSpPr>
          <p:nvPr>
            <p:ph type="sldNum" sz="quarter" idx="12"/>
          </p:nvPr>
        </p:nvSpPr>
        <p:spPr/>
        <p:txBody>
          <a:bodyPr/>
          <a:lstStyle/>
          <a:p>
            <a:fld id="{B5CEABB6-07DC-46E8-9B57-56EC44A396E5}" type="slidenum">
              <a:rPr lang="en-US" smtClean="0"/>
              <a:t>31</a:t>
            </a:fld>
            <a:endParaRPr lang="en-US" dirty="0"/>
          </a:p>
        </p:txBody>
      </p:sp>
      <p:pic>
        <p:nvPicPr>
          <p:cNvPr id="5" name="Picture 4">
            <a:extLst>
              <a:ext uri="{FF2B5EF4-FFF2-40B4-BE49-F238E27FC236}">
                <a16:creationId xmlns:a16="http://schemas.microsoft.com/office/drawing/2014/main" id="{8FE6ECEA-78E7-B3F2-C4BD-7F9EC023F836}"/>
              </a:ext>
            </a:extLst>
          </p:cNvPr>
          <p:cNvPicPr>
            <a:picLocks noChangeAspect="1"/>
          </p:cNvPicPr>
          <p:nvPr/>
        </p:nvPicPr>
        <p:blipFill>
          <a:blip r:embed="rId2"/>
          <a:stretch>
            <a:fillRect/>
          </a:stretch>
        </p:blipFill>
        <p:spPr>
          <a:xfrm>
            <a:off x="5120216" y="1794074"/>
            <a:ext cx="5844117" cy="4675294"/>
          </a:xfrm>
          <a:prstGeom prst="rect">
            <a:avLst/>
          </a:prstGeom>
        </p:spPr>
      </p:pic>
    </p:spTree>
    <p:extLst>
      <p:ext uri="{BB962C8B-B14F-4D97-AF65-F5344CB8AC3E}">
        <p14:creationId xmlns:p14="http://schemas.microsoft.com/office/powerpoint/2010/main" val="951394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1.</a:t>
            </a:r>
            <a:r>
              <a:rPr lang="en-US" dirty="0"/>
              <a:t> Introduction to the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838200" y="1592543"/>
            <a:ext cx="10716022" cy="167699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buFont typeface="Courier New" panose="02070309020205020404" pitchFamily="49" charset="0"/>
              <a:buChar char="o"/>
            </a:pPr>
            <a:r>
              <a:rPr lang="en-US" sz="1600" dirty="0"/>
              <a:t>We have two datasets consisting of labelled documents.  </a:t>
            </a:r>
          </a:p>
          <a:p>
            <a:pPr marL="285750" indent="-285750" algn="just">
              <a:lnSpc>
                <a:spcPct val="110000"/>
              </a:lnSpc>
              <a:buFont typeface="Courier New" panose="02070309020205020404" pitchFamily="49" charset="0"/>
              <a:buChar char="o"/>
            </a:pPr>
            <a:r>
              <a:rPr lang="en-US" sz="1600" dirty="0"/>
              <a:t>We need to build classifiers that are able to correctly predict the label of a given document.</a:t>
            </a:r>
          </a:p>
          <a:p>
            <a:pPr marL="285750" indent="-285750" algn="just">
              <a:lnSpc>
                <a:spcPct val="110000"/>
              </a:lnSpc>
              <a:buFont typeface="Courier New" panose="02070309020205020404" pitchFamily="49" charset="0"/>
              <a:buChar char="o"/>
            </a:pPr>
            <a:r>
              <a:rPr lang="en-US" sz="1600" dirty="0"/>
              <a:t>Naïve Bayes algorithm is a basic, yet effective model for a text classification model.</a:t>
            </a:r>
          </a:p>
        </p:txBody>
      </p:sp>
      <p:pic>
        <p:nvPicPr>
          <p:cNvPr id="4" name="Picture 3">
            <a:extLst>
              <a:ext uri="{FF2B5EF4-FFF2-40B4-BE49-F238E27FC236}">
                <a16:creationId xmlns:a16="http://schemas.microsoft.com/office/drawing/2014/main" id="{82ABA058-DDB0-D0D2-EEAB-A22F83822F7F}"/>
              </a:ext>
            </a:extLst>
          </p:cNvPr>
          <p:cNvPicPr>
            <a:picLocks noChangeAspect="1"/>
          </p:cNvPicPr>
          <p:nvPr/>
        </p:nvPicPr>
        <p:blipFill>
          <a:blip r:embed="rId2"/>
          <a:stretch>
            <a:fillRect/>
          </a:stretch>
        </p:blipFill>
        <p:spPr>
          <a:xfrm>
            <a:off x="6192189" y="3192886"/>
            <a:ext cx="5498561" cy="3530100"/>
          </a:xfrm>
          <a:prstGeom prst="rect">
            <a:avLst/>
          </a:prstGeom>
        </p:spPr>
      </p:pic>
      <p:pic>
        <p:nvPicPr>
          <p:cNvPr id="6" name="Picture 5">
            <a:extLst>
              <a:ext uri="{FF2B5EF4-FFF2-40B4-BE49-F238E27FC236}">
                <a16:creationId xmlns:a16="http://schemas.microsoft.com/office/drawing/2014/main" id="{73F4C1D4-B8A2-9D67-0A59-C688A8CFE90E}"/>
              </a:ext>
            </a:extLst>
          </p:cNvPr>
          <p:cNvPicPr>
            <a:picLocks noChangeAspect="1"/>
          </p:cNvPicPr>
          <p:nvPr/>
        </p:nvPicPr>
        <p:blipFill>
          <a:blip r:embed="rId3"/>
          <a:stretch>
            <a:fillRect/>
          </a:stretch>
        </p:blipFill>
        <p:spPr>
          <a:xfrm>
            <a:off x="501250" y="3178175"/>
            <a:ext cx="5353989" cy="3468158"/>
          </a:xfrm>
          <a:prstGeom prst="rect">
            <a:avLst/>
          </a:prstGeom>
        </p:spPr>
      </p:pic>
    </p:spTree>
    <p:extLst>
      <p:ext uri="{BB962C8B-B14F-4D97-AF65-F5344CB8AC3E}">
        <p14:creationId xmlns:p14="http://schemas.microsoft.com/office/powerpoint/2010/main" val="81186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2.</a:t>
            </a:r>
            <a:r>
              <a:rPr lang="en-US" dirty="0"/>
              <a:t> Multinomial naïve bayes classifier</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838200" y="1592543"/>
            <a:ext cx="10716022" cy="167699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buFont typeface="Courier New" panose="02070309020205020404" pitchFamily="49" charset="0"/>
              <a:buChar char="o"/>
            </a:pPr>
            <a:r>
              <a:rPr lang="en-US" sz="1600" dirty="0"/>
              <a:t>In a basic sense, if we have a text document, we can utilize the Bayes’ Theorem to make a prediction on it.</a:t>
            </a:r>
          </a:p>
          <a:p>
            <a:pPr marL="285750" indent="-285750" algn="just">
              <a:lnSpc>
                <a:spcPct val="110000"/>
              </a:lnSpc>
              <a:buFont typeface="Courier New" panose="02070309020205020404" pitchFamily="49" charset="0"/>
              <a:buChar char="o"/>
            </a:pPr>
            <a:r>
              <a:rPr lang="en-US" sz="1600" dirty="0"/>
              <a:t>The prior is the probability assigned to a label or a class.  This can either be taken as a uniform probability throughout all classes, or can be assigned with respect to each class occurrence in the training set.</a:t>
            </a:r>
          </a:p>
          <a:p>
            <a:pPr marL="285750" indent="-285750" algn="just">
              <a:lnSpc>
                <a:spcPct val="110000"/>
              </a:lnSpc>
              <a:buFont typeface="Courier New" panose="02070309020205020404" pitchFamily="49" charset="0"/>
              <a:buChar char="o"/>
            </a:pPr>
            <a:r>
              <a:rPr lang="en-US" sz="1600" dirty="0"/>
              <a:t>The likelihood is the probability of having the document given the class.  Since a document is made of words, it can be broken down into individual words (terms/features/tokens).  </a:t>
            </a:r>
          </a:p>
        </p:txBody>
      </p:sp>
      <p:pic>
        <p:nvPicPr>
          <p:cNvPr id="5" name="Picture 4">
            <a:extLst>
              <a:ext uri="{FF2B5EF4-FFF2-40B4-BE49-F238E27FC236}">
                <a16:creationId xmlns:a16="http://schemas.microsoft.com/office/drawing/2014/main" id="{906E12E3-EDBB-9419-957D-5B0FD2A975BC}"/>
              </a:ext>
            </a:extLst>
          </p:cNvPr>
          <p:cNvPicPr>
            <a:picLocks noChangeAspect="1"/>
          </p:cNvPicPr>
          <p:nvPr/>
        </p:nvPicPr>
        <p:blipFill>
          <a:blip r:embed="rId2"/>
          <a:stretch>
            <a:fillRect/>
          </a:stretch>
        </p:blipFill>
        <p:spPr>
          <a:xfrm>
            <a:off x="838200" y="3582317"/>
            <a:ext cx="4004733" cy="918552"/>
          </a:xfrm>
          <a:prstGeom prst="rect">
            <a:avLst/>
          </a:prstGeom>
        </p:spPr>
      </p:pic>
      <p:sp>
        <p:nvSpPr>
          <p:cNvPr id="7" name="Content Placeholder 25">
            <a:extLst>
              <a:ext uri="{FF2B5EF4-FFF2-40B4-BE49-F238E27FC236}">
                <a16:creationId xmlns:a16="http://schemas.microsoft.com/office/drawing/2014/main" id="{304BFEF6-9838-2BE7-A12F-AF31569A216D}"/>
              </a:ext>
            </a:extLst>
          </p:cNvPr>
          <p:cNvSpPr txBox="1">
            <a:spLocks/>
          </p:cNvSpPr>
          <p:nvPr/>
        </p:nvSpPr>
        <p:spPr>
          <a:xfrm>
            <a:off x="838200" y="4755670"/>
            <a:ext cx="10716022" cy="619651"/>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buFont typeface="Courier New" panose="02070309020205020404" pitchFamily="49" charset="0"/>
              <a:buChar char="o"/>
            </a:pPr>
            <a:r>
              <a:rPr lang="en-US" sz="1600" dirty="0"/>
              <a:t>To make a classification, we select the class with the highest probability.</a:t>
            </a:r>
          </a:p>
        </p:txBody>
      </p:sp>
      <p:pic>
        <p:nvPicPr>
          <p:cNvPr id="9" name="Picture 8">
            <a:extLst>
              <a:ext uri="{FF2B5EF4-FFF2-40B4-BE49-F238E27FC236}">
                <a16:creationId xmlns:a16="http://schemas.microsoft.com/office/drawing/2014/main" id="{A23248E7-9FE1-6ED1-1391-B6B26FE5DFFE}"/>
              </a:ext>
            </a:extLst>
          </p:cNvPr>
          <p:cNvPicPr>
            <a:picLocks noChangeAspect="1"/>
          </p:cNvPicPr>
          <p:nvPr/>
        </p:nvPicPr>
        <p:blipFill>
          <a:blip r:embed="rId3"/>
          <a:stretch>
            <a:fillRect/>
          </a:stretch>
        </p:blipFill>
        <p:spPr>
          <a:xfrm>
            <a:off x="838200" y="5375322"/>
            <a:ext cx="5006407" cy="762185"/>
          </a:xfrm>
          <a:prstGeom prst="rect">
            <a:avLst/>
          </a:prstGeom>
        </p:spPr>
      </p:pic>
      <p:pic>
        <p:nvPicPr>
          <p:cNvPr id="12" name="Picture 11">
            <a:extLst>
              <a:ext uri="{FF2B5EF4-FFF2-40B4-BE49-F238E27FC236}">
                <a16:creationId xmlns:a16="http://schemas.microsoft.com/office/drawing/2014/main" id="{9306FAAE-350B-687F-1BC9-82EE3649969E}"/>
              </a:ext>
            </a:extLst>
          </p:cNvPr>
          <p:cNvPicPr>
            <a:picLocks noChangeAspect="1"/>
          </p:cNvPicPr>
          <p:nvPr/>
        </p:nvPicPr>
        <p:blipFill>
          <a:blip r:embed="rId4"/>
          <a:stretch>
            <a:fillRect/>
          </a:stretch>
        </p:blipFill>
        <p:spPr>
          <a:xfrm>
            <a:off x="7071089" y="5375321"/>
            <a:ext cx="4483133" cy="762185"/>
          </a:xfrm>
          <a:prstGeom prst="rect">
            <a:avLst/>
          </a:prstGeom>
        </p:spPr>
      </p:pic>
      <p:cxnSp>
        <p:nvCxnSpPr>
          <p:cNvPr id="14" name="Straight Connector 13">
            <a:extLst>
              <a:ext uri="{FF2B5EF4-FFF2-40B4-BE49-F238E27FC236}">
                <a16:creationId xmlns:a16="http://schemas.microsoft.com/office/drawing/2014/main" id="{5F1717E7-A7BE-0B4E-9077-5CC68E7B10B8}"/>
              </a:ext>
            </a:extLst>
          </p:cNvPr>
          <p:cNvCxnSpPr/>
          <p:nvPr/>
        </p:nvCxnSpPr>
        <p:spPr>
          <a:xfrm>
            <a:off x="6366933" y="5375321"/>
            <a:ext cx="0" cy="10694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6" name="Picture 15">
            <a:extLst>
              <a:ext uri="{FF2B5EF4-FFF2-40B4-BE49-F238E27FC236}">
                <a16:creationId xmlns:a16="http://schemas.microsoft.com/office/drawing/2014/main" id="{17B1E64D-6B1E-8651-5330-091F38EBA773}"/>
              </a:ext>
            </a:extLst>
          </p:cNvPr>
          <p:cNvPicPr>
            <a:picLocks noChangeAspect="1"/>
          </p:cNvPicPr>
          <p:nvPr/>
        </p:nvPicPr>
        <p:blipFill>
          <a:blip r:embed="rId5"/>
          <a:stretch>
            <a:fillRect/>
          </a:stretch>
        </p:blipFill>
        <p:spPr>
          <a:xfrm>
            <a:off x="5678348" y="3655824"/>
            <a:ext cx="1377169" cy="713559"/>
          </a:xfrm>
          <a:prstGeom prst="rect">
            <a:avLst/>
          </a:prstGeom>
        </p:spPr>
      </p:pic>
      <p:pic>
        <p:nvPicPr>
          <p:cNvPr id="18" name="Picture 17">
            <a:extLst>
              <a:ext uri="{FF2B5EF4-FFF2-40B4-BE49-F238E27FC236}">
                <a16:creationId xmlns:a16="http://schemas.microsoft.com/office/drawing/2014/main" id="{6DCEFE13-83B4-1B4C-7645-D407075956AD}"/>
              </a:ext>
            </a:extLst>
          </p:cNvPr>
          <p:cNvPicPr>
            <a:picLocks noChangeAspect="1"/>
          </p:cNvPicPr>
          <p:nvPr/>
        </p:nvPicPr>
        <p:blipFill>
          <a:blip r:embed="rId6"/>
          <a:stretch>
            <a:fillRect/>
          </a:stretch>
        </p:blipFill>
        <p:spPr>
          <a:xfrm>
            <a:off x="8795118" y="3524339"/>
            <a:ext cx="2558682" cy="964251"/>
          </a:xfrm>
          <a:prstGeom prst="rect">
            <a:avLst/>
          </a:prstGeom>
        </p:spPr>
      </p:pic>
      <p:cxnSp>
        <p:nvCxnSpPr>
          <p:cNvPr id="19" name="Straight Connector 18">
            <a:extLst>
              <a:ext uri="{FF2B5EF4-FFF2-40B4-BE49-F238E27FC236}">
                <a16:creationId xmlns:a16="http://schemas.microsoft.com/office/drawing/2014/main" id="{152BED0A-11EA-5519-0CDC-A71ECEBC9C93}"/>
              </a:ext>
            </a:extLst>
          </p:cNvPr>
          <p:cNvCxnSpPr/>
          <p:nvPr/>
        </p:nvCxnSpPr>
        <p:spPr>
          <a:xfrm>
            <a:off x="5156200" y="3551442"/>
            <a:ext cx="0" cy="10694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CC32713D-57E8-A224-1479-8A99A3046F69}"/>
              </a:ext>
            </a:extLst>
          </p:cNvPr>
          <p:cNvCxnSpPr/>
          <p:nvPr/>
        </p:nvCxnSpPr>
        <p:spPr>
          <a:xfrm>
            <a:off x="8068733" y="3551443"/>
            <a:ext cx="0" cy="10694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27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2.</a:t>
            </a:r>
            <a:r>
              <a:rPr lang="en-US" dirty="0"/>
              <a:t> Multinomial naïve bayes classifier</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3" name="Content Placeholder 25">
            <a:extLst>
              <a:ext uri="{FF2B5EF4-FFF2-40B4-BE49-F238E27FC236}">
                <a16:creationId xmlns:a16="http://schemas.microsoft.com/office/drawing/2014/main" id="{9E79C5B4-7642-137A-EEF3-EEDF9EC20FFA}"/>
              </a:ext>
            </a:extLst>
          </p:cNvPr>
          <p:cNvSpPr txBox="1">
            <a:spLocks/>
          </p:cNvSpPr>
          <p:nvPr/>
        </p:nvSpPr>
        <p:spPr>
          <a:xfrm>
            <a:off x="976325" y="1997304"/>
            <a:ext cx="10377475" cy="1156854"/>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600" b="1" dirty="0"/>
              <a:t>Laplace Smoothing: </a:t>
            </a:r>
            <a:r>
              <a:rPr lang="en-US" sz="1600" dirty="0"/>
              <a:t>To prevent the product of conditional probability from going to zero due to absence of a word, we add 1 to all term counts.</a:t>
            </a:r>
            <a:endParaRPr lang="en-US" sz="1600" b="1" dirty="0"/>
          </a:p>
        </p:txBody>
      </p:sp>
      <p:pic>
        <p:nvPicPr>
          <p:cNvPr id="4" name="Picture 3">
            <a:extLst>
              <a:ext uri="{FF2B5EF4-FFF2-40B4-BE49-F238E27FC236}">
                <a16:creationId xmlns:a16="http://schemas.microsoft.com/office/drawing/2014/main" id="{D324BF58-9FBC-EDC0-9D75-81DD5D2CDC5F}"/>
              </a:ext>
            </a:extLst>
          </p:cNvPr>
          <p:cNvPicPr>
            <a:picLocks noChangeAspect="1"/>
          </p:cNvPicPr>
          <p:nvPr/>
        </p:nvPicPr>
        <p:blipFill>
          <a:blip r:embed="rId2"/>
          <a:stretch>
            <a:fillRect/>
          </a:stretch>
        </p:blipFill>
        <p:spPr>
          <a:xfrm>
            <a:off x="3330999" y="3689374"/>
            <a:ext cx="5151997" cy="812037"/>
          </a:xfrm>
          <a:prstGeom prst="rect">
            <a:avLst/>
          </a:prstGeom>
        </p:spPr>
      </p:pic>
    </p:spTree>
    <p:extLst>
      <p:ext uri="{BB962C8B-B14F-4D97-AF65-F5344CB8AC3E}">
        <p14:creationId xmlns:p14="http://schemas.microsoft.com/office/powerpoint/2010/main" val="155153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2.</a:t>
            </a:r>
            <a:r>
              <a:rPr lang="en-US" dirty="0"/>
              <a:t> Multinomial naïve bayes classifier</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7" name="Content Placeholder 25">
            <a:extLst>
              <a:ext uri="{FF2B5EF4-FFF2-40B4-BE49-F238E27FC236}">
                <a16:creationId xmlns:a16="http://schemas.microsoft.com/office/drawing/2014/main" id="{304BFEF6-9838-2BE7-A12F-AF31569A216D}"/>
              </a:ext>
            </a:extLst>
          </p:cNvPr>
          <p:cNvSpPr txBox="1">
            <a:spLocks/>
          </p:cNvSpPr>
          <p:nvPr/>
        </p:nvSpPr>
        <p:spPr>
          <a:xfrm>
            <a:off x="915790" y="3201460"/>
            <a:ext cx="9990667" cy="255693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buFont typeface="Courier New" panose="02070309020205020404" pitchFamily="49" charset="0"/>
              <a:buChar char="o"/>
            </a:pPr>
            <a:r>
              <a:rPr lang="en-US" sz="1800" b="1" dirty="0"/>
              <a:t>Conditional Independence: </a:t>
            </a:r>
            <a:r>
              <a:rPr lang="en-US" sz="1800" dirty="0"/>
              <a:t>Words are independent of each other given the class, and do not influence each other</a:t>
            </a:r>
          </a:p>
          <a:p>
            <a:pPr marL="285750" indent="-285750" algn="just">
              <a:lnSpc>
                <a:spcPct val="110000"/>
              </a:lnSpc>
              <a:buFont typeface="Courier New" panose="02070309020205020404" pitchFamily="49" charset="0"/>
              <a:buChar char="o"/>
            </a:pPr>
            <a:endParaRPr lang="en-US" sz="1800" dirty="0"/>
          </a:p>
          <a:p>
            <a:pPr marL="285750" indent="-285750" algn="just">
              <a:lnSpc>
                <a:spcPct val="110000"/>
              </a:lnSpc>
              <a:buFont typeface="Courier New" panose="02070309020205020404" pitchFamily="49" charset="0"/>
              <a:buChar char="o"/>
            </a:pPr>
            <a:r>
              <a:rPr lang="en-US" sz="1800" b="1" dirty="0"/>
              <a:t>Positional Independence:  </a:t>
            </a:r>
            <a:r>
              <a:rPr lang="en-US" sz="1800" dirty="0"/>
              <a:t>Words occurring in different positions of a document have the same conditional probability.</a:t>
            </a:r>
          </a:p>
          <a:p>
            <a:pPr marL="285750" indent="-285750" algn="just">
              <a:lnSpc>
                <a:spcPct val="110000"/>
              </a:lnSpc>
              <a:buFont typeface="Courier New" panose="02070309020205020404" pitchFamily="49" charset="0"/>
              <a:buChar char="o"/>
            </a:pPr>
            <a:endParaRPr lang="en-US" sz="1800" dirty="0"/>
          </a:p>
          <a:p>
            <a:pPr algn="just">
              <a:lnSpc>
                <a:spcPct val="110000"/>
              </a:lnSpc>
            </a:pPr>
            <a:endParaRPr lang="en-US" sz="1800" dirty="0"/>
          </a:p>
        </p:txBody>
      </p:sp>
      <p:sp>
        <p:nvSpPr>
          <p:cNvPr id="3" name="Content Placeholder 25">
            <a:extLst>
              <a:ext uri="{FF2B5EF4-FFF2-40B4-BE49-F238E27FC236}">
                <a16:creationId xmlns:a16="http://schemas.microsoft.com/office/drawing/2014/main" id="{7D27B365-9351-CF9C-EACC-FECECF6B663A}"/>
              </a:ext>
            </a:extLst>
          </p:cNvPr>
          <p:cNvSpPr txBox="1">
            <a:spLocks/>
          </p:cNvSpPr>
          <p:nvPr/>
        </p:nvSpPr>
        <p:spPr>
          <a:xfrm>
            <a:off x="915790" y="2304542"/>
            <a:ext cx="4900810" cy="41585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US" sz="1600" b="1" dirty="0"/>
              <a:t>ASSUMPTIONS: BAG OF WORDS MODEL</a:t>
            </a:r>
          </a:p>
        </p:txBody>
      </p:sp>
    </p:spTree>
    <p:extLst>
      <p:ext uri="{BB962C8B-B14F-4D97-AF65-F5344CB8AC3E}">
        <p14:creationId xmlns:p14="http://schemas.microsoft.com/office/powerpoint/2010/main" val="381106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3.</a:t>
            </a:r>
            <a:r>
              <a:rPr lang="en-US" dirty="0"/>
              <a:t> General Approach used</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4" name="Content Placeholder 25">
            <a:extLst>
              <a:ext uri="{FF2B5EF4-FFF2-40B4-BE49-F238E27FC236}">
                <a16:creationId xmlns:a16="http://schemas.microsoft.com/office/drawing/2014/main" id="{0DEBE41B-E6CA-6F55-479A-4023C39DA747}"/>
              </a:ext>
            </a:extLst>
          </p:cNvPr>
          <p:cNvSpPr txBox="1">
            <a:spLocks/>
          </p:cNvSpPr>
          <p:nvPr/>
        </p:nvSpPr>
        <p:spPr>
          <a:xfrm>
            <a:off x="983522" y="1874651"/>
            <a:ext cx="10716022" cy="167699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buFont typeface="Courier New" panose="02070309020205020404" pitchFamily="49" charset="0"/>
              <a:buChar char="o"/>
            </a:pPr>
            <a:r>
              <a:rPr lang="en-US" sz="1600" b="1" dirty="0"/>
              <a:t>Utilizing a SQL approach with </a:t>
            </a:r>
            <a:r>
              <a:rPr lang="en-US" sz="1600" b="1" dirty="0" err="1"/>
              <a:t>dplyr</a:t>
            </a:r>
            <a:r>
              <a:rPr lang="en-US" sz="1600" b="1" dirty="0"/>
              <a:t> library: </a:t>
            </a:r>
            <a:r>
              <a:rPr lang="en-US" sz="1600" dirty="0"/>
              <a:t>Since text classification can deal with large datasets, we decided using a SQL approach would be optimal where using methods like select, filter, join, etc. would be efficient.  </a:t>
            </a:r>
          </a:p>
          <a:p>
            <a:pPr marL="285750" indent="-285750" algn="just">
              <a:lnSpc>
                <a:spcPct val="110000"/>
              </a:lnSpc>
              <a:buFont typeface="Courier New" panose="02070309020205020404" pitchFamily="49" charset="0"/>
              <a:buChar char="o"/>
            </a:pPr>
            <a:r>
              <a:rPr lang="en-US" sz="1600" dirty="0"/>
              <a:t>This has the added advantage that it has easy translatability into other frameworks like SQL, Spark (</a:t>
            </a:r>
            <a:r>
              <a:rPr lang="en-US" sz="1600" dirty="0" err="1"/>
              <a:t>SparkR</a:t>
            </a:r>
            <a:r>
              <a:rPr lang="en-US" sz="1600" dirty="0"/>
              <a:t>), etc. </a:t>
            </a:r>
          </a:p>
          <a:p>
            <a:pPr marL="285750" indent="-285750" algn="just">
              <a:lnSpc>
                <a:spcPct val="110000"/>
              </a:lnSpc>
              <a:buFont typeface="Courier New" panose="02070309020205020404" pitchFamily="49" charset="0"/>
              <a:buChar char="o"/>
            </a:pPr>
            <a:endParaRPr lang="en-US" sz="1600" dirty="0"/>
          </a:p>
          <a:p>
            <a:pPr algn="just">
              <a:lnSpc>
                <a:spcPct val="110000"/>
              </a:lnSpc>
            </a:pPr>
            <a:endParaRPr lang="en-US" sz="1600" dirty="0"/>
          </a:p>
        </p:txBody>
      </p:sp>
      <p:grpSp>
        <p:nvGrpSpPr>
          <p:cNvPr id="21" name="Group 20">
            <a:extLst>
              <a:ext uri="{FF2B5EF4-FFF2-40B4-BE49-F238E27FC236}">
                <a16:creationId xmlns:a16="http://schemas.microsoft.com/office/drawing/2014/main" id="{05EBF361-834F-851A-1CD6-EE802A181AF7}"/>
              </a:ext>
            </a:extLst>
          </p:cNvPr>
          <p:cNvGrpSpPr/>
          <p:nvPr/>
        </p:nvGrpSpPr>
        <p:grpSpPr>
          <a:xfrm>
            <a:off x="1097129" y="4276037"/>
            <a:ext cx="10278284" cy="1793219"/>
            <a:chOff x="1097129" y="4276037"/>
            <a:chExt cx="10278284" cy="1793219"/>
          </a:xfrm>
        </p:grpSpPr>
        <p:sp>
          <p:nvSpPr>
            <p:cNvPr id="3" name="Content Placeholder 25">
              <a:extLst>
                <a:ext uri="{FF2B5EF4-FFF2-40B4-BE49-F238E27FC236}">
                  <a16:creationId xmlns:a16="http://schemas.microsoft.com/office/drawing/2014/main" id="{7D27B365-9351-CF9C-EACC-FECECF6B663A}"/>
                </a:ext>
              </a:extLst>
            </p:cNvPr>
            <p:cNvSpPr txBox="1">
              <a:spLocks/>
            </p:cNvSpPr>
            <p:nvPr/>
          </p:nvSpPr>
          <p:spPr>
            <a:xfrm>
              <a:off x="1097129" y="4568647"/>
              <a:ext cx="2428544" cy="41585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US" sz="1600" b="1" dirty="0"/>
                <a:t>PRE-PROCESSING DATA</a:t>
              </a:r>
            </a:p>
          </p:txBody>
        </p:sp>
        <p:grpSp>
          <p:nvGrpSpPr>
            <p:cNvPr id="15" name="Group 14">
              <a:extLst>
                <a:ext uri="{FF2B5EF4-FFF2-40B4-BE49-F238E27FC236}">
                  <a16:creationId xmlns:a16="http://schemas.microsoft.com/office/drawing/2014/main" id="{30AA8DED-0C5E-6843-54F0-03497F1FAC08}"/>
                </a:ext>
              </a:extLst>
            </p:cNvPr>
            <p:cNvGrpSpPr/>
            <p:nvPr/>
          </p:nvGrpSpPr>
          <p:grpSpPr>
            <a:xfrm>
              <a:off x="2087035" y="5088465"/>
              <a:ext cx="8508997" cy="415856"/>
              <a:chOff x="1354667" y="5105399"/>
              <a:chExt cx="8508997" cy="415856"/>
            </a:xfrm>
          </p:grpSpPr>
          <p:cxnSp>
            <p:nvCxnSpPr>
              <p:cNvPr id="14" name="Straight Connector 13">
                <a:extLst>
                  <a:ext uri="{FF2B5EF4-FFF2-40B4-BE49-F238E27FC236}">
                    <a16:creationId xmlns:a16="http://schemas.microsoft.com/office/drawing/2014/main" id="{BE48DCF8-600B-B215-E753-93D551FC4B9A}"/>
                  </a:ext>
                </a:extLst>
              </p:cNvPr>
              <p:cNvCxnSpPr/>
              <p:nvPr/>
            </p:nvCxnSpPr>
            <p:spPr>
              <a:xfrm>
                <a:off x="1579033" y="5313326"/>
                <a:ext cx="8060264" cy="0"/>
              </a:xfrm>
              <a:prstGeom prst="line">
                <a:avLst/>
              </a:prstGeom>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6FF44C5F-E6A8-ABD2-B191-2AE1E0CB89BA}"/>
                  </a:ext>
                </a:extLst>
              </p:cNvPr>
              <p:cNvGrpSpPr/>
              <p:nvPr/>
            </p:nvGrpSpPr>
            <p:grpSpPr>
              <a:xfrm>
                <a:off x="1354667" y="5105399"/>
                <a:ext cx="8508997" cy="415856"/>
                <a:chOff x="1354667" y="5105399"/>
                <a:chExt cx="8508997" cy="415856"/>
              </a:xfrm>
            </p:grpSpPr>
            <p:sp>
              <p:nvSpPr>
                <p:cNvPr id="5" name="Rectangle: Rounded Corners 4">
                  <a:extLst>
                    <a:ext uri="{FF2B5EF4-FFF2-40B4-BE49-F238E27FC236}">
                      <a16:creationId xmlns:a16="http://schemas.microsoft.com/office/drawing/2014/main" id="{6A399C09-15B0-3160-5FC2-EBDACC4EAA09}"/>
                    </a:ext>
                  </a:extLst>
                </p:cNvPr>
                <p:cNvSpPr/>
                <p:nvPr/>
              </p:nvSpPr>
              <p:spPr>
                <a:xfrm>
                  <a:off x="1354667" y="5105400"/>
                  <a:ext cx="448733" cy="41585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1E8AAA1-898F-7F66-15C3-CBB8AD8647BF}"/>
                    </a:ext>
                  </a:extLst>
                </p:cNvPr>
                <p:cNvSpPr/>
                <p:nvPr/>
              </p:nvSpPr>
              <p:spPr>
                <a:xfrm>
                  <a:off x="3369733" y="5105400"/>
                  <a:ext cx="448733" cy="41585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E81ED9F-6365-CD25-8C9A-27B87E1D3C08}"/>
                    </a:ext>
                  </a:extLst>
                </p:cNvPr>
                <p:cNvSpPr/>
                <p:nvPr/>
              </p:nvSpPr>
              <p:spPr>
                <a:xfrm>
                  <a:off x="5384799" y="5105400"/>
                  <a:ext cx="448733" cy="41585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AD78F1D-98AB-74D2-81C7-F0021B81E5F4}"/>
                    </a:ext>
                  </a:extLst>
                </p:cNvPr>
                <p:cNvSpPr/>
                <p:nvPr/>
              </p:nvSpPr>
              <p:spPr>
                <a:xfrm>
                  <a:off x="7399865" y="5105400"/>
                  <a:ext cx="448733" cy="41585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B610D777-45B0-08CB-0321-424A339C5349}"/>
                    </a:ext>
                  </a:extLst>
                </p:cNvPr>
                <p:cNvSpPr/>
                <p:nvPr/>
              </p:nvSpPr>
              <p:spPr>
                <a:xfrm>
                  <a:off x="9414931" y="5105399"/>
                  <a:ext cx="448733" cy="41585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grpSp>
        </p:grpSp>
        <p:sp>
          <p:nvSpPr>
            <p:cNvPr id="17" name="Content Placeholder 25">
              <a:extLst>
                <a:ext uri="{FF2B5EF4-FFF2-40B4-BE49-F238E27FC236}">
                  <a16:creationId xmlns:a16="http://schemas.microsoft.com/office/drawing/2014/main" id="{0CCCA06D-1E45-6FFE-2595-CD7A31EEB084}"/>
                </a:ext>
              </a:extLst>
            </p:cNvPr>
            <p:cNvSpPr txBox="1">
              <a:spLocks/>
            </p:cNvSpPr>
            <p:nvPr/>
          </p:nvSpPr>
          <p:spPr>
            <a:xfrm>
              <a:off x="3257898" y="5653401"/>
              <a:ext cx="2137138" cy="41585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US" sz="1600" b="1" dirty="0"/>
                <a:t>FEATURE SELECTION</a:t>
              </a:r>
            </a:p>
          </p:txBody>
        </p:sp>
        <p:sp>
          <p:nvSpPr>
            <p:cNvPr id="18" name="Content Placeholder 25">
              <a:extLst>
                <a:ext uri="{FF2B5EF4-FFF2-40B4-BE49-F238E27FC236}">
                  <a16:creationId xmlns:a16="http://schemas.microsoft.com/office/drawing/2014/main" id="{3AF40D3D-FBE4-2327-F80E-56A9EA3A6871}"/>
                </a:ext>
              </a:extLst>
            </p:cNvPr>
            <p:cNvSpPr txBox="1">
              <a:spLocks/>
            </p:cNvSpPr>
            <p:nvPr/>
          </p:nvSpPr>
          <p:spPr>
            <a:xfrm>
              <a:off x="5079115" y="4276037"/>
              <a:ext cx="2524836" cy="748030"/>
            </a:xfrm>
            <a:prstGeom prst="rect">
              <a:avLst/>
            </a:prstGeom>
          </p:spPr>
          <p:txBody>
            <a:bodyPr vert="horz" lIns="91440" tIns="45720" rIns="91440" bIns="45720" numCol="1"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pPr>
              <a:r>
                <a:rPr lang="en-US" sz="1600" b="1" dirty="0"/>
                <a:t>BUILDING AND TRAINING</a:t>
              </a:r>
            </a:p>
            <a:p>
              <a:pPr algn="ctr">
                <a:lnSpc>
                  <a:spcPct val="110000"/>
                </a:lnSpc>
              </a:pPr>
              <a:r>
                <a:rPr lang="en-US" sz="1600" b="1" dirty="0"/>
                <a:t>MODEL</a:t>
              </a:r>
            </a:p>
          </p:txBody>
        </p:sp>
        <p:sp>
          <p:nvSpPr>
            <p:cNvPr id="19" name="Content Placeholder 25">
              <a:extLst>
                <a:ext uri="{FF2B5EF4-FFF2-40B4-BE49-F238E27FC236}">
                  <a16:creationId xmlns:a16="http://schemas.microsoft.com/office/drawing/2014/main" id="{AA2E189C-AF89-2072-675E-B9D940BA8D65}"/>
                </a:ext>
              </a:extLst>
            </p:cNvPr>
            <p:cNvSpPr txBox="1">
              <a:spLocks/>
            </p:cNvSpPr>
            <p:nvPr/>
          </p:nvSpPr>
          <p:spPr>
            <a:xfrm>
              <a:off x="7288030" y="5652070"/>
              <a:ext cx="2137138" cy="40737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pPr>
              <a:r>
                <a:rPr lang="en-US" sz="1600" b="1" dirty="0"/>
                <a:t>VALIDATING MODEL</a:t>
              </a:r>
            </a:p>
          </p:txBody>
        </p:sp>
        <p:sp>
          <p:nvSpPr>
            <p:cNvPr id="20" name="Content Placeholder 25">
              <a:extLst>
                <a:ext uri="{FF2B5EF4-FFF2-40B4-BE49-F238E27FC236}">
                  <a16:creationId xmlns:a16="http://schemas.microsoft.com/office/drawing/2014/main" id="{60A3F1E6-561E-45BC-4282-CF7CFA0D258A}"/>
                </a:ext>
              </a:extLst>
            </p:cNvPr>
            <p:cNvSpPr txBox="1">
              <a:spLocks/>
            </p:cNvSpPr>
            <p:nvPr/>
          </p:nvSpPr>
          <p:spPr>
            <a:xfrm>
              <a:off x="9238275" y="4577127"/>
              <a:ext cx="2137138" cy="407375"/>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pPr>
              <a:r>
                <a:rPr lang="en-US" sz="1600" b="1" dirty="0"/>
                <a:t>WORKING MODEL</a:t>
              </a:r>
            </a:p>
          </p:txBody>
        </p:sp>
      </p:grpSp>
    </p:spTree>
    <p:extLst>
      <p:ext uri="{BB962C8B-B14F-4D97-AF65-F5344CB8AC3E}">
        <p14:creationId xmlns:p14="http://schemas.microsoft.com/office/powerpoint/2010/main" val="339783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a:xfrm>
            <a:off x="1885156" y="160010"/>
            <a:ext cx="8421688" cy="1325563"/>
          </a:xfrm>
        </p:spPr>
        <p:txBody>
          <a:bodyPr/>
          <a:lstStyle/>
          <a:p>
            <a:r>
              <a:rPr lang="en-US" dirty="0"/>
              <a:t>ii.</a:t>
            </a:r>
            <a:br>
              <a:rPr lang="en-US" dirty="0"/>
            </a:br>
            <a:r>
              <a:rPr lang="en-US" dirty="0"/>
              <a:t>CHALLENGES AND METHODS USED</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3815225" y="2443550"/>
            <a:ext cx="4561550" cy="2461966"/>
          </a:xfrm>
        </p:spPr>
        <p:txBody>
          <a:bodyPr>
            <a:normAutofit/>
          </a:bodyPr>
          <a:lstStyle/>
          <a:p>
            <a:pPr marL="514350" indent="-514350" algn="l">
              <a:lnSpc>
                <a:spcPct val="150000"/>
              </a:lnSpc>
              <a:buFont typeface="+mj-lt"/>
              <a:buAutoNum type="arabicPeriod"/>
            </a:pPr>
            <a:r>
              <a:rPr lang="en-US" dirty="0"/>
              <a:t>Pre-processing Data</a:t>
            </a:r>
          </a:p>
          <a:p>
            <a:pPr marL="514350" indent="-514350" algn="l">
              <a:lnSpc>
                <a:spcPct val="150000"/>
              </a:lnSpc>
              <a:buFont typeface="+mj-lt"/>
              <a:buAutoNum type="arabicPeriod"/>
            </a:pPr>
            <a:r>
              <a:rPr lang="en-IN" dirty="0"/>
              <a:t>Feature Selection</a:t>
            </a:r>
          </a:p>
          <a:p>
            <a:pPr marL="514350" indent="-514350" algn="l">
              <a:lnSpc>
                <a:spcPct val="150000"/>
              </a:lnSpc>
              <a:buFont typeface="+mj-lt"/>
              <a:buAutoNum type="arabicPeriod"/>
            </a:pPr>
            <a:r>
              <a:rPr lang="en-IN" dirty="0"/>
              <a:t>Building and Training Model</a:t>
            </a:r>
          </a:p>
          <a:p>
            <a:pPr marL="514350" indent="-514350" algn="l">
              <a:lnSpc>
                <a:spcPct val="150000"/>
              </a:lnSpc>
              <a:buFont typeface="+mj-lt"/>
              <a:buAutoNum type="arabicPeriod"/>
            </a:pPr>
            <a:r>
              <a:rPr lang="en-IN" dirty="0"/>
              <a:t>Validating Model</a:t>
            </a:r>
          </a:p>
          <a:p>
            <a:pPr marL="514350" indent="-514350" algn="l">
              <a:lnSpc>
                <a:spcPct val="150000"/>
              </a:lnSpc>
              <a:buFont typeface="+mj-lt"/>
              <a:buAutoNum type="arabicPeriod"/>
            </a:pPr>
            <a:endParaRPr lang="en-IN" dirty="0"/>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9</a:t>
            </a:fld>
            <a:endParaRPr lang="en-US" dirty="0"/>
          </a:p>
        </p:txBody>
      </p:sp>
    </p:spTree>
    <p:extLst>
      <p:ext uri="{BB962C8B-B14F-4D97-AF65-F5344CB8AC3E}">
        <p14:creationId xmlns:p14="http://schemas.microsoft.com/office/powerpoint/2010/main" val="344843994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815A6BF-B4A3-4B5C-B85C-0D4CB6AE15C7}">
  <ds:schemaRefs>
    <ds:schemaRef ds:uri="http://schemas.microsoft.com/sharepoint/v3/contenttype/forms"/>
  </ds:schemaRefs>
</ds:datastoreItem>
</file>

<file path=customXml/itemProps2.xml><?xml version="1.0" encoding="utf-8"?>
<ds:datastoreItem xmlns:ds="http://schemas.openxmlformats.org/officeDocument/2006/customXml" ds:itemID="{9081D1F3-EE22-4802-8DFA-C4795BD0F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D61E6D-BC40-43C3-A154-0081729E0F7E}">
  <ds:schemaRefs>
    <ds:schemaRef ds:uri="http://schemas.microsoft.com/office/2006/metadata/properties"/>
    <ds:schemaRef ds:uri="http://schemas.microsoft.com/office/2006/documentManagement/types"/>
    <ds:schemaRef ds:uri="http://schemas.microsoft.com/sharepoint/v3"/>
    <ds:schemaRef ds:uri="http://purl.org/dc/dcmitype/"/>
    <ds:schemaRef ds:uri="http://schemas.microsoft.com/office/infopath/2007/PartnerControls"/>
    <ds:schemaRef ds:uri="http://purl.org/dc/terms/"/>
    <ds:schemaRef ds:uri="230e9df3-be65-4c73-a93b-d1236ebd677e"/>
    <ds:schemaRef ds:uri="http://schemas.openxmlformats.org/package/2006/metadata/core-properties"/>
    <ds:schemaRef ds:uri="http://purl.org/dc/elements/1.1/"/>
    <ds:schemaRef ds:uri="16c05727-aa75-4e4a-9b5f-8a80a1165891"/>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1299</Words>
  <Application>Microsoft Office PowerPoint</Application>
  <PresentationFormat>Widescreen</PresentationFormat>
  <Paragraphs>164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Courier New</vt:lpstr>
      <vt:lpstr>Tenorite</vt:lpstr>
      <vt:lpstr>Monoline</vt:lpstr>
      <vt:lpstr>Multinomial NAÏVE BAYES text CLASSIFIER FOR  FAKE NEWS RECOGNITION</vt:lpstr>
      <vt:lpstr>OUTLINE</vt:lpstr>
      <vt:lpstr>i. INTRODUCTION TO NAÏVE BAYES</vt:lpstr>
      <vt:lpstr>1. Introduction to the problem</vt:lpstr>
      <vt:lpstr>2. Multinomial naïve bayes classifier</vt:lpstr>
      <vt:lpstr>2. Multinomial naïve bayes classifier</vt:lpstr>
      <vt:lpstr>2. Multinomial naïve bayes classifier</vt:lpstr>
      <vt:lpstr>3. General Approach used</vt:lpstr>
      <vt:lpstr>ii. CHALLENGES AND METHODS USED</vt:lpstr>
      <vt:lpstr>1. PRE-PROCESSING DATA</vt:lpstr>
      <vt:lpstr>2. FEATURE SELECTION</vt:lpstr>
      <vt:lpstr>2. FEATURE SELECTION</vt:lpstr>
      <vt:lpstr>3. BUILDING AND TRAINING MODEL</vt:lpstr>
      <vt:lpstr>4. PREDICTIONS AND VALIDATING MODEL</vt:lpstr>
      <vt:lpstr>iII. Comparison OF PARAMETERS</vt:lpstr>
      <vt:lpstr>1. OBTAINING METRICS</vt:lpstr>
      <vt:lpstr>2. Normalization: Stemming vs lemmatization</vt:lpstr>
      <vt:lpstr>2. Normalization: Stemming vs lemmatization</vt:lpstr>
      <vt:lpstr>3. FEATURE SELECTION: WITH VS WITHOUT</vt:lpstr>
      <vt:lpstr>3. FEATURE SELECTION: WITH VS WITHOUT</vt:lpstr>
      <vt:lpstr>4. Keeping ties: WITH VS WITHOUT</vt:lpstr>
      <vt:lpstr>4. Keeping ties: WITH VS WITHOUT</vt:lpstr>
      <vt:lpstr>5. NUMBER OF FEATURES: ACCURACY, F-1 SCORE ACROSS VALUES</vt:lpstr>
      <vt:lpstr>5. NUMBER OF FEATURES: ACCURACY, F-1 SCORE ACROSS VALUES</vt:lpstr>
      <vt:lpstr>v. conclusion</vt:lpstr>
      <vt:lpstr>BEST MODEL: FIRST DATASET (six classes)</vt:lpstr>
      <vt:lpstr>BEST MODEL: FIRST DATASET (six classes)</vt:lpstr>
      <vt:lpstr>BEST MODEL: FIRST DATASET</vt:lpstr>
      <vt:lpstr>BEST MODEL: second DATASET (two Classes)</vt:lpstr>
      <vt:lpstr>BEST MODEL: second DATASET (two Classes)</vt:lpstr>
      <vt:lpstr>BEST MODEL: SECOND DATASET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2021-06-15T16:02:44Z</dcterms:created>
  <dcterms:modified xsi:type="dcterms:W3CDTF">2023-07-17T11:00:20Z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