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 id="261" r:id="rId8"/>
    <p:sldId id="262" r:id="rId9"/>
    <p:sldId id="264" r:id="rId10"/>
    <p:sldId id="263" r:id="rId11"/>
    <p:sldId id="265"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88ECE8-CE1E-4401-9E13-498B84A37395}"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67B46-43F6-4F32-9A5F-99E1B30D0A0B}" type="slidenum">
              <a:rPr lang="en-US" smtClean="0"/>
              <a:t>‹#›</a:t>
            </a:fld>
            <a:endParaRPr lang="en-US"/>
          </a:p>
        </p:txBody>
      </p:sp>
    </p:spTree>
    <p:extLst>
      <p:ext uri="{BB962C8B-B14F-4D97-AF65-F5344CB8AC3E}">
        <p14:creationId xmlns:p14="http://schemas.microsoft.com/office/powerpoint/2010/main" val="2077862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88ECE8-CE1E-4401-9E13-498B84A37395}"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67B46-43F6-4F32-9A5F-99E1B30D0A0B}" type="slidenum">
              <a:rPr lang="en-US" smtClean="0"/>
              <a:t>‹#›</a:t>
            </a:fld>
            <a:endParaRPr lang="en-US"/>
          </a:p>
        </p:txBody>
      </p:sp>
    </p:spTree>
    <p:extLst>
      <p:ext uri="{BB962C8B-B14F-4D97-AF65-F5344CB8AC3E}">
        <p14:creationId xmlns:p14="http://schemas.microsoft.com/office/powerpoint/2010/main" val="2659130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88ECE8-CE1E-4401-9E13-498B84A37395}"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67B46-43F6-4F32-9A5F-99E1B30D0A0B}" type="slidenum">
              <a:rPr lang="en-US" smtClean="0"/>
              <a:t>‹#›</a:t>
            </a:fld>
            <a:endParaRPr lang="en-US"/>
          </a:p>
        </p:txBody>
      </p:sp>
    </p:spTree>
    <p:extLst>
      <p:ext uri="{BB962C8B-B14F-4D97-AF65-F5344CB8AC3E}">
        <p14:creationId xmlns:p14="http://schemas.microsoft.com/office/powerpoint/2010/main" val="674678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88ECE8-CE1E-4401-9E13-498B84A37395}"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67B46-43F6-4F32-9A5F-99E1B30D0A0B}" type="slidenum">
              <a:rPr lang="en-US" smtClean="0"/>
              <a:t>‹#›</a:t>
            </a:fld>
            <a:endParaRPr lang="en-US"/>
          </a:p>
        </p:txBody>
      </p:sp>
    </p:spTree>
    <p:extLst>
      <p:ext uri="{BB962C8B-B14F-4D97-AF65-F5344CB8AC3E}">
        <p14:creationId xmlns:p14="http://schemas.microsoft.com/office/powerpoint/2010/main" val="2018457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088ECE8-CE1E-4401-9E13-498B84A37395}"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67B46-43F6-4F32-9A5F-99E1B30D0A0B}" type="slidenum">
              <a:rPr lang="en-US" smtClean="0"/>
              <a:t>‹#›</a:t>
            </a:fld>
            <a:endParaRPr lang="en-US"/>
          </a:p>
        </p:txBody>
      </p:sp>
    </p:spTree>
    <p:extLst>
      <p:ext uri="{BB962C8B-B14F-4D97-AF65-F5344CB8AC3E}">
        <p14:creationId xmlns:p14="http://schemas.microsoft.com/office/powerpoint/2010/main" val="3110554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88ECE8-CE1E-4401-9E13-498B84A37395}" type="datetimeFigureOut">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67B46-43F6-4F32-9A5F-99E1B30D0A0B}" type="slidenum">
              <a:rPr lang="en-US" smtClean="0"/>
              <a:t>‹#›</a:t>
            </a:fld>
            <a:endParaRPr lang="en-US"/>
          </a:p>
        </p:txBody>
      </p:sp>
    </p:spTree>
    <p:extLst>
      <p:ext uri="{BB962C8B-B14F-4D97-AF65-F5344CB8AC3E}">
        <p14:creationId xmlns:p14="http://schemas.microsoft.com/office/powerpoint/2010/main" val="1155924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88ECE8-CE1E-4401-9E13-498B84A37395}" type="datetimeFigureOut">
              <a:rPr lang="en-US" smtClean="0"/>
              <a:t>12/21/2020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E67B46-43F6-4F32-9A5F-99E1B30D0A0B}" type="slidenum">
              <a:rPr lang="en-US" smtClean="0"/>
              <a:t>‹#›</a:t>
            </a:fld>
            <a:endParaRPr lang="en-US"/>
          </a:p>
        </p:txBody>
      </p:sp>
    </p:spTree>
    <p:extLst>
      <p:ext uri="{BB962C8B-B14F-4D97-AF65-F5344CB8AC3E}">
        <p14:creationId xmlns:p14="http://schemas.microsoft.com/office/powerpoint/2010/main" val="148117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88ECE8-CE1E-4401-9E13-498B84A37395}" type="datetimeFigureOut">
              <a:rPr lang="en-US" smtClean="0"/>
              <a:t>12/21/2020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E67B46-43F6-4F32-9A5F-99E1B30D0A0B}" type="slidenum">
              <a:rPr lang="en-US" smtClean="0"/>
              <a:t>‹#›</a:t>
            </a:fld>
            <a:endParaRPr lang="en-US"/>
          </a:p>
        </p:txBody>
      </p:sp>
    </p:spTree>
    <p:extLst>
      <p:ext uri="{BB962C8B-B14F-4D97-AF65-F5344CB8AC3E}">
        <p14:creationId xmlns:p14="http://schemas.microsoft.com/office/powerpoint/2010/main" val="2491809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88ECE8-CE1E-4401-9E13-498B84A37395}" type="datetimeFigureOut">
              <a:rPr lang="en-US" smtClean="0"/>
              <a:t>12/21/2020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E67B46-43F6-4F32-9A5F-99E1B30D0A0B}" type="slidenum">
              <a:rPr lang="en-US" smtClean="0"/>
              <a:t>‹#›</a:t>
            </a:fld>
            <a:endParaRPr lang="en-US"/>
          </a:p>
        </p:txBody>
      </p:sp>
    </p:spTree>
    <p:extLst>
      <p:ext uri="{BB962C8B-B14F-4D97-AF65-F5344CB8AC3E}">
        <p14:creationId xmlns:p14="http://schemas.microsoft.com/office/powerpoint/2010/main" val="3841204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088ECE8-CE1E-4401-9E13-498B84A37395}" type="datetimeFigureOut">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67B46-43F6-4F32-9A5F-99E1B30D0A0B}" type="slidenum">
              <a:rPr lang="en-US" smtClean="0"/>
              <a:t>‹#›</a:t>
            </a:fld>
            <a:endParaRPr lang="en-US"/>
          </a:p>
        </p:txBody>
      </p:sp>
    </p:spTree>
    <p:extLst>
      <p:ext uri="{BB962C8B-B14F-4D97-AF65-F5344CB8AC3E}">
        <p14:creationId xmlns:p14="http://schemas.microsoft.com/office/powerpoint/2010/main" val="2131171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088ECE8-CE1E-4401-9E13-498B84A37395}" type="datetimeFigureOut">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67B46-43F6-4F32-9A5F-99E1B30D0A0B}" type="slidenum">
              <a:rPr lang="en-US" smtClean="0"/>
              <a:t>‹#›</a:t>
            </a:fld>
            <a:endParaRPr lang="en-US"/>
          </a:p>
        </p:txBody>
      </p:sp>
    </p:spTree>
    <p:extLst>
      <p:ext uri="{BB962C8B-B14F-4D97-AF65-F5344CB8AC3E}">
        <p14:creationId xmlns:p14="http://schemas.microsoft.com/office/powerpoint/2010/main" val="3850169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88ECE8-CE1E-4401-9E13-498B84A37395}" type="datetimeFigureOut">
              <a:rPr lang="en-US" smtClean="0"/>
              <a:t>12/21/2020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E67B46-43F6-4F32-9A5F-99E1B30D0A0B}" type="slidenum">
              <a:rPr lang="en-US" smtClean="0"/>
              <a:t>‹#›</a:t>
            </a:fld>
            <a:endParaRPr lang="en-US"/>
          </a:p>
        </p:txBody>
      </p:sp>
    </p:spTree>
    <p:extLst>
      <p:ext uri="{BB962C8B-B14F-4D97-AF65-F5344CB8AC3E}">
        <p14:creationId xmlns:p14="http://schemas.microsoft.com/office/powerpoint/2010/main" val="4016491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Mikrokontroler –M11</a:t>
            </a:r>
            <a:endParaRPr lang="en-US" dirty="0"/>
          </a:p>
        </p:txBody>
      </p:sp>
      <p:sp>
        <p:nvSpPr>
          <p:cNvPr id="3" name="Subtitle 2"/>
          <p:cNvSpPr>
            <a:spLocks noGrp="1"/>
          </p:cNvSpPr>
          <p:nvPr>
            <p:ph type="subTitle" idx="1"/>
          </p:nvPr>
        </p:nvSpPr>
        <p:spPr/>
        <p:txBody>
          <a:bodyPr/>
          <a:lstStyle/>
          <a:p>
            <a:r>
              <a:rPr lang="en-US" dirty="0" smtClean="0"/>
              <a:t>PWM, Push Button, Potensiometer</a:t>
            </a:r>
            <a:endParaRPr lang="en-US" dirty="0"/>
          </a:p>
        </p:txBody>
      </p:sp>
    </p:spTree>
    <p:extLst>
      <p:ext uri="{BB962C8B-B14F-4D97-AF65-F5344CB8AC3E}">
        <p14:creationId xmlns:p14="http://schemas.microsoft.com/office/powerpoint/2010/main" val="812653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7254" y="264893"/>
            <a:ext cx="8866909" cy="461665"/>
          </a:xfrm>
          <a:prstGeom prst="rect">
            <a:avLst/>
          </a:prstGeom>
        </p:spPr>
        <p:txBody>
          <a:bodyPr wrap="square">
            <a:spAutoFit/>
          </a:bodyPr>
          <a:lstStyle/>
          <a:p>
            <a:r>
              <a:rPr lang="en-US" sz="2400" dirty="0" smtClean="0"/>
              <a:t>Perhatikan program berikut :</a:t>
            </a:r>
            <a:endParaRPr lang="en-US" sz="2400" dirty="0"/>
          </a:p>
        </p:txBody>
      </p:sp>
      <p:pic>
        <p:nvPicPr>
          <p:cNvPr id="5" name="Picture 4"/>
          <p:cNvPicPr>
            <a:picLocks noChangeAspect="1"/>
          </p:cNvPicPr>
          <p:nvPr/>
        </p:nvPicPr>
        <p:blipFill rotWithShape="1">
          <a:blip r:embed="rId2"/>
          <a:srcRect l="35508" t="19318" r="43984" b="73526"/>
          <a:stretch/>
        </p:blipFill>
        <p:spPr>
          <a:xfrm>
            <a:off x="547254" y="758536"/>
            <a:ext cx="4979869" cy="976746"/>
          </a:xfrm>
          <a:prstGeom prst="rect">
            <a:avLst/>
          </a:prstGeom>
        </p:spPr>
      </p:pic>
      <p:pic>
        <p:nvPicPr>
          <p:cNvPr id="6" name="Picture 5"/>
          <p:cNvPicPr>
            <a:picLocks noChangeAspect="1"/>
          </p:cNvPicPr>
          <p:nvPr/>
        </p:nvPicPr>
        <p:blipFill rotWithShape="1">
          <a:blip r:embed="rId2"/>
          <a:srcRect l="36690" t="45170" r="45102" b="15024"/>
          <a:stretch/>
        </p:blipFill>
        <p:spPr>
          <a:xfrm>
            <a:off x="547254" y="1641762"/>
            <a:ext cx="4244053" cy="5216238"/>
          </a:xfrm>
          <a:prstGeom prst="rect">
            <a:avLst/>
          </a:prstGeom>
        </p:spPr>
      </p:pic>
      <p:pic>
        <p:nvPicPr>
          <p:cNvPr id="7" name="Picture 6"/>
          <p:cNvPicPr>
            <a:picLocks noChangeAspect="1"/>
          </p:cNvPicPr>
          <p:nvPr/>
        </p:nvPicPr>
        <p:blipFill rotWithShape="1">
          <a:blip r:embed="rId3"/>
          <a:srcRect l="36690" t="64773" r="43664" b="16477"/>
          <a:stretch/>
        </p:blipFill>
        <p:spPr>
          <a:xfrm>
            <a:off x="6192140" y="758536"/>
            <a:ext cx="5154733" cy="2765958"/>
          </a:xfrm>
          <a:prstGeom prst="rect">
            <a:avLst/>
          </a:prstGeom>
        </p:spPr>
      </p:pic>
    </p:spTree>
    <p:extLst>
      <p:ext uri="{BB962C8B-B14F-4D97-AF65-F5344CB8AC3E}">
        <p14:creationId xmlns:p14="http://schemas.microsoft.com/office/powerpoint/2010/main" val="2190896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0546" y="848879"/>
            <a:ext cx="10515600" cy="4351338"/>
          </a:xfrm>
        </p:spPr>
        <p:txBody>
          <a:bodyPr>
            <a:normAutofit fontScale="92500" lnSpcReduction="10000"/>
          </a:bodyPr>
          <a:lstStyle/>
          <a:p>
            <a:pPr algn="just"/>
            <a:r>
              <a:rPr lang="en-US" dirty="0" smtClean="0"/>
              <a:t>Fungsi constrain() digunakan untuk menjaga agar nilai tetap pada range yang ditentukan. Pada kasus ini, range yang ditentukan adalah antara 0 – 255. Misal nilai brightness lebih kecil dari 0, maka akan dirubah 46 menjadi 0, tapi jika nilai brightness lebih besar dari 255, maka akan dirubah menjadi 255.</a:t>
            </a:r>
          </a:p>
          <a:p>
            <a:pPr algn="just"/>
            <a:r>
              <a:rPr lang="en-US" dirty="0" smtClean="0"/>
              <a:t>Fungsi analogWrite() digunakan untuk memberikan data PWM atau data analog. analogWrite() bisa menuliskan data dengan selang antara 0v hingga +5v pada pin INPUT. Berbeda dengan digitalWrite() yang hanya bisa menuliskan HIGH atau LOW, atau +5v atau 0v saja.</a:t>
            </a:r>
          </a:p>
          <a:p>
            <a:pPr algn="just"/>
            <a:r>
              <a:rPr lang="en-US" dirty="0" smtClean="0"/>
              <a:t>delay(20) berfungsi untuk mengatur durasi perubahan intensitas cahaya LED. Jika delay(20) kita hilangkan, maka LED akan langsung hidup atau langsung mati ketika tombol ditekan. </a:t>
            </a:r>
            <a:endParaRPr lang="en-US" dirty="0"/>
          </a:p>
        </p:txBody>
      </p:sp>
    </p:spTree>
    <p:extLst>
      <p:ext uri="{BB962C8B-B14F-4D97-AF65-F5344CB8AC3E}">
        <p14:creationId xmlns:p14="http://schemas.microsoft.com/office/powerpoint/2010/main" val="1186564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1782" y="1867189"/>
            <a:ext cx="6310745" cy="4351338"/>
          </a:xfrm>
        </p:spPr>
        <p:txBody>
          <a:bodyPr>
            <a:normAutofit fontScale="77500" lnSpcReduction="20000"/>
          </a:bodyPr>
          <a:lstStyle/>
          <a:p>
            <a:r>
              <a:rPr lang="en-US" dirty="0" smtClean="0"/>
              <a:t>siapkan LED, resistor, dan potensiometer. Anda juga bisa menggunakan trimmer. </a:t>
            </a:r>
          </a:p>
          <a:p>
            <a:r>
              <a:rPr lang="en-US" dirty="0" smtClean="0"/>
              <a:t>1. Sambungkan kaki positif LED ke pin 9 pada board Arduino, pin tersebut support PWM </a:t>
            </a:r>
          </a:p>
          <a:p>
            <a:r>
              <a:rPr lang="en-US" dirty="0" smtClean="0"/>
              <a:t>2. Kaki negatif LED disambungkan dengan resistor ke GND </a:t>
            </a:r>
          </a:p>
          <a:p>
            <a:r>
              <a:rPr lang="en-US" dirty="0" smtClean="0"/>
              <a:t>3. Kedua ujung kaki trimmer yang satu sisi (sisi kanan) masingmasing disambungkan ke +5v dan GND. Jika Anda menggunakan potensiometer putar, yang disambungkan ke +5v dan GND adalah pin yang paling pinggi. 4. Pin yang satu (di sebelah kiri) disambungkan ke A0 pada board Arduino. Jika Anda menggunakan potensiometer putar,yang disambungkan ke A0 adalah pin yang tengah pada potensiometer.</a:t>
            </a:r>
            <a:endParaRPr lang="en-US" dirty="0"/>
          </a:p>
        </p:txBody>
      </p:sp>
      <p:sp>
        <p:nvSpPr>
          <p:cNvPr id="4" name="Title 1"/>
          <p:cNvSpPr>
            <a:spLocks noGrp="1"/>
          </p:cNvSpPr>
          <p:nvPr>
            <p:ph type="title"/>
          </p:nvPr>
        </p:nvSpPr>
        <p:spPr/>
        <p:txBody>
          <a:bodyPr/>
          <a:lstStyle/>
          <a:p>
            <a:r>
              <a:rPr lang="en-US" dirty="0" smtClean="0"/>
              <a:t>Mengontrol Tingkat Kecerahan LED dengan trimmer </a:t>
            </a:r>
            <a:endParaRPr lang="en-US" dirty="0"/>
          </a:p>
        </p:txBody>
      </p:sp>
      <p:pic>
        <p:nvPicPr>
          <p:cNvPr id="5" name="Picture 4"/>
          <p:cNvPicPr>
            <a:picLocks noChangeAspect="1"/>
          </p:cNvPicPr>
          <p:nvPr/>
        </p:nvPicPr>
        <p:blipFill rotWithShape="1">
          <a:blip r:embed="rId2"/>
          <a:srcRect l="37968" t="35795" r="37754" b="35227"/>
          <a:stretch/>
        </p:blipFill>
        <p:spPr>
          <a:xfrm>
            <a:off x="6761018" y="1867189"/>
            <a:ext cx="5052673" cy="3390611"/>
          </a:xfrm>
          <a:prstGeom prst="rect">
            <a:avLst/>
          </a:prstGeom>
        </p:spPr>
      </p:pic>
    </p:spTree>
    <p:extLst>
      <p:ext uri="{BB962C8B-B14F-4D97-AF65-F5344CB8AC3E}">
        <p14:creationId xmlns:p14="http://schemas.microsoft.com/office/powerpoint/2010/main" val="735148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Pada Arduino terdapat 3 kelompok pin dengan fungsi yang berbeda, yaitu: </a:t>
            </a:r>
          </a:p>
          <a:p>
            <a:pPr marL="0" indent="0">
              <a:buNone/>
            </a:pPr>
            <a:r>
              <a:rPr lang="en-US" dirty="0" smtClean="0"/>
              <a:t>1. Pin digital (pin 0 - 13) </a:t>
            </a:r>
          </a:p>
          <a:p>
            <a:pPr marL="0" indent="0">
              <a:buNone/>
            </a:pPr>
            <a:r>
              <a:rPr lang="en-US" dirty="0" smtClean="0"/>
              <a:t>2. Pin digital yang support PWM (ditandai dengan tilde “~”, yaitu pin  3, 5, 6, 9, 10, 11) </a:t>
            </a:r>
          </a:p>
          <a:p>
            <a:pPr marL="0" indent="0">
              <a:buNone/>
            </a:pPr>
            <a:r>
              <a:rPr lang="en-US" dirty="0" smtClean="0"/>
              <a:t>3. Pin Analog (A0 – A5)</a:t>
            </a:r>
          </a:p>
          <a:p>
            <a:r>
              <a:rPr lang="en-US" dirty="0" smtClean="0"/>
              <a:t>Pin Analog, berarti pin tersebut bisa ditulis mempunyai tegangan antara 0 – 5 volt dengan step kenaikan sebanyak 1024. Artinya angka 0 – 1023 akan dikonversi menjadi 0 – 5 volt pada pin tersebut. 0 berarti 0 volt, 1023 berarti 5 volt. </a:t>
            </a:r>
            <a:endParaRPr lang="en-US" dirty="0"/>
          </a:p>
        </p:txBody>
      </p:sp>
    </p:spTree>
    <p:extLst>
      <p:ext uri="{BB962C8B-B14F-4D97-AF65-F5344CB8AC3E}">
        <p14:creationId xmlns:p14="http://schemas.microsoft.com/office/powerpoint/2010/main" val="112819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8036" y="391679"/>
            <a:ext cx="10515600" cy="4351338"/>
          </a:xfrm>
        </p:spPr>
        <p:txBody>
          <a:bodyPr/>
          <a:lstStyle/>
          <a:p>
            <a:r>
              <a:rPr lang="en-US" dirty="0" smtClean="0"/>
              <a:t>Perhatikan  program berikut :</a:t>
            </a:r>
            <a:endParaRPr lang="en-US" dirty="0"/>
          </a:p>
        </p:txBody>
      </p:sp>
      <p:pic>
        <p:nvPicPr>
          <p:cNvPr id="4" name="Picture 3"/>
          <p:cNvPicPr>
            <a:picLocks noChangeAspect="1"/>
          </p:cNvPicPr>
          <p:nvPr/>
        </p:nvPicPr>
        <p:blipFill rotWithShape="1">
          <a:blip r:embed="rId2"/>
          <a:srcRect l="35413" t="21023" r="41268" b="47159"/>
          <a:stretch/>
        </p:blipFill>
        <p:spPr>
          <a:xfrm>
            <a:off x="568036" y="1163781"/>
            <a:ext cx="5728855" cy="4394738"/>
          </a:xfrm>
          <a:prstGeom prst="rect">
            <a:avLst/>
          </a:prstGeom>
        </p:spPr>
      </p:pic>
      <p:pic>
        <p:nvPicPr>
          <p:cNvPr id="5" name="Picture 4"/>
          <p:cNvPicPr>
            <a:picLocks noChangeAspect="1"/>
          </p:cNvPicPr>
          <p:nvPr/>
        </p:nvPicPr>
        <p:blipFill rotWithShape="1">
          <a:blip r:embed="rId2"/>
          <a:srcRect l="36530" t="73075" r="44303" b="21023"/>
          <a:stretch/>
        </p:blipFill>
        <p:spPr>
          <a:xfrm>
            <a:off x="568036" y="5558519"/>
            <a:ext cx="5113644" cy="885376"/>
          </a:xfrm>
          <a:prstGeom prst="rect">
            <a:avLst/>
          </a:prstGeom>
        </p:spPr>
      </p:pic>
    </p:spTree>
    <p:extLst>
      <p:ext uri="{BB962C8B-B14F-4D97-AF65-F5344CB8AC3E}">
        <p14:creationId xmlns:p14="http://schemas.microsoft.com/office/powerpoint/2010/main" val="1332447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727" y="828098"/>
            <a:ext cx="10515600" cy="4351338"/>
          </a:xfrm>
        </p:spPr>
        <p:txBody>
          <a:bodyPr/>
          <a:lstStyle/>
          <a:p>
            <a:r>
              <a:rPr lang="en-US" dirty="0" smtClean="0"/>
              <a:t>fungsi map() digunakan untuk memetakan suatu nilai dari range tertentu ke range yang lain. Berikut adalah parameter dalam fungsi map() :</a:t>
            </a:r>
          </a:p>
          <a:p>
            <a:pPr marL="0" indent="0">
              <a:buNone/>
            </a:pPr>
            <a:r>
              <a:rPr lang="en-US" dirty="0"/>
              <a:t> </a:t>
            </a:r>
            <a:r>
              <a:rPr lang="en-US" dirty="0" smtClean="0"/>
              <a:t>  map(value, from_min, from_max, to_min, to_max); </a:t>
            </a:r>
          </a:p>
          <a:p>
            <a:pPr marL="0" indent="0">
              <a:buNone/>
            </a:pPr>
            <a:r>
              <a:rPr lang="en-US" dirty="0" smtClean="0"/>
              <a:t>Pada program di atas, fungsi map berfungsi untuk mengubah nilai sensor yang awalnya ada pada range 0-1024 menjadi nilai dengan range 0-255.</a:t>
            </a:r>
            <a:endParaRPr lang="en-US" dirty="0"/>
          </a:p>
        </p:txBody>
      </p:sp>
    </p:spTree>
    <p:extLst>
      <p:ext uri="{BB962C8B-B14F-4D97-AF65-F5344CB8AC3E}">
        <p14:creationId xmlns:p14="http://schemas.microsoft.com/office/powerpoint/2010/main" val="651341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Referensi</a:t>
            </a:r>
            <a:endParaRPr lang="en-US" sz="4000" dirty="0"/>
          </a:p>
        </p:txBody>
      </p:sp>
      <p:sp>
        <p:nvSpPr>
          <p:cNvPr id="3" name="Content Placeholder 2"/>
          <p:cNvSpPr>
            <a:spLocks noGrp="1"/>
          </p:cNvSpPr>
          <p:nvPr>
            <p:ph idx="1"/>
          </p:nvPr>
        </p:nvSpPr>
        <p:spPr/>
        <p:txBody>
          <a:bodyPr>
            <a:normAutofit/>
          </a:bodyPr>
          <a:lstStyle/>
          <a:p>
            <a:r>
              <a:rPr lang="en-US" sz="2400" dirty="0" smtClean="0"/>
              <a:t>Hari Santoso, “Panduan Praktis Arduino untuk Pemula”, Elang Sakti, 2016</a:t>
            </a:r>
          </a:p>
          <a:p>
            <a:r>
              <a:rPr lang="en-US" sz="2400" dirty="0"/>
              <a:t>a</a:t>
            </a:r>
            <a:r>
              <a:rPr lang="en-US" sz="2400" dirty="0" smtClean="0"/>
              <a:t>rduino.cc</a:t>
            </a:r>
            <a:endParaRPr lang="en-US" sz="2400" dirty="0"/>
          </a:p>
        </p:txBody>
      </p:sp>
    </p:spTree>
    <p:extLst>
      <p:ext uri="{BB962C8B-B14F-4D97-AF65-F5344CB8AC3E}">
        <p14:creationId xmlns:p14="http://schemas.microsoft.com/office/powerpoint/2010/main" val="3702117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PWM (PULSE WIDTH MODULATION)</a:t>
            </a:r>
            <a:endParaRPr lang="en-US" dirty="0"/>
          </a:p>
        </p:txBody>
      </p:sp>
      <p:sp>
        <p:nvSpPr>
          <p:cNvPr id="3" name="Content Placeholder 2"/>
          <p:cNvSpPr>
            <a:spLocks noGrp="1"/>
          </p:cNvSpPr>
          <p:nvPr>
            <p:ph idx="1"/>
          </p:nvPr>
        </p:nvSpPr>
        <p:spPr/>
        <p:txBody>
          <a:bodyPr>
            <a:normAutofit fontScale="92500"/>
          </a:bodyPr>
          <a:lstStyle/>
          <a:p>
            <a:r>
              <a:rPr lang="en-US" dirty="0" smtClean="0"/>
              <a:t>PWM merupakan suatu metode untuk mendapatkan sinyal analog dari sinyal digital.</a:t>
            </a:r>
          </a:p>
          <a:p>
            <a:r>
              <a:rPr lang="en-US" dirty="0" smtClean="0"/>
              <a:t>Transisi state antara HIGH dan LOW menjadi lebih halus.</a:t>
            </a:r>
          </a:p>
          <a:p>
            <a:r>
              <a:rPr lang="en-US" dirty="0" smtClean="0"/>
              <a:t>PWM digunakan ketika kita ingin mengaktifkan suatu output dengan kekuatan atau intensitas tertentu yang dapat diubah-ubah sesuai keinginan kita.</a:t>
            </a:r>
          </a:p>
          <a:p>
            <a:r>
              <a:rPr lang="en-US" dirty="0" smtClean="0"/>
              <a:t>Contoh penerapan PWM : mengatur kecerahan LED, mengatur kecepatan motor DC, mengatur intensitas cahaya pada VLC (</a:t>
            </a:r>
            <a:r>
              <a:rPr lang="en-US" i="1" dirty="0" smtClean="0"/>
              <a:t>Visible Light Communication</a:t>
            </a:r>
            <a:r>
              <a:rPr lang="en-US" dirty="0" smtClean="0"/>
              <a:t>)  </a:t>
            </a:r>
          </a:p>
          <a:p>
            <a:r>
              <a:rPr lang="en-US" dirty="0" smtClean="0"/>
              <a:t>Berikut ini akan dijelaskan contoh program “Mengontrol kecerahan LED”.</a:t>
            </a:r>
            <a:endParaRPr lang="en-US" dirty="0"/>
          </a:p>
        </p:txBody>
      </p:sp>
    </p:spTree>
    <p:extLst>
      <p:ext uri="{BB962C8B-B14F-4D97-AF65-F5344CB8AC3E}">
        <p14:creationId xmlns:p14="http://schemas.microsoft.com/office/powerpoint/2010/main" val="3148878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7293"/>
            <a:ext cx="10515600" cy="1325563"/>
          </a:xfrm>
        </p:spPr>
        <p:txBody>
          <a:bodyPr/>
          <a:lstStyle/>
          <a:p>
            <a:r>
              <a:rPr lang="en-US" dirty="0" smtClean="0"/>
              <a:t>A. Push Button</a:t>
            </a:r>
            <a:endParaRPr lang="en-US" dirty="0"/>
          </a:p>
        </p:txBody>
      </p:sp>
      <p:sp>
        <p:nvSpPr>
          <p:cNvPr id="3" name="Content Placeholder 2"/>
          <p:cNvSpPr>
            <a:spLocks noGrp="1"/>
          </p:cNvSpPr>
          <p:nvPr>
            <p:ph idx="1"/>
          </p:nvPr>
        </p:nvSpPr>
        <p:spPr>
          <a:xfrm>
            <a:off x="720436" y="1664276"/>
            <a:ext cx="10515600" cy="3209059"/>
          </a:xfrm>
        </p:spPr>
        <p:txBody>
          <a:bodyPr>
            <a:normAutofit fontScale="92500" lnSpcReduction="20000"/>
          </a:bodyPr>
          <a:lstStyle/>
          <a:p>
            <a:r>
              <a:rPr lang="en-US" dirty="0" smtClean="0"/>
              <a:t>Tombol pushbutton (tactile) atau tombol push on, terdiri atas 2 jenis yaitu jenis NO(Normally Open) dan NC (Normally Close) . </a:t>
            </a:r>
          </a:p>
          <a:p>
            <a:r>
              <a:rPr lang="en-US" dirty="0" smtClean="0"/>
              <a:t>Pada jenis NO, ketika tombol ini ditekan, maka jalur akan tertutup (ON), ketika dilepas jalur akan kembali terbuka (OFF).</a:t>
            </a:r>
          </a:p>
          <a:p>
            <a:r>
              <a:rPr lang="en-US" dirty="0" smtClean="0"/>
              <a:t>Pada jenis NC (Normally Close), ketika kondisi normal (sebelum ditekan), kaki terminal dalam keadaan terturup / tersambung (Close), tapi ketika ditekan, kaki terminalnya terbuka (tidak tersambung). </a:t>
            </a:r>
          </a:p>
          <a:p>
            <a:r>
              <a:rPr lang="en-US" dirty="0" smtClean="0"/>
              <a:t>Dalam contoh, akan digunakan jenis pushbutton NO seperti yang ditunjukkan pada gambar di bawah ini:</a:t>
            </a:r>
          </a:p>
        </p:txBody>
      </p:sp>
      <p:pic>
        <p:nvPicPr>
          <p:cNvPr id="4" name="Picture 3"/>
          <p:cNvPicPr>
            <a:picLocks noChangeAspect="1"/>
          </p:cNvPicPr>
          <p:nvPr/>
        </p:nvPicPr>
        <p:blipFill rotWithShape="1">
          <a:blip r:embed="rId2"/>
          <a:srcRect l="41482" t="45739" r="41268" b="37500"/>
          <a:stretch/>
        </p:blipFill>
        <p:spPr>
          <a:xfrm>
            <a:off x="4371110" y="4841297"/>
            <a:ext cx="2590799" cy="1415344"/>
          </a:xfrm>
          <a:prstGeom prst="rect">
            <a:avLst/>
          </a:prstGeom>
        </p:spPr>
      </p:pic>
    </p:spTree>
    <p:extLst>
      <p:ext uri="{BB962C8B-B14F-4D97-AF65-F5344CB8AC3E}">
        <p14:creationId xmlns:p14="http://schemas.microsoft.com/office/powerpoint/2010/main" val="2330315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727" y="350116"/>
            <a:ext cx="10515600" cy="4351338"/>
          </a:xfrm>
        </p:spPr>
        <p:txBody>
          <a:bodyPr/>
          <a:lstStyle/>
          <a:p>
            <a:r>
              <a:rPr lang="en-US" dirty="0" smtClean="0"/>
              <a:t>Contoh penggunaan push button. Perhatikan rangkaian dan program berikut :</a:t>
            </a:r>
            <a:endParaRPr lang="en-US" dirty="0"/>
          </a:p>
        </p:txBody>
      </p:sp>
      <p:pic>
        <p:nvPicPr>
          <p:cNvPr id="4" name="Picture 3"/>
          <p:cNvPicPr>
            <a:picLocks noChangeAspect="1"/>
          </p:cNvPicPr>
          <p:nvPr/>
        </p:nvPicPr>
        <p:blipFill rotWithShape="1">
          <a:blip r:embed="rId2"/>
          <a:srcRect l="36690" t="32387" r="43984" b="34091"/>
          <a:stretch/>
        </p:blipFill>
        <p:spPr>
          <a:xfrm>
            <a:off x="533400" y="1163781"/>
            <a:ext cx="5417127" cy="5282821"/>
          </a:xfrm>
          <a:prstGeom prst="rect">
            <a:avLst/>
          </a:prstGeom>
        </p:spPr>
      </p:pic>
      <p:pic>
        <p:nvPicPr>
          <p:cNvPr id="5" name="Picture 4"/>
          <p:cNvPicPr>
            <a:picLocks noChangeAspect="1"/>
          </p:cNvPicPr>
          <p:nvPr/>
        </p:nvPicPr>
        <p:blipFill rotWithShape="1">
          <a:blip r:embed="rId3"/>
          <a:srcRect l="30301" t="25568" r="45261" b="32671"/>
          <a:stretch/>
        </p:blipFill>
        <p:spPr>
          <a:xfrm>
            <a:off x="7069281" y="1372394"/>
            <a:ext cx="4714010" cy="4529145"/>
          </a:xfrm>
          <a:prstGeom prst="rect">
            <a:avLst/>
          </a:prstGeom>
        </p:spPr>
      </p:pic>
    </p:spTree>
    <p:extLst>
      <p:ext uri="{BB962C8B-B14F-4D97-AF65-F5344CB8AC3E}">
        <p14:creationId xmlns:p14="http://schemas.microsoft.com/office/powerpoint/2010/main" val="4092493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5854" y="744971"/>
            <a:ext cx="10515600" cy="4351338"/>
          </a:xfrm>
        </p:spPr>
        <p:txBody>
          <a:bodyPr>
            <a:normAutofit fontScale="92500" lnSpcReduction="10000"/>
          </a:bodyPr>
          <a:lstStyle/>
          <a:p>
            <a:pPr algn="just"/>
            <a:r>
              <a:rPr lang="en-US" dirty="0" smtClean="0"/>
              <a:t>Awalnya LED akan padam. ketika kita menekan tombol pushbutton, LED akan menyala. LED akan kembali padam ketika tekanan tombol dilepas. </a:t>
            </a:r>
          </a:p>
          <a:p>
            <a:pPr algn="just"/>
            <a:r>
              <a:rPr lang="en-US" dirty="0" smtClean="0"/>
              <a:t>Jika sebuah pin diset sebagai INPUT, maka mikrokontroller akan mengambil data dari pin tersebut. Jika sebuah pin diset sebagai OUTPUT, maka mikrokontroller akan menuliskan data pada pin tersebut. dalam hal ini, mikrokontroller akan mengambil data yang dari pushbutton. </a:t>
            </a:r>
          </a:p>
          <a:p>
            <a:pPr algn="just"/>
            <a:r>
              <a:rPr lang="en-US" dirty="0" smtClean="0"/>
              <a:t>Pada rangkaian, pinButton (pin 8) dihubungkan ke GND, artinya, ketika pushbutton ditekan maka pinButton (pin 8) akan menjadi 0 (LOW). </a:t>
            </a:r>
          </a:p>
          <a:p>
            <a:pPr algn="just"/>
            <a:r>
              <a:rPr lang="en-US" dirty="0" smtClean="0"/>
              <a:t>Fungsi utama dari saklar (dalam hal ini adalah pushbutton) adalah mengubah nilai yang awalnya LOW menjadi HIGH, atau sebaliknya. Oleh karena itu, karena ketika pushbutton ditekan akan bernilai LOW (ke GND), maka awalnya harus kita set menjadi HIGH.</a:t>
            </a:r>
            <a:endParaRPr lang="en-US" dirty="0"/>
          </a:p>
        </p:txBody>
      </p:sp>
    </p:spTree>
    <p:extLst>
      <p:ext uri="{BB962C8B-B14F-4D97-AF65-F5344CB8AC3E}">
        <p14:creationId xmlns:p14="http://schemas.microsoft.com/office/powerpoint/2010/main" val="512450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Potensiometer</a:t>
            </a:r>
            <a:endParaRPr lang="en-US" dirty="0"/>
          </a:p>
        </p:txBody>
      </p:sp>
      <p:sp>
        <p:nvSpPr>
          <p:cNvPr id="3" name="Content Placeholder 2"/>
          <p:cNvSpPr>
            <a:spLocks noGrp="1"/>
          </p:cNvSpPr>
          <p:nvPr>
            <p:ph idx="1"/>
          </p:nvPr>
        </p:nvSpPr>
        <p:spPr/>
        <p:txBody>
          <a:bodyPr/>
          <a:lstStyle/>
          <a:p>
            <a:r>
              <a:rPr lang="en-US" dirty="0" smtClean="0"/>
              <a:t>Untuk percobaan ‘mengontrol kecerahan LED’, kita dapat menggunakan potensiometer 50k ohm jenis trimmer. </a:t>
            </a:r>
            <a:r>
              <a:rPr lang="en-US" dirty="0" smtClean="0"/>
              <a:t>Dapat juga  mencoba </a:t>
            </a:r>
            <a:r>
              <a:rPr lang="en-US" dirty="0" smtClean="0"/>
              <a:t>dengan menggunakan potensiometer putar. </a:t>
            </a:r>
          </a:p>
          <a:p>
            <a:r>
              <a:rPr lang="en-US" dirty="0" smtClean="0"/>
              <a:t>Kelebihan menggunakan potensiometer yaitu </a:t>
            </a:r>
            <a:r>
              <a:rPr lang="en-US" dirty="0" smtClean="0"/>
              <a:t>lebih </a:t>
            </a:r>
            <a:r>
              <a:rPr lang="en-US" dirty="0" smtClean="0"/>
              <a:t>mudah </a:t>
            </a:r>
            <a:r>
              <a:rPr lang="en-US" dirty="0" smtClean="0"/>
              <a:t>karena </a:t>
            </a:r>
            <a:r>
              <a:rPr lang="en-US" dirty="0" smtClean="0"/>
              <a:t>hanya butuh satu alat untuk membuat LED lebih redup atau lebih terang. </a:t>
            </a:r>
            <a:endParaRPr lang="en-US" dirty="0"/>
          </a:p>
        </p:txBody>
      </p:sp>
    </p:spTree>
    <p:extLst>
      <p:ext uri="{BB962C8B-B14F-4D97-AF65-F5344CB8AC3E}">
        <p14:creationId xmlns:p14="http://schemas.microsoft.com/office/powerpoint/2010/main" val="3343566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Mengontrol Tingkat Kecerahan LED dengan push button</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t>Pada contoh berikut, akan ditampilkan contoh program untuk mengatur kecerahan LED menggunakan dua buah pushbutton dengan ketentuan : pushbutton yang pertama untuk menaikkan kecerahan LED hingga paling terang, sedangkan pushbutton yang kedua untuk menurunkan kecerahan LED hingga LED padam. Contoh ini menggunakan konsep PWM.</a:t>
            </a:r>
          </a:p>
          <a:p>
            <a:pPr algn="just"/>
            <a:r>
              <a:rPr lang="en-US" dirty="0" smtClean="0"/>
              <a:t>Sebagian kaki / pin Arduino dapat men-support PWM, kaki yang support PWM ditandai dengan adanya tanda tilde (~) di depan angka pinnya, seperti 3, 5, 6, dan seterusnya. </a:t>
            </a:r>
          </a:p>
          <a:p>
            <a:pPr algn="just"/>
            <a:r>
              <a:rPr lang="en-US" dirty="0" smtClean="0"/>
              <a:t>Frekuensi yang digunakan dalam Arduino untuk PWM adalah 500Hz (500 siklus dalam 1 detik). Jadi, Arduino bisa menghidup-matikan LED sebanyak 500 kali dalam 1 detik. </a:t>
            </a:r>
          </a:p>
          <a:p>
            <a:pPr algn="just"/>
            <a:endParaRPr lang="en-US" dirty="0"/>
          </a:p>
        </p:txBody>
      </p:sp>
    </p:spTree>
    <p:extLst>
      <p:ext uri="{BB962C8B-B14F-4D97-AF65-F5344CB8AC3E}">
        <p14:creationId xmlns:p14="http://schemas.microsoft.com/office/powerpoint/2010/main" val="160508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1164" y="994352"/>
            <a:ext cx="5666509" cy="5157065"/>
          </a:xfrm>
        </p:spPr>
        <p:txBody>
          <a:bodyPr>
            <a:normAutofit fontScale="92500" lnSpcReduction="10000"/>
          </a:bodyPr>
          <a:lstStyle/>
          <a:p>
            <a:pPr algn="just"/>
            <a:r>
              <a:rPr lang="en-US" dirty="0" smtClean="0"/>
              <a:t>Untuk menggunakan PWM, kita bisa menggunakan fungsi analogWrite(). Nilai yang bisa dimasukkan pada fungsi tersebut yaitu antara 0 hingga 255.</a:t>
            </a:r>
          </a:p>
          <a:p>
            <a:pPr algn="just"/>
            <a:r>
              <a:rPr lang="en-US" dirty="0" smtClean="0"/>
              <a:t>Nilai 0 berarti pulsa yang diberikan untuk setiap siklus selalu 0 volt, sedangkan nilai 255 berarti pulsa yang diberikan selalu bernilai 5 volt.</a:t>
            </a:r>
          </a:p>
          <a:p>
            <a:pPr algn="just"/>
            <a:r>
              <a:rPr lang="en-US" dirty="0" smtClean="0"/>
              <a:t>Jika kita memberikan nilai 127 (kita anggap setengah dari 0 hingga 255, atau 50% dari 255), maka setengah siklus akan bernilai 5 volt, dan setengah siklus lagi akan bernilai 0 volt.</a:t>
            </a:r>
          </a:p>
          <a:p>
            <a:endParaRPr lang="en-US" dirty="0"/>
          </a:p>
        </p:txBody>
      </p:sp>
      <p:pic>
        <p:nvPicPr>
          <p:cNvPr id="4" name="Picture 3"/>
          <p:cNvPicPr>
            <a:picLocks noChangeAspect="1"/>
          </p:cNvPicPr>
          <p:nvPr/>
        </p:nvPicPr>
        <p:blipFill rotWithShape="1">
          <a:blip r:embed="rId2"/>
          <a:srcRect l="21516" t="23296" r="47817" b="20170"/>
          <a:stretch/>
        </p:blipFill>
        <p:spPr>
          <a:xfrm>
            <a:off x="6761018" y="828098"/>
            <a:ext cx="4875406" cy="5053157"/>
          </a:xfrm>
          <a:prstGeom prst="rect">
            <a:avLst/>
          </a:prstGeom>
        </p:spPr>
      </p:pic>
    </p:spTree>
    <p:extLst>
      <p:ext uri="{BB962C8B-B14F-4D97-AF65-F5344CB8AC3E}">
        <p14:creationId xmlns:p14="http://schemas.microsoft.com/office/powerpoint/2010/main" val="1656739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439305"/>
            <a:ext cx="8866909" cy="461665"/>
          </a:xfrm>
          <a:prstGeom prst="rect">
            <a:avLst/>
          </a:prstGeom>
        </p:spPr>
        <p:txBody>
          <a:bodyPr wrap="square">
            <a:spAutoFit/>
          </a:bodyPr>
          <a:lstStyle/>
          <a:p>
            <a:r>
              <a:rPr lang="en-US" sz="2400" dirty="0" smtClean="0"/>
              <a:t>Perhatikan rangkaian berikut :</a:t>
            </a:r>
            <a:endParaRPr lang="en-US" sz="2400" dirty="0"/>
          </a:p>
        </p:txBody>
      </p:sp>
      <p:pic>
        <p:nvPicPr>
          <p:cNvPr id="5" name="Picture 4"/>
          <p:cNvPicPr>
            <a:picLocks noChangeAspect="1"/>
          </p:cNvPicPr>
          <p:nvPr/>
        </p:nvPicPr>
        <p:blipFill rotWithShape="1">
          <a:blip r:embed="rId2"/>
          <a:srcRect l="59530" t="21307" r="17470" b="34659"/>
          <a:stretch/>
        </p:blipFill>
        <p:spPr>
          <a:xfrm>
            <a:off x="1018308" y="1246908"/>
            <a:ext cx="4768825" cy="5133110"/>
          </a:xfrm>
          <a:prstGeom prst="rect">
            <a:avLst/>
          </a:prstGeom>
        </p:spPr>
      </p:pic>
    </p:spTree>
    <p:extLst>
      <p:ext uri="{BB962C8B-B14F-4D97-AF65-F5344CB8AC3E}">
        <p14:creationId xmlns:p14="http://schemas.microsoft.com/office/powerpoint/2010/main" val="42729800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547</TotalTime>
  <Words>1046</Words>
  <Application>Microsoft Office PowerPoint</Application>
  <PresentationFormat>Widescreen</PresentationFormat>
  <Paragraphs>50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Mikrokontroler –M11</vt:lpstr>
      <vt:lpstr>PWM (PULSE WIDTH MODULATION)</vt:lpstr>
      <vt:lpstr>A. Push Button</vt:lpstr>
      <vt:lpstr>PowerPoint Presentation</vt:lpstr>
      <vt:lpstr>PowerPoint Presentation</vt:lpstr>
      <vt:lpstr>B. Potensiometer</vt:lpstr>
      <vt:lpstr>Mengontrol Tingkat Kecerahan LED dengan push button</vt:lpstr>
      <vt:lpstr>PowerPoint Presentation</vt:lpstr>
      <vt:lpstr>PowerPoint Presentation</vt:lpstr>
      <vt:lpstr>PowerPoint Presentation</vt:lpstr>
      <vt:lpstr>PowerPoint Presentation</vt:lpstr>
      <vt:lpstr>Mengontrol Tingkat Kecerahan LED dengan trimmer </vt:lpstr>
      <vt:lpstr>PowerPoint Presentation</vt:lpstr>
      <vt:lpstr>PowerPoint Presentation</vt:lpstr>
      <vt:lpstr>PowerPoint Presentation</vt:lpstr>
      <vt:lpstr>Referensi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Mikrokontroler –M11</dc:title>
  <dc:creator>Abu Bakar Prakoso Bekti</dc:creator>
  <cp:lastModifiedBy>Abu Bakar Prakoso Bekti</cp:lastModifiedBy>
  <cp:revision>17</cp:revision>
  <dcterms:created xsi:type="dcterms:W3CDTF">2020-12-18T07:26:29Z</dcterms:created>
  <dcterms:modified xsi:type="dcterms:W3CDTF">2020-12-21T15:02:26Z</dcterms:modified>
</cp:coreProperties>
</file>