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7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custDataLst>
    <p:tags r:id="rId36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1AFFB-CB02-458D-8EFB-72E9A7B9920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96E81-CCA2-4BB1-8CE5-144C0517D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2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0904" y="4834383"/>
            <a:ext cx="683096" cy="309117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38464" y="4755749"/>
            <a:ext cx="467072" cy="309117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Image result for ‫دانشگاه خوارزمی‬‎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3962161"/>
            <a:ext cx="795800" cy="110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2877716" y="1492766"/>
            <a:ext cx="32403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Insert Your Image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2930674" y="783073"/>
            <a:ext cx="3134444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‫دانشگاه خوارزمی‬‎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02" y="837604"/>
            <a:ext cx="830188" cy="115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81772" y="2138189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Kharazmi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21632" y="3634054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عنوان پروژه : سیستم ساخت ایمیل دانشجویی</a:t>
            </a:r>
          </a:p>
          <a:p>
            <a:pPr algn="ctr" rtl="1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استاد راهنما : خانم دکتر میرطاهری</a:t>
            </a:r>
          </a:p>
          <a:p>
            <a:pPr algn="ctr" rtl="1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اعضای گروه : محسن کبیریان – سید محمدمهدی قدمگاهی –</a:t>
            </a:r>
            <a:b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امیرحسین غنیان – امیرحسین زارعی – علیرضا نوران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اکتشاف فرایند-بازنگری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889531"/>
              </p:ext>
            </p:extLst>
          </p:nvPr>
        </p:nvGraphicFramePr>
        <p:xfrm>
          <a:off x="1403648" y="2078427"/>
          <a:ext cx="7272808" cy="12852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18202">
                  <a:extLst>
                    <a:ext uri="{9D8B030D-6E8A-4147-A177-3AD203B41FA5}">
                      <a16:colId xmlns:a16="http://schemas.microsoft.com/office/drawing/2014/main" val="2741129966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921679461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2599648046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99459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شماره ویرایش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تاریخ انتشار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تهیه کنندگان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شرح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05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13/8/98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محسن</a:t>
                      </a:r>
                      <a:r>
                        <a:rPr lang="fa-IR" baseline="0" dirty="0"/>
                        <a:t> کبیریان</a:t>
                      </a:r>
                    </a:p>
                    <a:p>
                      <a:pPr algn="ctr"/>
                      <a:r>
                        <a:rPr lang="fa-IR" baseline="0" dirty="0"/>
                        <a:t>امیرحسین غنیان</a:t>
                      </a:r>
                    </a:p>
                    <a:p>
                      <a:pPr algn="ctr"/>
                      <a:r>
                        <a:rPr lang="fa-IR" baseline="0" dirty="0"/>
                        <a:t>علیرضا نوران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ارائه فاز تحلیل و طراحی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80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26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اکتشاف فرایند-بررسی کنندگان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06049"/>
              </p:ext>
            </p:extLst>
          </p:nvPr>
        </p:nvGraphicFramePr>
        <p:xfrm>
          <a:off x="1619672" y="1923678"/>
          <a:ext cx="6096000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856317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15076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17302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پیشنهادات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سمت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نام و نام خانوادگی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8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کارفرما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خانم دکتر میر طاهری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916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370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اکتشاف فرایند-تاییدکننده نهایی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977270"/>
              </p:ext>
            </p:extLst>
          </p:nvPr>
        </p:nvGraphicFramePr>
        <p:xfrm>
          <a:off x="1524000" y="2078427"/>
          <a:ext cx="6096000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5049638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12436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سمت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نام و نام خانوادگی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0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کارفرماَ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خانم دکتر میر طاهری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22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434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شرح فرایند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81840"/>
              </p:ext>
            </p:extLst>
          </p:nvPr>
        </p:nvGraphicFramePr>
        <p:xfrm>
          <a:off x="1187623" y="1203598"/>
          <a:ext cx="6768753" cy="2751268"/>
        </p:xfrm>
        <a:graphic>
          <a:graphicData uri="http://schemas.openxmlformats.org/drawingml/2006/table">
            <a:tbl>
              <a:tblPr rtl="1" firstRow="1" firstCol="1" bandRow="1">
                <a:tableStyleId>{72833802-FEF1-4C79-8D5D-14CF1EAF98D9}</a:tableStyleId>
              </a:tblPr>
              <a:tblGrid>
                <a:gridCol w="2211343">
                  <a:extLst>
                    <a:ext uri="{9D8B030D-6E8A-4147-A177-3AD203B41FA5}">
                      <a16:colId xmlns:a16="http://schemas.microsoft.com/office/drawing/2014/main" val="2527543211"/>
                    </a:ext>
                  </a:extLst>
                </a:gridCol>
                <a:gridCol w="4557410">
                  <a:extLst>
                    <a:ext uri="{9D8B030D-6E8A-4147-A177-3AD203B41FA5}">
                      <a16:colId xmlns:a16="http://schemas.microsoft.com/office/drawing/2014/main" val="13621697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نام فرایند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شرح فرایند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6558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dirty="0">
                          <a:effectLst/>
                        </a:rPr>
                        <a:t>ارسال اطلاعات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فرستادن اطلاعات دانشجو مثل نام و ... به سیستم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1289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ارسال نتیجه بررسی درخواست ثبت نام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بررسی وجود دانشجو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4638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ارسال تایید ایمیل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بررسی ایمیل توسط ادمین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8396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ارسال نتیجه بررسی صلاحیت ایمیل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نتیجه بررسی صلاحیت ایمیل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9182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ثبت اطلاعات به منظور ثبت نام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فرستادن اطلاعات دانشجو مثل نام و ... به سیستم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1414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ارسال نتیجه درخواست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بررسی وجود دانشجو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12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ارسال ایمیل دلخواه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ایمیل درخواستی از جانب دانشجو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1785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ارسال نتیجه صلاحیت ایمیل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dirty="0">
                          <a:effectLst/>
                        </a:rPr>
                        <a:t>نتیجه بررسی صلاحیت ایمیل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8473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537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مشخصات فرآیند ثبت اطلاعات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59595"/>
              </p:ext>
            </p:extLst>
          </p:nvPr>
        </p:nvGraphicFramePr>
        <p:xfrm>
          <a:off x="1833736" y="1419622"/>
          <a:ext cx="5943600" cy="2787210"/>
        </p:xfrm>
        <a:graphic>
          <a:graphicData uri="http://schemas.openxmlformats.org/drawingml/2006/table">
            <a:tbl>
              <a:tblPr rtl="1" firstRow="1" firstCol="1" bandRow="1">
                <a:tableStyleId>{5DA37D80-6434-44D0-A028-1B22A696006F}</a:tableStyleId>
              </a:tblPr>
              <a:tblGrid>
                <a:gridCol w="1666168">
                  <a:extLst>
                    <a:ext uri="{9D8B030D-6E8A-4147-A177-3AD203B41FA5}">
                      <a16:colId xmlns:a16="http://schemas.microsoft.com/office/drawing/2014/main" val="2366961215"/>
                    </a:ext>
                  </a:extLst>
                </a:gridCol>
                <a:gridCol w="4277432">
                  <a:extLst>
                    <a:ext uri="{9D8B030D-6E8A-4147-A177-3AD203B41FA5}">
                      <a16:colId xmlns:a16="http://schemas.microsoft.com/office/drawing/2014/main" val="2421880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موضوع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ثبت اطلاعات به منظور ثبت نام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9841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کد فرآینده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123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1316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حوزه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اصلی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0012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گروه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دانشجو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3879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نام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ثبت اطلاعات به منظور ثبت نام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1406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نوع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1782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متولی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سرکار خانم دکتر میرطاهری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5335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پشتیبان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آقای مهندس وطنی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9595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کاربر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 دانشجو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454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710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مشخصات فرآیند ارسال نتیجه درخواست ثبت نام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144694"/>
              </p:ext>
            </p:extLst>
          </p:nvPr>
        </p:nvGraphicFramePr>
        <p:xfrm>
          <a:off x="1691680" y="1563638"/>
          <a:ext cx="5943600" cy="2787210"/>
        </p:xfrm>
        <a:graphic>
          <a:graphicData uri="http://schemas.openxmlformats.org/drawingml/2006/table">
            <a:tbl>
              <a:tblPr rtl="1" firstRow="1" firstCol="1" bandRow="1">
                <a:tableStyleId>{5DA37D80-6434-44D0-A028-1B22A696006F}</a:tableStyleId>
              </a:tblPr>
              <a:tblGrid>
                <a:gridCol w="1586478">
                  <a:extLst>
                    <a:ext uri="{9D8B030D-6E8A-4147-A177-3AD203B41FA5}">
                      <a16:colId xmlns:a16="http://schemas.microsoft.com/office/drawing/2014/main" val="1910487957"/>
                    </a:ext>
                  </a:extLst>
                </a:gridCol>
                <a:gridCol w="4357122">
                  <a:extLst>
                    <a:ext uri="{9D8B030D-6E8A-4147-A177-3AD203B41FA5}">
                      <a16:colId xmlns:a16="http://schemas.microsoft.com/office/drawing/2014/main" val="17122716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موضوع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ارسال نتیجه درخواست ثبت نام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978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کد فرآینده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124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2325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حوزه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9853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گروه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دانشجو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9648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نام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ارسال نتیجه درخواست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5254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نوع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835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متولی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سرکار خانم دکتر میرطاهری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0417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پشتیبان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آقای مهندس وطنی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1836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کاربر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 دانشجو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2020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491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مشخصات فرآیند ارسال ایمیل دلخواه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021338"/>
              </p:ext>
            </p:extLst>
          </p:nvPr>
        </p:nvGraphicFramePr>
        <p:xfrm>
          <a:off x="1600200" y="1147610"/>
          <a:ext cx="5943600" cy="3344994"/>
        </p:xfrm>
        <a:graphic>
          <a:graphicData uri="http://schemas.openxmlformats.org/drawingml/2006/table">
            <a:tbl>
              <a:tblPr rtl="1" firstRow="1" firstCol="1" bandRow="1">
                <a:tableStyleId>{5DA37D80-6434-44D0-A028-1B22A696006F}</a:tableStyleId>
              </a:tblPr>
              <a:tblGrid>
                <a:gridCol w="1617212">
                  <a:extLst>
                    <a:ext uri="{9D8B030D-6E8A-4147-A177-3AD203B41FA5}">
                      <a16:colId xmlns:a16="http://schemas.microsoft.com/office/drawing/2014/main" val="352234819"/>
                    </a:ext>
                  </a:extLst>
                </a:gridCol>
                <a:gridCol w="4326388">
                  <a:extLst>
                    <a:ext uri="{9D8B030D-6E8A-4147-A177-3AD203B41FA5}">
                      <a16:colId xmlns:a16="http://schemas.microsoft.com/office/drawing/2014/main" val="819609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موضوع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ارسال ایمیل دلخواه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9826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کد فرآینده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 125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3547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حوزه فرآیندی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اصلی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683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گروه فرآیندی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>
                          <a:effectLst/>
                        </a:rPr>
                        <a:t> دانشجو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1751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نام فرآیند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ارسال ایمیل دلخواه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3821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نوع فرآیند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اصلی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2402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متولی فرآیند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 سرکار خانم دکتر میرطاهری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7166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پشتیبان فرآیند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 آقای مهندس وطنی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3064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کاربر فرآیند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>
                          <a:effectLst/>
                        </a:rPr>
                        <a:t> دانشجو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218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769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مشخصات فرآیند نتیجه صلاحیت ایمیل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555448"/>
              </p:ext>
            </p:extLst>
          </p:nvPr>
        </p:nvGraphicFramePr>
        <p:xfrm>
          <a:off x="1600200" y="1491630"/>
          <a:ext cx="5943600" cy="2787210"/>
        </p:xfrm>
        <a:graphic>
          <a:graphicData uri="http://schemas.openxmlformats.org/drawingml/2006/table">
            <a:tbl>
              <a:tblPr rtl="1" firstRow="1" firstCol="1" bandRow="1">
                <a:tableStyleId>{5DA37D80-6434-44D0-A028-1B22A696006F}</a:tableStyleId>
              </a:tblPr>
              <a:tblGrid>
                <a:gridCol w="1586478">
                  <a:extLst>
                    <a:ext uri="{9D8B030D-6E8A-4147-A177-3AD203B41FA5}">
                      <a16:colId xmlns:a16="http://schemas.microsoft.com/office/drawing/2014/main" val="2005692784"/>
                    </a:ext>
                  </a:extLst>
                </a:gridCol>
                <a:gridCol w="4357122">
                  <a:extLst>
                    <a:ext uri="{9D8B030D-6E8A-4147-A177-3AD203B41FA5}">
                      <a16:colId xmlns:a16="http://schemas.microsoft.com/office/drawing/2014/main" val="3691009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موضوع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ارسال نتیجه صلاحیت ایمیل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8420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کد فرآینده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126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36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حوزه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440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گروه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دانشجو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120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نام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ارسال نتیجه صلاحیت ایمیل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6405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نوع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2080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متولی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سرکار خانم دکتر میرطاهری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0867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پشتیبان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آقای مهندس وطنی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822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کاربر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 دانشجو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101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884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مشخصات فرآیند ارسال اطلاعات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9958"/>
              </p:ext>
            </p:extLst>
          </p:nvPr>
        </p:nvGraphicFramePr>
        <p:xfrm>
          <a:off x="1600200" y="1563638"/>
          <a:ext cx="5943600" cy="2787210"/>
        </p:xfrm>
        <a:graphic>
          <a:graphicData uri="http://schemas.openxmlformats.org/drawingml/2006/table">
            <a:tbl>
              <a:tblPr rtl="1" firstRow="1" firstCol="1" bandRow="1">
                <a:tableStyleId>{5DA37D80-6434-44D0-A028-1B22A696006F}</a:tableStyleId>
              </a:tblPr>
              <a:tblGrid>
                <a:gridCol w="1945628">
                  <a:extLst>
                    <a:ext uri="{9D8B030D-6E8A-4147-A177-3AD203B41FA5}">
                      <a16:colId xmlns:a16="http://schemas.microsoft.com/office/drawing/2014/main" val="369154967"/>
                    </a:ext>
                  </a:extLst>
                </a:gridCol>
                <a:gridCol w="3997972">
                  <a:extLst>
                    <a:ext uri="{9D8B030D-6E8A-4147-A177-3AD203B41FA5}">
                      <a16:colId xmlns:a16="http://schemas.microsoft.com/office/drawing/2014/main" val="1831101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موضوع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ارسال اطلاعات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925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کد فرآینده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111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420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حوزه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2037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گروه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ادمین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342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نام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ارسال اطلاعات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8204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نوع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2824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متولی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سرکار خانم دکتر میرطاهری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517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پشتیبان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آقای مهندس وطنی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7667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کاربر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 ادمین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3793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964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مشخصات فرآیند ارسال نتیجه بررسی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798699"/>
              </p:ext>
            </p:extLst>
          </p:nvPr>
        </p:nvGraphicFramePr>
        <p:xfrm>
          <a:off x="1600200" y="1491630"/>
          <a:ext cx="5943600" cy="2787210"/>
        </p:xfrm>
        <a:graphic>
          <a:graphicData uri="http://schemas.openxmlformats.org/drawingml/2006/table">
            <a:tbl>
              <a:tblPr rtl="1" firstRow="1" firstCol="1" bandRow="1">
                <a:tableStyleId>{5DA37D80-6434-44D0-A028-1B22A696006F}</a:tableStyleId>
              </a:tblPr>
              <a:tblGrid>
                <a:gridCol w="1791784">
                  <a:extLst>
                    <a:ext uri="{9D8B030D-6E8A-4147-A177-3AD203B41FA5}">
                      <a16:colId xmlns:a16="http://schemas.microsoft.com/office/drawing/2014/main" val="1239181006"/>
                    </a:ext>
                  </a:extLst>
                </a:gridCol>
                <a:gridCol w="4151816">
                  <a:extLst>
                    <a:ext uri="{9D8B030D-6E8A-4147-A177-3AD203B41FA5}">
                      <a16:colId xmlns:a16="http://schemas.microsoft.com/office/drawing/2014/main" val="35783447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موضوع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ارسال نتیجه بررسی درخواست ثبت نام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6048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کد فرآینده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112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1529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حوزه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0158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گروه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ادمین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3533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نام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ارسال نتیجه بررسی درخواست ثبت نام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0323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نوع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55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متولی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سرکار خانم دکتر میرطاهری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9879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پشتیبان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آقای مهندس وطنی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3701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کاربر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 ادمین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1150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06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820" y="0"/>
            <a:ext cx="7812360" cy="884466"/>
          </a:xfrm>
        </p:spPr>
        <p:txBody>
          <a:bodyPr>
            <a:normAutofit/>
          </a:bodyPr>
          <a:lstStyle/>
          <a:p>
            <a:pPr algn="ctr"/>
            <a:r>
              <a:rPr lang="fa-IR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نیازمندی های عملکردی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917340" y="890460"/>
            <a:ext cx="7560840" cy="3865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سیستم باید به دیتابیس اصلی که شامل تمامی مشخصات دانشجو ( نام و نام خانوادگی ، شماره دانشجویی ، ترم ورودی و ... ) دسترسی داشته باشد 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-سیستم باید امکان را به دانشجو بدهد تا بتواند آدرس را مطابق با سلیقه خود انتخاب کند ( مثل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Gmail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) 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سیستم باید بتواند تعدادی آدرس ایمیل مطابق با مشخصات دانشجو مثل نام ، نام خانوادگی ، ترم ورودی و ... پیشنهاد دهد 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سیستم باید این امکان را داشته باشد تا در صورت فراموش شدن رمز ایمیل ، بتواند آن را </a:t>
            </a:r>
            <a:b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بازیابی کند 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سیستم باید بتواند تا دانشجویان دانشگاه خوارزمی را از سایر دانشگاه ها تشخیص دهد 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سیستم باید این امکان را بدهد که اگر کسی خواست رمز یا آدرس ایمیل را تغییر دهد ، </a:t>
            </a:r>
            <a:b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اجازه ی چنین کاری را به او بدهد 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Image result for ‫آچار فرانسه‬‎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821" r="919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8570">
            <a:off x="-71101" y="4175297"/>
            <a:ext cx="1677688" cy="74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مشخصات فرآیند ارسال تایید ایمیل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131694"/>
              </p:ext>
            </p:extLst>
          </p:nvPr>
        </p:nvGraphicFramePr>
        <p:xfrm>
          <a:off x="1600200" y="1563638"/>
          <a:ext cx="5943600" cy="2787210"/>
        </p:xfrm>
        <a:graphic>
          <a:graphicData uri="http://schemas.openxmlformats.org/drawingml/2006/table">
            <a:tbl>
              <a:tblPr rtl="1" firstCol="1" bandRow="1">
                <a:tableStyleId>{5DA37D80-6434-44D0-A028-1B22A696006F}</a:tableStyleId>
              </a:tblPr>
              <a:tblGrid>
                <a:gridCol w="1914896">
                  <a:extLst>
                    <a:ext uri="{9D8B030D-6E8A-4147-A177-3AD203B41FA5}">
                      <a16:colId xmlns:a16="http://schemas.microsoft.com/office/drawing/2014/main" val="561552047"/>
                    </a:ext>
                  </a:extLst>
                </a:gridCol>
                <a:gridCol w="4028704">
                  <a:extLst>
                    <a:ext uri="{9D8B030D-6E8A-4147-A177-3AD203B41FA5}">
                      <a16:colId xmlns:a16="http://schemas.microsoft.com/office/drawing/2014/main" val="4966920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موضوع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ارسال تایید ایمیل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0635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کد فرآینده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113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046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حوزه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442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گروه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ادمین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045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نام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ارسال تایید ایمیل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9536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نوع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626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متولی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سرکار خانم دکتر میرطاهری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51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پشتیبان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آقای مهندس وطنی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4711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کاربر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 ادمین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483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896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مشخصات فرآیند ارسال تایید ایمیل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58374"/>
              </p:ext>
            </p:extLst>
          </p:nvPr>
        </p:nvGraphicFramePr>
        <p:xfrm>
          <a:off x="1600200" y="1426502"/>
          <a:ext cx="5943600" cy="2787210"/>
        </p:xfrm>
        <a:graphic>
          <a:graphicData uri="http://schemas.openxmlformats.org/drawingml/2006/table">
            <a:tbl>
              <a:tblPr rtl="1" firstCol="1" bandRow="1">
                <a:tableStyleId>{5DA37D80-6434-44D0-A028-1B22A696006F}</a:tableStyleId>
              </a:tblPr>
              <a:tblGrid>
                <a:gridCol w="1832702">
                  <a:extLst>
                    <a:ext uri="{9D8B030D-6E8A-4147-A177-3AD203B41FA5}">
                      <a16:colId xmlns:a16="http://schemas.microsoft.com/office/drawing/2014/main" val="3437179547"/>
                    </a:ext>
                  </a:extLst>
                </a:gridCol>
                <a:gridCol w="4110898">
                  <a:extLst>
                    <a:ext uri="{9D8B030D-6E8A-4147-A177-3AD203B41FA5}">
                      <a16:colId xmlns:a16="http://schemas.microsoft.com/office/drawing/2014/main" val="8351893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موضوع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ارسال نتیجه بررسی صلاحیت ایمیل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4779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کد فرآینده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114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2351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حوزه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6936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گروه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ادمین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0539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نام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ارسال نتیجه بررسی صلاحیت ایمیل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3975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نوع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5528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متولی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سرکار خانم دکتر میرطاهری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0950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پشتیبان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آقای مهندس وطنی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3350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کاربر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 ادمین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6752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950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3200" dirty="0"/>
              <a:t>ورودی ها و خروجی های فرایند ثبت اطلاعات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148180"/>
              </p:ext>
            </p:extLst>
          </p:nvPr>
        </p:nvGraphicFramePr>
        <p:xfrm>
          <a:off x="1600200" y="1203598"/>
          <a:ext cx="5943600" cy="1090930"/>
        </p:xfrm>
        <a:graphic>
          <a:graphicData uri="http://schemas.openxmlformats.org/drawingml/2006/table">
            <a:tbl>
              <a:tblPr rtl="1" firstCol="1" bandRow="1">
                <a:tableStyleId>{5DA37D80-6434-44D0-A028-1B22A696006F}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74131558"/>
                    </a:ext>
                  </a:extLst>
                </a:gridCol>
                <a:gridCol w="1671812">
                  <a:extLst>
                    <a:ext uri="{9D8B030D-6E8A-4147-A177-3AD203B41FA5}">
                      <a16:colId xmlns:a16="http://schemas.microsoft.com/office/drawing/2014/main" val="4229813086"/>
                    </a:ext>
                  </a:extLst>
                </a:gridCol>
                <a:gridCol w="2072714">
                  <a:extLst>
                    <a:ext uri="{9D8B030D-6E8A-4147-A177-3AD203B41FA5}">
                      <a16:colId xmlns:a16="http://schemas.microsoft.com/office/drawing/2014/main" val="1044427830"/>
                    </a:ext>
                  </a:extLst>
                </a:gridCol>
                <a:gridCol w="1627574">
                  <a:extLst>
                    <a:ext uri="{9D8B030D-6E8A-4147-A177-3AD203B41FA5}">
                      <a16:colId xmlns:a16="http://schemas.microsoft.com/office/drawing/2014/main" val="28170429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ردیف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ورودی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مبدأ ورودی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زمان ورود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371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1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نام 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دانشجو 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در ابتدای فرآیند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26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2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نام خانوادگی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دانشجو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در ابتدای فرآیند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8305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3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کد دانشجویی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دانشجو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در ابتدای فرآیند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7386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4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سال ورودی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دانشجو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در ابتدای فرآیند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630237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112741"/>
              </p:ext>
            </p:extLst>
          </p:nvPr>
        </p:nvGraphicFramePr>
        <p:xfrm>
          <a:off x="1600200" y="2627500"/>
          <a:ext cx="5943600" cy="374142"/>
        </p:xfrm>
        <a:graphic>
          <a:graphicData uri="http://schemas.openxmlformats.org/drawingml/2006/table">
            <a:tbl>
              <a:tblPr rtl="1" firstRow="1" firstCol="1" bandRow="1">
                <a:tableStyleId>{5DA37D80-6434-44D0-A028-1B22A696006F}</a:tableStyleId>
              </a:tblPr>
              <a:tblGrid>
                <a:gridCol w="1083666">
                  <a:extLst>
                    <a:ext uri="{9D8B030D-6E8A-4147-A177-3AD203B41FA5}">
                      <a16:colId xmlns:a16="http://schemas.microsoft.com/office/drawing/2014/main" val="4095019528"/>
                    </a:ext>
                  </a:extLst>
                </a:gridCol>
                <a:gridCol w="2041980">
                  <a:extLst>
                    <a:ext uri="{9D8B030D-6E8A-4147-A177-3AD203B41FA5}">
                      <a16:colId xmlns:a16="http://schemas.microsoft.com/office/drawing/2014/main" val="3571712913"/>
                    </a:ext>
                  </a:extLst>
                </a:gridCol>
                <a:gridCol w="1631139">
                  <a:extLst>
                    <a:ext uri="{9D8B030D-6E8A-4147-A177-3AD203B41FA5}">
                      <a16:colId xmlns:a16="http://schemas.microsoft.com/office/drawing/2014/main" val="3297190019"/>
                    </a:ext>
                  </a:extLst>
                </a:gridCol>
                <a:gridCol w="1186815">
                  <a:extLst>
                    <a:ext uri="{9D8B030D-6E8A-4147-A177-3AD203B41FA5}">
                      <a16:colId xmlns:a16="http://schemas.microsoft.com/office/drawing/2014/main" val="2935260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4572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ردیف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4572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خروجی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4572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مقصد خروجی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زمان خروجی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6655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1 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4572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ثبت یا عدم ثبت اطلاعات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4572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سیستم 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در انتهای فرآیند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2078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9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19B1-61CB-44D9-B4BA-8222FD09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486"/>
            <a:ext cx="9036496" cy="688980"/>
          </a:xfrm>
        </p:spPr>
        <p:txBody>
          <a:bodyPr/>
          <a:lstStyle/>
          <a:p>
            <a:r>
              <a:rPr lang="fa-IR" sz="3200" dirty="0"/>
              <a:t>ورودی ها و خروجی های فرایند ارسال نتیجه ی درخواست ثبت نام</a:t>
            </a:r>
            <a:endParaRPr lang="en-US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9D5A720-9755-4265-B7C9-F9DEB393B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677928"/>
              </p:ext>
            </p:extLst>
          </p:nvPr>
        </p:nvGraphicFramePr>
        <p:xfrm>
          <a:off x="1235968" y="1213327"/>
          <a:ext cx="7440488" cy="86227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60122">
                  <a:extLst>
                    <a:ext uri="{9D8B030D-6E8A-4147-A177-3AD203B41FA5}">
                      <a16:colId xmlns:a16="http://schemas.microsoft.com/office/drawing/2014/main" val="3035008595"/>
                    </a:ext>
                  </a:extLst>
                </a:gridCol>
                <a:gridCol w="1860122">
                  <a:extLst>
                    <a:ext uri="{9D8B030D-6E8A-4147-A177-3AD203B41FA5}">
                      <a16:colId xmlns:a16="http://schemas.microsoft.com/office/drawing/2014/main" val="3996502052"/>
                    </a:ext>
                  </a:extLst>
                </a:gridCol>
                <a:gridCol w="2640124">
                  <a:extLst>
                    <a:ext uri="{9D8B030D-6E8A-4147-A177-3AD203B41FA5}">
                      <a16:colId xmlns:a16="http://schemas.microsoft.com/office/drawing/2014/main" val="250859368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37344334"/>
                    </a:ext>
                  </a:extLst>
                </a:gridCol>
              </a:tblGrid>
              <a:tr h="285843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زمان ورود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مبدا ورودی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ورودی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046813"/>
                  </a:ext>
                </a:extLst>
              </a:tr>
              <a:tr h="496517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در ابتدای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پایگاه داده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گرفتن اطلاعات از پایگاه داده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6795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509EB-35EC-474A-B518-DF320D25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23</a:t>
            </a:fld>
            <a:endParaRPr lang="ko-KR" alt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E5CFC4BC-906A-4BE5-B288-8946F79F45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1459230"/>
              </p:ext>
            </p:extLst>
          </p:nvPr>
        </p:nvGraphicFramePr>
        <p:xfrm>
          <a:off x="1235968" y="2859782"/>
          <a:ext cx="7440488" cy="86227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60122">
                  <a:extLst>
                    <a:ext uri="{9D8B030D-6E8A-4147-A177-3AD203B41FA5}">
                      <a16:colId xmlns:a16="http://schemas.microsoft.com/office/drawing/2014/main" val="3035008595"/>
                    </a:ext>
                  </a:extLst>
                </a:gridCol>
                <a:gridCol w="1860122">
                  <a:extLst>
                    <a:ext uri="{9D8B030D-6E8A-4147-A177-3AD203B41FA5}">
                      <a16:colId xmlns:a16="http://schemas.microsoft.com/office/drawing/2014/main" val="3996502052"/>
                    </a:ext>
                  </a:extLst>
                </a:gridCol>
                <a:gridCol w="2640124">
                  <a:extLst>
                    <a:ext uri="{9D8B030D-6E8A-4147-A177-3AD203B41FA5}">
                      <a16:colId xmlns:a16="http://schemas.microsoft.com/office/drawing/2014/main" val="250859368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37344334"/>
                    </a:ext>
                  </a:extLst>
                </a:gridCol>
              </a:tblGrid>
              <a:tr h="285843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زمان خروجی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مقصد خروجی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خروجی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046813"/>
                  </a:ext>
                </a:extLst>
              </a:tr>
              <a:tr h="496517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در انتهای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دانشجو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نتیجه درخواست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67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01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B74D-558B-4DC1-A930-A32E3DD0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ورودی ها و خروجی های فرایند ارسال ایمیل دلخواه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98E2A3D-A305-4BEB-A82C-0825D40DA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627051"/>
              </p:ext>
            </p:extLst>
          </p:nvPr>
        </p:nvGraphicFramePr>
        <p:xfrm>
          <a:off x="1091952" y="1143599"/>
          <a:ext cx="7427168" cy="73823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56792">
                  <a:extLst>
                    <a:ext uri="{9D8B030D-6E8A-4147-A177-3AD203B41FA5}">
                      <a16:colId xmlns:a16="http://schemas.microsoft.com/office/drawing/2014/main" val="1269095570"/>
                    </a:ext>
                  </a:extLst>
                </a:gridCol>
                <a:gridCol w="1856792">
                  <a:extLst>
                    <a:ext uri="{9D8B030D-6E8A-4147-A177-3AD203B41FA5}">
                      <a16:colId xmlns:a16="http://schemas.microsoft.com/office/drawing/2014/main" val="716008923"/>
                    </a:ext>
                  </a:extLst>
                </a:gridCol>
                <a:gridCol w="1856792">
                  <a:extLst>
                    <a:ext uri="{9D8B030D-6E8A-4147-A177-3AD203B41FA5}">
                      <a16:colId xmlns:a16="http://schemas.microsoft.com/office/drawing/2014/main" val="923394570"/>
                    </a:ext>
                  </a:extLst>
                </a:gridCol>
                <a:gridCol w="1856792">
                  <a:extLst>
                    <a:ext uri="{9D8B030D-6E8A-4147-A177-3AD203B41FA5}">
                      <a16:colId xmlns:a16="http://schemas.microsoft.com/office/drawing/2014/main" val="488109955"/>
                    </a:ext>
                  </a:extLst>
                </a:gridCol>
              </a:tblGrid>
              <a:tr h="369116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زمان ورود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مبدا ورودی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ورودی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602097"/>
                  </a:ext>
                </a:extLst>
              </a:tr>
              <a:tr h="369116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در ابتدای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دانشجو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ایمیل دلخواه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15667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C8FDF-E99E-4F32-BF00-844D223D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24</a:t>
            </a:fld>
            <a:endParaRPr lang="ko-KR" alt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E61A465-AB97-4BB3-A8B1-3887F468AC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785412"/>
              </p:ext>
            </p:extLst>
          </p:nvPr>
        </p:nvGraphicFramePr>
        <p:xfrm>
          <a:off x="1091952" y="2580558"/>
          <a:ext cx="7427168" cy="73823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56792">
                  <a:extLst>
                    <a:ext uri="{9D8B030D-6E8A-4147-A177-3AD203B41FA5}">
                      <a16:colId xmlns:a16="http://schemas.microsoft.com/office/drawing/2014/main" val="1269095570"/>
                    </a:ext>
                  </a:extLst>
                </a:gridCol>
                <a:gridCol w="1856792">
                  <a:extLst>
                    <a:ext uri="{9D8B030D-6E8A-4147-A177-3AD203B41FA5}">
                      <a16:colId xmlns:a16="http://schemas.microsoft.com/office/drawing/2014/main" val="716008923"/>
                    </a:ext>
                  </a:extLst>
                </a:gridCol>
                <a:gridCol w="1856792">
                  <a:extLst>
                    <a:ext uri="{9D8B030D-6E8A-4147-A177-3AD203B41FA5}">
                      <a16:colId xmlns:a16="http://schemas.microsoft.com/office/drawing/2014/main" val="923394570"/>
                    </a:ext>
                  </a:extLst>
                </a:gridCol>
                <a:gridCol w="1856792">
                  <a:extLst>
                    <a:ext uri="{9D8B030D-6E8A-4147-A177-3AD203B41FA5}">
                      <a16:colId xmlns:a16="http://schemas.microsoft.com/office/drawing/2014/main" val="488109955"/>
                    </a:ext>
                  </a:extLst>
                </a:gridCol>
              </a:tblGrid>
              <a:tr h="369116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زمان خروجی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مقصد خروجی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خروجی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602097"/>
                  </a:ext>
                </a:extLst>
              </a:tr>
              <a:tr h="369116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در انتهای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سیستم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ثبت یا عدم ثبت ایمیل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156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596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D3AC-C0F0-47CB-B480-71B28603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276" y="195486"/>
            <a:ext cx="9342276" cy="792088"/>
          </a:xfrm>
        </p:spPr>
        <p:txBody>
          <a:bodyPr/>
          <a:lstStyle/>
          <a:p>
            <a:pPr rtl="1"/>
            <a:r>
              <a:rPr lang="fa-IR" sz="3200" dirty="0"/>
              <a:t>ورودی ها و خروجی های فرایند ارسال نتیجه صلاحیت ایمیل</a:t>
            </a:r>
            <a:endParaRPr lang="en-US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26E0E83-6B25-4D68-9CA6-18398AF77B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665527"/>
              </p:ext>
            </p:extLst>
          </p:nvPr>
        </p:nvGraphicFramePr>
        <p:xfrm>
          <a:off x="467544" y="1260038"/>
          <a:ext cx="8568952" cy="86981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42238">
                  <a:extLst>
                    <a:ext uri="{9D8B030D-6E8A-4147-A177-3AD203B41FA5}">
                      <a16:colId xmlns:a16="http://schemas.microsoft.com/office/drawing/2014/main" val="2933545620"/>
                    </a:ext>
                  </a:extLst>
                </a:gridCol>
                <a:gridCol w="2142238">
                  <a:extLst>
                    <a:ext uri="{9D8B030D-6E8A-4147-A177-3AD203B41FA5}">
                      <a16:colId xmlns:a16="http://schemas.microsoft.com/office/drawing/2014/main" val="2724256648"/>
                    </a:ext>
                  </a:extLst>
                </a:gridCol>
                <a:gridCol w="2628292">
                  <a:extLst>
                    <a:ext uri="{9D8B030D-6E8A-4147-A177-3AD203B41FA5}">
                      <a16:colId xmlns:a16="http://schemas.microsoft.com/office/drawing/2014/main" val="305699877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7594681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زمان ورود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مبدا ورودی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ورودی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2529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در ابتدای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پایگاه داده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گرفتن اطلاعات از پایگاه داده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08065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F7D29-BF11-4BD4-BD8E-39AB85F6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25</a:t>
            </a:fld>
            <a:endParaRPr lang="ko-KR" alt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E644BE3-1E4E-419B-9DC4-00AD4E98E1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186649"/>
              </p:ext>
            </p:extLst>
          </p:nvPr>
        </p:nvGraphicFramePr>
        <p:xfrm>
          <a:off x="467544" y="2755916"/>
          <a:ext cx="8568952" cy="86981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42238">
                  <a:extLst>
                    <a:ext uri="{9D8B030D-6E8A-4147-A177-3AD203B41FA5}">
                      <a16:colId xmlns:a16="http://schemas.microsoft.com/office/drawing/2014/main" val="2933545620"/>
                    </a:ext>
                  </a:extLst>
                </a:gridCol>
                <a:gridCol w="2142238">
                  <a:extLst>
                    <a:ext uri="{9D8B030D-6E8A-4147-A177-3AD203B41FA5}">
                      <a16:colId xmlns:a16="http://schemas.microsoft.com/office/drawing/2014/main" val="2724256648"/>
                    </a:ext>
                  </a:extLst>
                </a:gridCol>
                <a:gridCol w="2628292">
                  <a:extLst>
                    <a:ext uri="{9D8B030D-6E8A-4147-A177-3AD203B41FA5}">
                      <a16:colId xmlns:a16="http://schemas.microsoft.com/office/drawing/2014/main" val="305699877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7594681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زمان خروجی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مقصد خروجی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خروجی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2529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در انتهای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دانشجو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نتیجه صلاحیت ایمیل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080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042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1B99-CA7D-4B26-B13A-87D6C31A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ورودی های فرایند ارسال اطلاعات به ادمین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FBD2309-7C6D-4D7E-9E46-976A64ABDE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545161"/>
              </p:ext>
            </p:extLst>
          </p:nvPr>
        </p:nvGraphicFramePr>
        <p:xfrm>
          <a:off x="983940" y="1419622"/>
          <a:ext cx="7643192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10798">
                  <a:extLst>
                    <a:ext uri="{9D8B030D-6E8A-4147-A177-3AD203B41FA5}">
                      <a16:colId xmlns:a16="http://schemas.microsoft.com/office/drawing/2014/main" val="369679211"/>
                    </a:ext>
                  </a:extLst>
                </a:gridCol>
                <a:gridCol w="1910798">
                  <a:extLst>
                    <a:ext uri="{9D8B030D-6E8A-4147-A177-3AD203B41FA5}">
                      <a16:colId xmlns:a16="http://schemas.microsoft.com/office/drawing/2014/main" val="1514031152"/>
                    </a:ext>
                  </a:extLst>
                </a:gridCol>
                <a:gridCol w="1910798">
                  <a:extLst>
                    <a:ext uri="{9D8B030D-6E8A-4147-A177-3AD203B41FA5}">
                      <a16:colId xmlns:a16="http://schemas.microsoft.com/office/drawing/2014/main" val="3153104246"/>
                    </a:ext>
                  </a:extLst>
                </a:gridCol>
                <a:gridCol w="1910798">
                  <a:extLst>
                    <a:ext uri="{9D8B030D-6E8A-4147-A177-3AD203B41FA5}">
                      <a16:colId xmlns:a16="http://schemas.microsoft.com/office/drawing/2014/main" val="3198368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زمان ورود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مبدا ورودی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ورودی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12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در ابتدای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سیستم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نام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73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/>
                        <a:t>در ابتدای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/>
                        <a:t>سیستم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نام خانوادگی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871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/>
                        <a:t>در ابتدای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/>
                        <a:t>سیستم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کد دانشجویی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92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/>
                        <a:t>در ابتدای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/>
                        <a:t>سیستم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سال ورودی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08035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9AEEF-9A82-42A4-9103-A4B40BD2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64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CEB0-2093-4801-83B8-F7F9BCD9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ورودی های فرآیند ارسال ایمیل به منظور تایید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50AAD-7557-4352-B831-C792A6EA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27</a:t>
            </a:fld>
            <a:endParaRPr lang="ko-KR" alt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3A9F9ED-F9F1-4A98-8159-5D1EB1CCD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096473"/>
              </p:ext>
            </p:extLst>
          </p:nvPr>
        </p:nvGraphicFramePr>
        <p:xfrm>
          <a:off x="1331640" y="1060812"/>
          <a:ext cx="6707088" cy="731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76772">
                  <a:extLst>
                    <a:ext uri="{9D8B030D-6E8A-4147-A177-3AD203B41FA5}">
                      <a16:colId xmlns:a16="http://schemas.microsoft.com/office/drawing/2014/main" val="2852395980"/>
                    </a:ext>
                  </a:extLst>
                </a:gridCol>
                <a:gridCol w="1676772">
                  <a:extLst>
                    <a:ext uri="{9D8B030D-6E8A-4147-A177-3AD203B41FA5}">
                      <a16:colId xmlns:a16="http://schemas.microsoft.com/office/drawing/2014/main" val="2765841186"/>
                    </a:ext>
                  </a:extLst>
                </a:gridCol>
                <a:gridCol w="1676772">
                  <a:extLst>
                    <a:ext uri="{9D8B030D-6E8A-4147-A177-3AD203B41FA5}">
                      <a16:colId xmlns:a16="http://schemas.microsoft.com/office/drawing/2014/main" val="1341351671"/>
                    </a:ext>
                  </a:extLst>
                </a:gridCol>
                <a:gridCol w="1676772">
                  <a:extLst>
                    <a:ext uri="{9D8B030D-6E8A-4147-A177-3AD203B41FA5}">
                      <a16:colId xmlns:a16="http://schemas.microsoft.com/office/drawing/2014/main" val="3376760536"/>
                    </a:ext>
                  </a:extLst>
                </a:gridCol>
              </a:tblGrid>
              <a:tr h="333112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زمان ورود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مبدا ورودی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ورودی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22516"/>
                  </a:ext>
                </a:extLst>
              </a:tr>
              <a:tr h="333112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در ابتدای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سیستم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ایمیل وارد شده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60575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C983994-08E7-43A7-8CD6-218F8E0FC4A6}"/>
              </a:ext>
            </a:extLst>
          </p:cNvPr>
          <p:cNvSpPr/>
          <p:nvPr/>
        </p:nvSpPr>
        <p:spPr>
          <a:xfrm>
            <a:off x="539552" y="2387084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b="1" dirty="0">
                <a:latin typeface="Calibri" panose="020F0502020204030204" pitchFamily="34" charset="0"/>
                <a:cs typeface="Calibri" panose="020F0502020204030204" pitchFamily="34" charset="0"/>
              </a:rPr>
              <a:t>ورودی ها و خروجی های فرآیند ارسال نتیجه صلاحیت ایمیل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AE5B629-9610-44BB-BCCB-83C010C23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370649"/>
              </p:ext>
            </p:extLst>
          </p:nvPr>
        </p:nvGraphicFramePr>
        <p:xfrm>
          <a:off x="1331640" y="3294950"/>
          <a:ext cx="7056784" cy="78773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512206928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1467524052"/>
                    </a:ext>
                  </a:extLst>
                </a:gridCol>
                <a:gridCol w="2381073">
                  <a:extLst>
                    <a:ext uri="{9D8B030D-6E8A-4147-A177-3AD203B41FA5}">
                      <a16:colId xmlns:a16="http://schemas.microsoft.com/office/drawing/2014/main" val="331171221"/>
                    </a:ext>
                  </a:extLst>
                </a:gridCol>
                <a:gridCol w="1147319">
                  <a:extLst>
                    <a:ext uri="{9D8B030D-6E8A-4147-A177-3AD203B41FA5}">
                      <a16:colId xmlns:a16="http://schemas.microsoft.com/office/drawing/2014/main" val="4294568665"/>
                    </a:ext>
                  </a:extLst>
                </a:gridCol>
              </a:tblGrid>
              <a:tr h="393869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زمان ورود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مبدا ورودی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ورودی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86616"/>
                  </a:ext>
                </a:extLst>
              </a:tr>
              <a:tr h="393869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در ابتدای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پایگاه داده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گرفتن اطلاعات از پایگاه داده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603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644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3AE84C-43C8-41B1-997F-2960A38B09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120239"/>
              </p:ext>
            </p:extLst>
          </p:nvPr>
        </p:nvGraphicFramePr>
        <p:xfrm>
          <a:off x="690736" y="555526"/>
          <a:ext cx="8229600" cy="741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82367120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71044529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821568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920126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زمان خروجی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مقصد خروجی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خروجی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4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در انتهای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سیستم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نتیجه صلاحیت ایمیل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277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0CE78-AEEA-45C4-ADA2-4EEDF3A9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A31F0F-D7B6-4A25-AE66-2DCECC79C060}"/>
              </a:ext>
            </a:extLst>
          </p:cNvPr>
          <p:cNvSpPr/>
          <p:nvPr/>
        </p:nvSpPr>
        <p:spPr>
          <a:xfrm>
            <a:off x="2286000" y="156363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rtl="1"/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منابع مورد نیاز فرآیند ها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9400A65-6849-45C7-AA7C-21BE03AF6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79830"/>
              </p:ext>
            </p:extLst>
          </p:nvPr>
        </p:nvGraphicFramePr>
        <p:xfrm>
          <a:off x="1475656" y="2249925"/>
          <a:ext cx="6096000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24536">
                  <a:extLst>
                    <a:ext uri="{9D8B030D-6E8A-4147-A177-3AD203B41FA5}">
                      <a16:colId xmlns:a16="http://schemas.microsoft.com/office/drawing/2014/main" val="2408803113"/>
                    </a:ext>
                  </a:extLst>
                </a:gridCol>
                <a:gridCol w="1271464">
                  <a:extLst>
                    <a:ext uri="{9D8B030D-6E8A-4147-A177-3AD203B41FA5}">
                      <a16:colId xmlns:a16="http://schemas.microsoft.com/office/drawing/2014/main" val="33781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a-IR" dirty="0"/>
                        <a:t>منبع ، ابزار و سیستم سخت افزاری و نرم افزاری مورد نیاز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9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سرور </a:t>
                      </a:r>
                      <a:r>
                        <a:rPr lang="en-US" dirty="0"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16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پایگاه داده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60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038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2512-023D-4351-B81B-BBCE1AAB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sz="2800" dirty="0"/>
              <a:t>مشکلات و چالش های فرآیند ثبت اطلاعات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EF4D9-43FA-4D69-9A78-81C92496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29</a:t>
            </a:fld>
            <a:endParaRPr lang="ko-KR" alt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8C24F2B-45A6-4C7C-B643-CD1F6AF4D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22142"/>
              </p:ext>
            </p:extLst>
          </p:nvPr>
        </p:nvGraphicFramePr>
        <p:xfrm>
          <a:off x="1043608" y="987574"/>
          <a:ext cx="7211144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1983523775"/>
                    </a:ext>
                  </a:extLst>
                </a:gridCol>
                <a:gridCol w="2674640">
                  <a:extLst>
                    <a:ext uri="{9D8B030D-6E8A-4147-A177-3AD203B41FA5}">
                      <a16:colId xmlns:a16="http://schemas.microsoft.com/office/drawing/2014/main" val="360973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مشکلات و چالش های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24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اشتباه بودن اطلاعات دانشجو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79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کرش کردن سرور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5805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B3895E3-28CB-43FF-A491-4A576CDAD4C8}"/>
              </a:ext>
            </a:extLst>
          </p:cNvPr>
          <p:cNvSpPr/>
          <p:nvPr/>
        </p:nvSpPr>
        <p:spPr>
          <a:xfrm>
            <a:off x="1514410" y="2340917"/>
            <a:ext cx="6582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مشکلات و چالش های فرآیند ارسال نتیجه درخواست ثبت نام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C523D395-43C2-4AB9-903E-702F3B43C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506677"/>
              </p:ext>
            </p:extLst>
          </p:nvPr>
        </p:nvGraphicFramePr>
        <p:xfrm>
          <a:off x="1403648" y="3043573"/>
          <a:ext cx="6653572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158005784"/>
                    </a:ext>
                  </a:extLst>
                </a:gridCol>
                <a:gridCol w="2477108">
                  <a:extLst>
                    <a:ext uri="{9D8B030D-6E8A-4147-A177-3AD203B41FA5}">
                      <a16:colId xmlns:a16="http://schemas.microsoft.com/office/drawing/2014/main" val="429285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مشکلات و چالش های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2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اشتباه بودن آدرس فرستاده شده توسط دانشجو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71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کرش کردن سرور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31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46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نیازمندی های غیر عملکردی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1331640" y="1347614"/>
            <a:ext cx="71642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buFontTx/>
              <a:buChar char="-"/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درصورت تایید آدرس و رمز ایمیل توسط دانشجو ، در کمتر از 5 ثانیه پیام موفقیت ساخت </a:t>
            </a:r>
            <a:b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ایمیل را به او بدهد .</a:t>
            </a:r>
          </a:p>
          <a:p>
            <a:pPr algn="just" rtl="1"/>
            <a:b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درصورت فراموشی رمز ایمیل ، اقدامات را با سرعت بالا انجام دهد .</a:t>
            </a:r>
          </a:p>
          <a:p>
            <a:pPr algn="just" rtl="1"/>
            <a:b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اگر دو دانشجو دارای نام و نام خانوادگی یکسان داشتند ، نباید آدرس و رمز یکسان داشته </a:t>
            </a:r>
            <a:b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باشند زیرا امکان دسترسی به اطلاعات دچار مشکل می شود 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159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B2D1-C76D-4C94-AD49-D1A9229B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br>
              <a:rPr lang="fa-IR" sz="2800" dirty="0"/>
            </a:br>
            <a:r>
              <a:rPr lang="fa-IR" sz="2800" dirty="0"/>
              <a:t>مشکلات و چالش های فرآیند ارسال ایمیل دلخواه</a:t>
            </a: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D5C870-BDDC-466D-B994-EA49D93534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124779"/>
              </p:ext>
            </p:extLst>
          </p:nvPr>
        </p:nvGraphicFramePr>
        <p:xfrm>
          <a:off x="1115616" y="884466"/>
          <a:ext cx="7067128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392488">
                  <a:extLst>
                    <a:ext uri="{9D8B030D-6E8A-4147-A177-3AD203B41FA5}">
                      <a16:colId xmlns:a16="http://schemas.microsoft.com/office/drawing/2014/main" val="3631183277"/>
                    </a:ext>
                  </a:extLst>
                </a:gridCol>
                <a:gridCol w="2674640">
                  <a:extLst>
                    <a:ext uri="{9D8B030D-6E8A-4147-A177-3AD203B41FA5}">
                      <a16:colId xmlns:a16="http://schemas.microsoft.com/office/drawing/2014/main" val="4132656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مشکلات و چالش های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95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استفاده از حروف غیر معتبر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4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استفاده قالب غیر مجاز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62334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25C1E-A1F2-4D2F-A109-DE627A07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4A49C7-AA23-4AD4-9321-169836DA429F}"/>
              </a:ext>
            </a:extLst>
          </p:cNvPr>
          <p:cNvSpPr/>
          <p:nvPr/>
        </p:nvSpPr>
        <p:spPr>
          <a:xfrm>
            <a:off x="508720" y="2211710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مشکلات و چالش های فرآیند ارسال نتیجه صلاحیت ایمیل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DB7B101-2E08-43AF-8A4C-BC330728B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568871"/>
              </p:ext>
            </p:extLst>
          </p:nvPr>
        </p:nvGraphicFramePr>
        <p:xfrm>
          <a:off x="1331640" y="2949654"/>
          <a:ext cx="6707088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1886241651"/>
                    </a:ext>
                  </a:extLst>
                </a:gridCol>
                <a:gridCol w="2530624">
                  <a:extLst>
                    <a:ext uri="{9D8B030D-6E8A-4147-A177-3AD203B41FA5}">
                      <a16:colId xmlns:a16="http://schemas.microsoft.com/office/drawing/2014/main" val="3772123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مشکلات و چالش های فرآیند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2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استفاده قالب غیر مجاز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09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استفاده از حروف غیر معتبر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126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077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1786-D345-42C1-8635-FEE6BF81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sz="2800" dirty="0"/>
              <a:t>ایده های بهبود فرآیند درخواست ثبت نام</a:t>
            </a:r>
            <a:endParaRPr lang="en-US" sz="2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2BA00F-ED2F-4D68-B93E-66B97CD346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623586"/>
              </p:ext>
            </p:extLst>
          </p:nvPr>
        </p:nvGraphicFramePr>
        <p:xfrm>
          <a:off x="1043608" y="873626"/>
          <a:ext cx="7283152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4241973738"/>
                    </a:ext>
                  </a:extLst>
                </a:gridCol>
                <a:gridCol w="3034680">
                  <a:extLst>
                    <a:ext uri="{9D8B030D-6E8A-4147-A177-3AD203B41FA5}">
                      <a16:colId xmlns:a16="http://schemas.microsoft.com/office/drawing/2014/main" val="2853421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ایده های بهبود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54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استفاده از پایگاه داده اصلی دانشگاه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7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استفاده از سرور های قدرتمند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25849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07865-5333-4EA8-99DD-E31F57B8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0C8899-F4A8-4AAC-89D8-74365D3EC5C5}"/>
              </a:ext>
            </a:extLst>
          </p:cNvPr>
          <p:cNvSpPr/>
          <p:nvPr/>
        </p:nvSpPr>
        <p:spPr>
          <a:xfrm>
            <a:off x="1092695" y="2211710"/>
            <a:ext cx="7184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ایده های بهبود فرآیند ارسال نتیجه بررسی صلاحیت ایمیل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18A6072-EE26-4470-BBCC-97FDC60F8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34931"/>
              </p:ext>
            </p:extLst>
          </p:nvPr>
        </p:nvGraphicFramePr>
        <p:xfrm>
          <a:off x="1547664" y="2879517"/>
          <a:ext cx="6096000" cy="17526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4137243835"/>
                    </a:ext>
                  </a:extLst>
                </a:gridCol>
                <a:gridCol w="1991544">
                  <a:extLst>
                    <a:ext uri="{9D8B030D-6E8A-4147-A177-3AD203B41FA5}">
                      <a16:colId xmlns:a16="http://schemas.microsoft.com/office/drawing/2014/main" val="1663299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ایده های بهبود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91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اخطار قبل از ارسال که مبادا ایمیل نا معتبر باشد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5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بررسی آدرس ایمیل با آدرس ثبت شده در پایگاه داده اصلی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7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ارتباط با پایگاه داده دانشگاه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24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864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6F14-5019-4E72-AA2F-D58071A5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br>
              <a:rPr lang="fa-IR" sz="2800" dirty="0"/>
            </a:br>
            <a:r>
              <a:rPr lang="fa-IR" sz="2800" dirty="0"/>
              <a:t>ایده های بهبود فرآیند ارسال نتیجه صلاحیت ایمیل</a:t>
            </a: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51DBC5-976C-4ACA-A1C7-4B8A08EAA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531487"/>
              </p:ext>
            </p:extLst>
          </p:nvPr>
        </p:nvGraphicFramePr>
        <p:xfrm>
          <a:off x="1043608" y="884466"/>
          <a:ext cx="7283152" cy="14833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328592">
                  <a:extLst>
                    <a:ext uri="{9D8B030D-6E8A-4147-A177-3AD203B41FA5}">
                      <a16:colId xmlns:a16="http://schemas.microsoft.com/office/drawing/2014/main" val="2178760986"/>
                    </a:ext>
                  </a:extLst>
                </a:gridCol>
                <a:gridCol w="1954560">
                  <a:extLst>
                    <a:ext uri="{9D8B030D-6E8A-4147-A177-3AD203B41FA5}">
                      <a16:colId xmlns:a16="http://schemas.microsoft.com/office/drawing/2014/main" val="1936764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ایده های بهبود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67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ارسال سریع ایمیل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69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بهبود سرور و سخت افزار کامپیوتر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ارتباط با پایگاه داده دانشگاه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66690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23630-C78E-4FCE-ADC4-B72ACB6D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ACE10-875D-46C6-A3AC-636CC9549D57}"/>
              </a:ext>
            </a:extLst>
          </p:cNvPr>
          <p:cNvSpPr/>
          <p:nvPr/>
        </p:nvSpPr>
        <p:spPr>
          <a:xfrm>
            <a:off x="940768" y="2083177"/>
            <a:ext cx="70876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ایده های بهبود فرآیند ثبت اطلاعات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5CEE494-825D-4F20-A891-66601834F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313717"/>
              </p:ext>
            </p:extLst>
          </p:nvPr>
        </p:nvGraphicFramePr>
        <p:xfrm>
          <a:off x="1524000" y="3252292"/>
          <a:ext cx="6096000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48200">
                  <a:extLst>
                    <a:ext uri="{9D8B030D-6E8A-4147-A177-3AD203B41FA5}">
                      <a16:colId xmlns:a16="http://schemas.microsoft.com/office/drawing/2014/main" val="1604688648"/>
                    </a:ext>
                  </a:extLst>
                </a:gridCol>
                <a:gridCol w="1247800">
                  <a:extLst>
                    <a:ext uri="{9D8B030D-6E8A-4147-A177-3AD203B41FA5}">
                      <a16:colId xmlns:a16="http://schemas.microsoft.com/office/drawing/2014/main" val="769912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ایده های بهبود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ردیف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54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بهبود سرور و سخت افزار کامپیوتر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6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ارتباط با پایگاه داده دانشگاه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36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761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7D16-325F-4D61-887C-2909CA5D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400" dirty="0"/>
              <a:t>قالب گرافیکی نمونه</a:t>
            </a: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45E789-34D8-4FAB-B036-875D99974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99106"/>
            <a:ext cx="6986720" cy="404379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16087-180F-40DC-98C0-27B83E49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56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انتخاب پایگاه داده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1475656" y="1275606"/>
            <a:ext cx="63001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بنابر دلایل زیراز دیتابیس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استفاده می کنیم :</a:t>
            </a:r>
          </a:p>
          <a:p>
            <a:pPr algn="r" rtl="1"/>
            <a:b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از زبان های مختلفی پیشتیبانی می کند</a:t>
            </a: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b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این سیستم رایگان است</a:t>
            </a: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b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روی سیستم های مختلف اجرا می گردد</a:t>
            </a: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b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روی سرور اجرا می شود</a:t>
            </a: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b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این سیستم مدیریت دیتابیس تحت وب است</a:t>
            </a: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Image result for mysq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80344"/>
            <a:ext cx="1808898" cy="93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61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انتخاب زبان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2535526" y="1347614"/>
            <a:ext cx="487947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بنابر دلایل زیراز فریم ورک  </a:t>
            </a:r>
            <a:r>
              <a:rPr lang="en-US" dirty="0"/>
              <a:t>React Native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استفاده می کنیم :</a:t>
            </a:r>
          </a:p>
          <a:p>
            <a:pPr algn="r" rtl="1"/>
            <a:endParaRPr lang="fa-I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توسعه ی سریع اپلیکیشن</a:t>
            </a:r>
          </a:p>
          <a:p>
            <a:pPr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عملکرد قابل قبول</a:t>
            </a:r>
          </a:p>
          <a:p>
            <a:pPr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ماژولار بودن و قابلیت توسعه</a:t>
            </a:r>
          </a:p>
          <a:p>
            <a:pPr algn="r" rtl="1"/>
            <a:endParaRPr lang="fa-I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 descr="Image result for ‫ویژگی های react native‬‎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5866" r="20801" b="6706"/>
          <a:stretch/>
        </p:blipFill>
        <p:spPr bwMode="auto">
          <a:xfrm>
            <a:off x="1671430" y="2959273"/>
            <a:ext cx="1728192" cy="178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11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Story</a:t>
            </a:r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شرح سیستم(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1403648" y="895728"/>
            <a:ext cx="7128792" cy="336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ابتدا کاربر (دانشجو) اقدام به درخواست دادن ایمیل می کند بدین صورت که اطلاعات خود شامل نام ، نام خانوادگی و شماره ی دانشجویی خود را وارد می کند و ثبت می کند و سیستم در پایگاه داده ی خود چک می کند که کاربری (رکوردی) با </a:t>
            </a:r>
            <a:b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این کد دانشجویی تاکنون ثبت نشده باشد.در صورت درستی این موضوع ، پیغام موفقیت آمیز بودن ثبت درخواست را به کاربر نشان می دهد و در پایگاه یک سطر جدید به این کاربر اختصاص می دهد.کاربر اکنون می تواند ایمیل </a:t>
            </a:r>
            <a:b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مورد نظر خود را ثبت کند.در صورتی که این ایمیل با استاندارد های تعریف شده مطابقت داشته باشد و تکراری نیز نباشد ، ایمیل ثبت شده توسط کاربر در سطر مربوط به پایگاه داده ی او ذخیره می شود و پیغام موفقیت آمیز بودن ثبت ایمیل به کاربر نمایش داده می شود.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69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موجودیت های خارجی و مخازن داده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5292080" y="2211710"/>
            <a:ext cx="3203848" cy="1380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1- </a:t>
            </a:r>
            <a:r>
              <a:rPr lang="ar-SA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کاربر (دانشجو)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ar-SA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ادمین (مدیر)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0112" y="141962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موجودیت های خارجی 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1419622"/>
            <a:ext cx="266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dirty="0">
                <a:latin typeface="Calibri" panose="020F0502020204030204" pitchFamily="34" charset="0"/>
                <a:cs typeface="Calibri" panose="020F0502020204030204" pitchFamily="34" charset="0"/>
              </a:rPr>
              <a:t>مخازن داده:</a:t>
            </a:r>
          </a:p>
          <a:p>
            <a:pPr algn="r" rtl="1"/>
            <a:r>
              <a:rPr lang="fa-IR" sz="3200" dirty="0">
                <a:latin typeface="Calibri" panose="020F0502020204030204" pitchFamily="34" charset="0"/>
                <a:cs typeface="Calibri" panose="020F0502020204030204" pitchFamily="34" charset="0"/>
              </a:rPr>
              <a:t>پایگاه داده دانشگاه</a:t>
            </a:r>
          </a:p>
        </p:txBody>
      </p:sp>
    </p:spTree>
    <p:extLst>
      <p:ext uri="{BB962C8B-B14F-4D97-AF65-F5344CB8AC3E}">
        <p14:creationId xmlns:p14="http://schemas.microsoft.com/office/powerpoint/2010/main" val="14460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فرایند ها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2213992" y="943594"/>
            <a:ext cx="4572000" cy="14830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فرآیند های مربوط به دانشجو: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ثبت اطلاعات به منظور ثبت نام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ارسال ایمیل دلخواه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19672" y="2485758"/>
            <a:ext cx="5166320" cy="2273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فرآیند های مربوط به ادمین: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بررسی اطلاعات دانشجو به منظور ثبت نام و ذخیره ی اطلاعات در پایگاه داده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بررسی صحت ایمیل درخواست شده از جانب دانشجو و ذخیره ی آن در پایگاه داده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2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Context 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905" y="884466"/>
            <a:ext cx="6209403" cy="355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064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cef9594efe8aec39539a27944fa055d34218e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1231</Words>
  <Application>Microsoft Office PowerPoint</Application>
  <PresentationFormat>On-screen Show (16:9)</PresentationFormat>
  <Paragraphs>463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Malgun Gothic</vt:lpstr>
      <vt:lpstr>Arial</vt:lpstr>
      <vt:lpstr>Calibri</vt:lpstr>
      <vt:lpstr>Symbol</vt:lpstr>
      <vt:lpstr>Office Theme</vt:lpstr>
      <vt:lpstr>PowerPoint Presentation</vt:lpstr>
      <vt:lpstr>نیازمندی های عملکردی</vt:lpstr>
      <vt:lpstr>نیازمندی های غیر عملکردی</vt:lpstr>
      <vt:lpstr>انتخاب پایگاه داده</vt:lpstr>
      <vt:lpstr>انتخاب زبان</vt:lpstr>
      <vt:lpstr>)Storyشرح سیستم(</vt:lpstr>
      <vt:lpstr>موجودیت های خارجی و مخازن داده</vt:lpstr>
      <vt:lpstr>فرایند ها</vt:lpstr>
      <vt:lpstr>Context  Diagram </vt:lpstr>
      <vt:lpstr>اکتشاف فرایند-بازنگری</vt:lpstr>
      <vt:lpstr>اکتشاف فرایند-بررسی کنندگان</vt:lpstr>
      <vt:lpstr>اکتشاف فرایند-تاییدکننده نهایی</vt:lpstr>
      <vt:lpstr>شرح فرایند</vt:lpstr>
      <vt:lpstr>مشخصات فرآیند ثبت اطلاعات</vt:lpstr>
      <vt:lpstr>مشخصات فرآیند ارسال نتیجه درخواست ثبت نام</vt:lpstr>
      <vt:lpstr>مشخصات فرآیند ارسال ایمیل دلخواه</vt:lpstr>
      <vt:lpstr>مشخصات فرآیند نتیجه صلاحیت ایمیل</vt:lpstr>
      <vt:lpstr>مشخصات فرآیند ارسال اطلاعات</vt:lpstr>
      <vt:lpstr>مشخصات فرآیند ارسال نتیجه بررسی</vt:lpstr>
      <vt:lpstr>مشخصات فرآیند ارسال تایید ایمیل</vt:lpstr>
      <vt:lpstr>مشخصات فرآیند ارسال تایید ایمیل</vt:lpstr>
      <vt:lpstr>ورودی ها و خروجی های فرایند ثبت اطلاعات</vt:lpstr>
      <vt:lpstr>ورودی ها و خروجی های فرایند ارسال نتیجه ی درخواست ثبت نام</vt:lpstr>
      <vt:lpstr>ورودی ها و خروجی های فرایند ارسال ایمیل دلخواه</vt:lpstr>
      <vt:lpstr>ورودی ها و خروجی های فرایند ارسال نتیجه صلاحیت ایمیل</vt:lpstr>
      <vt:lpstr>ورودی های فرایند ارسال اطلاعات به ادمین</vt:lpstr>
      <vt:lpstr>ورودی های فرآیند ارسال ایمیل به منظور تایید</vt:lpstr>
      <vt:lpstr>PowerPoint Presentation</vt:lpstr>
      <vt:lpstr>مشکلات و چالش های فرآیند ثبت اطلاعات</vt:lpstr>
      <vt:lpstr> مشکلات و چالش های فرآیند ارسال ایمیل دلخواه </vt:lpstr>
      <vt:lpstr>ایده های بهبود فرآیند درخواست ثبت نام</vt:lpstr>
      <vt:lpstr> ایده های بهبود فرآیند ارسال نتیجه صلاحیت ایمیل </vt:lpstr>
      <vt:lpstr>قالب گرافیکی نمونه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amirhosein ghanian</cp:lastModifiedBy>
  <cp:revision>67</cp:revision>
  <dcterms:created xsi:type="dcterms:W3CDTF">2014-04-01T16:27:38Z</dcterms:created>
  <dcterms:modified xsi:type="dcterms:W3CDTF">2019-11-03T21:12:47Z</dcterms:modified>
</cp:coreProperties>
</file>