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7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custDataLst>
    <p:tags r:id="rId2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AFFB-CB02-458D-8EFB-72E9A7B9920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6E81-CCA2-4BB1-8CE5-144C0517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0904" y="4834383"/>
            <a:ext cx="683096" cy="309117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8464" y="4755749"/>
            <a:ext cx="467072" cy="309117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Image result for ‫دانشگاه خوارزمی‬‎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962161"/>
            <a:ext cx="795800" cy="110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877716" y="1492766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0674" y="783073"/>
            <a:ext cx="3134444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‫دانشگاه خوارزمی‬‎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02" y="837604"/>
            <a:ext cx="830188" cy="11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1772" y="213818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Kharazmi University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21632" y="3634054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عنوان پروژه : سیستم ساخت ایمیل دانشجویی</a:t>
            </a:r>
          </a:p>
          <a:p>
            <a:pPr algn="ctr" rtl="1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استاد راهنما : خانم دکتر میرطاهری</a:t>
            </a:r>
          </a:p>
          <a:p>
            <a:pPr algn="ctr" rtl="1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اعضای گروه : محسن کبیریان – سید محمدمهدی قدمگاهی –</a:t>
            </a:r>
            <a:b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امیرحسین غنیان – امیرحسین زارعی – علیرضا نوران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اکتشاف فرایند-بازنگری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89531"/>
              </p:ext>
            </p:extLst>
          </p:nvPr>
        </p:nvGraphicFramePr>
        <p:xfrm>
          <a:off x="1403648" y="2078427"/>
          <a:ext cx="7272808" cy="1285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18202">
                  <a:extLst>
                    <a:ext uri="{9D8B030D-6E8A-4147-A177-3AD203B41FA5}">
                      <a16:colId xmlns:a16="http://schemas.microsoft.com/office/drawing/2014/main" val="2741129966"/>
                    </a:ext>
                  </a:extLst>
                </a:gridCol>
                <a:gridCol w="1818202">
                  <a:extLst>
                    <a:ext uri="{9D8B030D-6E8A-4147-A177-3AD203B41FA5}">
                      <a16:colId xmlns:a16="http://schemas.microsoft.com/office/drawing/2014/main" val="92167946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59964804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9459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شماره ویرایش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تاریخ انتشار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تهیه کنندگان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شرح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5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13/8/98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محسن</a:t>
                      </a:r>
                      <a:r>
                        <a:rPr lang="fa-IR" baseline="0" dirty="0" smtClean="0"/>
                        <a:t> کبیریان</a:t>
                      </a:r>
                    </a:p>
                    <a:p>
                      <a:pPr algn="ctr"/>
                      <a:r>
                        <a:rPr lang="fa-IR" baseline="0" dirty="0" smtClean="0"/>
                        <a:t>امیرحسین غنیان</a:t>
                      </a:r>
                    </a:p>
                    <a:p>
                      <a:pPr algn="ctr"/>
                      <a:r>
                        <a:rPr lang="fa-IR" baseline="0" dirty="0" smtClean="0"/>
                        <a:t>علیرضا نوران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ارائه فاز تحلیل و طراحی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80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26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فرایند-بررسی کنندگان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6049"/>
              </p:ext>
            </p:extLst>
          </p:nvPr>
        </p:nvGraphicFramePr>
        <p:xfrm>
          <a:off x="1619672" y="1923678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856317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1507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7302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پیشنهادات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سمت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نام و نام خانوادگی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کارفرما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خانم دکتر میر طاهری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91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37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اکتشاف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فرایند-تاییدکننده نهایی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77270"/>
              </p:ext>
            </p:extLst>
          </p:nvPr>
        </p:nvGraphicFramePr>
        <p:xfrm>
          <a:off x="1524000" y="2078427"/>
          <a:ext cx="60960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504963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2436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سمت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نام و نام خانوادگی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0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کارفرماَ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خانم دکتر میر طاهری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3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شرح فرایند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46334"/>
              </p:ext>
            </p:extLst>
          </p:nvPr>
        </p:nvGraphicFramePr>
        <p:xfrm>
          <a:off x="1187623" y="1203598"/>
          <a:ext cx="6768753" cy="2751268"/>
        </p:xfrm>
        <a:graphic>
          <a:graphicData uri="http://schemas.openxmlformats.org/drawingml/2006/table">
            <a:tbl>
              <a:tblPr rtl="1" firstRow="1" firstCol="1" bandRow="1">
                <a:tableStyleId>{72833802-FEF1-4C79-8D5D-14CF1EAF98D9}</a:tableStyleId>
              </a:tblPr>
              <a:tblGrid>
                <a:gridCol w="2211343">
                  <a:extLst>
                    <a:ext uri="{9D8B030D-6E8A-4147-A177-3AD203B41FA5}">
                      <a16:colId xmlns:a16="http://schemas.microsoft.com/office/drawing/2014/main" val="2527543211"/>
                    </a:ext>
                  </a:extLst>
                </a:gridCol>
                <a:gridCol w="4557410">
                  <a:extLst>
                    <a:ext uri="{9D8B030D-6E8A-4147-A177-3AD203B41FA5}">
                      <a16:colId xmlns:a16="http://schemas.microsoft.com/office/drawing/2014/main" val="1362169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نام فرایند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شرح فرایند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55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 رسال اطلاعات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فرستادن اطلاعات دانشجو مثل نام و ... به سیستم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289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بررسی درخواست ثبت نام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وجود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63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تایید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ایمیل توسط ادمین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396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بررسی صلاحیت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نتیجه بررسی صلاحیت ایمیل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1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ثبت اطلاعات به منظور ثبت نام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فرستادن اطلاعات دانشجو مثل نام و ... به سیستم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41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درخواست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بررسی وجود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12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ایمیل دلخواه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ایمیل درخواستی از جانب دانشجو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78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</a:rPr>
                        <a:t>ارسال نتیجه صلاحیت ایمیل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</a:rPr>
                        <a:t>نتیجه بررسی صلاحیت ایمیل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47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3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ثبت اطلاعات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9595"/>
              </p:ext>
            </p:extLst>
          </p:nvPr>
        </p:nvGraphicFramePr>
        <p:xfrm>
          <a:off x="1833736" y="1419622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666168">
                  <a:extLst>
                    <a:ext uri="{9D8B030D-6E8A-4147-A177-3AD203B41FA5}">
                      <a16:colId xmlns:a16="http://schemas.microsoft.com/office/drawing/2014/main" val="2366961215"/>
                    </a:ext>
                  </a:extLst>
                </a:gridCol>
                <a:gridCol w="4277432">
                  <a:extLst>
                    <a:ext uri="{9D8B030D-6E8A-4147-A177-3AD203B41FA5}">
                      <a16:colId xmlns:a16="http://schemas.microsoft.com/office/drawing/2014/main" val="2421880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موضوع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ثبت اطلاعات به منظور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841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316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اصلی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001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879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ثبت اطلاعات به منظور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40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78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33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59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54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1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ارسال نتیجه درخواست ثبت نام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44694"/>
              </p:ext>
            </p:extLst>
          </p:nvPr>
        </p:nvGraphicFramePr>
        <p:xfrm>
          <a:off x="1691680" y="1563638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586478">
                  <a:extLst>
                    <a:ext uri="{9D8B030D-6E8A-4147-A177-3AD203B41FA5}">
                      <a16:colId xmlns:a16="http://schemas.microsoft.com/office/drawing/2014/main" val="1910487957"/>
                    </a:ext>
                  </a:extLst>
                </a:gridCol>
                <a:gridCol w="4357122">
                  <a:extLst>
                    <a:ext uri="{9D8B030D-6E8A-4147-A177-3AD203B41FA5}">
                      <a16:colId xmlns:a16="http://schemas.microsoft.com/office/drawing/2014/main" val="1712271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78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کد فرآینده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32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853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648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درخواست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25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35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41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836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02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9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ارسال ایمیل دلخواه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21338"/>
              </p:ext>
            </p:extLst>
          </p:nvPr>
        </p:nvGraphicFramePr>
        <p:xfrm>
          <a:off x="1600200" y="1147610"/>
          <a:ext cx="5943600" cy="3522159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617212">
                  <a:extLst>
                    <a:ext uri="{9D8B030D-6E8A-4147-A177-3AD203B41FA5}">
                      <a16:colId xmlns:a16="http://schemas.microsoft.com/office/drawing/2014/main" val="352234819"/>
                    </a:ext>
                  </a:extLst>
                </a:gridCol>
                <a:gridCol w="4326388">
                  <a:extLst>
                    <a:ext uri="{9D8B030D-6E8A-4147-A177-3AD203B41FA5}">
                      <a16:colId xmlns:a16="http://schemas.microsoft.com/office/drawing/2014/main" val="819609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موضوع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ارسال ایمیل دلخواه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82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کد فرآینده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125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54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حوزه فرآیندی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اصلی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8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گروه فرآیندی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</a:rPr>
                        <a:t> دانشجو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751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نام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ارسال ایمیل دلخواه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82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نوع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اصلی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402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متولی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سرکار خانم دکتر میرطاهری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16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پشتیبان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 آقای مهندس وطنی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064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>
                          <a:effectLst/>
                        </a:rPr>
                        <a:t>کاربر فرآیند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effectLst/>
                        </a:rPr>
                        <a:t> دانشجو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1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6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نتیجه صلاحیت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555448"/>
              </p:ext>
            </p:extLst>
          </p:nvPr>
        </p:nvGraphicFramePr>
        <p:xfrm>
          <a:off x="1600200" y="1491630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586478">
                  <a:extLst>
                    <a:ext uri="{9D8B030D-6E8A-4147-A177-3AD203B41FA5}">
                      <a16:colId xmlns:a16="http://schemas.microsoft.com/office/drawing/2014/main" val="2005692784"/>
                    </a:ext>
                  </a:extLst>
                </a:gridCol>
                <a:gridCol w="4357122">
                  <a:extLst>
                    <a:ext uri="{9D8B030D-6E8A-4147-A177-3AD203B41FA5}">
                      <a16:colId xmlns:a16="http://schemas.microsoft.com/office/drawing/2014/main" val="369100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صلاحیت ایمیل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20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69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440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دانشجو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120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صلاحیت ایمیل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405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080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867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2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دانشجو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01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8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ارسال اطلاعات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2500"/>
              </p:ext>
            </p:extLst>
          </p:nvPr>
        </p:nvGraphicFramePr>
        <p:xfrm>
          <a:off x="1600200" y="1563638"/>
          <a:ext cx="5943600" cy="293522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945628">
                  <a:extLst>
                    <a:ext uri="{9D8B030D-6E8A-4147-A177-3AD203B41FA5}">
                      <a16:colId xmlns:a16="http://schemas.microsoft.com/office/drawing/2014/main" val="369154967"/>
                    </a:ext>
                  </a:extLst>
                </a:gridCol>
                <a:gridCol w="3997972">
                  <a:extLst>
                    <a:ext uri="{9D8B030D-6E8A-4147-A177-3AD203B41FA5}">
                      <a16:colId xmlns:a16="http://schemas.microsoft.com/office/drawing/2014/main" val="1831101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 رسال اطلاعات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5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420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203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34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 رسال اطلاعات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20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824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517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66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79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96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ارسال نتیجه بررسی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98699"/>
              </p:ext>
            </p:extLst>
          </p:nvPr>
        </p:nvGraphicFramePr>
        <p:xfrm>
          <a:off x="1600200" y="1491630"/>
          <a:ext cx="5943600" cy="2787210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791784">
                  <a:extLst>
                    <a:ext uri="{9D8B030D-6E8A-4147-A177-3AD203B41FA5}">
                      <a16:colId xmlns:a16="http://schemas.microsoft.com/office/drawing/2014/main" val="1239181006"/>
                    </a:ext>
                  </a:extLst>
                </a:gridCol>
                <a:gridCol w="4151816">
                  <a:extLst>
                    <a:ext uri="{9D8B030D-6E8A-4147-A177-3AD203B41FA5}">
                      <a16:colId xmlns:a16="http://schemas.microsoft.com/office/drawing/2014/main" val="3578344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048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529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15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53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درخواست ثبت نام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323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5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879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70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15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0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20" y="0"/>
            <a:ext cx="7812360" cy="884466"/>
          </a:xfrm>
        </p:spPr>
        <p:txBody>
          <a:bodyPr>
            <a:normAutofit/>
          </a:bodyPr>
          <a:lstStyle/>
          <a:p>
            <a:pPr algn="ctr"/>
            <a:r>
              <a:rPr lang="fa-IR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نیازمندی های عملکردی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917340" y="890460"/>
            <a:ext cx="7560840" cy="3865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به دیتابیس اصلی که شامل تمامی مشخصات دانشجو ( نام و نام خانوادگی ، شماره دانشجویی ، ترم ورودی و ... ) دسترسی داشته باشد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-سیستم باید امکان را به دانشجو بدهد تا بتواند آدرس را مطابق با سلیقه خود انتخاب کند ( مثل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Gmail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بتواند تعدادی آدرس ایمیل مطابق با مشخصات دانشجو مثل نام ، نام خانوادگی ، ترم ورودی و ... پیشنهاد 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این امکان را داشته باشد تا در صورت فراموش شدن رمز ایمیل ، بتواند آن را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بازیابی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کند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بتواند تا دانشجویان دانشگاه خوارزمی را از سایر دانشگاه ها تشخیص دهد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سیستم باید این امکان را بدهد که اگر کسی خواست رمز یا آدرس ایمیل را تغییر دهد ،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اجازه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ی چنین کاری را به او بدهد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‫آچار فرانسه‬‎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21" r="919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570">
            <a:off x="-71101" y="4175297"/>
            <a:ext cx="1677688" cy="7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تایید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31694"/>
              </p:ext>
            </p:extLst>
          </p:nvPr>
        </p:nvGraphicFramePr>
        <p:xfrm>
          <a:off x="1600200" y="1563638"/>
          <a:ext cx="5943600" cy="2787210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1914896">
                  <a:extLst>
                    <a:ext uri="{9D8B030D-6E8A-4147-A177-3AD203B41FA5}">
                      <a16:colId xmlns:a16="http://schemas.microsoft.com/office/drawing/2014/main" val="561552047"/>
                    </a:ext>
                  </a:extLst>
                </a:gridCol>
                <a:gridCol w="4028704">
                  <a:extLst>
                    <a:ext uri="{9D8B030D-6E8A-4147-A177-3AD203B41FA5}">
                      <a16:colId xmlns:a16="http://schemas.microsoft.com/office/drawing/2014/main" val="496692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تایید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635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46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4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45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تایید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53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26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711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48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9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Calibri" panose="020F0502020204030204" pitchFamily="34" charset="0"/>
                <a:cs typeface="Calibri" panose="020F0502020204030204" pitchFamily="34" charset="0"/>
              </a:rPr>
              <a:t>مشخصات فرآیند ارسال تایید ایمیل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58374"/>
              </p:ext>
            </p:extLst>
          </p:nvPr>
        </p:nvGraphicFramePr>
        <p:xfrm>
          <a:off x="1600200" y="1426502"/>
          <a:ext cx="5943600" cy="2787210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1832702">
                  <a:extLst>
                    <a:ext uri="{9D8B030D-6E8A-4147-A177-3AD203B41FA5}">
                      <a16:colId xmlns:a16="http://schemas.microsoft.com/office/drawing/2014/main" val="3437179547"/>
                    </a:ext>
                  </a:extLst>
                </a:gridCol>
                <a:gridCol w="4110898">
                  <a:extLst>
                    <a:ext uri="{9D8B030D-6E8A-4147-A177-3AD203B41FA5}">
                      <a16:colId xmlns:a16="http://schemas.microsoft.com/office/drawing/2014/main" val="835189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موضوع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صلاحیت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77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کد فرآینده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114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35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حوزه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936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گروه فرآیندی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ادمین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53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نام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ارسال نتیجه بررسی صلاحیت ایمیل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975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نوع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اصلی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52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متولی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سرکار خانم دکتر میرطاهری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95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پشتیبان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 آقای مهندس وطنی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335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</a:rPr>
                        <a:t>کاربر فرآیند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</a:rPr>
                        <a:t> ادمین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75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95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 smtClean="0"/>
              <a:t>ورودی ها و خروجی های فرایند ثبت اطلاعات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148180"/>
              </p:ext>
            </p:extLst>
          </p:nvPr>
        </p:nvGraphicFramePr>
        <p:xfrm>
          <a:off x="1600200" y="1203598"/>
          <a:ext cx="5943600" cy="1090930"/>
        </p:xfrm>
        <a:graphic>
          <a:graphicData uri="http://schemas.openxmlformats.org/drawingml/2006/table">
            <a:tbl>
              <a:tblPr rtl="1" firstCol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74131558"/>
                    </a:ext>
                  </a:extLst>
                </a:gridCol>
                <a:gridCol w="1671812">
                  <a:extLst>
                    <a:ext uri="{9D8B030D-6E8A-4147-A177-3AD203B41FA5}">
                      <a16:colId xmlns:a16="http://schemas.microsoft.com/office/drawing/2014/main" val="4229813086"/>
                    </a:ext>
                  </a:extLst>
                </a:gridCol>
                <a:gridCol w="2072714">
                  <a:extLst>
                    <a:ext uri="{9D8B030D-6E8A-4147-A177-3AD203B41FA5}">
                      <a16:colId xmlns:a16="http://schemas.microsoft.com/office/drawing/2014/main" val="1044427830"/>
                    </a:ext>
                  </a:extLst>
                </a:gridCol>
                <a:gridCol w="1627574">
                  <a:extLst>
                    <a:ext uri="{9D8B030D-6E8A-4147-A177-3AD203B41FA5}">
                      <a16:colId xmlns:a16="http://schemas.microsoft.com/office/drawing/2014/main" val="2817042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ردیف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ورودی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مبدأ ورودی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 ورود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7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1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نام 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دانشجو 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26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نام خانوادگی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30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3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کد دانشجویی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38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4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سال ورودی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دانشجو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ابتدای فرآیند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63023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12741"/>
              </p:ext>
            </p:extLst>
          </p:nvPr>
        </p:nvGraphicFramePr>
        <p:xfrm>
          <a:off x="1600200" y="2627500"/>
          <a:ext cx="5943600" cy="391414"/>
        </p:xfrm>
        <a:graphic>
          <a:graphicData uri="http://schemas.openxmlformats.org/drawingml/2006/table">
            <a:tbl>
              <a:tblPr rtl="1" firstRow="1" firstCol="1" bandRow="1">
                <a:tableStyleId>{5DA37D80-6434-44D0-A028-1B22A696006F}</a:tableStyleId>
              </a:tblPr>
              <a:tblGrid>
                <a:gridCol w="1083666">
                  <a:extLst>
                    <a:ext uri="{9D8B030D-6E8A-4147-A177-3AD203B41FA5}">
                      <a16:colId xmlns:a16="http://schemas.microsoft.com/office/drawing/2014/main" val="4095019528"/>
                    </a:ext>
                  </a:extLst>
                </a:gridCol>
                <a:gridCol w="2041980">
                  <a:extLst>
                    <a:ext uri="{9D8B030D-6E8A-4147-A177-3AD203B41FA5}">
                      <a16:colId xmlns:a16="http://schemas.microsoft.com/office/drawing/2014/main" val="3571712913"/>
                    </a:ext>
                  </a:extLst>
                </a:gridCol>
                <a:gridCol w="1631139">
                  <a:extLst>
                    <a:ext uri="{9D8B030D-6E8A-4147-A177-3AD203B41FA5}">
                      <a16:colId xmlns:a16="http://schemas.microsoft.com/office/drawing/2014/main" val="3297190019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935260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ردیف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خروجی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مقصد خروجی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زمان خروجی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65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1 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ثبت یا عدم ثبت اطلاعات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سیستم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در انتهای فرآیند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07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نیازمندی های غیر عملکردی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331640" y="1347614"/>
            <a:ext cx="7164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Tx/>
              <a:buChar char="-"/>
            </a:pP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درصورت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تایید آدرس و رمز ایمیل توسط دانشجو ، در کمتر از 5 ثانیه پیام موفقیت ساخت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ایمیل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را به او بدهد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درصورت فراموشی رمز ایمیل ، اقدامات را با سرعت بالا انجام دهد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a-I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اگر دو دانشجو دارای نام و نام خانوادگی یکسان داشتند ، نباید آدرس و رمز یکسان داشته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باشند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زیرا امکان دسترسی به اطلاعات دچار مشکل می شود 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5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انتخاب پایگاه داده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475656" y="1275606"/>
            <a:ext cx="63001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بنابر دلایل </a:t>
            </a: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زیراز 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دیتابیس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استفاده می کنیم </a:t>
            </a: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از زبان های مختلفی پیشتیبانی می کند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این سیستم رایگان است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روی سیستم های مختلف اجرا می گردد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روی سرور اجرا می شود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این سیستم مدیریت دیتابیس تحت وب است</a:t>
            </a: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80344"/>
            <a:ext cx="1808898" cy="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انتخاب زبان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535526" y="1347614"/>
            <a:ext cx="48794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بنابر دلایل زیراز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فریم ورک  </a:t>
            </a:r>
            <a:r>
              <a:rPr lang="en-US" dirty="0"/>
              <a:t>React Native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استفاده می کنیم </a:t>
            </a:r>
            <a:r>
              <a:rPr lang="fa-I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توسعه ی سریع اپلیکیشن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عملکرد قابل قبول</a:t>
            </a:r>
          </a:p>
          <a:p>
            <a:pPr algn="r" rtl="1"/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ماژولار بودن و قابلیت توسعه</a:t>
            </a:r>
          </a:p>
          <a:p>
            <a:pPr algn="r" rtl="1"/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Image result for ‫ویژگی های react native‬‎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5866" r="20801" b="6706"/>
          <a:stretch/>
        </p:blipFill>
        <p:spPr bwMode="auto">
          <a:xfrm>
            <a:off x="1671430" y="2959273"/>
            <a:ext cx="1728192" cy="17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1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Story</a:t>
            </a:r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شرح سیستم(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403648" y="895728"/>
            <a:ext cx="7128792" cy="336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ابتدا کاربر (دانشجو) اقدام به درخواست دادن ایمیل می کند بدین صورت که اطلاعات خود شامل نام ، نام خانوادگی و شماره ی دانشجویی خود را وارد می کند و ثبت می کند و سیستم در پایگاه داده ی خود چک می کند که کاربری (رکوردی) با </a:t>
            </a: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این 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کد دانشجویی تاکنون ثبت نشده باشد.در صورت درستی این موضوع ، پیغام موفقیت آمیز بودن ثبت درخواست را به کاربر نشان می دهد و در پایگاه یک سطر جدید به این کاربر اختصاص می دهد.کاربر اکنون می تواند ایمیل </a:t>
            </a: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مورد 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نظر خود را ثبت کند.در صورتی که این ایمیل با استاندارد های تعریف شده مطابقت داشته باشد و تکراری نیز نباشد ، ایمیل ثبت شده توسط کاربر در سطر مربوط به پایگاه داده ی او ذخیره می شود و پیغام موفقیت آمیز بودن ثبت ایمیل به کاربر نمایش داده می شود.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Calibri" panose="020F0502020204030204" pitchFamily="34" charset="0"/>
                <a:cs typeface="Calibri" panose="020F0502020204030204" pitchFamily="34" charset="0"/>
              </a:rPr>
              <a:t>موجودیت های خارجی و مخازن داده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5292080" y="2211710"/>
            <a:ext cx="3203848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</a:t>
            </a:r>
            <a:r>
              <a:rPr lang="ar-SA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کاربر </a:t>
            </a: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(دانشجو)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ar-SA" sz="3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ar-SA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ادمین (مدیر)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41962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موجودیت های خارجی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1419622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مخازن داده:</a:t>
            </a:r>
          </a:p>
          <a:p>
            <a:pPr algn="r" rtl="1"/>
            <a:r>
              <a:rPr lang="fa-I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پایگاه داده دانشگاه</a:t>
            </a:r>
            <a:endParaRPr lang="fa-I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213992" y="943594"/>
            <a:ext cx="4572000" cy="14830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فرآیند های مربوط به دانشجو: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ثبت اطلاعات به منظور ثبت نام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ارسال ایمیل دلخواه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2485758"/>
            <a:ext cx="5166320" cy="2273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فرآیند های مربوط به ادمین: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بررسی اطلاعات دانشجو به منظور ثبت نام و ذخیره ی اطلاعات در پایگاه داده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S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بررسی صحت ایمیل درخواست شده از جانب دانشجو و ذخیره ی آن در پایگاه داده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Context 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05" y="884466"/>
            <a:ext cx="6209403" cy="35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6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cef9594efe8aec39539a27944fa055d34218e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775</Words>
  <Application>Microsoft Office PowerPoint</Application>
  <PresentationFormat>On-screen Show (16:9)</PresentationFormat>
  <Paragraphs>286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Symbol</vt:lpstr>
      <vt:lpstr>Office Theme</vt:lpstr>
      <vt:lpstr>PowerPoint Presentation</vt:lpstr>
      <vt:lpstr>نیازمندی های عملکردی</vt:lpstr>
      <vt:lpstr>نیازمندی های غیر عملکردی</vt:lpstr>
      <vt:lpstr>انتخاب پایگاه داده</vt:lpstr>
      <vt:lpstr>انتخاب زبان</vt:lpstr>
      <vt:lpstr>)Storyشرح سیستم(</vt:lpstr>
      <vt:lpstr>موجودیت های خارجی و مخازن داده</vt:lpstr>
      <vt:lpstr>فرایند ها</vt:lpstr>
      <vt:lpstr>Context  Diagram </vt:lpstr>
      <vt:lpstr>اکتشاف فرایند-بازنگری</vt:lpstr>
      <vt:lpstr>اکتشاف فرایند-بررسی کنندگان</vt:lpstr>
      <vt:lpstr>اکتشاف فرایند-تاییدکننده نهایی</vt:lpstr>
      <vt:lpstr>شرح فرایند</vt:lpstr>
      <vt:lpstr>مشخصات فرآیند ثبت اطلاعات</vt:lpstr>
      <vt:lpstr>مشخصات فرآیند ارسال نتیجه درخواست ثبت نام</vt:lpstr>
      <vt:lpstr>مشخصات فرآیند ارسال ایمیل دلخواه</vt:lpstr>
      <vt:lpstr>مشخصات فرآیند نتیجه صلاحیت ایمیل</vt:lpstr>
      <vt:lpstr>مشخصات فرآیند ارسال اطلاعات</vt:lpstr>
      <vt:lpstr>مشخصات فرآیند ارسال نتیجه بررسی</vt:lpstr>
      <vt:lpstr>مشخصات فرآیند ارسال تایید ایمیل</vt:lpstr>
      <vt:lpstr>مشخصات فرآیند ارسال تایید ایمیل</vt:lpstr>
      <vt:lpstr>ورودی ها و خروجی های فرایند ثبت اطلاعات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Alireza Nooran</cp:lastModifiedBy>
  <cp:revision>57</cp:revision>
  <dcterms:created xsi:type="dcterms:W3CDTF">2014-04-01T16:27:38Z</dcterms:created>
  <dcterms:modified xsi:type="dcterms:W3CDTF">2019-11-03T18:47:39Z</dcterms:modified>
</cp:coreProperties>
</file>