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88" r:id="rId4"/>
    <p:sldId id="261" r:id="rId5"/>
    <p:sldId id="277" r:id="rId6"/>
    <p:sldId id="263" r:id="rId7"/>
    <p:sldId id="289" r:id="rId8"/>
    <p:sldId id="290" r:id="rId9"/>
    <p:sldId id="257" r:id="rId10"/>
    <p:sldId id="258" r:id="rId11"/>
    <p:sldId id="259" r:id="rId12"/>
    <p:sldId id="26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custDataLst>
    <p:tags r:id="rId3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AFFB-CB02-458D-8EFB-72E9A7B9920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6E81-CCA2-4BB1-8CE5-144C0517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904" y="4834383"/>
            <a:ext cx="683096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464" y="4755749"/>
            <a:ext cx="467072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Image result for ‫دانشگاه خوارزمی‬‎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962161"/>
            <a:ext cx="795800" cy="11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877716" y="1492766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0674" y="783073"/>
            <a:ext cx="313444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‫دانشگاه خوارزمی‬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02" y="837604"/>
            <a:ext cx="830188" cy="11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1772" y="21381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Kharazmi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1632" y="3634054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عنوان پروژه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سیستم ساخت ایمیل دانشجویی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استاد راهنما : خانم دکتر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میرطاهری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نیازمندی های غیر عملکردی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331640" y="1347614"/>
            <a:ext cx="7164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Tx/>
              <a:buChar char="-"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تایید آدرس و رمز ایمیل توسط دانشجو ، در کمتر از 5 ثانیه پیام موفقیت ساخت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ایمیل را به او بدهد .</a:t>
            </a:r>
          </a:p>
          <a:p>
            <a:pPr algn="just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فراموشی رمز ایمیل ، اقدامات را با سرعت بالا انجام دهد .</a:t>
            </a:r>
          </a:p>
          <a:p>
            <a:pPr algn="just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اگر دو دانشجو دارای نام و نام خانوادگی یکسان داشتند ، نباید آدرس و رمز یکسان داشته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باشند زیرا امکان دسترسی به اطلاعات دچار مشکل می شود 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انتخاب پایگاه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1275606"/>
            <a:ext cx="6300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زیراز دیتابیس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استفاده می کنیم :</a:t>
            </a:r>
          </a:p>
          <a:p>
            <a:pPr algn="r" rtl="1"/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از زبان های مختلفی پیشتیبانی می کند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رایگان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سیستم های مختلف اجرا می گردد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سرور اجرا می شود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مدیریت دیتابیس تحت وب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0344"/>
            <a:ext cx="1808898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pperplate Gothic Bold" panose="020E0705020206020404" pitchFamily="34" charset="0"/>
              </a:rPr>
              <a:t>Front-end</a:t>
            </a:r>
            <a:r>
              <a:rPr lang="fa-IR" dirty="0" smtClean="0">
                <a:latin typeface="Copperplate Gothic Bold" panose="020E0705020206020404" pitchFamily="34" charset="0"/>
              </a:rPr>
              <a:t> زبان توسعه 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994113" y="1347614"/>
            <a:ext cx="44208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زیراز فریم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ورک  </a:t>
            </a:r>
            <a:r>
              <a:rPr lang="en-US" dirty="0" smtClean="0"/>
              <a:t>React JS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استفاده می کنیم :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توسعه ی سریع اپلیکیشن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عملکرد قابل قبول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ماژولار بودن و قابلیت توسعه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1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فرایند-بازنگری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89531"/>
              </p:ext>
            </p:extLst>
          </p:nvPr>
        </p:nvGraphicFramePr>
        <p:xfrm>
          <a:off x="1403648" y="2078427"/>
          <a:ext cx="7272808" cy="1285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741129966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92167946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59964804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9459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شماره ویرایش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تاریخ انتشار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تهیه کنندگان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شرح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13/8/98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محسن</a:t>
                      </a:r>
                      <a:r>
                        <a:rPr lang="fa-IR" baseline="0" dirty="0"/>
                        <a:t> کبیریان</a:t>
                      </a:r>
                    </a:p>
                    <a:p>
                      <a:pPr algn="ctr"/>
                      <a:r>
                        <a:rPr lang="fa-IR" baseline="0" dirty="0"/>
                        <a:t>امیرحسین غنیان</a:t>
                      </a:r>
                    </a:p>
                    <a:p>
                      <a:pPr algn="ctr"/>
                      <a:r>
                        <a:rPr lang="fa-IR" baseline="0" dirty="0"/>
                        <a:t>علیرضا نوران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ارائه فاز تحلیل و طراحی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8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26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فرایند-بررسی کنندگان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6049"/>
              </p:ext>
            </p:extLst>
          </p:nvPr>
        </p:nvGraphicFramePr>
        <p:xfrm>
          <a:off x="1619672" y="1923678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85631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507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730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پیشنهادات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کارفرما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1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7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فرایند-تاییدکننده نهایی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270"/>
              </p:ext>
            </p:extLst>
          </p:nvPr>
        </p:nvGraphicFramePr>
        <p:xfrm>
          <a:off x="1524000" y="2078427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504963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243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0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کارفرماَ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3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شرح فرایند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1840"/>
              </p:ext>
            </p:extLst>
          </p:nvPr>
        </p:nvGraphicFramePr>
        <p:xfrm>
          <a:off x="1187623" y="1203598"/>
          <a:ext cx="6768753" cy="2870140"/>
        </p:xfrm>
        <a:graphic>
          <a:graphicData uri="http://schemas.openxmlformats.org/drawingml/2006/table">
            <a:tbl>
              <a:tblPr rtl="1" firstRow="1" firstCol="1" bandRow="1">
                <a:tableStyleId>{72833802-FEF1-4C79-8D5D-14CF1EAF98D9}</a:tableStyleId>
              </a:tblPr>
              <a:tblGrid>
                <a:gridCol w="2211343">
                  <a:extLst>
                    <a:ext uri="{9D8B030D-6E8A-4147-A177-3AD203B41FA5}">
                      <a16:colId xmlns:a16="http://schemas.microsoft.com/office/drawing/2014/main" val="2527543211"/>
                    </a:ext>
                  </a:extLst>
                </a:gridCol>
                <a:gridCol w="4557410">
                  <a:extLst>
                    <a:ext uri="{9D8B030D-6E8A-4147-A177-3AD203B41FA5}">
                      <a16:colId xmlns:a16="http://schemas.microsoft.com/office/drawing/2014/main" val="1362169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نام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شرح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55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ارسال اطلاعات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28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درخواست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63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تایید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ایمیل توسط ادمین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39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1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ثبت اطلاعات به منظور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41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درخواست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12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ایمیل دلخواه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ایمیل درخواستی از جانب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8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صلاحیت ایمیل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نتیجه بررسی صلاحیت ایمیل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4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3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ثبت اطلاعات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9595"/>
              </p:ext>
            </p:extLst>
          </p:nvPr>
        </p:nvGraphicFramePr>
        <p:xfrm>
          <a:off x="1833736" y="1419622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66168">
                  <a:extLst>
                    <a:ext uri="{9D8B030D-6E8A-4147-A177-3AD203B41FA5}">
                      <a16:colId xmlns:a16="http://schemas.microsoft.com/office/drawing/2014/main" val="2366961215"/>
                    </a:ext>
                  </a:extLst>
                </a:gridCol>
                <a:gridCol w="4277432">
                  <a:extLst>
                    <a:ext uri="{9D8B030D-6E8A-4147-A177-3AD203B41FA5}">
                      <a16:colId xmlns:a16="http://schemas.microsoft.com/office/drawing/2014/main" val="242188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موضوع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84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31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اصلی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01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7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40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8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33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9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54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1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نتیجه درخواست ثبت نام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44694"/>
              </p:ext>
            </p:extLst>
          </p:nvPr>
        </p:nvGraphicFramePr>
        <p:xfrm>
          <a:off x="1691680" y="1563638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1910487957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1712271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78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کد فرآینده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32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853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64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2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3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1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02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9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ایمیل دلخواه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21338"/>
              </p:ext>
            </p:extLst>
          </p:nvPr>
        </p:nvGraphicFramePr>
        <p:xfrm>
          <a:off x="1600200" y="1147610"/>
          <a:ext cx="5943600" cy="3522159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52234819"/>
                    </a:ext>
                  </a:extLst>
                </a:gridCol>
                <a:gridCol w="4326388">
                  <a:extLst>
                    <a:ext uri="{9D8B030D-6E8A-4147-A177-3AD203B41FA5}">
                      <a16:colId xmlns:a16="http://schemas.microsoft.com/office/drawing/2014/main" val="819609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موضوع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82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کد فرآینده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125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54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حوزه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گروه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75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نام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82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نوع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40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متولی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سرکار خانم دکتر میرطاهری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16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پشتیبان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آقای مهندس وطنی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06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کاربر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Story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شرح سیستم(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03648" y="895728"/>
            <a:ext cx="7128792" cy="33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ابتدا کاربر (دانشجو) اقدام به درخواست دادن ایمیل می کند بدین صورت که اطلاعات خود شامل نام ، نام خانوادگی و شماره ی دانشجویی خود را وارد می کند و ثبت می کند و سیستم در پایگاه داده ی خود چک می کند که کاربری (رکوردی) با </a:t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این کد دانشجویی تاکنون ثبت نشده باشد.در صورت درستی این موضوع ، پیغام موفقیت آمیز بودن ثبت درخواست را به کاربر نشان می دهد و در پایگاه یک سطر جدید به این کاربر اختصاص می دهد.کاربر اکنون می تواند ایمیل </a:t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مورد نظر خود را ثبت کند.در صورتی که این ایمیل با استاندارد های تعریف شده مطابقت داشته باشد و تکراری نیز نباشد ، ایمیل ثبت شده توسط کاربر در سطر مربوط به پایگاه داده ی او ذخیره می شود و پیغام موفقیت آمیز بودن ثبت ایمیل به کاربر نمایش داده می شود.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9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نتیجه صلاحیت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55448"/>
              </p:ext>
            </p:extLst>
          </p:nvPr>
        </p:nvGraphicFramePr>
        <p:xfrm>
          <a:off x="1600200" y="1491630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2005692784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36910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20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6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40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2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40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08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86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01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8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اطلاعات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958"/>
              </p:ext>
            </p:extLst>
          </p:nvPr>
        </p:nvGraphicFramePr>
        <p:xfrm>
          <a:off x="1600200" y="1563638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945628">
                  <a:extLst>
                    <a:ext uri="{9D8B030D-6E8A-4147-A177-3AD203B41FA5}">
                      <a16:colId xmlns:a16="http://schemas.microsoft.com/office/drawing/2014/main" val="369154967"/>
                    </a:ext>
                  </a:extLst>
                </a:gridCol>
                <a:gridCol w="3997972">
                  <a:extLst>
                    <a:ext uri="{9D8B030D-6E8A-4147-A177-3AD203B41FA5}">
                      <a16:colId xmlns:a16="http://schemas.microsoft.com/office/drawing/2014/main" val="1831101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ارسال اطلاعات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42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03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34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ارسال اطلاعات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20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824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1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66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79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96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نتیجه بررسی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98699"/>
              </p:ext>
            </p:extLst>
          </p:nvPr>
        </p:nvGraphicFramePr>
        <p:xfrm>
          <a:off x="1600200" y="1491630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791784">
                  <a:extLst>
                    <a:ext uri="{9D8B030D-6E8A-4147-A177-3AD203B41FA5}">
                      <a16:colId xmlns:a16="http://schemas.microsoft.com/office/drawing/2014/main" val="1239181006"/>
                    </a:ext>
                  </a:extLst>
                </a:gridCol>
                <a:gridCol w="4151816">
                  <a:extLst>
                    <a:ext uri="{9D8B030D-6E8A-4147-A177-3AD203B41FA5}">
                      <a16:colId xmlns:a16="http://schemas.microsoft.com/office/drawing/2014/main" val="3578344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04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529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15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53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3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5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879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70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5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6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1694"/>
              </p:ext>
            </p:extLst>
          </p:nvPr>
        </p:nvGraphicFramePr>
        <p:xfrm>
          <a:off x="1600200" y="1563638"/>
          <a:ext cx="5943600" cy="2935224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914896">
                  <a:extLst>
                    <a:ext uri="{9D8B030D-6E8A-4147-A177-3AD203B41FA5}">
                      <a16:colId xmlns:a16="http://schemas.microsoft.com/office/drawing/2014/main" val="561552047"/>
                    </a:ext>
                  </a:extLst>
                </a:gridCol>
                <a:gridCol w="4028704">
                  <a:extLst>
                    <a:ext uri="{9D8B030D-6E8A-4147-A177-3AD203B41FA5}">
                      <a16:colId xmlns:a16="http://schemas.microsoft.com/office/drawing/2014/main" val="496692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63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4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4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4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53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2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71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8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9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58374"/>
              </p:ext>
            </p:extLst>
          </p:nvPr>
        </p:nvGraphicFramePr>
        <p:xfrm>
          <a:off x="1600200" y="1426502"/>
          <a:ext cx="5943600" cy="2935224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832702">
                  <a:extLst>
                    <a:ext uri="{9D8B030D-6E8A-4147-A177-3AD203B41FA5}">
                      <a16:colId xmlns:a16="http://schemas.microsoft.com/office/drawing/2014/main" val="3437179547"/>
                    </a:ext>
                  </a:extLst>
                </a:gridCol>
                <a:gridCol w="4110898">
                  <a:extLst>
                    <a:ext uri="{9D8B030D-6E8A-4147-A177-3AD203B41FA5}">
                      <a16:colId xmlns:a16="http://schemas.microsoft.com/office/drawing/2014/main" val="835189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77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35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93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53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97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5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35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75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95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/>
              <a:t>ورودی ها و خروجی های فرایند ثبت اطلاعات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48180"/>
              </p:ext>
            </p:extLst>
          </p:nvPr>
        </p:nvGraphicFramePr>
        <p:xfrm>
          <a:off x="1600200" y="1203598"/>
          <a:ext cx="5943600" cy="1141415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4131558"/>
                    </a:ext>
                  </a:extLst>
                </a:gridCol>
                <a:gridCol w="1671812">
                  <a:extLst>
                    <a:ext uri="{9D8B030D-6E8A-4147-A177-3AD203B41FA5}">
                      <a16:colId xmlns:a16="http://schemas.microsoft.com/office/drawing/2014/main" val="4229813086"/>
                    </a:ext>
                  </a:extLst>
                </a:gridCol>
                <a:gridCol w="2072714">
                  <a:extLst>
                    <a:ext uri="{9D8B030D-6E8A-4147-A177-3AD203B41FA5}">
                      <a16:colId xmlns:a16="http://schemas.microsoft.com/office/drawing/2014/main" val="1044427830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2817042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مبدأ ورودی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ورود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7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نام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دانشجو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26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نام خانوادگی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30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کد دانشجویی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8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سال 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63023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12741"/>
              </p:ext>
            </p:extLst>
          </p:nvPr>
        </p:nvGraphicFramePr>
        <p:xfrm>
          <a:off x="1600200" y="2627500"/>
          <a:ext cx="5943600" cy="39141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083666">
                  <a:extLst>
                    <a:ext uri="{9D8B030D-6E8A-4147-A177-3AD203B41FA5}">
                      <a16:colId xmlns:a16="http://schemas.microsoft.com/office/drawing/2014/main" val="4095019528"/>
                    </a:ext>
                  </a:extLst>
                </a:gridCol>
                <a:gridCol w="2041980">
                  <a:extLst>
                    <a:ext uri="{9D8B030D-6E8A-4147-A177-3AD203B41FA5}">
                      <a16:colId xmlns:a16="http://schemas.microsoft.com/office/drawing/2014/main" val="3571712913"/>
                    </a:ext>
                  </a:extLst>
                </a:gridCol>
                <a:gridCol w="1631139">
                  <a:extLst>
                    <a:ext uri="{9D8B030D-6E8A-4147-A177-3AD203B41FA5}">
                      <a16:colId xmlns:a16="http://schemas.microsoft.com/office/drawing/2014/main" val="3297190019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93526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مقصد خروجی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65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ثبت یا عدم ثبت اطلاعات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سیستم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انتهای فرآیند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7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19B1-61CB-44D9-B4BA-8222FD09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86"/>
            <a:ext cx="9036496" cy="688980"/>
          </a:xfrm>
        </p:spPr>
        <p:txBody>
          <a:bodyPr/>
          <a:lstStyle/>
          <a:p>
            <a:r>
              <a:rPr lang="fa-IR" sz="3200" dirty="0"/>
              <a:t>ورودی ها و خروجی های فرایند ارسال نتیجه ی درخواست ثبت نام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D5A720-9755-4265-B7C9-F9DEB393B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77928"/>
              </p:ext>
            </p:extLst>
          </p:nvPr>
        </p:nvGraphicFramePr>
        <p:xfrm>
          <a:off x="1235968" y="1213327"/>
          <a:ext cx="7440488" cy="8622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0122">
                  <a:extLst>
                    <a:ext uri="{9D8B030D-6E8A-4147-A177-3AD203B41FA5}">
                      <a16:colId xmlns:a16="http://schemas.microsoft.com/office/drawing/2014/main" val="3035008595"/>
                    </a:ext>
                  </a:extLst>
                </a:gridCol>
                <a:gridCol w="1860122">
                  <a:extLst>
                    <a:ext uri="{9D8B030D-6E8A-4147-A177-3AD203B41FA5}">
                      <a16:colId xmlns:a16="http://schemas.microsoft.com/office/drawing/2014/main" val="3996502052"/>
                    </a:ext>
                  </a:extLst>
                </a:gridCol>
                <a:gridCol w="2640124">
                  <a:extLst>
                    <a:ext uri="{9D8B030D-6E8A-4147-A177-3AD203B41FA5}">
                      <a16:colId xmlns:a16="http://schemas.microsoft.com/office/drawing/2014/main" val="25085936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37344334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6813"/>
                  </a:ext>
                </a:extLst>
              </a:tr>
              <a:tr h="496517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679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09EB-35EC-474A-B518-DF320D25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5CFC4BC-906A-4BE5-B288-8946F79F4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59230"/>
              </p:ext>
            </p:extLst>
          </p:nvPr>
        </p:nvGraphicFramePr>
        <p:xfrm>
          <a:off x="1235968" y="2859782"/>
          <a:ext cx="7440488" cy="8622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0122">
                  <a:extLst>
                    <a:ext uri="{9D8B030D-6E8A-4147-A177-3AD203B41FA5}">
                      <a16:colId xmlns:a16="http://schemas.microsoft.com/office/drawing/2014/main" val="3035008595"/>
                    </a:ext>
                  </a:extLst>
                </a:gridCol>
                <a:gridCol w="1860122">
                  <a:extLst>
                    <a:ext uri="{9D8B030D-6E8A-4147-A177-3AD203B41FA5}">
                      <a16:colId xmlns:a16="http://schemas.microsoft.com/office/drawing/2014/main" val="3996502052"/>
                    </a:ext>
                  </a:extLst>
                </a:gridCol>
                <a:gridCol w="2640124">
                  <a:extLst>
                    <a:ext uri="{9D8B030D-6E8A-4147-A177-3AD203B41FA5}">
                      <a16:colId xmlns:a16="http://schemas.microsoft.com/office/drawing/2014/main" val="25085936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37344334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6813"/>
                  </a:ext>
                </a:extLst>
              </a:tr>
              <a:tr h="496517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درخواست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6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B74D-558B-4DC1-A930-A32E3DD0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 و خروجی های فرایند ارسال ایمیل دلخواه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E2A3D-A305-4BEB-A82C-0825D40DA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627051"/>
              </p:ext>
            </p:extLst>
          </p:nvPr>
        </p:nvGraphicFramePr>
        <p:xfrm>
          <a:off x="1091952" y="1143599"/>
          <a:ext cx="7427168" cy="7382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56792">
                  <a:extLst>
                    <a:ext uri="{9D8B030D-6E8A-4147-A177-3AD203B41FA5}">
                      <a16:colId xmlns:a16="http://schemas.microsoft.com/office/drawing/2014/main" val="1269095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716008923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923394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488109955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02097"/>
                  </a:ext>
                </a:extLst>
              </a:tr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ایمیل دلخواه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66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8FDF-E99E-4F32-BF00-844D223D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E61A465-AB97-4BB3-A8B1-3887F468A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85412"/>
              </p:ext>
            </p:extLst>
          </p:nvPr>
        </p:nvGraphicFramePr>
        <p:xfrm>
          <a:off x="1091952" y="2580558"/>
          <a:ext cx="7427168" cy="7382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56792">
                  <a:extLst>
                    <a:ext uri="{9D8B030D-6E8A-4147-A177-3AD203B41FA5}">
                      <a16:colId xmlns:a16="http://schemas.microsoft.com/office/drawing/2014/main" val="1269095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716008923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923394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488109955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02097"/>
                  </a:ext>
                </a:extLst>
              </a:tr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ثبت یا عدم ثبت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9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D3AC-C0F0-47CB-B480-71B28603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276" y="195486"/>
            <a:ext cx="9342276" cy="792088"/>
          </a:xfrm>
        </p:spPr>
        <p:txBody>
          <a:bodyPr/>
          <a:lstStyle/>
          <a:p>
            <a:pPr rtl="1"/>
            <a:r>
              <a:rPr lang="fa-IR" sz="3200" dirty="0"/>
              <a:t>ورودی ها و خروجی های فرایند ارسال نتیجه صلاحیت ایمیل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6E0E83-6B25-4D68-9CA6-18398AF77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65527"/>
              </p:ext>
            </p:extLst>
          </p:nvPr>
        </p:nvGraphicFramePr>
        <p:xfrm>
          <a:off x="467544" y="1260038"/>
          <a:ext cx="8568952" cy="869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93354562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72425664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30569987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594681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52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806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F7D29-BF11-4BD4-BD8E-39AB85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E644BE3-1E4E-419B-9DC4-00AD4E98E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86649"/>
              </p:ext>
            </p:extLst>
          </p:nvPr>
        </p:nvGraphicFramePr>
        <p:xfrm>
          <a:off x="467544" y="2755916"/>
          <a:ext cx="8568952" cy="869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93354562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72425664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30569987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594681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52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صلاحیت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8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42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B99-CA7D-4B26-B13A-87D6C31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های فرایند ارسال اطلاعات به ادمین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BD2309-7C6D-4D7E-9E46-976A64ABD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45161"/>
              </p:ext>
            </p:extLst>
          </p:nvPr>
        </p:nvGraphicFramePr>
        <p:xfrm>
          <a:off x="983940" y="1419622"/>
          <a:ext cx="7643192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10798">
                  <a:extLst>
                    <a:ext uri="{9D8B030D-6E8A-4147-A177-3AD203B41FA5}">
                      <a16:colId xmlns:a16="http://schemas.microsoft.com/office/drawing/2014/main" val="36967921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1514031152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53104246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983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خانوادگی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7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کد دانشجویی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سال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803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AEEF-9A82-42A4-9103-A4B40BD2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7D16-325F-4D61-887C-2909CA5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Copperplate Gothic Bold" panose="020E0705020206020404" pitchFamily="34" charset="0"/>
              </a:rPr>
              <a:t>WireFreame</a:t>
            </a:r>
            <a:endParaRPr lang="en-US" sz="2400" dirty="0">
              <a:latin typeface="Copperplate Gothic Bold" panose="020E07050202060204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45E789-34D8-4FAB-B036-875D9997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106"/>
            <a:ext cx="6986720" cy="4043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6087-180F-40DC-98C0-27B83E49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6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CEB0-2093-4801-83B8-F7F9BCD9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های فرآیند ارسال ایمیل به منظور تایید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0AAD-7557-4352-B831-C792A6EA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A9F9ED-F9F1-4A98-8159-5D1EB1CCD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096473"/>
              </p:ext>
            </p:extLst>
          </p:nvPr>
        </p:nvGraphicFramePr>
        <p:xfrm>
          <a:off x="1331640" y="1060812"/>
          <a:ext cx="6707088" cy="731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6772">
                  <a:extLst>
                    <a:ext uri="{9D8B030D-6E8A-4147-A177-3AD203B41FA5}">
                      <a16:colId xmlns:a16="http://schemas.microsoft.com/office/drawing/2014/main" val="2852395980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2765841186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1341351671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3376760536"/>
                    </a:ext>
                  </a:extLst>
                </a:gridCol>
              </a:tblGrid>
              <a:tr h="333112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2516"/>
                  </a:ext>
                </a:extLst>
              </a:tr>
              <a:tr h="333112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ایمیل وارد شده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057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C983994-08E7-43A7-8CD6-218F8E0FC4A6}"/>
              </a:ext>
            </a:extLst>
          </p:cNvPr>
          <p:cNvSpPr/>
          <p:nvPr/>
        </p:nvSpPr>
        <p:spPr>
          <a:xfrm>
            <a:off x="539552" y="238708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ورودی ها و خروجی های فرآیند ارسال نتیجه صلاحیت ایمیل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AE5B629-9610-44BB-BCCB-83C010C2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70649"/>
              </p:ext>
            </p:extLst>
          </p:nvPr>
        </p:nvGraphicFramePr>
        <p:xfrm>
          <a:off x="1331640" y="3294950"/>
          <a:ext cx="7056784" cy="7877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51220692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467524052"/>
                    </a:ext>
                  </a:extLst>
                </a:gridCol>
                <a:gridCol w="2381073">
                  <a:extLst>
                    <a:ext uri="{9D8B030D-6E8A-4147-A177-3AD203B41FA5}">
                      <a16:colId xmlns:a16="http://schemas.microsoft.com/office/drawing/2014/main" val="331171221"/>
                    </a:ext>
                  </a:extLst>
                </a:gridCol>
                <a:gridCol w="1147319">
                  <a:extLst>
                    <a:ext uri="{9D8B030D-6E8A-4147-A177-3AD203B41FA5}">
                      <a16:colId xmlns:a16="http://schemas.microsoft.com/office/drawing/2014/main" val="4294568665"/>
                    </a:ext>
                  </a:extLst>
                </a:gridCol>
              </a:tblGrid>
              <a:tr h="393869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86616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0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4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AE84C-43C8-41B1-997F-2960A38B0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20239"/>
              </p:ext>
            </p:extLst>
          </p:nvPr>
        </p:nvGraphicFramePr>
        <p:xfrm>
          <a:off x="690736" y="555526"/>
          <a:ext cx="82296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823671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10445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82156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012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صلاحیت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277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0CE78-AEEA-45C4-ADA2-4EEDF3A9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31F0F-D7B6-4A25-AE66-2DCECC79C060}"/>
              </a:ext>
            </a:extLst>
          </p:cNvPr>
          <p:cNvSpPr/>
          <p:nvPr/>
        </p:nvSpPr>
        <p:spPr>
          <a:xfrm>
            <a:off x="2286000" y="156363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منابع مورد نیاز فرآیند ها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9400A65-6849-45C7-AA7C-21BE03AF6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79830"/>
              </p:ext>
            </p:extLst>
          </p:nvPr>
        </p:nvGraphicFramePr>
        <p:xfrm>
          <a:off x="1475656" y="2249925"/>
          <a:ext cx="6096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408803113"/>
                    </a:ext>
                  </a:extLst>
                </a:gridCol>
                <a:gridCol w="1271464">
                  <a:extLst>
                    <a:ext uri="{9D8B030D-6E8A-4147-A177-3AD203B41FA5}">
                      <a16:colId xmlns:a16="http://schemas.microsoft.com/office/drawing/2014/main" val="33781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منبع ، ابزار و سیستم سخت افزاری و نرم افزاری مورد نیاز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سرور </a:t>
                      </a:r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6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6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38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512-023D-4351-B81B-BBCE1AA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>مشکلات و چالش های فرآیند ثبت اطلاعات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4D9-43FA-4D69-9A78-81C9249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24F2B-45A6-4C7C-B643-CD1F6AF4D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22142"/>
              </p:ext>
            </p:extLst>
          </p:nvPr>
        </p:nvGraphicFramePr>
        <p:xfrm>
          <a:off x="1043608" y="987574"/>
          <a:ext cx="7211144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1983523775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36097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اشتباه بودن اطلاعات 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9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کرش کردن سرور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805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B3895E3-28CB-43FF-A491-4A576CDAD4C8}"/>
              </a:ext>
            </a:extLst>
          </p:cNvPr>
          <p:cNvSpPr/>
          <p:nvPr/>
        </p:nvSpPr>
        <p:spPr>
          <a:xfrm>
            <a:off x="1514410" y="2340917"/>
            <a:ext cx="65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و چالش های فرآیند ارسال نتیجه درخواست ثبت نام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523D395-43C2-4AB9-903E-702F3B43C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677"/>
              </p:ext>
            </p:extLst>
          </p:nvPr>
        </p:nvGraphicFramePr>
        <p:xfrm>
          <a:off x="1403648" y="3043573"/>
          <a:ext cx="6653572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158005784"/>
                    </a:ext>
                  </a:extLst>
                </a:gridCol>
                <a:gridCol w="2477108">
                  <a:extLst>
                    <a:ext uri="{9D8B030D-6E8A-4147-A177-3AD203B41FA5}">
                      <a16:colId xmlns:a16="http://schemas.microsoft.com/office/drawing/2014/main" val="42928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اشتباه بودن آدرس فرستاده شده توسط 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کرش کردن سرور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6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2D1-C76D-4C94-AD49-D1A9229B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/>
            </a:r>
            <a:br>
              <a:rPr lang="fa-IR" sz="2800" dirty="0"/>
            </a:br>
            <a:r>
              <a:rPr lang="fa-IR" sz="2800" dirty="0"/>
              <a:t>مشکلات و چالش های فرآیند ارسال ایمیل دلخواه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D5C870-BDDC-466D-B994-EA49D9353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24779"/>
              </p:ext>
            </p:extLst>
          </p:nvPr>
        </p:nvGraphicFramePr>
        <p:xfrm>
          <a:off x="1115616" y="884466"/>
          <a:ext cx="70671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631183277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413265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حروف غیر معتبر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قالب غیر مجاز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233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25C1E-A1F2-4D2F-A109-DE627A0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49C7-AA23-4AD4-9321-169836DA429F}"/>
              </a:ext>
            </a:extLst>
          </p:cNvPr>
          <p:cNvSpPr/>
          <p:nvPr/>
        </p:nvSpPr>
        <p:spPr>
          <a:xfrm>
            <a:off x="508720" y="2211710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و چالش های فرآیند ارسال نتیجه صلاحیت ایمیل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DB7B101-2E08-43AF-8A4C-BC330728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68871"/>
              </p:ext>
            </p:extLst>
          </p:nvPr>
        </p:nvGraphicFramePr>
        <p:xfrm>
          <a:off x="1331640" y="2949654"/>
          <a:ext cx="670708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1886241651"/>
                    </a:ext>
                  </a:extLst>
                </a:gridCol>
                <a:gridCol w="2530624">
                  <a:extLst>
                    <a:ext uri="{9D8B030D-6E8A-4147-A177-3AD203B41FA5}">
                      <a16:colId xmlns:a16="http://schemas.microsoft.com/office/drawing/2014/main" val="377212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2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قالب غیر مجاز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9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حروف غیر معتبر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2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77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1786-D345-42C1-8635-FEE6BF81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>ایده های بهبود فرآیند درخواست ثبت نام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2BA00F-ED2F-4D68-B93E-66B97CD34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23586"/>
              </p:ext>
            </p:extLst>
          </p:nvPr>
        </p:nvGraphicFramePr>
        <p:xfrm>
          <a:off x="1043608" y="873626"/>
          <a:ext cx="7283152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4241973738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85342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4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پایگاه داده اصلی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7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سرور های قدرتمند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584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7865-5333-4EA8-99DD-E31F57B8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C8899-F4A8-4AAC-89D8-74365D3EC5C5}"/>
              </a:ext>
            </a:extLst>
          </p:cNvPr>
          <p:cNvSpPr/>
          <p:nvPr/>
        </p:nvSpPr>
        <p:spPr>
          <a:xfrm>
            <a:off x="1092695" y="2211710"/>
            <a:ext cx="7184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ایده های بهبود فرآیند ارسال نتیجه بررسی صلاحیت ایمیل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18A6072-EE26-4470-BBCC-97FDC60F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4931"/>
              </p:ext>
            </p:extLst>
          </p:nvPr>
        </p:nvGraphicFramePr>
        <p:xfrm>
          <a:off x="1547664" y="2879517"/>
          <a:ext cx="6096000" cy="175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37243835"/>
                    </a:ext>
                  </a:extLst>
                </a:gridCol>
                <a:gridCol w="1991544">
                  <a:extLst>
                    <a:ext uri="{9D8B030D-6E8A-4147-A177-3AD203B41FA5}">
                      <a16:colId xmlns:a16="http://schemas.microsoft.com/office/drawing/2014/main" val="16632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1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اخطار قبل از ارسال که مبادا ایمیل نا معتبر باشد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بررسی آدرس ایمیل با آدرس ثبت شده در پایگاه داده اصلی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6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6F14-5019-4E72-AA2F-D58071A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/>
            </a:r>
            <a:br>
              <a:rPr lang="fa-IR" sz="2800" dirty="0"/>
            </a:br>
            <a:r>
              <a:rPr lang="fa-IR" sz="2800" dirty="0"/>
              <a:t>ایده های بهبود فرآیند ارسال نتیجه صلاحیت ایمیل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51DBC5-976C-4ACA-A1C7-4B8A08EA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31487"/>
              </p:ext>
            </p:extLst>
          </p:nvPr>
        </p:nvGraphicFramePr>
        <p:xfrm>
          <a:off x="1043608" y="884466"/>
          <a:ext cx="7283152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178760986"/>
                    </a:ext>
                  </a:extLst>
                </a:gridCol>
                <a:gridCol w="1954560">
                  <a:extLst>
                    <a:ext uri="{9D8B030D-6E8A-4147-A177-3AD203B41FA5}">
                      <a16:colId xmlns:a16="http://schemas.microsoft.com/office/drawing/2014/main" val="193676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7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ارسال سریع ایمیل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بهبود سرور و سخت افزار کامپیوتر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669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3630-C78E-4FCE-ADC4-B72ACB6D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ACE10-875D-46C6-A3AC-636CC9549D57}"/>
              </a:ext>
            </a:extLst>
          </p:cNvPr>
          <p:cNvSpPr/>
          <p:nvPr/>
        </p:nvSpPr>
        <p:spPr>
          <a:xfrm>
            <a:off x="940768" y="2083177"/>
            <a:ext cx="7087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ایده های بهبود فرآیند ثبت اطلاعات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CEE494-825D-4F20-A891-66601834F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13717"/>
              </p:ext>
            </p:extLst>
          </p:nvPr>
        </p:nvGraphicFramePr>
        <p:xfrm>
          <a:off x="1524000" y="3252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48200">
                  <a:extLst>
                    <a:ext uri="{9D8B030D-6E8A-4147-A177-3AD203B41FA5}">
                      <a16:colId xmlns:a16="http://schemas.microsoft.com/office/drawing/2014/main" val="1604688648"/>
                    </a:ext>
                  </a:extLst>
                </a:gridCol>
                <a:gridCol w="1247800">
                  <a:extLst>
                    <a:ext uri="{9D8B030D-6E8A-4147-A177-3AD203B41FA5}">
                      <a16:colId xmlns:a16="http://schemas.microsoft.com/office/drawing/2014/main" val="76991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بهبود سرور و سخت افزار کامپیوتر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6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Context 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5" y="884466"/>
            <a:ext cx="6209403" cy="35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فرایند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213992" y="943594"/>
            <a:ext cx="4572000" cy="14830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دانشجو: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ثبت اطلاعات به منظور ثبت نام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ارسال ایمیل دلخواه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2485758"/>
            <a:ext cx="5166320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ادمین: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اطلاعات دانشجو به منظور ثبت نام و ذخیره ی اطلاعات در پایگاه داده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صحت ایمیل درخواست شده از جانب دانشجو و ذخیره ی آن در پایگاه داده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و مخازن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292080" y="2211710"/>
            <a:ext cx="3203848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کاربر (دانشجو)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ادمین (مدیر)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41962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41962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latin typeface="Calibri" panose="020F0502020204030204" pitchFamily="34" charset="0"/>
                <a:cs typeface="Calibri" panose="020F0502020204030204" pitchFamily="34" charset="0"/>
              </a:rPr>
              <a:t>مخازن داده:</a:t>
            </a:r>
          </a:p>
          <a:p>
            <a:pPr algn="r" rtl="1"/>
            <a:r>
              <a:rPr lang="fa-IR" sz="3200" dirty="0">
                <a:latin typeface="Calibri" panose="020F0502020204030204" pitchFamily="34" charset="0"/>
                <a:cs typeface="Calibri" panose="020F0502020204030204" pitchFamily="34" charset="0"/>
              </a:rPr>
              <a:t>پایگاه داده دانشگاه</a:t>
            </a:r>
          </a:p>
        </p:txBody>
      </p:sp>
    </p:spTree>
    <p:extLst>
      <p:ext uri="{BB962C8B-B14F-4D97-AF65-F5344CB8AC3E}">
        <p14:creationId xmlns:p14="http://schemas.microsoft.com/office/powerpoint/2010/main" val="1446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pperplate Gothic Bold" panose="020E0705020206020404" pitchFamily="34" charset="0"/>
              </a:rPr>
              <a:t>uml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نمودار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884466"/>
            <a:ext cx="6555828" cy="37097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ER </a:t>
            </a:r>
            <a:r>
              <a:rPr lang="fa-IR" dirty="0" smtClean="0">
                <a:latin typeface="Copperplate Gothic Bold" panose="020E0705020206020404" pitchFamily="34" charset="0"/>
              </a:rPr>
              <a:t>نمودار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1550"/>
            <a:ext cx="8496944" cy="40324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0" y="0"/>
            <a:ext cx="7812360" cy="884466"/>
          </a:xfrm>
        </p:spPr>
        <p:txBody>
          <a:bodyPr>
            <a:normAutofit/>
          </a:bodyPr>
          <a:lstStyle/>
          <a:p>
            <a:pPr algn="ctr"/>
            <a:r>
              <a:rPr lang="fa-I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نیازمندی های عملکردی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917340" y="890460"/>
            <a:ext cx="7560840" cy="386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به دیتابیس اصلی که شامل تمامی مشخصات دانشجو ( نام و نام خانوادگی ، شماره دانشجویی ، ترم ورودی و ... ) دسترسی داشته باشد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-سیستم باید امکان را به دانشجو بدهد تا بتواند آدرس را مطابق با سلیقه خود انتخاب کند ( مثل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تعدادی آدرس ایمیل مطابق با مشخصات دانشجو مثل نام ، نام خانوادگی ، ترم ورودی و ... پیشنهاد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داشته باشد تا در صورت فراموش شدن رمز ایمیل ، بتواند آن را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بازیابی کند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تا دانشجویان دانشگاه خوارزمی را از سایر دانشگاه ها تشخیص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بدهد که اگر کسی خواست رمز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را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تغییر دهد ،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اجازه ی چنین کاری را به او بدهد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‫آچار فرانسه‬‎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21" r="91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570">
            <a:off x="-71101" y="4175297"/>
            <a:ext cx="1677688" cy="7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ef9594efe8aec39539a27944fa055d34218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1226</Words>
  <Application>Microsoft Office PowerPoint</Application>
  <PresentationFormat>On-screen Show (16:9)</PresentationFormat>
  <Paragraphs>466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Copperplate Gothic Bold</vt:lpstr>
      <vt:lpstr>Symbol</vt:lpstr>
      <vt:lpstr>Office Theme</vt:lpstr>
      <vt:lpstr>PowerPoint Presentation</vt:lpstr>
      <vt:lpstr>)Storyشرح سیستم(</vt:lpstr>
      <vt:lpstr>WireFreame</vt:lpstr>
      <vt:lpstr>Context  Diagram </vt:lpstr>
      <vt:lpstr>فرایند ها</vt:lpstr>
      <vt:lpstr>موجودیت های خارجی و مخازن داده</vt:lpstr>
      <vt:lpstr>uml  نمودار</vt:lpstr>
      <vt:lpstr>ER نمودار</vt:lpstr>
      <vt:lpstr>نیازمندی های عملکردی</vt:lpstr>
      <vt:lpstr>نیازمندی های غیر عملکردی</vt:lpstr>
      <vt:lpstr>انتخاب پایگاه داده</vt:lpstr>
      <vt:lpstr>Front-end زبان توسعه </vt:lpstr>
      <vt:lpstr>اکتشاف فرایند-بازنگری</vt:lpstr>
      <vt:lpstr>اکتشاف فرایند-بررسی کنندگان</vt:lpstr>
      <vt:lpstr>اکتشاف فرایند-تاییدکننده نهایی</vt:lpstr>
      <vt:lpstr>شرح فرایند</vt:lpstr>
      <vt:lpstr>مشخصات فرآیند ثبت اطلاعات</vt:lpstr>
      <vt:lpstr>مشخصات فرآیند ارسال نتیجه درخواست ثبت نام</vt:lpstr>
      <vt:lpstr>مشخصات فرآیند ارسال ایمیل دلخواه</vt:lpstr>
      <vt:lpstr>مشخصات فرآیند نتیجه صلاحیت ایمیل</vt:lpstr>
      <vt:lpstr>مشخصات فرآیند ارسال اطلاعات</vt:lpstr>
      <vt:lpstr>مشخصات فرآیند ارسال نتیجه بررسی</vt:lpstr>
      <vt:lpstr>مشخصات فرآیند ارسال تایید ایمیل</vt:lpstr>
      <vt:lpstr>مشخصات فرآیند ارسال تایید ایمیل</vt:lpstr>
      <vt:lpstr>ورودی ها و خروجی های فرایند ثبت اطلاعات</vt:lpstr>
      <vt:lpstr>ورودی ها و خروجی های فرایند ارسال نتیجه ی درخواست ثبت نام</vt:lpstr>
      <vt:lpstr>ورودی ها و خروجی های فرایند ارسال ایمیل دلخواه</vt:lpstr>
      <vt:lpstr>ورودی ها و خروجی های فرایند ارسال نتیجه صلاحیت ایمیل</vt:lpstr>
      <vt:lpstr>ورودی های فرایند ارسال اطلاعات به ادمین</vt:lpstr>
      <vt:lpstr>ورودی های فرآیند ارسال ایمیل به منظور تایید</vt:lpstr>
      <vt:lpstr>PowerPoint Presentation</vt:lpstr>
      <vt:lpstr>مشکلات و چالش های فرآیند ثبت اطلاعات</vt:lpstr>
      <vt:lpstr> مشکلات و چالش های فرآیند ارسال ایمیل دلخواه </vt:lpstr>
      <vt:lpstr>ایده های بهبود فرآیند درخواست ثبت نام</vt:lpstr>
      <vt:lpstr> ایده های بهبود فرآیند ارسال نتیجه صلاحیت ایمیل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Mohsen</cp:lastModifiedBy>
  <cp:revision>70</cp:revision>
  <dcterms:created xsi:type="dcterms:W3CDTF">2014-04-01T16:27:38Z</dcterms:created>
  <dcterms:modified xsi:type="dcterms:W3CDTF">2019-11-04T03:43:36Z</dcterms:modified>
</cp:coreProperties>
</file>