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4"/>
    <p:restoredTop sz="94675"/>
  </p:normalViewPr>
  <p:slideViewPr>
    <p:cSldViewPr snapToGrid="0" snapToObjects="1">
      <p:cViewPr varScale="1">
        <p:scale>
          <a:sx n="140" d="100"/>
          <a:sy n="140" d="100"/>
        </p:scale>
        <p:origin x="215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652C5-7982-094A-9F86-D21722108B16}" type="datetimeFigureOut">
              <a:rPr lang="en-US" smtClean="0"/>
              <a:t>5/6/25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F681F-0C72-5346-843D-16F738452270}" type="slidenum">
              <a:rPr lang="en-US" smtClean="0"/>
              <a:t>‹#›</a:t>
            </a:fld>
            <a:endParaRPr lang="en-US"/>
          </a:p>
        </p:txBody>
      </p:sp>
    </p:spTree>
    <p:extLst>
      <p:ext uri="{BB962C8B-B14F-4D97-AF65-F5344CB8AC3E}">
        <p14:creationId xmlns:p14="http://schemas.microsoft.com/office/powerpoint/2010/main" val="3047781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I’ll walk you through my reproduction and extension of the 2020 BERT‑</a:t>
            </a:r>
            <a:r>
              <a:rPr lang="en-US" dirty="0" err="1"/>
              <a:t>deid</a:t>
            </a:r>
            <a:r>
              <a:rPr lang="en-US" dirty="0"/>
              <a:t> system for stripping PHI from clinical notes.</a:t>
            </a:r>
          </a:p>
        </p:txBody>
      </p:sp>
      <p:sp>
        <p:nvSpPr>
          <p:cNvPr id="4" name="Slide Number Placeholder 3"/>
          <p:cNvSpPr>
            <a:spLocks noGrp="1"/>
          </p:cNvSpPr>
          <p:nvPr>
            <p:ph type="sldNum" sz="quarter" idx="5"/>
          </p:nvPr>
        </p:nvSpPr>
        <p:spPr/>
        <p:txBody>
          <a:bodyPr/>
          <a:lstStyle/>
          <a:p>
            <a:fld id="{98CF681F-0C72-5346-843D-16F738452270}" type="slidenum">
              <a:rPr lang="en-US" smtClean="0"/>
              <a:t>1</a:t>
            </a:fld>
            <a:endParaRPr lang="en-US"/>
          </a:p>
        </p:txBody>
      </p:sp>
    </p:spTree>
    <p:extLst>
      <p:ext uri="{BB962C8B-B14F-4D97-AF65-F5344CB8AC3E}">
        <p14:creationId xmlns:p14="http://schemas.microsoft.com/office/powerpoint/2010/main" val="428282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Clinical text is a goldmine for research, but HIPAA forces us to remove personal identifiers first. Rule‑based systems catch almost everything but mis‑fire often, hurting precision. Johnson et al. showed transformers can keep both recall and precision high. My goal is to reproduce their results on the only public corpus still online—PhysioNet 2010—then test how robust the model is and package it for others.</a:t>
            </a:r>
          </a:p>
        </p:txBody>
      </p:sp>
      <p:sp>
        <p:nvSpPr>
          <p:cNvPr id="4" name="Slide Number Placeholder 3"/>
          <p:cNvSpPr>
            <a:spLocks noGrp="1"/>
          </p:cNvSpPr>
          <p:nvPr>
            <p:ph type="sldNum" sz="quarter" idx="5"/>
          </p:nvPr>
        </p:nvSpPr>
        <p:spPr/>
        <p:txBody>
          <a:bodyPr/>
          <a:lstStyle/>
          <a:p>
            <a:fld id="{98CF681F-0C72-5346-843D-16F738452270}" type="slidenum">
              <a:rPr lang="en-US" smtClean="0"/>
              <a:t>2</a:t>
            </a:fld>
            <a:endParaRPr lang="en-US"/>
          </a:p>
        </p:txBody>
      </p:sp>
    </p:spTree>
    <p:extLst>
      <p:ext uri="{BB962C8B-B14F-4D97-AF65-F5344CB8AC3E}">
        <p14:creationId xmlns:p14="http://schemas.microsoft.com/office/powerpoint/2010/main" val="721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paper fine‑tuned BERT as a token‑classifier over four corpora, mapping 18 granular tags into the eight HIPAA categories you see. Context from 12 transformer layers lets the model disambiguate names versus common words like ‘White’. They reported an impressive 98 F1.</a:t>
            </a:r>
          </a:p>
        </p:txBody>
      </p:sp>
      <p:sp>
        <p:nvSpPr>
          <p:cNvPr id="4" name="Slide Number Placeholder 3"/>
          <p:cNvSpPr>
            <a:spLocks noGrp="1"/>
          </p:cNvSpPr>
          <p:nvPr>
            <p:ph type="sldNum" sz="quarter" idx="5"/>
          </p:nvPr>
        </p:nvSpPr>
        <p:spPr/>
        <p:txBody>
          <a:bodyPr/>
          <a:lstStyle/>
          <a:p>
            <a:fld id="{98CF681F-0C72-5346-843D-16F738452270}" type="slidenum">
              <a:rPr lang="en-US" smtClean="0"/>
              <a:t>3</a:t>
            </a:fld>
            <a:endParaRPr lang="en-US"/>
          </a:p>
        </p:txBody>
      </p:sp>
    </p:spTree>
    <p:extLst>
      <p:ext uri="{BB962C8B-B14F-4D97-AF65-F5344CB8AC3E}">
        <p14:creationId xmlns:p14="http://schemas.microsoft.com/office/powerpoint/2010/main" val="1349186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n2c2 datasets were temporarily unavailable, I focused on PhysioNet. I aligned the raw </a:t>
            </a:r>
            <a:r>
              <a:rPr lang="en-US" dirty="0" err="1"/>
              <a:t>id.text</a:t>
            </a:r>
            <a:r>
              <a:rPr lang="en-US" dirty="0"/>
              <a:t> with its de‑identified companion </a:t>
            </a:r>
            <a:r>
              <a:rPr lang="en-US" dirty="0" err="1"/>
              <a:t>id.res</a:t>
            </a:r>
            <a:r>
              <a:rPr lang="en-US" dirty="0"/>
              <a:t>, labelled every [** … **] span as PHI, converted to JSONL, then </a:t>
            </a:r>
            <a:r>
              <a:rPr lang="en-US" dirty="0" err="1"/>
              <a:t>HuggingFace</a:t>
            </a:r>
            <a:r>
              <a:rPr lang="en-US" dirty="0"/>
              <a:t> </a:t>
            </a:r>
            <a:r>
              <a:rPr lang="en-US" dirty="0" err="1"/>
              <a:t>DatasetDict</a:t>
            </a:r>
            <a:r>
              <a:rPr lang="en-US" dirty="0"/>
              <a:t>. BERT‑base‑uncased was trained for three epochs with a 5‑e‑5 learning rate on a single A100—fifteen minutes start to finish.</a:t>
            </a:r>
          </a:p>
        </p:txBody>
      </p:sp>
      <p:sp>
        <p:nvSpPr>
          <p:cNvPr id="4" name="Slide Number Placeholder 3"/>
          <p:cNvSpPr>
            <a:spLocks noGrp="1"/>
          </p:cNvSpPr>
          <p:nvPr>
            <p:ph type="sldNum" sz="quarter" idx="5"/>
          </p:nvPr>
        </p:nvSpPr>
        <p:spPr/>
        <p:txBody>
          <a:bodyPr/>
          <a:lstStyle/>
          <a:p>
            <a:fld id="{98CF681F-0C72-5346-843D-16F738452270}" type="slidenum">
              <a:rPr lang="en-US" smtClean="0"/>
              <a:t>4</a:t>
            </a:fld>
            <a:endParaRPr lang="en-US"/>
          </a:p>
        </p:txBody>
      </p:sp>
    </p:spTree>
    <p:extLst>
      <p:ext uri="{BB962C8B-B14F-4D97-AF65-F5344CB8AC3E}">
        <p14:creationId xmlns:p14="http://schemas.microsoft.com/office/powerpoint/2010/main" val="343372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F1 is 98.0—just 0.3 below the original multi‑corpus figure, so the reproduction succeeds. Switching to a cased vocabulary or the 340‑million‑parameter large model buys only a tenth of a point. Overlaying four simple regexes for emails, SSNs, phones, and MRNs bumps recall from 98.1 to 99.3 per‑cent while losing one point of precision, which is a trade‑off we like in privacy‑critical settings.</a:t>
            </a:r>
          </a:p>
        </p:txBody>
      </p:sp>
      <p:sp>
        <p:nvSpPr>
          <p:cNvPr id="4" name="Slide Number Placeholder 3"/>
          <p:cNvSpPr>
            <a:spLocks noGrp="1"/>
          </p:cNvSpPr>
          <p:nvPr>
            <p:ph type="sldNum" sz="quarter" idx="5"/>
          </p:nvPr>
        </p:nvSpPr>
        <p:spPr/>
        <p:txBody>
          <a:bodyPr/>
          <a:lstStyle/>
          <a:p>
            <a:fld id="{98CF681F-0C72-5346-843D-16F738452270}" type="slidenum">
              <a:rPr lang="en-US" smtClean="0"/>
              <a:t>5</a:t>
            </a:fld>
            <a:endParaRPr lang="en-US"/>
          </a:p>
        </p:txBody>
      </p:sp>
    </p:spTree>
    <p:extLst>
      <p:ext uri="{BB962C8B-B14F-4D97-AF65-F5344CB8AC3E}">
        <p14:creationId xmlns:p14="http://schemas.microsoft.com/office/powerpoint/2010/main" val="110670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useful for the wider community I wrapped the entire model in a new </a:t>
            </a:r>
            <a:r>
              <a:rPr lang="en-US" dirty="0" err="1"/>
              <a:t>DeidTransformer</a:t>
            </a:r>
            <a:r>
              <a:rPr lang="en-US" dirty="0"/>
              <a:t> task inside </a:t>
            </a:r>
            <a:r>
              <a:rPr lang="en-US" dirty="0" err="1"/>
              <a:t>PyHealth</a:t>
            </a:r>
            <a:r>
              <a:rPr lang="en-US" dirty="0"/>
              <a:t>. With one line you can fine‑tune on any labelled dataset and slot it into </a:t>
            </a:r>
            <a:r>
              <a:rPr lang="en-US" dirty="0" err="1"/>
              <a:t>PyHealth’s</a:t>
            </a:r>
            <a:r>
              <a:rPr lang="en-US" dirty="0"/>
              <a:t> trainer. The pull request is open and already passes CI, so future students or clinicians can build on top without reinventing the wheel.</a:t>
            </a:r>
          </a:p>
        </p:txBody>
      </p:sp>
      <p:sp>
        <p:nvSpPr>
          <p:cNvPr id="4" name="Slide Number Placeholder 3"/>
          <p:cNvSpPr>
            <a:spLocks noGrp="1"/>
          </p:cNvSpPr>
          <p:nvPr>
            <p:ph type="sldNum" sz="quarter" idx="5"/>
          </p:nvPr>
        </p:nvSpPr>
        <p:spPr/>
        <p:txBody>
          <a:bodyPr/>
          <a:lstStyle/>
          <a:p>
            <a:fld id="{98CF681F-0C72-5346-843D-16F738452270}" type="slidenum">
              <a:rPr lang="en-US" smtClean="0"/>
              <a:t>6</a:t>
            </a:fld>
            <a:endParaRPr lang="en-US"/>
          </a:p>
        </p:txBody>
      </p:sp>
    </p:spTree>
    <p:extLst>
      <p:ext uri="{BB962C8B-B14F-4D97-AF65-F5344CB8AC3E}">
        <p14:creationId xmlns:p14="http://schemas.microsoft.com/office/powerpoint/2010/main" val="2782159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takeaways: first, transformer baselines are indeed strong—you don’t need anything larger than base size. Second, a pinch of regex still matters; it halves false negatives at very high recall. Third, dataset availability remains a pain point; once i2b2 comes back online I’ll re‑run to confirm cross‑domain generalization. Looking ahead I want to test NUMBERT for numeric identifiers and build a quick UI so clinicians can curate regex patterns themselves.</a:t>
            </a:r>
          </a:p>
        </p:txBody>
      </p:sp>
      <p:sp>
        <p:nvSpPr>
          <p:cNvPr id="4" name="Slide Number Placeholder 3"/>
          <p:cNvSpPr>
            <a:spLocks noGrp="1"/>
          </p:cNvSpPr>
          <p:nvPr>
            <p:ph type="sldNum" sz="quarter" idx="5"/>
          </p:nvPr>
        </p:nvSpPr>
        <p:spPr/>
        <p:txBody>
          <a:bodyPr/>
          <a:lstStyle/>
          <a:p>
            <a:fld id="{98CF681F-0C72-5346-843D-16F738452270}" type="slidenum">
              <a:rPr lang="en-US" smtClean="0"/>
              <a:t>7</a:t>
            </a:fld>
            <a:endParaRPr lang="en-US"/>
          </a:p>
        </p:txBody>
      </p:sp>
    </p:spTree>
    <p:extLst>
      <p:ext uri="{BB962C8B-B14F-4D97-AF65-F5344CB8AC3E}">
        <p14:creationId xmlns:p14="http://schemas.microsoft.com/office/powerpoint/2010/main" val="143005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5089"/>
            <a:ext cx="7772400" cy="1470025"/>
          </a:xfrm>
        </p:spPr>
        <p:txBody>
          <a:bodyPr>
            <a:normAutofit/>
          </a:bodyPr>
          <a:lstStyle/>
          <a:p>
            <a:r>
              <a:rPr lang="en-US" sz="1800" b="1" kern="1800" dirty="0">
                <a:effectLst/>
                <a:latin typeface="Times New Roman" panose="02020603050405020304" pitchFamily="18" charset="0"/>
                <a:ea typeface="Times New Roman" panose="02020603050405020304" pitchFamily="18" charset="0"/>
              </a:rPr>
              <a:t>Reproducing “Deidentification of free-text medical records using pre-trained bidirectional transformers”</a:t>
            </a:r>
            <a:br>
              <a:rPr lang="en-US" sz="1800" b="1" kern="1800" dirty="0">
                <a:effectLst/>
                <a:latin typeface="Times New Roman" panose="02020603050405020304" pitchFamily="18" charset="0"/>
                <a:ea typeface="Times New Roman" panose="02020603050405020304" pitchFamily="18" charset="0"/>
              </a:rPr>
            </a:br>
            <a:br>
              <a:rPr lang="en-US" sz="1800" b="1" kern="1800" dirty="0">
                <a:effectLst/>
                <a:latin typeface="Times New Roman" panose="02020603050405020304" pitchFamily="18" charset="0"/>
                <a:ea typeface="Times New Roman" panose="02020603050405020304" pitchFamily="18" charset="0"/>
              </a:rPr>
            </a:br>
            <a:r>
              <a:rPr lang="en-US" sz="1400" kern="1800" dirty="0" err="1">
                <a:effectLst/>
                <a:latin typeface="Times New Roman" panose="02020603050405020304" pitchFamily="18" charset="0"/>
                <a:ea typeface="Times New Roman" panose="02020603050405020304" pitchFamily="18" charset="0"/>
              </a:rPr>
              <a:t>Mohamadhossein</a:t>
            </a:r>
            <a:r>
              <a:rPr lang="en-US" sz="1400" kern="1800" dirty="0">
                <a:effectLst/>
                <a:latin typeface="Times New Roman" panose="02020603050405020304" pitchFamily="18" charset="0"/>
                <a:ea typeface="Times New Roman" panose="02020603050405020304" pitchFamily="18" charset="0"/>
              </a:rPr>
              <a:t> </a:t>
            </a:r>
            <a:r>
              <a:rPr lang="en-US" sz="1400" kern="1800" dirty="0" err="1">
                <a:effectLst/>
                <a:latin typeface="Times New Roman" panose="02020603050405020304" pitchFamily="18" charset="0"/>
                <a:ea typeface="Times New Roman" panose="02020603050405020304" pitchFamily="18" charset="0"/>
              </a:rPr>
              <a:t>Amirifardchime</a:t>
            </a:r>
            <a:br>
              <a:rPr lang="en-US" sz="1400" kern="1800" dirty="0">
                <a:latin typeface="Times New Roman" panose="02020603050405020304" pitchFamily="18" charset="0"/>
                <a:ea typeface="Times New Roman" panose="02020603050405020304" pitchFamily="18" charset="0"/>
              </a:rPr>
            </a:br>
            <a:r>
              <a:rPr lang="en-US" sz="1400" kern="1800" dirty="0">
                <a:latin typeface="Times New Roman" panose="02020603050405020304" pitchFamily="18" charset="0"/>
                <a:ea typeface="Times New Roman" panose="02020603050405020304" pitchFamily="18" charset="0"/>
              </a:rPr>
              <a:t>ma144</a:t>
            </a:r>
            <a:endParaRPr dirty="0"/>
          </a:p>
        </p:txBody>
      </p:sp>
      <p:sp>
        <p:nvSpPr>
          <p:cNvPr id="3" name="Subtitle 2"/>
          <p:cNvSpPr>
            <a:spLocks noGrp="1"/>
          </p:cNvSpPr>
          <p:nvPr>
            <p:ph type="subTitle" idx="1"/>
          </p:nvPr>
        </p:nvSpPr>
        <p:spPr>
          <a:xfrm>
            <a:off x="1417320" y="3145536"/>
            <a:ext cx="3712464" cy="1752600"/>
          </a:xfrm>
        </p:spPr>
        <p:txBody>
          <a:bodyPr>
            <a:normAutofit/>
          </a:bodyPr>
          <a:lstStyle/>
          <a:p>
            <a:pPr marR="0" lvl="0" rtl="0">
              <a:lnSpc>
                <a:spcPct val="115000"/>
              </a:lnSpc>
              <a:spcAft>
                <a:spcPts val="800"/>
              </a:spcAft>
              <a:buClr>
                <a:srgbClr val="212121"/>
              </a:buClr>
              <a:buSzPts val="900"/>
            </a:pPr>
            <a:r>
              <a:rPr lang="en-US" sz="1200" kern="100" dirty="0">
                <a:solidFill>
                  <a:srgbClr val="212121"/>
                </a:solidFill>
                <a:effectLst/>
                <a:latin typeface="Times New Roman" panose="02020603050405020304" pitchFamily="18" charset="0"/>
                <a:ea typeface="DengXian" panose="02010600030101010101" pitchFamily="2" charset="-122"/>
                <a:cs typeface="Arial" panose="020B0604020202020204" pitchFamily="34" charset="0"/>
              </a:rPr>
              <a:t>Johnson AEW, Bulgarelli L, Pollard TJ. Deidentification of free-text medical records using pre-trained bidirectional transformers. Proc ACM Conf Health Inference Learn (2020). 2020 Apr;2020:214-221. </a:t>
            </a:r>
            <a:r>
              <a:rPr lang="en-US" sz="1200" kern="100" dirty="0" err="1">
                <a:solidFill>
                  <a:srgbClr val="212121"/>
                </a:solidFill>
                <a:effectLst/>
                <a:latin typeface="Times New Roman" panose="02020603050405020304" pitchFamily="18" charset="0"/>
                <a:ea typeface="DengXian" panose="02010600030101010101" pitchFamily="2" charset="-122"/>
                <a:cs typeface="Arial" panose="020B0604020202020204" pitchFamily="34" charset="0"/>
              </a:rPr>
              <a:t>doi</a:t>
            </a:r>
            <a:r>
              <a:rPr lang="en-US" sz="1200" kern="100" dirty="0">
                <a:solidFill>
                  <a:srgbClr val="212121"/>
                </a:solidFill>
                <a:effectLst/>
                <a:latin typeface="Times New Roman" panose="02020603050405020304" pitchFamily="18" charset="0"/>
                <a:ea typeface="DengXian" panose="02010600030101010101" pitchFamily="2" charset="-122"/>
                <a:cs typeface="Arial" panose="020B0604020202020204" pitchFamily="34" charset="0"/>
              </a:rPr>
              <a:t>: 10.1145/3368555.3384455. </a:t>
            </a:r>
            <a:r>
              <a:rPr lang="en-US" sz="1200" kern="100" dirty="0" err="1">
                <a:solidFill>
                  <a:srgbClr val="212121"/>
                </a:solidFill>
                <a:effectLst/>
                <a:latin typeface="Times New Roman" panose="02020603050405020304" pitchFamily="18" charset="0"/>
                <a:ea typeface="DengXian" panose="02010600030101010101" pitchFamily="2" charset="-122"/>
                <a:cs typeface="Arial" panose="020B0604020202020204" pitchFamily="34" charset="0"/>
              </a:rPr>
              <a:t>Epub</a:t>
            </a:r>
            <a:r>
              <a:rPr lang="en-US" sz="1200" kern="100" dirty="0">
                <a:solidFill>
                  <a:srgbClr val="212121"/>
                </a:solidFill>
                <a:effectLst/>
                <a:latin typeface="Times New Roman" panose="02020603050405020304" pitchFamily="18" charset="0"/>
                <a:ea typeface="DengXian" panose="02010600030101010101" pitchFamily="2" charset="-122"/>
                <a:cs typeface="Arial" panose="020B0604020202020204" pitchFamily="34" charset="0"/>
              </a:rPr>
              <a:t> 2020 Apr 2. PMID: 34350426; PMCID: PMC8330601.</a:t>
            </a:r>
            <a:endParaRPr lang="en-US" sz="1200" kern="100" dirty="0">
              <a:effectLst/>
              <a:latin typeface="Aptos" panose="020B0004020202020204" pitchFamily="34" charset="0"/>
              <a:ea typeface="DengXian" panose="02010600030101010101" pitchFamily="2" charset="-122"/>
              <a:cs typeface="Arial" panose="020B0604020202020204" pitchFamily="34" charset="0"/>
            </a:endParaRPr>
          </a:p>
        </p:txBody>
      </p:sp>
      <p:pic>
        <p:nvPicPr>
          <p:cNvPr id="5" name="Picture 4" descr="A document with text and images&#10;&#10;AI-generated content may be incorrect.">
            <a:extLst>
              <a:ext uri="{FF2B5EF4-FFF2-40B4-BE49-F238E27FC236}">
                <a16:creationId xmlns:a16="http://schemas.microsoft.com/office/drawing/2014/main" id="{5A0138BE-7D03-5B89-927B-EA9F85321DAD}"/>
              </a:ext>
            </a:extLst>
          </p:cNvPr>
          <p:cNvPicPr>
            <a:picLocks noChangeAspect="1"/>
          </p:cNvPicPr>
          <p:nvPr/>
        </p:nvPicPr>
        <p:blipFill>
          <a:blip r:embed="rId5"/>
          <a:stretch>
            <a:fillRect/>
          </a:stretch>
        </p:blipFill>
        <p:spPr>
          <a:xfrm>
            <a:off x="5496940" y="2641854"/>
            <a:ext cx="2343262" cy="2996946"/>
          </a:xfrm>
          <a:prstGeom prst="rect">
            <a:avLst/>
          </a:prstGeom>
          <a:ln>
            <a:noFill/>
          </a:ln>
          <a:effectLst>
            <a:outerShdw blurRad="292100" dist="139700" dir="2700000" algn="tl" rotWithShape="0">
              <a:srgbClr val="333333">
                <a:alpha val="65000"/>
              </a:srgbClr>
            </a:outerShdw>
          </a:effectLst>
        </p:spPr>
      </p:pic>
      <p:pic>
        <p:nvPicPr>
          <p:cNvPr id="12" name="Audio 11">
            <a:extLst>
              <a:ext uri="{FF2B5EF4-FFF2-40B4-BE49-F238E27FC236}">
                <a16:creationId xmlns:a16="http://schemas.microsoft.com/office/drawing/2014/main" id="{9E8B2DA6-E34E-11DC-94C8-D6D3C47CAD2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243"/>
    </mc:Choice>
    <mc:Fallback>
      <p:transition spd="slow" advTm="212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 Problem &amp; Goal</a:t>
            </a:r>
          </a:p>
        </p:txBody>
      </p:sp>
      <p:sp>
        <p:nvSpPr>
          <p:cNvPr id="3" name="Content Placeholder 2"/>
          <p:cNvSpPr>
            <a:spLocks noGrp="1"/>
          </p:cNvSpPr>
          <p:nvPr>
            <p:ph idx="1"/>
          </p:nvPr>
        </p:nvSpPr>
        <p:spPr/>
        <p:txBody>
          <a:bodyPr/>
          <a:lstStyle/>
          <a:p>
            <a:pPr marL="0" indent="0">
              <a:buNone/>
            </a:pPr>
            <a:r>
              <a:rPr dirty="0"/>
              <a:t>Why de‑identify?</a:t>
            </a:r>
          </a:p>
          <a:p>
            <a:pPr marL="457200" lvl="1" indent="0">
              <a:buNone/>
            </a:pPr>
            <a:r>
              <a:rPr dirty="0"/>
              <a:t>• HIPAA mandates PHI removal from clinical text.</a:t>
            </a:r>
          </a:p>
          <a:p>
            <a:pPr marL="457200" lvl="1" indent="0">
              <a:buNone/>
            </a:pPr>
            <a:r>
              <a:rPr dirty="0"/>
              <a:t>• Rules: high recall, brittle precision.</a:t>
            </a:r>
          </a:p>
          <a:p>
            <a:pPr marL="457200" lvl="1" indent="0">
              <a:buNone/>
            </a:pPr>
            <a:endParaRPr lang="en-US" dirty="0"/>
          </a:p>
          <a:p>
            <a:pPr marL="457200" lvl="1" indent="0">
              <a:buNone/>
            </a:pPr>
            <a:r>
              <a:rPr dirty="0"/>
              <a:t>Goal: reproduce Johnson 2020 BERT‑</a:t>
            </a:r>
            <a:r>
              <a:rPr dirty="0" err="1"/>
              <a:t>deid</a:t>
            </a:r>
            <a:r>
              <a:rPr dirty="0"/>
              <a:t> on public data</a:t>
            </a:r>
            <a:br>
              <a:rPr dirty="0"/>
            </a:br>
            <a:r>
              <a:rPr dirty="0"/>
              <a:t>and test robustness.</a:t>
            </a:r>
          </a:p>
        </p:txBody>
      </p:sp>
      <p:pic>
        <p:nvPicPr>
          <p:cNvPr id="10" name="Audio 9">
            <a:extLst>
              <a:ext uri="{FF2B5EF4-FFF2-40B4-BE49-F238E27FC236}">
                <a16:creationId xmlns:a16="http://schemas.microsoft.com/office/drawing/2014/main" id="{2E02F018-8FA2-A9E5-DAE1-2585940AA73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1024"/>
    </mc:Choice>
    <mc:Fallback>
      <p:transition spd="slow" advTm="310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2 | Original Method</a:t>
            </a:r>
          </a:p>
        </p:txBody>
      </p:sp>
      <p:sp>
        <p:nvSpPr>
          <p:cNvPr id="3" name="Content Placeholder 2"/>
          <p:cNvSpPr>
            <a:spLocks noGrp="1"/>
          </p:cNvSpPr>
          <p:nvPr>
            <p:ph idx="1"/>
          </p:nvPr>
        </p:nvSpPr>
        <p:spPr/>
        <p:txBody>
          <a:bodyPr/>
          <a:lstStyle/>
          <a:p>
            <a:pPr marL="0" indent="0">
              <a:buNone/>
            </a:pPr>
            <a:endParaRPr lang="en-US" dirty="0"/>
          </a:p>
          <a:p>
            <a:pPr marL="0" indent="0">
              <a:buNone/>
            </a:pPr>
            <a:r>
              <a:rPr dirty="0"/>
              <a:t>Johnson et al. 2020:</a:t>
            </a:r>
          </a:p>
          <a:p>
            <a:pPr marL="457200" lvl="1" indent="0">
              <a:buNone/>
            </a:pPr>
            <a:r>
              <a:rPr dirty="0"/>
              <a:t>• Fine‑tunes BERT token classifier on 4 corpora.</a:t>
            </a:r>
          </a:p>
          <a:p>
            <a:pPr marL="457200" lvl="1" indent="0">
              <a:buNone/>
            </a:pPr>
            <a:r>
              <a:rPr dirty="0"/>
              <a:t>• 8 HIPAA label set, </a:t>
            </a:r>
            <a:r>
              <a:rPr dirty="0" err="1"/>
              <a:t>WordPiece</a:t>
            </a:r>
            <a:r>
              <a:rPr dirty="0"/>
              <a:t> tokens.</a:t>
            </a:r>
          </a:p>
          <a:p>
            <a:pPr marL="457200" lvl="1" indent="0">
              <a:buNone/>
            </a:pPr>
            <a:endParaRPr lang="en-US" dirty="0"/>
          </a:p>
          <a:p>
            <a:pPr marL="457200" lvl="1" indent="0">
              <a:buNone/>
            </a:pPr>
            <a:r>
              <a:rPr dirty="0"/>
              <a:t>Achieved 98 F1.</a:t>
            </a:r>
          </a:p>
        </p:txBody>
      </p:sp>
      <p:pic>
        <p:nvPicPr>
          <p:cNvPr id="10" name="Audio 9">
            <a:extLst>
              <a:ext uri="{FF2B5EF4-FFF2-40B4-BE49-F238E27FC236}">
                <a16:creationId xmlns:a16="http://schemas.microsoft.com/office/drawing/2014/main" id="{DB6CC979-17FF-21BA-4847-38D4904E16E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2936"/>
    </mc:Choice>
    <mc:Fallback>
      <p:transition spd="slow" advTm="229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3 | Reproduction Setup</a:t>
            </a:r>
          </a:p>
        </p:txBody>
      </p:sp>
      <p:sp>
        <p:nvSpPr>
          <p:cNvPr id="3" name="Content Placeholder 2"/>
          <p:cNvSpPr>
            <a:spLocks noGrp="1"/>
          </p:cNvSpPr>
          <p:nvPr>
            <p:ph idx="1"/>
          </p:nvPr>
        </p:nvSpPr>
        <p:spPr/>
        <p:txBody>
          <a:bodyPr/>
          <a:lstStyle/>
          <a:p>
            <a:pPr marL="0" indent="0">
              <a:buNone/>
            </a:pPr>
            <a:r>
              <a:rPr dirty="0"/>
              <a:t>Dataset &amp; pipeline</a:t>
            </a:r>
          </a:p>
          <a:p>
            <a:pPr marL="457200" lvl="1" indent="0">
              <a:buNone/>
            </a:pPr>
            <a:r>
              <a:rPr dirty="0"/>
              <a:t>• PhysioNet 2010 corpus (i2b2 offline).</a:t>
            </a:r>
          </a:p>
          <a:p>
            <a:pPr marL="457200" lvl="1" indent="0">
              <a:buNone/>
            </a:pPr>
            <a:r>
              <a:rPr dirty="0"/>
              <a:t>• Align </a:t>
            </a:r>
            <a:r>
              <a:rPr dirty="0" err="1"/>
              <a:t>id.text</a:t>
            </a:r>
            <a:r>
              <a:rPr dirty="0"/>
              <a:t> &amp; </a:t>
            </a:r>
            <a:r>
              <a:rPr dirty="0" err="1"/>
              <a:t>id.res</a:t>
            </a:r>
            <a:r>
              <a:rPr dirty="0"/>
              <a:t> → JSONL → HF Dataset.</a:t>
            </a:r>
          </a:p>
          <a:p>
            <a:pPr marL="457200" lvl="1" indent="0">
              <a:buNone/>
            </a:pPr>
            <a:r>
              <a:rPr dirty="0"/>
              <a:t>• BERT‑base‑uncased, </a:t>
            </a:r>
            <a:r>
              <a:rPr dirty="0" err="1"/>
              <a:t>lr</a:t>
            </a:r>
            <a:r>
              <a:rPr dirty="0"/>
              <a:t> 5e‑5, epochs 3, batch 4.</a:t>
            </a:r>
          </a:p>
        </p:txBody>
      </p:sp>
      <p:pic>
        <p:nvPicPr>
          <p:cNvPr id="18" name="Audio 17">
            <a:extLst>
              <a:ext uri="{FF2B5EF4-FFF2-40B4-BE49-F238E27FC236}">
                <a16:creationId xmlns:a16="http://schemas.microsoft.com/office/drawing/2014/main" id="{119F0A95-35BA-F1D7-16D3-EE9BC1B6A17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8912"/>
    </mc:Choice>
    <mc:Fallback>
      <p:transition spd="slow" advTm="389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4 | Key Results</a:t>
            </a:r>
          </a:p>
        </p:txBody>
      </p:sp>
      <p:sp>
        <p:nvSpPr>
          <p:cNvPr id="3" name="Content Placeholder 2"/>
          <p:cNvSpPr>
            <a:spLocks noGrp="1"/>
          </p:cNvSpPr>
          <p:nvPr>
            <p:ph idx="1"/>
          </p:nvPr>
        </p:nvSpPr>
        <p:spPr/>
        <p:txBody>
          <a:bodyPr/>
          <a:lstStyle/>
          <a:p>
            <a:pPr marL="0" indent="0">
              <a:buNone/>
            </a:pPr>
            <a:r>
              <a:rPr dirty="0"/>
              <a:t>Token‑level F1 on PhysioNet</a:t>
            </a:r>
          </a:p>
          <a:p>
            <a:pPr marL="457200" lvl="1" indent="0">
              <a:buNone/>
            </a:pPr>
            <a:r>
              <a:rPr dirty="0"/>
              <a:t>• Paper (multi‑corpus) 98.3</a:t>
            </a:r>
          </a:p>
          <a:p>
            <a:pPr marL="457200" lvl="1" indent="0">
              <a:buNone/>
            </a:pPr>
            <a:r>
              <a:rPr dirty="0"/>
              <a:t>• Ours (base‑uncased) 98.0</a:t>
            </a:r>
          </a:p>
          <a:p>
            <a:pPr marL="457200" lvl="1" indent="0">
              <a:buNone/>
            </a:pPr>
            <a:r>
              <a:rPr dirty="0"/>
              <a:t>• Base‑cased / Large ±0.1</a:t>
            </a:r>
          </a:p>
          <a:p>
            <a:pPr marL="457200" lvl="1" indent="0">
              <a:buNone/>
            </a:pPr>
            <a:endParaRPr lang="en-US" dirty="0"/>
          </a:p>
          <a:p>
            <a:pPr marL="457200" lvl="1" indent="0">
              <a:buNone/>
            </a:pPr>
            <a:r>
              <a:rPr dirty="0"/>
              <a:t>+ Regex overlay → Recall 99.3 %, F1 98.0</a:t>
            </a:r>
          </a:p>
        </p:txBody>
      </p:sp>
      <p:pic>
        <p:nvPicPr>
          <p:cNvPr id="14" name="Audio 13">
            <a:extLst>
              <a:ext uri="{FF2B5EF4-FFF2-40B4-BE49-F238E27FC236}">
                <a16:creationId xmlns:a16="http://schemas.microsoft.com/office/drawing/2014/main" id="{674C9DE4-4D23-2ACA-0156-9453369C808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7734"/>
    </mc:Choice>
    <mc:Fallback>
      <p:transition spd="slow" advTm="377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5 | PyHealth Contribution</a:t>
            </a:r>
          </a:p>
        </p:txBody>
      </p:sp>
      <p:sp>
        <p:nvSpPr>
          <p:cNvPr id="3" name="Content Placeholder 2"/>
          <p:cNvSpPr>
            <a:spLocks noGrp="1"/>
          </p:cNvSpPr>
          <p:nvPr>
            <p:ph idx="1"/>
          </p:nvPr>
        </p:nvSpPr>
        <p:spPr/>
        <p:txBody>
          <a:bodyPr/>
          <a:lstStyle/>
          <a:p>
            <a:pPr marL="0" indent="0">
              <a:buNone/>
            </a:pPr>
            <a:r>
              <a:rPr dirty="0" err="1"/>
              <a:t>DeidTransformer</a:t>
            </a:r>
            <a:r>
              <a:rPr dirty="0"/>
              <a:t> task</a:t>
            </a:r>
          </a:p>
          <a:p>
            <a:pPr marL="457200" lvl="1" indent="0">
              <a:buNone/>
            </a:pPr>
            <a:r>
              <a:rPr dirty="0"/>
              <a:t>```python</a:t>
            </a:r>
          </a:p>
          <a:p>
            <a:pPr marL="457200" lvl="1" indent="0">
              <a:buNone/>
            </a:pPr>
            <a:r>
              <a:rPr dirty="0"/>
              <a:t>from </a:t>
            </a:r>
            <a:r>
              <a:rPr dirty="0" err="1"/>
              <a:t>pyhealth.task</a:t>
            </a:r>
            <a:r>
              <a:rPr dirty="0"/>
              <a:t> import </a:t>
            </a:r>
            <a:r>
              <a:rPr dirty="0" err="1"/>
              <a:t>DeidTransformer</a:t>
            </a:r>
            <a:endParaRPr dirty="0"/>
          </a:p>
          <a:p>
            <a:pPr marL="457200" lvl="1" indent="0">
              <a:buNone/>
            </a:pPr>
            <a:r>
              <a:rPr dirty="0"/>
              <a:t>task = </a:t>
            </a:r>
            <a:r>
              <a:rPr dirty="0" err="1"/>
              <a:t>DeidTransformer</a:t>
            </a:r>
            <a:r>
              <a:rPr dirty="0"/>
              <a:t>()</a:t>
            </a:r>
          </a:p>
          <a:p>
            <a:pPr marL="457200" lvl="1" indent="0">
              <a:buNone/>
            </a:pPr>
            <a:r>
              <a:rPr dirty="0"/>
              <a:t>```</a:t>
            </a:r>
          </a:p>
          <a:p>
            <a:pPr marL="457200" lvl="1" indent="0">
              <a:buNone/>
            </a:pPr>
            <a:r>
              <a:rPr dirty="0"/>
              <a:t>• One‑line fine‑tune; unit test passes CI.</a:t>
            </a:r>
          </a:p>
          <a:p>
            <a:pPr marL="457200" lvl="1" indent="0">
              <a:buNone/>
            </a:pPr>
            <a:r>
              <a:rPr dirty="0"/>
              <a:t>PR: </a:t>
            </a:r>
            <a:r>
              <a:rPr dirty="0" err="1"/>
              <a:t>sunlabuiuc</a:t>
            </a:r>
            <a:r>
              <a:rPr dirty="0"/>
              <a:t>/PyHealth#</a:t>
            </a:r>
            <a:r>
              <a:rPr lang="en-US" dirty="0"/>
              <a:t>412</a:t>
            </a:r>
            <a:endParaRPr dirty="0"/>
          </a:p>
        </p:txBody>
      </p:sp>
      <p:pic>
        <p:nvPicPr>
          <p:cNvPr id="6" name="Audio 5">
            <a:extLst>
              <a:ext uri="{FF2B5EF4-FFF2-40B4-BE49-F238E27FC236}">
                <a16:creationId xmlns:a16="http://schemas.microsoft.com/office/drawing/2014/main" id="{46C8DD8B-F62A-78AF-984D-5EDC620275A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6834"/>
    </mc:Choice>
    <mc:Fallback>
      <p:transition spd="slow" advTm="268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6 | Takeaways &amp; Future</a:t>
            </a:r>
          </a:p>
        </p:txBody>
      </p:sp>
      <p:sp>
        <p:nvSpPr>
          <p:cNvPr id="3" name="Content Placeholder 2"/>
          <p:cNvSpPr>
            <a:spLocks noGrp="1"/>
          </p:cNvSpPr>
          <p:nvPr>
            <p:ph idx="1"/>
          </p:nvPr>
        </p:nvSpPr>
        <p:spPr/>
        <p:txBody>
          <a:bodyPr/>
          <a:lstStyle/>
          <a:p>
            <a:pPr marL="0" indent="0">
              <a:buNone/>
            </a:pPr>
            <a:r>
              <a:rPr dirty="0"/>
              <a:t>Takeaways</a:t>
            </a:r>
          </a:p>
          <a:p>
            <a:pPr marL="457200" lvl="1" indent="0">
              <a:buNone/>
            </a:pPr>
            <a:r>
              <a:rPr dirty="0"/>
              <a:t>• Reproduced within 0.3 F1 of paper.</a:t>
            </a:r>
          </a:p>
          <a:p>
            <a:pPr marL="457200" lvl="1" indent="0">
              <a:buNone/>
            </a:pPr>
            <a:r>
              <a:rPr dirty="0"/>
              <a:t>• Hybrid rules halve false negatives.</a:t>
            </a:r>
            <a:endParaRPr lang="en-US" dirty="0"/>
          </a:p>
          <a:p>
            <a:pPr marL="457200" lvl="1" indent="0">
              <a:buNone/>
            </a:pPr>
            <a:endParaRPr lang="en-US" dirty="0"/>
          </a:p>
          <a:p>
            <a:pPr marL="457200" lvl="1" indent="0">
              <a:buNone/>
            </a:pPr>
            <a:r>
              <a:rPr dirty="0"/>
              <a:t>Future</a:t>
            </a:r>
          </a:p>
          <a:p>
            <a:pPr marL="457200" lvl="1" indent="0">
              <a:buNone/>
            </a:pPr>
            <a:r>
              <a:rPr dirty="0"/>
              <a:t>• Numeracy‑aware encoders, multi‑corpus re‑run,</a:t>
            </a:r>
            <a:br>
              <a:rPr dirty="0"/>
            </a:br>
            <a:r>
              <a:rPr dirty="0"/>
              <a:t>regex‑GUI for clinicians.</a:t>
            </a:r>
          </a:p>
        </p:txBody>
      </p:sp>
      <p:pic>
        <p:nvPicPr>
          <p:cNvPr id="10" name="Audio 9">
            <a:extLst>
              <a:ext uri="{FF2B5EF4-FFF2-40B4-BE49-F238E27FC236}">
                <a16:creationId xmlns:a16="http://schemas.microsoft.com/office/drawing/2014/main" id="{9F152B1C-105B-2430-CFF7-F907A0FADA1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589280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3795"/>
    </mc:Choice>
    <mc:Fallback>
      <p:transition spd="slow" advTm="537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786</Words>
  <Application>Microsoft Macintosh PowerPoint</Application>
  <PresentationFormat>On-screen Show (4:3)</PresentationFormat>
  <Paragraphs>56</Paragraphs>
  <Slides>7</Slides>
  <Notes>7</Notes>
  <HiddenSlides>0</HiddenSlides>
  <MMClips>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Calibri</vt:lpstr>
      <vt:lpstr>Times New Roman</vt:lpstr>
      <vt:lpstr>Office Theme</vt:lpstr>
      <vt:lpstr>Reproducing “Deidentification of free-text medical records using pre-trained bidirectional transformers”  Mohamadhossein Amirifardchime ma144</vt:lpstr>
      <vt:lpstr>1 | Problem &amp; Goal</vt:lpstr>
      <vt:lpstr>2 | Original Method</vt:lpstr>
      <vt:lpstr>3 | Reproduction Setup</vt:lpstr>
      <vt:lpstr>4 | Key Results</vt:lpstr>
      <vt:lpstr>5 | PyHealth Contribution</vt:lpstr>
      <vt:lpstr>6 | Takeaways &amp; Future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Hossein Amiri</cp:lastModifiedBy>
  <cp:revision>4</cp:revision>
  <dcterms:created xsi:type="dcterms:W3CDTF">2013-01-27T09:14:16Z</dcterms:created>
  <dcterms:modified xsi:type="dcterms:W3CDTF">2025-05-06T14:22:42Z</dcterms:modified>
  <cp:category/>
</cp:coreProperties>
</file>