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0.tif" ContentType="image/tiff"/>
  <Override PartName="/ppt/media/image1.tif" ContentType="image/tiff"/>
  <Override PartName="/ppt/media/image14.png" ContentType="image/png"/>
  <Override PartName="/ppt/media/image5.png" ContentType="image/png"/>
  <Override PartName="/ppt/media/image3.png" ContentType="image/png"/>
  <Override PartName="/ppt/media/image15.png" ContentType="image/png"/>
  <Override PartName="/ppt/media/image6.png" ContentType="image/png"/>
  <Override PartName="/ppt/media/image7.png" ContentType="image/png"/>
  <Override PartName="/ppt/media/image12.jpeg" ContentType="image/jpeg"/>
  <Override PartName="/ppt/media/image11.png" ContentType="image/png"/>
  <Override PartName="/ppt/media/image2.png" ContentType="image/png"/>
  <Override PartName="/ppt/media/image8.png" ContentType="image/png"/>
  <Override PartName="/ppt/media/image9.png" ContentType="image/png"/>
  <Override PartName="/ppt/media/image13.png" ContentType="image/png"/>
  <Override PartName="/ppt/media/image4.png" ContentType="image/png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notesSlides/notesSlide5.xml" ContentType="application/vnd.openxmlformats-officedocument.presentationml.notesSlide+xml"/>
  <Override PartName="/ppt/notesSlides/_rels/notesSlide1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1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slide" Target="slides/slide13.xml"/><Relationship Id="rId27" Type="http://schemas.openxmlformats.org/officeDocument/2006/relationships/slide" Target="slides/slide14.xml"/><Relationship Id="rId28" Type="http://schemas.openxmlformats.org/officeDocument/2006/relationships/slide" Target="slides/slide15.xml"/><Relationship Id="rId29" Type="http://schemas.openxmlformats.org/officeDocument/2006/relationships/slide" Target="slides/slide16.xml"/><Relationship Id="rId30" Type="http://schemas.openxmlformats.org/officeDocument/2006/relationships/slide" Target="slides/slide17.xml"/><Relationship Id="rId3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dt" idx="22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ftr" idx="23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sldNum" idx="24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5D8833DB-D1BE-40CE-A9F8-A2B299D6EBFA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Answer: 10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3A9EC1C-2D9E-4D8E-A889-97F44DE979CF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Answer: 5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E38FB2F-6413-4434-8F97-CB1ADC779F2A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Answer: 10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955824C-272A-4C30-877B-875E0DB44DB6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Answer: 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03B909E-5FA3-4467-A4C6-5A326E1EAD28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Starter code: lab01.java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Answer key/ rubric: lab01_key.java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B1B9298-61DF-4DDE-85A5-C59B420C0FBC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73EA1EB-9643-4AAD-9965-AB2479EAA2CE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83C26EC-BB7F-4FEE-BD45-F3B69502D40C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71584C13-FC26-454F-ACE0-FE7D4FC7F2BB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299809A2-AFD9-4B9E-AF8F-948246D44C63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020B69D-F43E-489A-A0E1-B00E00E4A60B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60C0B5B-84C9-4EF5-BB38-CE4AA264D5FE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F8B6D480-DD85-4A38-ADC5-BC3E1D70E0F6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E3996E7-5B1B-4A0B-9AAF-4A3C77CD25F0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0720" cy="434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5840" y="1825560"/>
            <a:ext cx="5130720" cy="434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E63AE9F-AEE2-4B40-B676-F9F0DB9DFF21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1AE73080-C60E-42A5-BA12-3849C80585BD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F8E5D426-D037-4674-829F-18DD1CF79FB1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83F6C942-6E5E-4F4F-9C44-E6900CBE40A3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130A8F2-B4B3-42D6-9B16-5822E76593AB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ftr" idx="18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sldNum" idx="19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2081561-2775-4554-AE81-7B7CDF8ED43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5425EFF-9ECB-45E0-9786-B9C27831EF6A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BD251DA-6A76-4F05-A2FD-4F037C7BFE3A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6CA2010-C016-44F8-BBC1-DE0AAA86AF22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ftr" idx="6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sldNum" idx="7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3761BA7-7383-44D8-A54D-6D518EF30C1B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79062CF-8A12-4C7F-9835-B956880EEA6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0360" cy="434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25840" y="1825560"/>
            <a:ext cx="5130360" cy="434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675CD67-86B2-4C67-B32F-4D36602C6E52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ftr" idx="12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ldNum" idx="13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7B8A566-FAB1-4C59-9598-44A86BDCAF2D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5B5934A-B8B8-4216-B8BE-978F8FD2A53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8A482D8-3D37-4371-8A47-A31F8B8551F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tif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tif"/><Relationship Id="rId2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hyperlink" Target="https://introcs.cs.princeton.edu/java/11cheatsheet/" TargetMode="External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523880" y="462240"/>
            <a:ext cx="9142200" cy="1004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6000" spc="-1" strike="noStrike">
                <a:solidFill>
                  <a:schemeClr val="dk1"/>
                </a:solidFill>
                <a:latin typeface="Georgia"/>
              </a:rPr>
              <a:t>CS 170 Lab 01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2200" cy="165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My Name: Hossein Amiri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Ph.D. Student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20F6E84-C765-4084-B9E2-A9EA3F09BEFE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For Loops – Examples 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Content Placeholder 2"/>
          <p:cNvSpPr/>
          <p:nvPr/>
        </p:nvSpPr>
        <p:spPr>
          <a:xfrm>
            <a:off x="838080" y="1960560"/>
            <a:ext cx="10513800" cy="434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public class Square{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public static void main(String[] args){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Turtle t = new Turtle();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for(int i=0; i&lt;4; i++){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t.forward(100);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t.left(90);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}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}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}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94" name="Table 7"/>
          <p:cNvGraphicFramePr/>
          <p:nvPr/>
        </p:nvGraphicFramePr>
        <p:xfrm>
          <a:off x="6290640" y="2316600"/>
          <a:ext cx="5603760" cy="2224800"/>
        </p:xfrm>
        <a:graphic>
          <a:graphicData uri="http://schemas.openxmlformats.org/drawingml/2006/table">
            <a:tbl>
              <a:tblPr/>
              <a:tblGrid>
                <a:gridCol w="1868040"/>
                <a:gridCol w="1868040"/>
                <a:gridCol w="186804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Iteration #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Value of i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Condition met?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endParaRPr b="0" lang="en-US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endParaRPr b="0" lang="en-US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endParaRPr b="0" lang="en-US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endParaRPr b="0" lang="en-US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endParaRPr b="0" lang="en-US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5" name="TextBox 11"/>
          <p:cNvSpPr/>
          <p:nvPr/>
        </p:nvSpPr>
        <p:spPr>
          <a:xfrm>
            <a:off x="6290640" y="2692440"/>
            <a:ext cx="412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TextBox 12"/>
          <p:cNvSpPr/>
          <p:nvPr/>
        </p:nvSpPr>
        <p:spPr>
          <a:xfrm>
            <a:off x="6290640" y="3065040"/>
            <a:ext cx="412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Box 13"/>
          <p:cNvSpPr/>
          <p:nvPr/>
        </p:nvSpPr>
        <p:spPr>
          <a:xfrm>
            <a:off x="6290640" y="3423960"/>
            <a:ext cx="412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extBox 14"/>
          <p:cNvSpPr/>
          <p:nvPr/>
        </p:nvSpPr>
        <p:spPr>
          <a:xfrm>
            <a:off x="6290640" y="3809880"/>
            <a:ext cx="412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Box 15"/>
          <p:cNvSpPr/>
          <p:nvPr/>
        </p:nvSpPr>
        <p:spPr>
          <a:xfrm>
            <a:off x="6290640" y="4182840"/>
            <a:ext cx="412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TextBox 16"/>
          <p:cNvSpPr/>
          <p:nvPr/>
        </p:nvSpPr>
        <p:spPr>
          <a:xfrm>
            <a:off x="8153280" y="2692440"/>
            <a:ext cx="412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TextBox 17"/>
          <p:cNvSpPr/>
          <p:nvPr/>
        </p:nvSpPr>
        <p:spPr>
          <a:xfrm>
            <a:off x="8153280" y="3065040"/>
            <a:ext cx="412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TextBox 18"/>
          <p:cNvSpPr/>
          <p:nvPr/>
        </p:nvSpPr>
        <p:spPr>
          <a:xfrm>
            <a:off x="8153280" y="3437280"/>
            <a:ext cx="412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TextBox 19"/>
          <p:cNvSpPr/>
          <p:nvPr/>
        </p:nvSpPr>
        <p:spPr>
          <a:xfrm>
            <a:off x="8153280" y="3809880"/>
            <a:ext cx="412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TextBox 20"/>
          <p:cNvSpPr/>
          <p:nvPr/>
        </p:nvSpPr>
        <p:spPr>
          <a:xfrm>
            <a:off x="8153280" y="4182480"/>
            <a:ext cx="412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TextBox 21"/>
          <p:cNvSpPr/>
          <p:nvPr/>
        </p:nvSpPr>
        <p:spPr>
          <a:xfrm>
            <a:off x="10032840" y="2692440"/>
            <a:ext cx="582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Yes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TextBox 22"/>
          <p:cNvSpPr/>
          <p:nvPr/>
        </p:nvSpPr>
        <p:spPr>
          <a:xfrm>
            <a:off x="10032840" y="3065040"/>
            <a:ext cx="582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Yes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TextBox 23"/>
          <p:cNvSpPr/>
          <p:nvPr/>
        </p:nvSpPr>
        <p:spPr>
          <a:xfrm>
            <a:off x="10032840" y="3434760"/>
            <a:ext cx="582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Yes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TextBox 24"/>
          <p:cNvSpPr/>
          <p:nvPr/>
        </p:nvSpPr>
        <p:spPr>
          <a:xfrm>
            <a:off x="10032840" y="3809880"/>
            <a:ext cx="582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Yes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Box 25"/>
          <p:cNvSpPr/>
          <p:nvPr/>
        </p:nvSpPr>
        <p:spPr>
          <a:xfrm>
            <a:off x="10032840" y="4182480"/>
            <a:ext cx="582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No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10" name="Straight Connector 27"/>
          <p:cNvCxnSpPr/>
          <p:nvPr/>
        </p:nvCxnSpPr>
        <p:spPr>
          <a:xfrm>
            <a:off x="6290640" y="4367160"/>
            <a:ext cx="416520" cy="1800"/>
          </a:xfrm>
          <a:prstGeom prst="straightConnector1">
            <a:avLst/>
          </a:prstGeom>
          <a:ln w="41275">
            <a:solidFill>
              <a:srgbClr val="ff0000"/>
            </a:solidFill>
            <a:round/>
          </a:ln>
        </p:spPr>
      </p:cxn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701A9838-9196-4E42-84F6-EDC3423CD352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0" dur="indefinite" restart="never" nodeType="tmRoot">
          <p:childTnLst>
            <p:seq>
              <p:cTn id="131" dur="indefinite" nodeType="mainSeq">
                <p:childTnLst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How many times will “Blah” print?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Content Placeholder 7" descr=""/>
          <p:cNvPicPr/>
          <p:nvPr/>
        </p:nvPicPr>
        <p:blipFill>
          <a:blip r:embed="rId1"/>
          <a:stretch/>
        </p:blipFill>
        <p:spPr>
          <a:xfrm>
            <a:off x="2712960" y="2561760"/>
            <a:ext cx="6764040" cy="17326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577E9BE0-A1E2-43BF-B705-E97B611548EC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How many times will “Blah” print?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4" name="Content Placeholder 9" descr=""/>
          <p:cNvPicPr/>
          <p:nvPr/>
        </p:nvPicPr>
        <p:blipFill>
          <a:blip r:embed="rId1"/>
          <a:stretch/>
        </p:blipFill>
        <p:spPr>
          <a:xfrm>
            <a:off x="2725200" y="2603160"/>
            <a:ext cx="6739920" cy="16498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1D7F3E66-529D-4098-A150-256472685353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How many times will “Blah” print?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6" name="Content Placeholder 9" descr=""/>
          <p:cNvPicPr/>
          <p:nvPr/>
        </p:nvPicPr>
        <p:blipFill>
          <a:blip r:embed="rId1"/>
          <a:stretch/>
        </p:blipFill>
        <p:spPr>
          <a:xfrm>
            <a:off x="2608200" y="2505600"/>
            <a:ext cx="6973920" cy="18446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DE595FB7-5116-40FA-8CD3-EC3A222C2E36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How many times will “Blah” print?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8" name="Content Placeholder 13" descr=""/>
          <p:cNvPicPr/>
          <p:nvPr/>
        </p:nvPicPr>
        <p:blipFill>
          <a:blip r:embed="rId1"/>
          <a:stretch/>
        </p:blipFill>
        <p:spPr>
          <a:xfrm>
            <a:off x="2761200" y="2397960"/>
            <a:ext cx="6667920" cy="2060640"/>
          </a:xfrm>
          <a:prstGeom prst="rect">
            <a:avLst/>
          </a:prstGeom>
          <a:ln w="0">
            <a:noFill/>
          </a:ln>
        </p:spPr>
      </p:pic>
      <p:pic>
        <p:nvPicPr>
          <p:cNvPr id="119" name="Picture 14" descr=""/>
          <p:cNvPicPr/>
          <p:nvPr/>
        </p:nvPicPr>
        <p:blipFill>
          <a:blip r:embed="rId2"/>
          <a:srcRect l="0" t="0" r="0" b="17328"/>
          <a:stretch/>
        </p:blipFill>
        <p:spPr>
          <a:xfrm>
            <a:off x="9922680" y="136440"/>
            <a:ext cx="1996560" cy="20988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6E9DFB40-23ED-4B13-AB8A-E58E04E4A749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Hint: Turtle Shape Angles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2" name="Google Shape;252;p14" descr="Screen Shot 2019-01-27 at 2.41.36 PM.png"/>
          <p:cNvPicPr/>
          <p:nvPr/>
        </p:nvPicPr>
        <p:blipFill>
          <a:blip r:embed="rId1"/>
          <a:stretch/>
        </p:blipFill>
        <p:spPr>
          <a:xfrm>
            <a:off x="1981080" y="1677600"/>
            <a:ext cx="8092440" cy="3230640"/>
          </a:xfrm>
          <a:prstGeom prst="rect">
            <a:avLst/>
          </a:prstGeom>
          <a:ln w="0">
            <a:noFill/>
          </a:ln>
        </p:spPr>
      </p:pic>
      <p:sp>
        <p:nvSpPr>
          <p:cNvPr id="123" name="Google Shape;253;p14"/>
          <p:cNvSpPr/>
          <p:nvPr/>
        </p:nvSpPr>
        <p:spPr>
          <a:xfrm>
            <a:off x="3106080" y="4571280"/>
            <a:ext cx="1570320" cy="57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normAutofit/>
          </a:bodyPr>
          <a:p>
            <a:pPr defTabSz="914400">
              <a:lnSpc>
                <a:spcPct val="100000"/>
              </a:lnSpc>
            </a:pPr>
            <a:r>
              <a:rPr b="0" lang="en-US" sz="1500" spc="-1" strike="noStrike">
                <a:solidFill>
                  <a:srgbClr val="3f3f3f"/>
                </a:solidFill>
                <a:latin typeface="Georgia"/>
                <a:ea typeface="Century Gothic"/>
              </a:rPr>
              <a:t>numSides = </a:t>
            </a:r>
            <a:r>
              <a:rPr b="1" lang="en-US" sz="1500" spc="-1" strike="noStrike">
                <a:solidFill>
                  <a:srgbClr val="3f3f3f"/>
                </a:solidFill>
                <a:latin typeface="Georgia"/>
                <a:ea typeface="Century Gothic"/>
              </a:rPr>
              <a:t>3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Google Shape;254;p14"/>
          <p:cNvSpPr/>
          <p:nvPr/>
        </p:nvSpPr>
        <p:spPr>
          <a:xfrm>
            <a:off x="5076000" y="4577760"/>
            <a:ext cx="1570320" cy="57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normAutofit/>
          </a:bodyPr>
          <a:p>
            <a:pPr defTabSz="914400">
              <a:lnSpc>
                <a:spcPct val="100000"/>
              </a:lnSpc>
            </a:pPr>
            <a:r>
              <a:rPr b="0" lang="en-US" sz="1500" spc="-1" strike="noStrike">
                <a:solidFill>
                  <a:srgbClr val="3f3f3f"/>
                </a:solidFill>
                <a:latin typeface="Georgia"/>
                <a:ea typeface="Century Gothic"/>
              </a:rPr>
              <a:t>numSides = </a:t>
            </a:r>
            <a:r>
              <a:rPr b="1" lang="en-US" sz="1500" spc="-1" strike="noStrike">
                <a:solidFill>
                  <a:srgbClr val="3f3f3f"/>
                </a:solidFill>
                <a:latin typeface="Georgia"/>
                <a:ea typeface="Century Gothic"/>
              </a:rPr>
              <a:t>4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Google Shape;255;p14"/>
          <p:cNvSpPr/>
          <p:nvPr/>
        </p:nvSpPr>
        <p:spPr>
          <a:xfrm>
            <a:off x="7621920" y="4577400"/>
            <a:ext cx="1570320" cy="57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normAutofit/>
          </a:bodyPr>
          <a:p>
            <a:pPr defTabSz="914400">
              <a:lnSpc>
                <a:spcPct val="100000"/>
              </a:lnSpc>
            </a:pPr>
            <a:r>
              <a:rPr b="0" lang="en-US" sz="1500" spc="-1" strike="noStrike">
                <a:solidFill>
                  <a:srgbClr val="3f3f3f"/>
                </a:solidFill>
                <a:latin typeface="Georgia"/>
                <a:ea typeface="Century Gothic"/>
              </a:rPr>
              <a:t>numSides = </a:t>
            </a:r>
            <a:r>
              <a:rPr b="1" lang="en-US" sz="1500" spc="-1" strike="noStrike">
                <a:solidFill>
                  <a:srgbClr val="3f3f3f"/>
                </a:solidFill>
                <a:latin typeface="Georgia"/>
                <a:ea typeface="Century Gothic"/>
              </a:rPr>
              <a:t>5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26" name="Group 40"/>
          <p:cNvGrpSpPr/>
          <p:nvPr/>
        </p:nvGrpSpPr>
        <p:grpSpPr>
          <a:xfrm>
            <a:off x="6387840" y="2700720"/>
            <a:ext cx="853200" cy="811800"/>
            <a:chOff x="6387840" y="2700720"/>
            <a:chExt cx="853200" cy="811800"/>
          </a:xfrm>
        </p:grpSpPr>
        <p:sp>
          <p:nvSpPr>
            <p:cNvPr id="127" name="Google Shape;256;p14"/>
            <p:cNvSpPr/>
            <p:nvPr/>
          </p:nvSpPr>
          <p:spPr>
            <a:xfrm rot="16200000">
              <a:off x="6538320" y="3162240"/>
              <a:ext cx="418680" cy="281880"/>
            </a:xfrm>
            <a:prstGeom prst="curvedUpArrow">
              <a:avLst>
                <a:gd name="adj1" fmla="val 25000"/>
                <a:gd name="adj2" fmla="val 50000"/>
                <a:gd name="adj3" fmla="val 25000"/>
              </a:avLst>
            </a:prstGeom>
            <a:gradFill rotWithShape="0">
              <a:gsLst>
                <a:gs pos="0">
                  <a:srgbClr val="2c2c2c"/>
                </a:gs>
                <a:gs pos="69000">
                  <a:srgbClr val="000000"/>
                </a:gs>
                <a:gs pos="100000">
                  <a:srgbClr val="000000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200" spc="-1" strike="noStrike">
                <a:solidFill>
                  <a:schemeClr val="dk1"/>
                </a:solidFill>
                <a:latin typeface="Georgia"/>
                <a:ea typeface="Century Gothic"/>
              </a:endParaRPr>
            </a:p>
          </p:txBody>
        </p:sp>
        <p:sp>
          <p:nvSpPr>
            <p:cNvPr id="128" name="Google Shape;257;p14"/>
            <p:cNvSpPr/>
            <p:nvPr/>
          </p:nvSpPr>
          <p:spPr>
            <a:xfrm>
              <a:off x="6387840" y="2700720"/>
              <a:ext cx="853200" cy="370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t">
              <a:normAutofit/>
            </a:bodyPr>
            <a:p>
              <a:pPr defTabSz="914400">
                <a:lnSpc>
                  <a:spcPct val="80000"/>
                </a:lnSpc>
              </a:pPr>
              <a:r>
                <a:rPr b="0" lang="en-US" sz="1350" spc="-1" strike="noStrike">
                  <a:solidFill>
                    <a:srgbClr val="3f3f3f"/>
                  </a:solidFill>
                  <a:latin typeface="Georgia"/>
                  <a:ea typeface="Century Gothic"/>
                </a:rPr>
                <a:t>(360/</a:t>
              </a:r>
              <a:r>
                <a:rPr b="1" lang="en-US" sz="1350" spc="-1" strike="noStrike">
                  <a:solidFill>
                    <a:srgbClr val="3f3f3f"/>
                  </a:solidFill>
                  <a:latin typeface="Georgia"/>
                  <a:ea typeface="Century Gothic"/>
                </a:rPr>
                <a:t>4</a:t>
              </a:r>
              <a:r>
                <a:rPr b="0" lang="en-US" sz="1350" spc="-1" strike="noStrike">
                  <a:solidFill>
                    <a:srgbClr val="3f3f3f"/>
                  </a:solidFill>
                  <a:latin typeface="Georgia"/>
                  <a:ea typeface="Century Gothic"/>
                </a:rPr>
                <a:t>)°</a:t>
              </a:r>
              <a:endParaRPr b="0" lang="en-US" sz="135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9" name="Google Shape;258;p14"/>
            <p:cNvSpPr/>
            <p:nvPr/>
          </p:nvSpPr>
          <p:spPr>
            <a:xfrm>
              <a:off x="6626880" y="2937960"/>
              <a:ext cx="466200" cy="225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t">
              <a:normAutofit/>
            </a:bodyPr>
            <a:p>
              <a:pPr defTabSz="914400">
                <a:lnSpc>
                  <a:spcPct val="80000"/>
                </a:lnSpc>
              </a:pPr>
              <a:r>
                <a:rPr b="1" lang="en-US" sz="1350" spc="-1" strike="noStrike">
                  <a:solidFill>
                    <a:srgbClr val="3f3f3f"/>
                  </a:solidFill>
                  <a:latin typeface="Georgia"/>
                  <a:ea typeface="Century Gothic"/>
                </a:rPr>
                <a:t>90°</a:t>
              </a:r>
              <a:endParaRPr b="0" lang="en-US" sz="135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pic>
        <p:nvPicPr>
          <p:cNvPr id="130" name="Google Shape;259;p14" descr="360-degrees-icon-on-white-background-flat-style-vector-18042866.jpg"/>
          <p:cNvPicPr/>
          <p:nvPr/>
        </p:nvPicPr>
        <p:blipFill>
          <a:blip r:embed="rId2"/>
          <a:srcRect l="0" t="0" r="0" b="10546"/>
          <a:stretch/>
        </p:blipFill>
        <p:spPr>
          <a:xfrm>
            <a:off x="4157280" y="5089320"/>
            <a:ext cx="1207800" cy="1229760"/>
          </a:xfrm>
          <a:prstGeom prst="rect">
            <a:avLst/>
          </a:prstGeom>
          <a:ln w="0">
            <a:noFill/>
          </a:ln>
        </p:spPr>
      </p:pic>
      <p:grpSp>
        <p:nvGrpSpPr>
          <p:cNvPr id="131" name="Group 45"/>
          <p:cNvGrpSpPr/>
          <p:nvPr/>
        </p:nvGrpSpPr>
        <p:grpSpPr>
          <a:xfrm>
            <a:off x="3671280" y="2712960"/>
            <a:ext cx="853200" cy="758160"/>
            <a:chOff x="3671280" y="2712960"/>
            <a:chExt cx="853200" cy="758160"/>
          </a:xfrm>
        </p:grpSpPr>
        <p:sp>
          <p:nvSpPr>
            <p:cNvPr id="132" name="Google Shape;261;p14"/>
            <p:cNvSpPr/>
            <p:nvPr/>
          </p:nvSpPr>
          <p:spPr>
            <a:xfrm>
              <a:off x="3671280" y="2712960"/>
              <a:ext cx="853200" cy="370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t">
              <a:normAutofit/>
            </a:bodyPr>
            <a:p>
              <a:pPr defTabSz="914400">
                <a:lnSpc>
                  <a:spcPct val="80000"/>
                </a:lnSpc>
              </a:pPr>
              <a:r>
                <a:rPr b="0" lang="en-US" sz="1350" spc="-1" strike="noStrike">
                  <a:solidFill>
                    <a:srgbClr val="3f3f3f"/>
                  </a:solidFill>
                  <a:latin typeface="Georgia"/>
                  <a:ea typeface="Century Gothic"/>
                </a:rPr>
                <a:t>(360/</a:t>
              </a:r>
              <a:r>
                <a:rPr b="1" lang="en-US" sz="1350" spc="-1" strike="noStrike">
                  <a:solidFill>
                    <a:srgbClr val="3f3f3f"/>
                  </a:solidFill>
                  <a:latin typeface="Georgia"/>
                  <a:ea typeface="Century Gothic"/>
                </a:rPr>
                <a:t>3</a:t>
              </a:r>
              <a:r>
                <a:rPr b="0" lang="en-US" sz="1350" spc="-1" strike="noStrike">
                  <a:solidFill>
                    <a:srgbClr val="3f3f3f"/>
                  </a:solidFill>
                  <a:latin typeface="Georgia"/>
                  <a:ea typeface="Century Gothic"/>
                </a:rPr>
                <a:t>)°</a:t>
              </a:r>
              <a:endParaRPr b="0" lang="en-US" sz="135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3" name="Google Shape;262;p14"/>
            <p:cNvSpPr/>
            <p:nvPr/>
          </p:nvSpPr>
          <p:spPr>
            <a:xfrm rot="13532400">
              <a:off x="3830040" y="2990160"/>
              <a:ext cx="536760" cy="340200"/>
            </a:xfrm>
            <a:prstGeom prst="curvedUpArrow">
              <a:avLst>
                <a:gd name="adj1" fmla="val 25000"/>
                <a:gd name="adj2" fmla="val 50000"/>
                <a:gd name="adj3" fmla="val 25000"/>
              </a:avLst>
            </a:prstGeom>
            <a:gradFill rotWithShape="0">
              <a:gsLst>
                <a:gs pos="0">
                  <a:srgbClr val="2c2c2c"/>
                </a:gs>
                <a:gs pos="69000">
                  <a:srgbClr val="000000"/>
                </a:gs>
                <a:gs pos="100000">
                  <a:srgbClr val="000000"/>
                </a:gs>
              </a:gsLst>
              <a:lin ang="1893000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200" spc="-1" strike="noStrike">
                <a:solidFill>
                  <a:schemeClr val="dk1"/>
                </a:solidFill>
                <a:latin typeface="Georgia"/>
                <a:ea typeface="Century Gothic"/>
              </a:endParaRPr>
            </a:p>
          </p:txBody>
        </p:sp>
      </p:grpSp>
      <p:grpSp>
        <p:nvGrpSpPr>
          <p:cNvPr id="134" name="Group 48"/>
          <p:cNvGrpSpPr/>
          <p:nvPr/>
        </p:nvGrpSpPr>
        <p:grpSpPr>
          <a:xfrm>
            <a:off x="9086040" y="3159720"/>
            <a:ext cx="802800" cy="759960"/>
            <a:chOff x="9086040" y="3159720"/>
            <a:chExt cx="802800" cy="759960"/>
          </a:xfrm>
        </p:grpSpPr>
        <p:sp>
          <p:nvSpPr>
            <p:cNvPr id="135" name="Google Shape;264;p14"/>
            <p:cNvSpPr/>
            <p:nvPr/>
          </p:nvSpPr>
          <p:spPr>
            <a:xfrm>
              <a:off x="9087120" y="3159720"/>
              <a:ext cx="801720" cy="393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t">
              <a:normAutofit/>
            </a:bodyPr>
            <a:p>
              <a:pPr defTabSz="914400">
                <a:lnSpc>
                  <a:spcPct val="80000"/>
                </a:lnSpc>
              </a:pPr>
              <a:r>
                <a:rPr b="0" lang="en-US" sz="1200" spc="-1" strike="noStrike">
                  <a:solidFill>
                    <a:srgbClr val="3f3f3f"/>
                  </a:solidFill>
                  <a:latin typeface="Georgia"/>
                  <a:ea typeface="Century Gothic"/>
                </a:rPr>
                <a:t>(360/</a:t>
              </a:r>
              <a:r>
                <a:rPr b="1" lang="en-US" sz="1200" spc="-1" strike="noStrike">
                  <a:solidFill>
                    <a:srgbClr val="3f3f3f"/>
                  </a:solidFill>
                  <a:latin typeface="Georgia"/>
                  <a:ea typeface="Century Gothic"/>
                </a:rPr>
                <a:t>5</a:t>
              </a:r>
              <a:r>
                <a:rPr b="0" lang="en-US" sz="1200" spc="-1" strike="noStrike">
                  <a:solidFill>
                    <a:srgbClr val="3f3f3f"/>
                  </a:solidFill>
                  <a:latin typeface="Georgia"/>
                  <a:ea typeface="Century Gothic"/>
                </a:rPr>
                <a:t>)°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6" name="Google Shape;265;p14"/>
            <p:cNvSpPr/>
            <p:nvPr/>
          </p:nvSpPr>
          <p:spPr>
            <a:xfrm rot="16983000">
              <a:off x="9043920" y="3479760"/>
              <a:ext cx="505800" cy="315720"/>
            </a:xfrm>
            <a:prstGeom prst="curvedUpArrow">
              <a:avLst>
                <a:gd name="adj1" fmla="val 25000"/>
                <a:gd name="adj2" fmla="val 50000"/>
                <a:gd name="adj3" fmla="val 25000"/>
              </a:avLst>
            </a:prstGeom>
            <a:gradFill rotWithShape="0">
              <a:gsLst>
                <a:gs pos="0">
                  <a:srgbClr val="2c2c2c"/>
                </a:gs>
                <a:gs pos="69000">
                  <a:srgbClr val="000000"/>
                </a:gs>
                <a:gs pos="100000">
                  <a:srgbClr val="000000"/>
                </a:gs>
              </a:gsLst>
              <a:lin ang="78000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200" spc="-1" strike="noStrike">
                <a:solidFill>
                  <a:schemeClr val="dk1"/>
                </a:solidFill>
                <a:latin typeface="Georgia"/>
                <a:ea typeface="Century Gothic"/>
              </a:endParaRPr>
            </a:p>
          </p:txBody>
        </p:sp>
      </p:grpSp>
      <p:sp>
        <p:nvSpPr>
          <p:cNvPr id="137" name="Google Shape;266;p14"/>
          <p:cNvSpPr/>
          <p:nvPr/>
        </p:nvSpPr>
        <p:spPr>
          <a:xfrm>
            <a:off x="5794920" y="5428080"/>
            <a:ext cx="3516480" cy="69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1500" spc="-1" strike="noStrike">
                <a:solidFill>
                  <a:srgbClr val="3f3f3f"/>
                </a:solidFill>
                <a:latin typeface="Georgia"/>
                <a:ea typeface="Century Gothic"/>
              </a:rPr>
              <a:t>To draw a polygon, our Turtle’s </a:t>
            </a:r>
            <a:r>
              <a:rPr b="1" lang="en-US" sz="1500" spc="-1" strike="noStrike">
                <a:solidFill>
                  <a:srgbClr val="ff0000"/>
                </a:solidFill>
                <a:latin typeface="Georgia"/>
                <a:ea typeface="Century Gothic"/>
              </a:rPr>
              <a:t>rotating</a:t>
            </a:r>
            <a:r>
              <a:rPr b="1" lang="en-US" sz="1500" spc="-1" strike="noStrike">
                <a:solidFill>
                  <a:srgbClr val="3f3f3f"/>
                </a:solidFill>
                <a:latin typeface="Georgia"/>
                <a:ea typeface="Century Gothic"/>
              </a:rPr>
              <a:t> degree = 360/numSides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AA4F26C1-456D-4C53-8822-6AAC984C0A16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Hint: Turtle Shape Angles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0" name="Google Shape;272;p15" descr="Screen Shot 2019-01-29 at 8.47.06 PM.png"/>
          <p:cNvPicPr/>
          <p:nvPr/>
        </p:nvPicPr>
        <p:blipFill>
          <a:blip r:embed="rId1"/>
          <a:stretch/>
        </p:blipFill>
        <p:spPr>
          <a:xfrm>
            <a:off x="1770840" y="2682000"/>
            <a:ext cx="3022200" cy="2835000"/>
          </a:xfrm>
          <a:prstGeom prst="rect">
            <a:avLst/>
          </a:prstGeom>
          <a:ln w="0">
            <a:noFill/>
          </a:ln>
        </p:spPr>
      </p:pic>
      <p:pic>
        <p:nvPicPr>
          <p:cNvPr id="141" name="Google Shape;277;p15" descr="Screen Shot 2019-01-29 at 8.47.06 PM.png"/>
          <p:cNvPicPr/>
          <p:nvPr/>
        </p:nvPicPr>
        <p:blipFill>
          <a:blip r:embed="rId2"/>
          <a:stretch/>
        </p:blipFill>
        <p:spPr>
          <a:xfrm>
            <a:off x="4529520" y="2682000"/>
            <a:ext cx="3065040" cy="2853360"/>
          </a:xfrm>
          <a:prstGeom prst="rect">
            <a:avLst/>
          </a:prstGeom>
          <a:ln w="0">
            <a:noFill/>
          </a:ln>
        </p:spPr>
      </p:pic>
      <p:sp>
        <p:nvSpPr>
          <p:cNvPr id="142" name="Google Shape;278;p15"/>
          <p:cNvSpPr/>
          <p:nvPr/>
        </p:nvSpPr>
        <p:spPr>
          <a:xfrm>
            <a:off x="5877360" y="3332520"/>
            <a:ext cx="574200" cy="29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900" spc="-1" strike="noStrike">
                <a:solidFill>
                  <a:srgbClr val="0000ff"/>
                </a:solidFill>
                <a:latin typeface="Century Gothic"/>
                <a:ea typeface="Century Gothic"/>
              </a:rPr>
              <a:t>36°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Google Shape;279;p15"/>
          <p:cNvSpPr/>
          <p:nvPr/>
        </p:nvSpPr>
        <p:spPr>
          <a:xfrm>
            <a:off x="6647760" y="3795840"/>
            <a:ext cx="662040" cy="21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350" spc="-1" strike="noStrike">
                <a:solidFill>
                  <a:srgbClr val="0000ff"/>
                </a:solidFill>
                <a:latin typeface="Century Gothic"/>
                <a:ea typeface="Century Gothic"/>
              </a:rPr>
              <a:t>36°</a:t>
            </a:r>
            <a:endParaRPr b="0" lang="en-US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Google Shape;280;p15"/>
          <p:cNvSpPr/>
          <p:nvPr/>
        </p:nvSpPr>
        <p:spPr>
          <a:xfrm>
            <a:off x="6383880" y="4805280"/>
            <a:ext cx="483480" cy="23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900" spc="-1" strike="noStrike">
                <a:solidFill>
                  <a:srgbClr val="0000ff"/>
                </a:solidFill>
                <a:latin typeface="Century Gothic"/>
                <a:ea typeface="Century Gothic"/>
              </a:rPr>
              <a:t>36°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Google Shape;281;p15"/>
          <p:cNvSpPr/>
          <p:nvPr/>
        </p:nvSpPr>
        <p:spPr>
          <a:xfrm>
            <a:off x="5382000" y="4789080"/>
            <a:ext cx="546840" cy="29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900" spc="-1" strike="noStrike">
                <a:solidFill>
                  <a:srgbClr val="0000ff"/>
                </a:solidFill>
                <a:latin typeface="Century Gothic"/>
                <a:ea typeface="Century Gothic"/>
              </a:rPr>
              <a:t>36°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Google Shape;282;p15"/>
          <p:cNvSpPr/>
          <p:nvPr/>
        </p:nvSpPr>
        <p:spPr>
          <a:xfrm>
            <a:off x="5011560" y="3783960"/>
            <a:ext cx="483480" cy="23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980" spc="-1" strike="noStrike">
                <a:solidFill>
                  <a:srgbClr val="0000ff"/>
                </a:solidFill>
                <a:latin typeface="Century Gothic"/>
                <a:ea typeface="Century Gothic"/>
              </a:rPr>
              <a:t>36°</a:t>
            </a:r>
            <a:endParaRPr b="0" lang="en-US" sz="98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47" name="Google Shape;283;p15"/>
          <p:cNvCxnSpPr/>
          <p:nvPr/>
        </p:nvCxnSpPr>
        <p:spPr>
          <a:xfrm>
            <a:off x="4790520" y="3771720"/>
            <a:ext cx="3205080" cy="25560"/>
          </a:xfrm>
          <a:prstGeom prst="straightConnector1">
            <a:avLst/>
          </a:prstGeom>
          <a:ln w="76200">
            <a:solidFill>
              <a:srgbClr val="ed7d31"/>
            </a:solidFill>
            <a:round/>
            <a:tailEnd len="med" type="stealth" w="med"/>
          </a:ln>
        </p:spPr>
      </p:cxnSp>
      <p:sp>
        <p:nvSpPr>
          <p:cNvPr id="148" name="Google Shape;284;p15"/>
          <p:cNvSpPr/>
          <p:nvPr/>
        </p:nvSpPr>
        <p:spPr>
          <a:xfrm rot="3310200">
            <a:off x="7255800" y="3834360"/>
            <a:ext cx="279000" cy="61092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gradFill rotWithShape="0">
            <a:gsLst>
              <a:gs pos="0">
                <a:srgbClr val="4d9dbf"/>
              </a:gs>
              <a:gs pos="69000">
                <a:srgbClr val="2985ac"/>
              </a:gs>
              <a:gs pos="100000">
                <a:srgbClr val="267ea2"/>
              </a:gs>
            </a:gsLst>
            <a:lin ang="8706000"/>
          </a:gradFill>
          <a:ln w="9525">
            <a:solidFill>
              <a:srgbClr val="ed7d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350" spc="-1" strike="noStrike">
              <a:solidFill>
                <a:schemeClr val="dk1"/>
              </a:solidFill>
              <a:latin typeface="Century Gothic"/>
              <a:ea typeface="Century Gothic"/>
            </a:endParaRPr>
          </a:p>
        </p:txBody>
      </p:sp>
      <p:sp>
        <p:nvSpPr>
          <p:cNvPr id="149" name="Google Shape;285;p15"/>
          <p:cNvSpPr/>
          <p:nvPr/>
        </p:nvSpPr>
        <p:spPr>
          <a:xfrm>
            <a:off x="8492040" y="3497400"/>
            <a:ext cx="2715840" cy="71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500" spc="-1" strike="noStrike">
                <a:solidFill>
                  <a:srgbClr val="0c0c0c"/>
                </a:solidFill>
                <a:latin typeface="Georgia"/>
                <a:ea typeface="Century Gothic"/>
              </a:rPr>
              <a:t>What’s the Turtle’s rotation angle?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Google Shape;286;p15"/>
          <p:cNvSpPr/>
          <p:nvPr/>
        </p:nvSpPr>
        <p:spPr>
          <a:xfrm>
            <a:off x="9054720" y="4271400"/>
            <a:ext cx="1590480" cy="36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2100" spc="-1" strike="noStrike">
                <a:solidFill>
                  <a:srgbClr val="ff0000"/>
                </a:solidFill>
                <a:latin typeface="Georgia"/>
                <a:ea typeface="Century Gothic"/>
              </a:rPr>
              <a:t>144°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99A38DC1-D400-4233-A8E9-D30A8C857A88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7" dur="indefinite" restart="never" nodeType="tmRoot">
          <p:childTnLst>
            <p:seq>
              <p:cTn id="218" dur="indefinite" nodeType="mainSeq">
                <p:childTnLst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Lab Activity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4444"/>
          </a:bodyPr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void TGIF(Turtle t)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Draw the “TGIF” letters like image 1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void stars(Turtle t)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Draw 3 stars as in image 2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Your method should use a nested for loop (where makes most sense?)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Reminders/ Hints: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keep track of your discussions/ thinking/ challenges to include as comments in your submission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starter code available on Canvas under Modules -&gt; Lab Notes -&gt; Lab 01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you will need to reposition the turtle between calling each method (in main)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let me know if you have any questions or problems!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sldNum" idx="25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85B0532-2E19-4A26-B771-0B54A8C4094B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54" name="Picture 7" descr=""/>
          <p:cNvPicPr/>
          <p:nvPr/>
        </p:nvPicPr>
        <p:blipFill>
          <a:blip r:embed="rId1"/>
          <a:stretch/>
        </p:blipFill>
        <p:spPr>
          <a:xfrm>
            <a:off x="7319520" y="1423440"/>
            <a:ext cx="4752360" cy="1806840"/>
          </a:xfrm>
          <a:prstGeom prst="rect">
            <a:avLst/>
          </a:prstGeom>
          <a:ln w="0">
            <a:noFill/>
          </a:ln>
        </p:spPr>
      </p:pic>
      <p:pic>
        <p:nvPicPr>
          <p:cNvPr id="155" name="Picture 9" descr=""/>
          <p:cNvPicPr/>
          <p:nvPr/>
        </p:nvPicPr>
        <p:blipFill>
          <a:blip r:embed="rId2"/>
          <a:stretch/>
        </p:blipFill>
        <p:spPr>
          <a:xfrm>
            <a:off x="7717320" y="273960"/>
            <a:ext cx="3956400" cy="968400"/>
          </a:xfrm>
          <a:prstGeom prst="rect">
            <a:avLst/>
          </a:prstGeom>
          <a:ln w="0">
            <a:noFill/>
          </a:ln>
        </p:spPr>
      </p:pic>
      <p:sp>
        <p:nvSpPr>
          <p:cNvPr id="156" name="TextBox 10"/>
          <p:cNvSpPr/>
          <p:nvPr/>
        </p:nvSpPr>
        <p:spPr>
          <a:xfrm>
            <a:off x="7018920" y="574200"/>
            <a:ext cx="375120" cy="3639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TextBox 19"/>
          <p:cNvSpPr/>
          <p:nvPr/>
        </p:nvSpPr>
        <p:spPr>
          <a:xfrm>
            <a:off x="7018920" y="2143080"/>
            <a:ext cx="375120" cy="3639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F8E6DE8E-09AA-4E37-BA7D-A81FF7A9BFF1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Today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Introductions/ Lab Logistics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Review: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971640" indent="-51444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Java Programs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71640" indent="-51444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Turtle Graphics Library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71640" indent="-51444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For Loops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Questions?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Lab Assignment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1B287FF0-F8E6-4431-9C53-DB1D154F7AC2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General CS 170 Advice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Start homework assignments early!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They are longer, more challenging problems and will take some thinking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Do the practice quizzes!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They show you exactly what types of questions to expect on the quiz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Ask Questions!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Bring content-related questions from lecture to Lab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Go to office hours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" name="Picture 6" descr=""/>
          <p:cNvPicPr/>
          <p:nvPr/>
        </p:nvPicPr>
        <p:blipFill>
          <a:blip r:embed="rId1"/>
          <a:stretch/>
        </p:blipFill>
        <p:spPr>
          <a:xfrm>
            <a:off x="9402840" y="136440"/>
            <a:ext cx="2601000" cy="19666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2D092FCF-73B2-4A34-86EB-E2A334ECC396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A Java Program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2" name="Google Shape;92;p19" descr=""/>
          <p:cNvPicPr/>
          <p:nvPr/>
        </p:nvPicPr>
        <p:blipFill>
          <a:blip r:embed="rId1"/>
          <a:stretch/>
        </p:blipFill>
        <p:spPr>
          <a:xfrm>
            <a:off x="2403360" y="2495880"/>
            <a:ext cx="7171200" cy="2696040"/>
          </a:xfrm>
          <a:prstGeom prst="rect">
            <a:avLst/>
          </a:prstGeom>
          <a:ln w="0">
            <a:noFill/>
          </a:ln>
        </p:spPr>
      </p:pic>
      <p:sp>
        <p:nvSpPr>
          <p:cNvPr id="53" name="Google Shape;93;p19"/>
          <p:cNvSpPr/>
          <p:nvPr/>
        </p:nvSpPr>
        <p:spPr>
          <a:xfrm>
            <a:off x="8680320" y="1870200"/>
            <a:ext cx="141228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ff0000"/>
                </a:solidFill>
                <a:latin typeface="Georgia"/>
              </a:rPr>
              <a:t>comments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Google Shape;94;p19"/>
          <p:cNvSpPr/>
          <p:nvPr/>
        </p:nvSpPr>
        <p:spPr>
          <a:xfrm>
            <a:off x="1793520" y="5154840"/>
            <a:ext cx="243612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ff0000"/>
                </a:solidFill>
                <a:latin typeface="Georgia"/>
              </a:rPr>
              <a:t>function/method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Google Shape;95;p19"/>
          <p:cNvSpPr/>
          <p:nvPr/>
        </p:nvSpPr>
        <p:spPr>
          <a:xfrm>
            <a:off x="5298480" y="1970640"/>
            <a:ext cx="293364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ff0000"/>
                </a:solidFill>
                <a:latin typeface="Georgia"/>
              </a:rPr>
              <a:t>parameters/arguments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Google Shape;96;p19"/>
          <p:cNvSpPr/>
          <p:nvPr/>
        </p:nvSpPr>
        <p:spPr>
          <a:xfrm>
            <a:off x="5373000" y="5154840"/>
            <a:ext cx="278460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ff0000"/>
                </a:solidFill>
                <a:latin typeface="Georgia"/>
              </a:rPr>
              <a:t>statement(s)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Google Shape;97;p19"/>
          <p:cNvSpPr/>
          <p:nvPr/>
        </p:nvSpPr>
        <p:spPr>
          <a:xfrm>
            <a:off x="1770120" y="2009160"/>
            <a:ext cx="1790280" cy="33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ff0000"/>
                </a:solidFill>
                <a:latin typeface="Georgia"/>
              </a:rPr>
              <a:t>class name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Google Shape;98;p19"/>
          <p:cNvSpPr/>
          <p:nvPr/>
        </p:nvSpPr>
        <p:spPr>
          <a:xfrm>
            <a:off x="7928640" y="4576680"/>
            <a:ext cx="245772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ff0000"/>
                </a:solidFill>
                <a:latin typeface="Georgia"/>
              </a:rPr>
              <a:t>statement separator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9" name="Google Shape;99;p19"/>
          <p:cNvCxnSpPr/>
          <p:nvPr/>
        </p:nvCxnSpPr>
        <p:spPr>
          <a:xfrm>
            <a:off x="2768760" y="2422080"/>
            <a:ext cx="1675080" cy="1165320"/>
          </a:xfrm>
          <a:prstGeom prst="straightConnector1">
            <a:avLst/>
          </a:prstGeom>
          <a:ln w="19050">
            <a:solidFill>
              <a:srgbClr val="ff0000"/>
            </a:solidFill>
            <a:round/>
            <a:tailEnd len="med" type="triangle" w="med"/>
          </a:ln>
        </p:spPr>
      </p:cxnSp>
      <p:cxnSp>
        <p:nvCxnSpPr>
          <p:cNvPr id="60" name="Google Shape;100;p19"/>
          <p:cNvCxnSpPr/>
          <p:nvPr/>
        </p:nvCxnSpPr>
        <p:spPr>
          <a:xfrm flipH="1">
            <a:off x="6475320" y="2361600"/>
            <a:ext cx="292680" cy="1581480"/>
          </a:xfrm>
          <a:prstGeom prst="straightConnector1">
            <a:avLst/>
          </a:prstGeom>
          <a:ln w="19050">
            <a:solidFill>
              <a:srgbClr val="ff0000"/>
            </a:solidFill>
            <a:round/>
            <a:tailEnd len="med" type="triangle" w="med"/>
          </a:ln>
        </p:spPr>
      </p:cxnSp>
      <p:cxnSp>
        <p:nvCxnSpPr>
          <p:cNvPr id="61" name="Google Shape;101;p19"/>
          <p:cNvCxnSpPr/>
          <p:nvPr/>
        </p:nvCxnSpPr>
        <p:spPr>
          <a:xfrm flipH="1">
            <a:off x="8457480" y="2286360"/>
            <a:ext cx="931680" cy="385920"/>
          </a:xfrm>
          <a:prstGeom prst="straightConnector1">
            <a:avLst/>
          </a:prstGeom>
          <a:ln w="19050">
            <a:solidFill>
              <a:srgbClr val="ff0000"/>
            </a:solidFill>
            <a:round/>
            <a:tailEnd len="med" type="triangle" w="med"/>
          </a:ln>
        </p:spPr>
      </p:cxnSp>
      <p:cxnSp>
        <p:nvCxnSpPr>
          <p:cNvPr id="62" name="Google Shape;102;p19"/>
          <p:cNvCxnSpPr/>
          <p:nvPr/>
        </p:nvCxnSpPr>
        <p:spPr>
          <a:xfrm flipH="1">
            <a:off x="7577640" y="2316960"/>
            <a:ext cx="1811520" cy="1718640"/>
          </a:xfrm>
          <a:prstGeom prst="straightConnector1">
            <a:avLst/>
          </a:prstGeom>
          <a:ln w="19050">
            <a:solidFill>
              <a:srgbClr val="ff0000"/>
            </a:solidFill>
            <a:round/>
            <a:tailEnd len="med" type="triangle" w="med"/>
          </a:ln>
        </p:spPr>
      </p:cxnSp>
      <p:cxnSp>
        <p:nvCxnSpPr>
          <p:cNvPr id="63" name="Google Shape;103;p19"/>
          <p:cNvCxnSpPr/>
          <p:nvPr/>
        </p:nvCxnSpPr>
        <p:spPr>
          <a:xfrm flipV="1">
            <a:off x="2498400" y="4257000"/>
            <a:ext cx="730800" cy="1012320"/>
          </a:xfrm>
          <a:prstGeom prst="straightConnector1">
            <a:avLst/>
          </a:prstGeom>
          <a:ln w="19050">
            <a:solidFill>
              <a:srgbClr val="ff0000"/>
            </a:solidFill>
            <a:round/>
            <a:tailEnd len="med" type="triangle" w="med"/>
          </a:ln>
        </p:spPr>
      </p:cxnSp>
      <p:cxnSp>
        <p:nvCxnSpPr>
          <p:cNvPr id="64" name="Google Shape;104;p19"/>
          <p:cNvCxnSpPr/>
          <p:nvPr/>
        </p:nvCxnSpPr>
        <p:spPr>
          <a:xfrm flipH="1" flipV="1">
            <a:off x="5167440" y="4513680"/>
            <a:ext cx="824040" cy="755640"/>
          </a:xfrm>
          <a:prstGeom prst="straightConnector1">
            <a:avLst/>
          </a:prstGeom>
          <a:ln w="19050">
            <a:solidFill>
              <a:srgbClr val="ff0000"/>
            </a:solidFill>
            <a:round/>
            <a:tailEnd len="med" type="triangle" w="med"/>
          </a:ln>
        </p:spPr>
      </p:cxnSp>
      <p:cxnSp>
        <p:nvCxnSpPr>
          <p:cNvPr id="65" name="Google Shape;105;p19"/>
          <p:cNvCxnSpPr/>
          <p:nvPr/>
        </p:nvCxnSpPr>
        <p:spPr>
          <a:xfrm flipH="1" flipV="1">
            <a:off x="7317720" y="4467600"/>
            <a:ext cx="1039320" cy="214200"/>
          </a:xfrm>
          <a:prstGeom prst="straightConnector1">
            <a:avLst/>
          </a:prstGeom>
          <a:ln w="19050">
            <a:solidFill>
              <a:srgbClr val="ff0000"/>
            </a:solidFill>
            <a:round/>
            <a:tailEnd len="med" type="triangle" w="med"/>
          </a:ln>
        </p:spPr>
      </p:cxn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995E6FBA-5D3E-4CEB-8674-61D3FF98D24A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Java Programming Pipeline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8" name="Google Shape;111;p20" descr=""/>
          <p:cNvPicPr/>
          <p:nvPr/>
        </p:nvPicPr>
        <p:blipFill>
          <a:blip r:embed="rId1"/>
          <a:stretch/>
        </p:blipFill>
        <p:spPr>
          <a:xfrm>
            <a:off x="1523880" y="2262240"/>
            <a:ext cx="9142200" cy="2331720"/>
          </a:xfrm>
          <a:prstGeom prst="rect">
            <a:avLst/>
          </a:prstGeom>
          <a:ln w="0">
            <a:noFill/>
          </a:ln>
        </p:spPr>
      </p:pic>
      <p:sp>
        <p:nvSpPr>
          <p:cNvPr id="69" name="Google Shape;112;p20"/>
          <p:cNvSpPr/>
          <p:nvPr/>
        </p:nvSpPr>
        <p:spPr>
          <a:xfrm>
            <a:off x="9563400" y="5893920"/>
            <a:ext cx="2618280" cy="24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chemeClr val="lt2">
                    <a:lumMod val="90000"/>
                  </a:schemeClr>
                </a:solidFill>
                <a:latin typeface="Georgia"/>
              </a:rPr>
              <a:t>Source: </a:t>
            </a:r>
            <a:r>
              <a:rPr b="0" lang="en" sz="1000" spc="-1" strike="noStrike" u="sng">
                <a:solidFill>
                  <a:schemeClr val="lt2">
                    <a:lumMod val="90000"/>
                  </a:schemeClr>
                </a:solidFill>
                <a:uFillTx/>
                <a:latin typeface="Georgia"/>
                <a:hlinkClick r:id="rId2"/>
              </a:rPr>
              <a:t>Princeton, Intro to CS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8DE68D76-4653-4DF8-A429-05CEBFF221FC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151;p9" descr="Screen Shot 2019-01-16 at 9.16.08 AM.png"/>
          <p:cNvPicPr/>
          <p:nvPr/>
        </p:nvPicPr>
        <p:blipFill>
          <a:blip r:embed="rId1"/>
          <a:stretch/>
        </p:blipFill>
        <p:spPr>
          <a:xfrm>
            <a:off x="3161160" y="278280"/>
            <a:ext cx="5867640" cy="60760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950780E4-FCC0-491B-B935-B1052CFC4ABD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Draw a Square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5000" lnSpcReduction="20000"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public class Square{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public static void main(String[] args){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Turtle t = new Turtle();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t.forward(100);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t.left(90);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t.forward(100);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t.left(90);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t.forward(100);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t.left(90);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t.forward(100);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t.left(90);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Triangle 6"/>
          <p:cNvSpPr/>
          <p:nvPr/>
        </p:nvSpPr>
        <p:spPr>
          <a:xfrm rot="5400000">
            <a:off x="7723440" y="4435560"/>
            <a:ext cx="464040" cy="353880"/>
          </a:xfrm>
          <a:prstGeom prst="triangle">
            <a:avLst>
              <a:gd name="adj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4" name="Rectangle 7"/>
          <p:cNvSpPr/>
          <p:nvPr/>
        </p:nvSpPr>
        <p:spPr>
          <a:xfrm>
            <a:off x="7954560" y="1870200"/>
            <a:ext cx="2741400" cy="274140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98654656-9854-4213-99B0-753D9392840F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4" dur="indefinite" restart="never" nodeType="tmRoot">
          <p:childTnLst>
            <p:seq>
              <p:cTn id="55" dur="indefinite" nodeType="mainSeq">
                <p:childTnLst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0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3" dur="5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" dur="500"/>
                                        <p:tgtEl>
                                          <p:spTgt spid="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9" dur="500"/>
                                        <p:tgtEl>
                                          <p:spTgt spid="7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4" dur="500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9" dur="500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" dur="500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" dur="500"/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4" dur="500"/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9" dur="500"/>
                                        <p:tgtEl>
                                          <p:spTgt spid="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4" dur="500"/>
                                        <p:tgtEl>
                                          <p:spTgt spid="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9" dur="500"/>
                                        <p:tgtEl>
                                          <p:spTgt spid="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4" dur="500"/>
                                        <p:tgtEl>
                                          <p:spTgt spid="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For Loops – Why?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5000" lnSpcReduction="20000"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public class Square{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public static void main(String[] args){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Turtle t = new Turtle();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t.forward(100);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t.left(90);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t.forward(100);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t.left(90);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t.forward(100);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t.left(90);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t.forward(100);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t.left(90);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Right Brace 6"/>
          <p:cNvSpPr/>
          <p:nvPr/>
        </p:nvSpPr>
        <p:spPr>
          <a:xfrm>
            <a:off x="4809240" y="2912400"/>
            <a:ext cx="1403640" cy="2233440"/>
          </a:xfrm>
          <a:prstGeom prst="rightBrace">
            <a:avLst>
              <a:gd name="adj1" fmla="val 39156"/>
              <a:gd name="adj2" fmla="val 49242"/>
            </a:avLst>
          </a:prstGeom>
          <a:noFill/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8" name="TextBox 7"/>
          <p:cNvSpPr/>
          <p:nvPr/>
        </p:nvSpPr>
        <p:spPr>
          <a:xfrm>
            <a:off x="7120440" y="3234240"/>
            <a:ext cx="285984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for(int i=0; i&lt;4; i++){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t.forward(100);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t.left(90);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}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TextBox 8"/>
          <p:cNvSpPr/>
          <p:nvPr/>
        </p:nvSpPr>
        <p:spPr>
          <a:xfrm rot="21077400">
            <a:off x="8661960" y="4979520"/>
            <a:ext cx="2750040" cy="9126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avoids repeated code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easier to read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A7E91EC7-AA33-499E-BBBB-97222CE49BB3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5" dur="indefinite" restart="never" nodeType="tmRoot">
          <p:childTnLst>
            <p:seq>
              <p:cTn id="116" dur="indefinite" nodeType="mainSeq">
                <p:childTnLst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For Loops – Structure 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2" name="Google Shape;172;p11"/>
          <p:cNvGrpSpPr/>
          <p:nvPr/>
        </p:nvGrpSpPr>
        <p:grpSpPr>
          <a:xfrm>
            <a:off x="2750040" y="2289600"/>
            <a:ext cx="6689880" cy="2277000"/>
            <a:chOff x="2750040" y="2289600"/>
            <a:chExt cx="6689880" cy="2277000"/>
          </a:xfrm>
        </p:grpSpPr>
        <p:sp>
          <p:nvSpPr>
            <p:cNvPr id="83" name="Google Shape;173;p11"/>
            <p:cNvSpPr/>
            <p:nvPr/>
          </p:nvSpPr>
          <p:spPr>
            <a:xfrm>
              <a:off x="3560040" y="2289600"/>
              <a:ext cx="1442520" cy="411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1" lang="en-US" sz="1350" spc="-1" strike="noStrike">
                  <a:solidFill>
                    <a:srgbClr val="ff0000"/>
                  </a:solidFill>
                  <a:latin typeface="Century Gothic"/>
                  <a:ea typeface="Century Gothic"/>
                </a:rPr>
                <a:t>1  </a:t>
              </a:r>
              <a:endParaRPr b="0" lang="en-US" sz="1350" spc="-1" strike="noStrike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b="1" lang="en-US" sz="900" spc="-1" strike="noStrike">
                  <a:solidFill>
                    <a:srgbClr val="ff0000"/>
                  </a:solidFill>
                  <a:latin typeface="Century Gothic"/>
                  <a:ea typeface="Century Gothic"/>
                </a:rPr>
                <a:t>only one time</a:t>
              </a:r>
              <a:endParaRPr b="0" lang="en-US" sz="9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84" name="Google Shape;174;p11"/>
            <p:cNvGrpSpPr/>
            <p:nvPr/>
          </p:nvGrpSpPr>
          <p:grpSpPr>
            <a:xfrm>
              <a:off x="2750040" y="2554200"/>
              <a:ext cx="6689880" cy="2012400"/>
              <a:chOff x="2750040" y="2554200"/>
              <a:chExt cx="6689880" cy="2012400"/>
            </a:xfrm>
          </p:grpSpPr>
          <p:sp>
            <p:nvSpPr>
              <p:cNvPr id="85" name="Google Shape;175;p11"/>
              <p:cNvSpPr/>
              <p:nvPr/>
            </p:nvSpPr>
            <p:spPr>
              <a:xfrm>
                <a:off x="5871600" y="2554200"/>
                <a:ext cx="446760" cy="2736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68400" rIns="68400" tIns="34200" bIns="34200" anchor="t">
                <a:spAutoFit/>
              </a:bodyPr>
              <a:p>
                <a:pPr defTabSz="914400">
                  <a:lnSpc>
                    <a:spcPct val="100000"/>
                  </a:lnSpc>
                </a:pPr>
                <a:r>
                  <a:rPr b="1" lang="en-US" sz="1350" spc="-1" strike="noStrike">
                    <a:solidFill>
                      <a:srgbClr val="ff0000"/>
                    </a:solidFill>
                    <a:latin typeface="Century Gothic"/>
                    <a:ea typeface="Century Gothic"/>
                  </a:rPr>
                  <a:t>2</a:t>
                </a:r>
                <a:endParaRPr b="0" lang="en-US" sz="135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6" name="Google Shape;176;p11"/>
              <p:cNvSpPr/>
              <p:nvPr/>
            </p:nvSpPr>
            <p:spPr>
              <a:xfrm>
                <a:off x="7689240" y="2586600"/>
                <a:ext cx="446760" cy="2736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68400" rIns="68400" tIns="34200" bIns="34200" anchor="t">
                <a:spAutoFit/>
              </a:bodyPr>
              <a:p>
                <a:pPr defTabSz="914400">
                  <a:lnSpc>
                    <a:spcPct val="100000"/>
                  </a:lnSpc>
                </a:pPr>
                <a:r>
                  <a:rPr b="1" lang="en-US" sz="1350" spc="-1" strike="noStrike">
                    <a:solidFill>
                      <a:srgbClr val="ff0000"/>
                    </a:solidFill>
                    <a:latin typeface="Century Gothic"/>
                    <a:ea typeface="Century Gothic"/>
                  </a:rPr>
                  <a:t>4</a:t>
                </a:r>
                <a:endParaRPr b="0" lang="en-US" sz="135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7" name="Google Shape;177;p11"/>
              <p:cNvSpPr/>
              <p:nvPr/>
            </p:nvSpPr>
            <p:spPr>
              <a:xfrm rot="16200000">
                <a:off x="4180320" y="2239560"/>
                <a:ext cx="222480" cy="1989360"/>
              </a:xfrm>
              <a:prstGeom prst="rightBrace">
                <a:avLst>
                  <a:gd name="adj1" fmla="val 8333"/>
                  <a:gd name="adj2" fmla="val 50000"/>
                </a:avLst>
              </a:prstGeom>
              <a:noFill/>
              <a:ln w="127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68400" rIns="68400" tIns="34200" bIns="342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350" spc="-1" strike="noStrike">
                  <a:solidFill>
                    <a:srgbClr val="ff0000"/>
                  </a:solidFill>
                  <a:latin typeface="Century Gothic"/>
                  <a:ea typeface="Century Gothic"/>
                </a:endParaRPr>
              </a:p>
            </p:txBody>
          </p:sp>
          <p:sp>
            <p:nvSpPr>
              <p:cNvPr id="88" name="Google Shape;178;p11"/>
              <p:cNvSpPr/>
              <p:nvPr/>
            </p:nvSpPr>
            <p:spPr>
              <a:xfrm rot="16200000">
                <a:off x="5886000" y="2543040"/>
                <a:ext cx="219600" cy="1385640"/>
              </a:xfrm>
              <a:prstGeom prst="rightBrace">
                <a:avLst>
                  <a:gd name="adj1" fmla="val 8333"/>
                  <a:gd name="adj2" fmla="val 50000"/>
                </a:avLst>
              </a:prstGeom>
              <a:noFill/>
              <a:ln w="127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68400" rIns="68400" tIns="34200" bIns="342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350" spc="-1" strike="noStrike">
                  <a:solidFill>
                    <a:srgbClr val="ff0000"/>
                  </a:solidFill>
                  <a:latin typeface="Century Gothic"/>
                  <a:ea typeface="Century Gothic"/>
                </a:endParaRPr>
              </a:p>
            </p:txBody>
          </p:sp>
          <p:sp>
            <p:nvSpPr>
              <p:cNvPr id="89" name="Google Shape;179;p11"/>
              <p:cNvSpPr/>
              <p:nvPr/>
            </p:nvSpPr>
            <p:spPr>
              <a:xfrm rot="16200000">
                <a:off x="7803000" y="2002320"/>
                <a:ext cx="219600" cy="2485440"/>
              </a:xfrm>
              <a:prstGeom prst="rightBrace">
                <a:avLst>
                  <a:gd name="adj1" fmla="val 8333"/>
                  <a:gd name="adj2" fmla="val 50000"/>
                </a:avLst>
              </a:prstGeom>
              <a:noFill/>
              <a:ln w="127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68400" rIns="68400" tIns="34200" bIns="342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350" spc="-1" strike="noStrike">
                  <a:solidFill>
                    <a:srgbClr val="ff0000"/>
                  </a:solidFill>
                  <a:latin typeface="Century Gothic"/>
                  <a:ea typeface="Century Gothic"/>
                </a:endParaRPr>
              </a:p>
            </p:txBody>
          </p:sp>
          <p:pic>
            <p:nvPicPr>
              <p:cNvPr id="90" name="Google Shape;180;p11" descr=""/>
              <p:cNvPicPr/>
              <p:nvPr/>
            </p:nvPicPr>
            <p:blipFill>
              <a:blip r:embed="rId1"/>
              <a:stretch/>
            </p:blipFill>
            <p:spPr>
              <a:xfrm>
                <a:off x="2750040" y="3524040"/>
                <a:ext cx="6689880" cy="10425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91" name="Google Shape;181;p11"/>
              <p:cNvSpPr/>
              <p:nvPr/>
            </p:nvSpPr>
            <p:spPr>
              <a:xfrm>
                <a:off x="7354440" y="3879000"/>
                <a:ext cx="446760" cy="2736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68400" rIns="68400" tIns="34200" bIns="34200" anchor="t">
                <a:spAutoFit/>
              </a:bodyPr>
              <a:p>
                <a:pPr defTabSz="914400">
                  <a:lnSpc>
                    <a:spcPct val="100000"/>
                  </a:lnSpc>
                </a:pPr>
                <a:r>
                  <a:rPr b="1" lang="en-US" sz="1350" spc="-1" strike="noStrike">
                    <a:solidFill>
                      <a:srgbClr val="ff0000"/>
                    </a:solidFill>
                    <a:latin typeface="Century Gothic"/>
                    <a:ea typeface="Century Gothic"/>
                  </a:rPr>
                  <a:t>3</a:t>
                </a:r>
                <a:endParaRPr b="0" lang="en-US" sz="135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C0EC0415-35F9-43B3-B231-AD5982A92246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4512</TotalTime>
  <Application>LibreOffice/7.6.6.3$Linux_X86_64 LibreOffice_project/60$Build-3</Application>
  <AppVersion>15.0000</AppVersion>
  <Words>707</Words>
  <Paragraphs>166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2021-08-27T15:34:18Z</dcterms:created>
  <dc:creator>Julian, Abbey</dc:creator>
  <dc:description/>
  <dc:language>en-US</dc:language>
  <cp:lastModifiedBy/>
  <dcterms:modified xsi:type="dcterms:W3CDTF">2024-05-23T09:21:57Z</dcterms:modified>
  <cp:revision>39</cp:revision>
  <dc:subject/>
  <dc:title>CS 170 Lab 01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6</vt:i4>
  </property>
  <property fmtid="{D5CDD505-2E9C-101B-9397-08002B2CF9AE}" pid="3" name="PresentationFormat">
    <vt:lpwstr>Widescreen</vt:lpwstr>
  </property>
  <property fmtid="{D5CDD505-2E9C-101B-9397-08002B2CF9AE}" pid="4" name="Slides">
    <vt:i4>19</vt:i4>
  </property>
</Properties>
</file>