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tif" ContentType="image/tiff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DBA1121-64F8-46A0-88F9-835BC2EECEE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FB71D93-F62D-4006-9E82-C3E6DCE77D1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586108-FC77-4629-94F7-59B390FFB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78EED36-7FDD-450A-8F08-FA76B5AD45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6A8CC56-3B30-4F01-9A6C-D3555424A9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6D22EF-3149-44E4-BD1E-E7A0365555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A2E6CA-1B94-4086-B9B3-F13118A275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33CB59-6426-4E17-8CF4-336B6F22FF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0135164-77D5-4DC7-9295-842CD68FBC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5FD391E-28AA-453D-8D58-6DC8B7224B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BD0256B-DCFB-4AEE-883A-FCE6B5ED0E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1100D50-44A2-4501-8DA0-49A48CCC7B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A07F3B8-D461-42A8-AAAD-9779D4017E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EC2A45-62C2-40E5-8F73-4C4B5574AC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264EEB-012B-4101-973D-0E052DE9A3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Georgia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F6D5E9-ED7D-48C2-9FCC-055617A49D3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04AD48-50F2-4EB6-8102-552F839E00C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5B0589-8A58-4850-A586-896FEC81516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26DC22-8D6A-49AE-82A4-B7863C00104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68C3B8-F521-4646-9C0C-0ADC7D74289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114E18-8B4F-45E5-89DC-A521FC9F9DD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Georgia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2220D1-FF07-44B9-A886-F8E2FB431A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0D2737-DFD0-4775-90BE-3F06478196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252FDD-0924-4474-A605-A3D029202B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owlcation.com/stem/How-to-Convert-Decimal-to-Binary-and-Binary-to-Decimal" TargetMode="External"/><Relationship Id="rId2" Type="http://schemas.openxmlformats.org/officeDocument/2006/relationships/image" Target="../media/image5.tif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462240"/>
            <a:ext cx="9143640" cy="100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CS 170 Lab 09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CS 170 Fall 2021 Lab 09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7AB45F-08E1-477F-AA72-23ECF362A8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Fibonacci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3" name="Picture 6" descr=""/>
          <p:cNvPicPr/>
          <p:nvPr/>
        </p:nvPicPr>
        <p:blipFill>
          <a:blip r:embed="rId1"/>
          <a:stretch/>
        </p:blipFill>
        <p:spPr>
          <a:xfrm>
            <a:off x="6297120" y="136440"/>
            <a:ext cx="5580000" cy="2397960"/>
          </a:xfrm>
          <a:prstGeom prst="rect">
            <a:avLst/>
          </a:prstGeom>
          <a:ln w="0">
            <a:noFill/>
          </a:ln>
        </p:spPr>
      </p:pic>
      <p:sp>
        <p:nvSpPr>
          <p:cNvPr id="164" name="TextBox 7"/>
          <p:cNvSpPr/>
          <p:nvPr/>
        </p:nvSpPr>
        <p:spPr>
          <a:xfrm>
            <a:off x="3373560" y="216540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8"/>
          <p:cNvSpPr/>
          <p:nvPr/>
        </p:nvSpPr>
        <p:spPr>
          <a:xfrm>
            <a:off x="5065920" y="271116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fibonacci(4)+fibonacci(3)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9"/>
          <p:cNvCxnSpPr/>
          <p:nvPr/>
        </p:nvCxnSpPr>
        <p:spPr>
          <a:xfrm>
            <a:off x="4227480" y="2698560"/>
            <a:ext cx="74628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7" name="TextBox 26"/>
          <p:cNvSpPr/>
          <p:nvPr/>
        </p:nvSpPr>
        <p:spPr>
          <a:xfrm>
            <a:off x="3146400" y="376092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fibonacci(3)+fibonacci(2)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8" name="Straight Arrow Connector 27"/>
          <p:cNvCxnSpPr/>
          <p:nvPr/>
        </p:nvCxnSpPr>
        <p:spPr>
          <a:xfrm flipH="1">
            <a:off x="5065560" y="3217680"/>
            <a:ext cx="875160" cy="4575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69" name="TextBox 28"/>
          <p:cNvSpPr/>
          <p:nvPr/>
        </p:nvSpPr>
        <p:spPr>
          <a:xfrm>
            <a:off x="1463760" y="474012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fibonacci(2)+fibonacci(1)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29"/>
          <p:cNvSpPr/>
          <p:nvPr/>
        </p:nvSpPr>
        <p:spPr>
          <a:xfrm>
            <a:off x="9360" y="571968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fibonacci(1)+fibonacci(0)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Arrow Connector 33"/>
          <p:cNvCxnSpPr/>
          <p:nvPr/>
        </p:nvCxnSpPr>
        <p:spPr>
          <a:xfrm flipH="1">
            <a:off x="3473280" y="4194360"/>
            <a:ext cx="874800" cy="4575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72" name="Straight Arrow Connector 34"/>
          <p:cNvCxnSpPr/>
          <p:nvPr/>
        </p:nvCxnSpPr>
        <p:spPr>
          <a:xfrm flipH="1">
            <a:off x="960840" y="5159520"/>
            <a:ext cx="874800" cy="457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73" name="TextBox 35"/>
          <p:cNvSpPr/>
          <p:nvPr/>
        </p:nvSpPr>
        <p:spPr>
          <a:xfrm>
            <a:off x="4748760" y="473616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fibonacci(1)+fibonacci(0)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Straight Arrow Connector 36"/>
          <p:cNvCxnSpPr/>
          <p:nvPr/>
        </p:nvCxnSpPr>
        <p:spPr>
          <a:xfrm>
            <a:off x="5194440" y="4192920"/>
            <a:ext cx="518400" cy="435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75" name="TextBox 37"/>
          <p:cNvSpPr/>
          <p:nvPr/>
        </p:nvSpPr>
        <p:spPr>
          <a:xfrm>
            <a:off x="7860240" y="376092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fibonacci(2)+fibonacci(1)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Straight Arrow Connector 38"/>
          <p:cNvCxnSpPr/>
          <p:nvPr/>
        </p:nvCxnSpPr>
        <p:spPr>
          <a:xfrm>
            <a:off x="7228800" y="3164040"/>
            <a:ext cx="2086200" cy="448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77" name="TextBox 39"/>
          <p:cNvSpPr/>
          <p:nvPr/>
        </p:nvSpPr>
        <p:spPr>
          <a:xfrm>
            <a:off x="7860240" y="4755600"/>
            <a:ext cx="29084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fibonacci(1)+fibonacci(0)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40"/>
          <p:cNvCxnSpPr/>
          <p:nvPr/>
        </p:nvCxnSpPr>
        <p:spPr>
          <a:xfrm>
            <a:off x="8610480" y="4216680"/>
            <a:ext cx="698400" cy="5194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79" name="TextBox 41"/>
          <p:cNvSpPr/>
          <p:nvPr/>
        </p:nvSpPr>
        <p:spPr>
          <a:xfrm>
            <a:off x="1680120" y="5283000"/>
            <a:ext cx="31032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42"/>
          <p:cNvCxnSpPr/>
          <p:nvPr/>
        </p:nvCxnSpPr>
        <p:spPr>
          <a:xfrm flipV="1">
            <a:off x="1990800" y="5211720"/>
            <a:ext cx="373680" cy="53100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81" name="TextBox 44"/>
          <p:cNvSpPr/>
          <p:nvPr/>
        </p:nvSpPr>
        <p:spPr>
          <a:xfrm>
            <a:off x="2990880" y="4259160"/>
            <a:ext cx="31032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Straight Arrow Connector 45"/>
          <p:cNvCxnSpPr/>
          <p:nvPr/>
        </p:nvCxnSpPr>
        <p:spPr>
          <a:xfrm flipV="1">
            <a:off x="3301560" y="4187880"/>
            <a:ext cx="373680" cy="5306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83" name="TextBox 46"/>
          <p:cNvSpPr/>
          <p:nvPr/>
        </p:nvSpPr>
        <p:spPr>
          <a:xfrm>
            <a:off x="4510440" y="3241080"/>
            <a:ext cx="31032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Straight Arrow Connector 47"/>
          <p:cNvCxnSpPr/>
          <p:nvPr/>
        </p:nvCxnSpPr>
        <p:spPr>
          <a:xfrm flipV="1">
            <a:off x="4820760" y="3169800"/>
            <a:ext cx="374040" cy="5306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85" name="TextBox 48"/>
          <p:cNvSpPr/>
          <p:nvPr/>
        </p:nvSpPr>
        <p:spPr>
          <a:xfrm>
            <a:off x="5867640" y="4335480"/>
            <a:ext cx="31032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49"/>
          <p:cNvCxnSpPr/>
          <p:nvPr/>
        </p:nvCxnSpPr>
        <p:spPr>
          <a:xfrm flipH="1" flipV="1">
            <a:off x="6095880" y="4180320"/>
            <a:ext cx="652680" cy="46080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87" name="TextBox 52"/>
          <p:cNvSpPr/>
          <p:nvPr/>
        </p:nvSpPr>
        <p:spPr>
          <a:xfrm>
            <a:off x="9364320" y="4366800"/>
            <a:ext cx="31032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8" name="Straight Arrow Connector 53"/>
          <p:cNvCxnSpPr/>
          <p:nvPr/>
        </p:nvCxnSpPr>
        <p:spPr>
          <a:xfrm flipH="1" flipV="1">
            <a:off x="9675000" y="4177800"/>
            <a:ext cx="199440" cy="60768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89" name="TextBox 55"/>
          <p:cNvSpPr/>
          <p:nvPr/>
        </p:nvSpPr>
        <p:spPr>
          <a:xfrm>
            <a:off x="9642960" y="3004200"/>
            <a:ext cx="31032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0" name="Straight Arrow Connector 56"/>
          <p:cNvCxnSpPr/>
          <p:nvPr/>
        </p:nvCxnSpPr>
        <p:spPr>
          <a:xfrm flipH="1" flipV="1">
            <a:off x="8153280" y="2946240"/>
            <a:ext cx="1721160" cy="6080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91" name="TextBox 58"/>
          <p:cNvSpPr/>
          <p:nvPr/>
        </p:nvSpPr>
        <p:spPr>
          <a:xfrm>
            <a:off x="5801040" y="1932480"/>
            <a:ext cx="310320" cy="363960"/>
          </a:xfrm>
          <a:prstGeom prst="rect">
            <a:avLst/>
          </a:prstGeom>
          <a:noFill/>
          <a:ln w="76200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accent1"/>
                </a:solidFill>
                <a:latin typeface="Georgia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Arrow Connector 59"/>
          <p:cNvCxnSpPr/>
          <p:nvPr/>
        </p:nvCxnSpPr>
        <p:spPr>
          <a:xfrm flipH="1" flipV="1">
            <a:off x="5374800" y="2474280"/>
            <a:ext cx="922680" cy="17928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5C56DF-91B9-4E32-B539-12F1B044BF0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>
                  <a:tint val="75000"/>
                </a:schemeClr>
              </a:solidFill>
              <a:latin typeface="Georgi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1E06BA6-15F8-4DD1-A6F6-260C6CF0FAE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80000" y="1573920"/>
            <a:ext cx="11826720" cy="490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Write two functions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String decimalToBinary(int d)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and </a:t>
            </a:r>
            <a:br>
              <a:rPr sz="2800"/>
            </a:b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int binaryToDecimal(String b)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that convert numbers between decimal and binary representations.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Your implementations must use recursion (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Georgia"/>
              </a:rPr>
              <a:t>no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loops allowed).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Binary numbers are represented as Strings and decimal numbers are ints. They may have any number of digits. Do not pad with zeros.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Reminders: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(int)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casts a double as an int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, Integer.parseInt(String str)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converts String to int, </a:t>
            </a:r>
            <a:r>
              <a:rPr b="0" i="1" lang="en-US" sz="2800" spc="-1" strike="noStrike">
                <a:solidFill>
                  <a:schemeClr val="dk1"/>
                </a:solidFill>
                <a:latin typeface="Georgia"/>
              </a:rPr>
              <a:t>Math.pow(base, exponent) 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does exponentials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Submit in a class called lab09 with test cases &amp; discussion comments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Math/ algorithm help: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Georgia"/>
                <a:hlinkClick r:id="rId1"/>
              </a:rPr>
              <a:t>https://owlcation.com/stem/How-to-Convert-Decimal-to-Binary-and-Binary-to-Decimal</a:t>
            </a: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5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9" name="Picture 1" descr=""/>
          <p:cNvPicPr/>
          <p:nvPr/>
        </p:nvPicPr>
        <p:blipFill>
          <a:blip r:embed="rId2"/>
          <a:stretch/>
        </p:blipFill>
        <p:spPr>
          <a:xfrm>
            <a:off x="9448920" y="0"/>
            <a:ext cx="2742840" cy="1535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9F6638-0DCA-4836-A86C-81A6075F1A9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Today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Recursion &amp; Recursion Tracing Examples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Questions?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Lab Activity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3AEC72-9D51-401C-8B88-0F840CC3E50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What is recursion?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A recursive function calls itself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Two parts: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Base case: defines when the recursion should stop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eorgia"/>
              </a:rPr>
              <a:t>Recursive case: defines what to do if not base case</a:t>
            </a:r>
            <a:endParaRPr b="0" lang="en-US" sz="24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1"/>
          <a:stretch/>
        </p:blipFill>
        <p:spPr>
          <a:xfrm>
            <a:off x="3668400" y="3749400"/>
            <a:ext cx="4854960" cy="2427480"/>
          </a:xfrm>
          <a:prstGeom prst="rect">
            <a:avLst/>
          </a:prstGeom>
          <a:ln w="0">
            <a:noFill/>
          </a:ln>
        </p:spPr>
      </p:pic>
      <p:cxnSp>
        <p:nvCxnSpPr>
          <p:cNvPr id="84" name="Straight Arrow Connector 9"/>
          <p:cNvCxnSpPr/>
          <p:nvPr/>
        </p:nvCxnSpPr>
        <p:spPr>
          <a:xfrm>
            <a:off x="2021040" y="4427280"/>
            <a:ext cx="2262240" cy="360"/>
          </a:xfrm>
          <a:prstGeom prst="straightConnector1">
            <a:avLst/>
          </a:prstGeom>
          <a:ln>
            <a:solidFill>
              <a:srgbClr val="00b050"/>
            </a:solidFill>
            <a:tailEnd len="med" type="triangle" w="med"/>
          </a:ln>
        </p:spPr>
      </p:cxnSp>
      <p:sp>
        <p:nvSpPr>
          <p:cNvPr id="85" name="TextBox 11"/>
          <p:cNvSpPr/>
          <p:nvPr/>
        </p:nvSpPr>
        <p:spPr>
          <a:xfrm>
            <a:off x="709920" y="4242960"/>
            <a:ext cx="13111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base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12"/>
          <p:cNvCxnSpPr/>
          <p:nvPr/>
        </p:nvCxnSpPr>
        <p:spPr>
          <a:xfrm flipH="1">
            <a:off x="6978240" y="5361840"/>
            <a:ext cx="2875680" cy="360"/>
          </a:xfrm>
          <a:prstGeom prst="straightConnector1">
            <a:avLst/>
          </a:prstGeom>
          <a:ln>
            <a:solidFill>
              <a:srgbClr val="00b050"/>
            </a:solidFill>
            <a:tailEnd len="med" type="triangle" w="med"/>
          </a:ln>
        </p:spPr>
      </p:cxnSp>
      <p:sp>
        <p:nvSpPr>
          <p:cNvPr id="87" name="TextBox 16"/>
          <p:cNvSpPr/>
          <p:nvPr/>
        </p:nvSpPr>
        <p:spPr>
          <a:xfrm>
            <a:off x="9853920" y="5177520"/>
            <a:ext cx="16279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recursive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B47F47-ACA2-4462-80A0-C9721119362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count11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Given a string, compute recursively (no loops) the number of “11” substrings in the string. The “11” substrings should not overlap.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Picture 7" descr=""/>
          <p:cNvPicPr/>
          <p:nvPr/>
        </p:nvPicPr>
        <p:blipFill>
          <a:blip r:embed="rId1"/>
          <a:stretch/>
        </p:blipFill>
        <p:spPr>
          <a:xfrm>
            <a:off x="821160" y="3302280"/>
            <a:ext cx="10549440" cy="29642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F6ABC8-E392-4594-BC91-B43159AB652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count11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2012400" y="1338480"/>
            <a:ext cx="8167320" cy="2294640"/>
          </a:xfrm>
          <a:prstGeom prst="rect">
            <a:avLst/>
          </a:prstGeom>
          <a:ln w="0">
            <a:noFill/>
          </a:ln>
        </p:spPr>
      </p:pic>
      <p:sp>
        <p:nvSpPr>
          <p:cNvPr id="95" name="TextBox 7"/>
          <p:cNvSpPr/>
          <p:nvPr/>
        </p:nvSpPr>
        <p:spPr>
          <a:xfrm>
            <a:off x="1636200" y="3996000"/>
            <a:ext cx="19486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count11(“11a11”)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8"/>
          <p:cNvSpPr/>
          <p:nvPr/>
        </p:nvSpPr>
        <p:spPr>
          <a:xfrm>
            <a:off x="3328920" y="4541760"/>
            <a:ext cx="20368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1 + count11(“a11”)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9"/>
          <p:cNvSpPr/>
          <p:nvPr/>
        </p:nvSpPr>
        <p:spPr>
          <a:xfrm>
            <a:off x="4745520" y="5131800"/>
            <a:ext cx="194868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0 + count11(“11”)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0"/>
          <p:cNvSpPr/>
          <p:nvPr/>
        </p:nvSpPr>
        <p:spPr>
          <a:xfrm>
            <a:off x="6694560" y="571248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1 + count11(“”)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1"/>
          <p:cNvSpPr/>
          <p:nvPr/>
        </p:nvSpPr>
        <p:spPr>
          <a:xfrm>
            <a:off x="8701920" y="618048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Straight Arrow Connector 13"/>
          <p:cNvCxnSpPr/>
          <p:nvPr/>
        </p:nvCxnSpPr>
        <p:spPr>
          <a:xfrm>
            <a:off x="2490480" y="4541400"/>
            <a:ext cx="74628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1" name="Straight Arrow Connector 14"/>
          <p:cNvCxnSpPr/>
          <p:nvPr/>
        </p:nvCxnSpPr>
        <p:spPr>
          <a:xfrm>
            <a:off x="4043520" y="4960440"/>
            <a:ext cx="654120" cy="352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2" name="Straight Arrow Connector 15"/>
          <p:cNvCxnSpPr/>
          <p:nvPr/>
        </p:nvCxnSpPr>
        <p:spPr>
          <a:xfrm>
            <a:off x="5542200" y="5636160"/>
            <a:ext cx="74664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3" name="Straight Arrow Connector 16"/>
          <p:cNvCxnSpPr/>
          <p:nvPr/>
        </p:nvCxnSpPr>
        <p:spPr>
          <a:xfrm>
            <a:off x="7669080" y="6174000"/>
            <a:ext cx="74628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04" name="Straight Arrow Connector 18"/>
          <p:cNvCxnSpPr/>
          <p:nvPr/>
        </p:nvCxnSpPr>
        <p:spPr>
          <a:xfrm flipV="1">
            <a:off x="9676440" y="5897160"/>
            <a:ext cx="360" cy="1850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05" name="TextBox 20"/>
          <p:cNvSpPr/>
          <p:nvPr/>
        </p:nvSpPr>
        <p:spPr>
          <a:xfrm>
            <a:off x="9135360" y="5470560"/>
            <a:ext cx="104328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1+0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21"/>
          <p:cNvSpPr/>
          <p:nvPr/>
        </p:nvSpPr>
        <p:spPr>
          <a:xfrm>
            <a:off x="7322400" y="5052960"/>
            <a:ext cx="104328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0+1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2"/>
          <p:cNvSpPr/>
          <p:nvPr/>
        </p:nvSpPr>
        <p:spPr>
          <a:xfrm>
            <a:off x="5938560" y="4456080"/>
            <a:ext cx="104328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1+1 =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5"/>
          <p:cNvSpPr/>
          <p:nvPr/>
        </p:nvSpPr>
        <p:spPr>
          <a:xfrm>
            <a:off x="4223520" y="3875040"/>
            <a:ext cx="372240" cy="363960"/>
          </a:xfrm>
          <a:prstGeom prst="rect">
            <a:avLst/>
          </a:prstGeom>
          <a:noFill/>
          <a:ln w="76200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accent1"/>
                </a:solidFill>
                <a:latin typeface="Georgia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" name="Straight Arrow Connector 26"/>
          <p:cNvCxnSpPr/>
          <p:nvPr/>
        </p:nvCxnSpPr>
        <p:spPr>
          <a:xfrm flipH="1" flipV="1">
            <a:off x="8415000" y="5312160"/>
            <a:ext cx="595800" cy="25092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110" name="Straight Arrow Connector 28"/>
          <p:cNvCxnSpPr/>
          <p:nvPr/>
        </p:nvCxnSpPr>
        <p:spPr>
          <a:xfrm flipH="1" flipV="1">
            <a:off x="7067520" y="4712760"/>
            <a:ext cx="595800" cy="2505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111" name="Straight Arrow Connector 29"/>
          <p:cNvCxnSpPr/>
          <p:nvPr/>
        </p:nvCxnSpPr>
        <p:spPr>
          <a:xfrm flipH="1" flipV="1">
            <a:off x="4745160" y="4076280"/>
            <a:ext cx="975240" cy="33048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834233-97B1-461A-9BBD-C7939E92CCD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changeXY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Given a string, compute recursively (no loops) a new string where all the lowercase ‘x’ chars have been changed to ‘y’ chars.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4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5" name="Picture 7" descr=""/>
          <p:cNvPicPr/>
          <p:nvPr/>
        </p:nvPicPr>
        <p:blipFill>
          <a:blip r:embed="rId1"/>
          <a:stretch/>
        </p:blipFill>
        <p:spPr>
          <a:xfrm>
            <a:off x="1429200" y="3161160"/>
            <a:ext cx="9333000" cy="25614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291361-0C99-456F-A8A9-7E7E70B8F85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changeXY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Picture 6" descr=""/>
          <p:cNvPicPr/>
          <p:nvPr/>
        </p:nvPicPr>
        <p:blipFill>
          <a:blip r:embed="rId1"/>
          <a:stretch/>
        </p:blipFill>
        <p:spPr>
          <a:xfrm>
            <a:off x="1429200" y="1439640"/>
            <a:ext cx="9333000" cy="2561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7"/>
          <p:cNvSpPr/>
          <p:nvPr/>
        </p:nvSpPr>
        <p:spPr>
          <a:xfrm>
            <a:off x="1253880" y="4139640"/>
            <a:ext cx="233100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changeXY(“xxhixz”)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8"/>
          <p:cNvSpPr/>
          <p:nvPr/>
        </p:nvSpPr>
        <p:spPr>
          <a:xfrm>
            <a:off x="2894040" y="4815000"/>
            <a:ext cx="311040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“”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+ “y” + changeXY(“xhixz”)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9"/>
          <p:cNvSpPr/>
          <p:nvPr/>
        </p:nvSpPr>
        <p:spPr>
          <a:xfrm>
            <a:off x="4370400" y="5443920"/>
            <a:ext cx="301284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“” 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+ “y” + changeXY(“hixz”)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10"/>
          <p:cNvSpPr/>
          <p:nvPr/>
        </p:nvSpPr>
        <p:spPr>
          <a:xfrm>
            <a:off x="6288480" y="5906880"/>
            <a:ext cx="288756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“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hi” + “y” + changeXY(“z”)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11"/>
          <p:cNvSpPr/>
          <p:nvPr/>
        </p:nvSpPr>
        <p:spPr>
          <a:xfrm>
            <a:off x="8701920" y="6324120"/>
            <a:ext cx="215280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“</a:t>
            </a: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z”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4" name="Straight Arrow Connector 12"/>
          <p:cNvCxnSpPr/>
          <p:nvPr/>
        </p:nvCxnSpPr>
        <p:spPr>
          <a:xfrm>
            <a:off x="2419560" y="4595040"/>
            <a:ext cx="74628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5" name="Straight Arrow Connector 13"/>
          <p:cNvCxnSpPr/>
          <p:nvPr/>
        </p:nvCxnSpPr>
        <p:spPr>
          <a:xfrm>
            <a:off x="4043520" y="5104080"/>
            <a:ext cx="654120" cy="352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6" name="Straight Arrow Connector 14"/>
          <p:cNvCxnSpPr/>
          <p:nvPr/>
        </p:nvCxnSpPr>
        <p:spPr>
          <a:xfrm>
            <a:off x="5542200" y="5779800"/>
            <a:ext cx="74664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7" name="Straight Arrow Connector 15"/>
          <p:cNvCxnSpPr/>
          <p:nvPr/>
        </p:nvCxnSpPr>
        <p:spPr>
          <a:xfrm>
            <a:off x="7669080" y="6318000"/>
            <a:ext cx="74628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8" name="Straight Arrow Connector 16"/>
          <p:cNvCxnSpPr/>
          <p:nvPr/>
        </p:nvCxnSpPr>
        <p:spPr>
          <a:xfrm flipV="1">
            <a:off x="9982080" y="6084360"/>
            <a:ext cx="360" cy="1850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29" name="TextBox 17"/>
          <p:cNvSpPr/>
          <p:nvPr/>
        </p:nvSpPr>
        <p:spPr>
          <a:xfrm>
            <a:off x="9500760" y="5680440"/>
            <a:ext cx="2152800" cy="63828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“</a:t>
            </a: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hiy”+ “z” = “hiyz”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18"/>
          <p:cNvSpPr/>
          <p:nvPr/>
        </p:nvSpPr>
        <p:spPr>
          <a:xfrm>
            <a:off x="7701120" y="5195520"/>
            <a:ext cx="2288880" cy="63828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“</a:t>
            </a: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y”+ “hiyz” = “yhiyz”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19"/>
          <p:cNvSpPr/>
          <p:nvPr/>
        </p:nvSpPr>
        <p:spPr>
          <a:xfrm>
            <a:off x="6141600" y="4613760"/>
            <a:ext cx="2601000" cy="63828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“</a:t>
            </a: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y” + “yhiyz” = yyhiyz”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20"/>
          <p:cNvSpPr/>
          <p:nvPr/>
        </p:nvSpPr>
        <p:spPr>
          <a:xfrm>
            <a:off x="3873600" y="4070880"/>
            <a:ext cx="1496160" cy="363960"/>
          </a:xfrm>
          <a:prstGeom prst="rect">
            <a:avLst/>
          </a:prstGeom>
          <a:noFill/>
          <a:ln w="76200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accent1"/>
                </a:solidFill>
                <a:latin typeface="Georgia"/>
              </a:rPr>
              <a:t>“</a:t>
            </a:r>
            <a:r>
              <a:rPr b="1" lang="en-US" sz="1800" spc="-1" strike="noStrike">
                <a:solidFill>
                  <a:schemeClr val="accent1"/>
                </a:solidFill>
                <a:latin typeface="Georgia"/>
              </a:rPr>
              <a:t>yyhiyz”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Straight Arrow Connector 21"/>
          <p:cNvCxnSpPr/>
          <p:nvPr/>
        </p:nvCxnSpPr>
        <p:spPr>
          <a:xfrm flipH="1" flipV="1">
            <a:off x="8793000" y="5639400"/>
            <a:ext cx="595800" cy="25056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134" name="Straight Arrow Connector 22"/>
          <p:cNvCxnSpPr/>
          <p:nvPr/>
        </p:nvCxnSpPr>
        <p:spPr>
          <a:xfrm flipH="1" flipV="1">
            <a:off x="7066800" y="5052240"/>
            <a:ext cx="595800" cy="25092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135" name="Straight Arrow Connector 23"/>
          <p:cNvCxnSpPr/>
          <p:nvPr/>
        </p:nvCxnSpPr>
        <p:spPr>
          <a:xfrm flipH="1" flipV="1">
            <a:off x="5453640" y="4220640"/>
            <a:ext cx="974880" cy="33048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0934B5-ED42-4933-9C2F-1C222117BC2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Fibonacci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Define a recursive fibonacci(n) method that returns the nth Fibonacci number with n=0 representing the start of the sequence. Each value is the sum of the previous two values.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Georgia"/>
              </a:rPr>
              <a:t>Fibonacci sequence: 0,1,1,2,3,5,8,13,21,…</a:t>
            </a:r>
            <a:endParaRPr b="0" lang="en-US" sz="2800" spc="-1" strike="noStrike">
              <a:solidFill>
                <a:schemeClr val="dk1"/>
              </a:solidFill>
              <a:latin typeface="Georgi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4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9" name="Picture 7" descr=""/>
          <p:cNvPicPr/>
          <p:nvPr/>
        </p:nvPicPr>
        <p:blipFill>
          <a:blip r:embed="rId1"/>
          <a:stretch/>
        </p:blipFill>
        <p:spPr>
          <a:xfrm>
            <a:off x="3305880" y="3778560"/>
            <a:ext cx="5580000" cy="2397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B34CF52-8AF3-4BBA-B32E-1860D9AA430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Georgia"/>
              </a:rPr>
              <a:t>Example: Fibonacci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Georgia"/>
              </a:rPr>
              <a:t>10/29/2021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1"/>
          <a:stretch/>
        </p:blipFill>
        <p:spPr>
          <a:xfrm>
            <a:off x="6297120" y="136440"/>
            <a:ext cx="5580000" cy="2397960"/>
          </a:xfrm>
          <a:prstGeom prst="rect">
            <a:avLst/>
          </a:prstGeom>
          <a:ln w="0">
            <a:noFill/>
          </a:ln>
        </p:spPr>
      </p:pic>
      <p:sp>
        <p:nvSpPr>
          <p:cNvPr id="143" name="TextBox 7"/>
          <p:cNvSpPr/>
          <p:nvPr/>
        </p:nvSpPr>
        <p:spPr>
          <a:xfrm>
            <a:off x="728280" y="191916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8"/>
          <p:cNvSpPr/>
          <p:nvPr/>
        </p:nvSpPr>
        <p:spPr>
          <a:xfrm>
            <a:off x="2420640" y="2464920"/>
            <a:ext cx="20368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Straight Arrow Connector 9"/>
          <p:cNvCxnSpPr/>
          <p:nvPr/>
        </p:nvCxnSpPr>
        <p:spPr>
          <a:xfrm>
            <a:off x="1582200" y="2464560"/>
            <a:ext cx="74664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6" name="TextBox 10"/>
          <p:cNvSpPr/>
          <p:nvPr/>
        </p:nvSpPr>
        <p:spPr>
          <a:xfrm>
            <a:off x="728280" y="391068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1"/>
          <p:cNvSpPr/>
          <p:nvPr/>
        </p:nvSpPr>
        <p:spPr>
          <a:xfrm>
            <a:off x="2420640" y="4456440"/>
            <a:ext cx="20368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Straight Arrow Connector 12"/>
          <p:cNvCxnSpPr/>
          <p:nvPr/>
        </p:nvCxnSpPr>
        <p:spPr>
          <a:xfrm>
            <a:off x="1582200" y="4456080"/>
            <a:ext cx="74664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9" name="TextBox 13"/>
          <p:cNvSpPr/>
          <p:nvPr/>
        </p:nvSpPr>
        <p:spPr>
          <a:xfrm>
            <a:off x="5442120" y="342540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4"/>
          <p:cNvSpPr/>
          <p:nvPr/>
        </p:nvSpPr>
        <p:spPr>
          <a:xfrm>
            <a:off x="7134840" y="3971160"/>
            <a:ext cx="285804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fibonacci(1)+fibonacci(0)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Straight Arrow Connector 15"/>
          <p:cNvCxnSpPr/>
          <p:nvPr/>
        </p:nvCxnSpPr>
        <p:spPr>
          <a:xfrm>
            <a:off x="6296400" y="3970800"/>
            <a:ext cx="746280" cy="1850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2" name="Straight Arrow Connector 16"/>
          <p:cNvCxnSpPr/>
          <p:nvPr/>
        </p:nvCxnSpPr>
        <p:spPr>
          <a:xfrm flipH="1">
            <a:off x="7391160" y="4424040"/>
            <a:ext cx="343080" cy="4017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53" name="Straight Arrow Connector 18"/>
          <p:cNvCxnSpPr/>
          <p:nvPr/>
        </p:nvCxnSpPr>
        <p:spPr>
          <a:xfrm>
            <a:off x="9025200" y="4384800"/>
            <a:ext cx="496080" cy="5122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54" name="TextBox 20"/>
          <p:cNvSpPr/>
          <p:nvPr/>
        </p:nvSpPr>
        <p:spPr>
          <a:xfrm>
            <a:off x="6204240" y="488664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21"/>
          <p:cNvSpPr/>
          <p:nvPr/>
        </p:nvSpPr>
        <p:spPr>
          <a:xfrm>
            <a:off x="8546400" y="4883400"/>
            <a:ext cx="19486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eorgia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Straight Arrow Connector 22"/>
          <p:cNvCxnSpPr/>
          <p:nvPr/>
        </p:nvCxnSpPr>
        <p:spPr>
          <a:xfrm flipV="1">
            <a:off x="7927920" y="4384800"/>
            <a:ext cx="3046680" cy="3848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cxnSp>
        <p:nvCxnSpPr>
          <p:cNvPr id="157" name="Straight Arrow Connector 24"/>
          <p:cNvCxnSpPr/>
          <p:nvPr/>
        </p:nvCxnSpPr>
        <p:spPr>
          <a:xfrm flipV="1">
            <a:off x="10618200" y="4548600"/>
            <a:ext cx="735840" cy="5306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158" name="TextBox 30"/>
          <p:cNvSpPr/>
          <p:nvPr/>
        </p:nvSpPr>
        <p:spPr>
          <a:xfrm>
            <a:off x="11088000" y="4076280"/>
            <a:ext cx="1043280" cy="36396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1+0 =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31"/>
          <p:cNvSpPr/>
          <p:nvPr/>
        </p:nvSpPr>
        <p:spPr>
          <a:xfrm>
            <a:off x="8223840" y="3328920"/>
            <a:ext cx="372240" cy="363960"/>
          </a:xfrm>
          <a:prstGeom prst="rect">
            <a:avLst/>
          </a:prstGeom>
          <a:noFill/>
          <a:ln w="76200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accent1"/>
                </a:solidFill>
                <a:latin typeface="Georgia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Straight Arrow Connector 32"/>
          <p:cNvCxnSpPr/>
          <p:nvPr/>
        </p:nvCxnSpPr>
        <p:spPr>
          <a:xfrm flipH="1" flipV="1">
            <a:off x="8751960" y="3513240"/>
            <a:ext cx="2222640" cy="465840"/>
          </a:xfrm>
          <a:prstGeom prst="straightConnector1">
            <a:avLst/>
          </a:prstGeom>
          <a:ln>
            <a:solidFill>
              <a:srgbClr val="4472c4"/>
            </a:solidFill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CS 170 Fall 2021 Lab 09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018454-5F99-4CFE-83A5-007C50FFEC6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Application>LibreOffice/7.6.6.3$Linux_X86_64 LibreOffice_project/60$Build-3</Application>
  <AppVersion>15.0000</AppVersion>
  <Words>481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2021-08-27T15:34:18Z</dcterms:created>
  <dc:creator>Julian, Abbey</dc:creator>
  <dc:description/>
  <dc:language>en-US</dc:language>
  <cp:lastModifiedBy/>
  <cp:lastPrinted>2021-10-29T11:57:33Z</cp:lastPrinted>
  <dcterms:modified xsi:type="dcterms:W3CDTF">2024-05-15T20:31:26Z</dcterms:modified>
  <cp:revision>116</cp:revision>
  <dc:subject/>
  <dc:title>CS 170 Lab 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